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77" r:id="rId4"/>
    <p:sldId id="272" r:id="rId5"/>
    <p:sldId id="258" r:id="rId6"/>
    <p:sldId id="263" r:id="rId7"/>
    <p:sldId id="260" r:id="rId8"/>
    <p:sldId id="267" r:id="rId9"/>
    <p:sldId id="262" r:id="rId10"/>
    <p:sldId id="268" r:id="rId11"/>
    <p:sldId id="269" r:id="rId12"/>
    <p:sldId id="270" r:id="rId13"/>
    <p:sldId id="271" r:id="rId14"/>
    <p:sldId id="264" r:id="rId15"/>
    <p:sldId id="259" r:id="rId16"/>
    <p:sldId id="278" r:id="rId17"/>
    <p:sldId id="265" r:id="rId18"/>
    <p:sldId id="266" r:id="rId19"/>
    <p:sldId id="273" r:id="rId20"/>
    <p:sldId id="274" r:id="rId21"/>
    <p:sldId id="275"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150" autoAdjust="0"/>
  </p:normalViewPr>
  <p:slideViewPr>
    <p:cSldViewPr>
      <p:cViewPr varScale="1">
        <p:scale>
          <a:sx n="98" d="100"/>
          <a:sy n="98" d="100"/>
        </p:scale>
        <p:origin x="189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B103D0-8DF4-4180-B603-E618384BD3C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F55CB0A-6B77-40DB-A22D-F042F51D218C}">
      <dgm:prSet phldrT="[Text]"/>
      <dgm:spPr/>
      <dgm:t>
        <a:bodyPr/>
        <a:lstStyle/>
        <a:p>
          <a:r>
            <a:rPr lang="en-US" dirty="0" smtClean="0"/>
            <a:t>SARS-CoV-2 infection</a:t>
          </a:r>
          <a:endParaRPr lang="en-US" dirty="0"/>
        </a:p>
      </dgm:t>
    </dgm:pt>
    <dgm:pt modelId="{86F9417C-00E9-4243-8997-8CA6C49236F5}" type="parTrans" cxnId="{C1BD626C-BA73-4831-BB33-24C3A45DC189}">
      <dgm:prSet/>
      <dgm:spPr/>
      <dgm:t>
        <a:bodyPr/>
        <a:lstStyle/>
        <a:p>
          <a:endParaRPr lang="en-US"/>
        </a:p>
      </dgm:t>
    </dgm:pt>
    <dgm:pt modelId="{B4F03BF0-DFFF-45A2-94AE-D0F130ABD76D}" type="sibTrans" cxnId="{C1BD626C-BA73-4831-BB33-24C3A45DC189}">
      <dgm:prSet/>
      <dgm:spPr/>
      <dgm:t>
        <a:bodyPr/>
        <a:lstStyle/>
        <a:p>
          <a:endParaRPr lang="en-US"/>
        </a:p>
      </dgm:t>
    </dgm:pt>
    <dgm:pt modelId="{4D550D85-426D-4177-90B9-E3400E0E4AFE}">
      <dgm:prSet phldrT="[Text]"/>
      <dgm:spPr/>
      <dgm:t>
        <a:bodyPr/>
        <a:lstStyle/>
        <a:p>
          <a:r>
            <a:rPr lang="en-US" dirty="0" smtClean="0"/>
            <a:t>322 per 100,000 (&lt; 21 y/o)</a:t>
          </a:r>
          <a:endParaRPr lang="en-US" dirty="0"/>
        </a:p>
      </dgm:t>
    </dgm:pt>
    <dgm:pt modelId="{3D148EBB-E75E-46F5-8280-ED76D992CEE9}" type="parTrans" cxnId="{4EA25B00-5134-4EF0-AFF6-9D0D1655817A}">
      <dgm:prSet/>
      <dgm:spPr/>
      <dgm:t>
        <a:bodyPr/>
        <a:lstStyle/>
        <a:p>
          <a:endParaRPr lang="en-US"/>
        </a:p>
      </dgm:t>
    </dgm:pt>
    <dgm:pt modelId="{1D61CDE8-EE28-4876-8E46-9BEE754F8930}" type="sibTrans" cxnId="{4EA25B00-5134-4EF0-AFF6-9D0D1655817A}">
      <dgm:prSet/>
      <dgm:spPr/>
      <dgm:t>
        <a:bodyPr/>
        <a:lstStyle/>
        <a:p>
          <a:endParaRPr lang="en-US"/>
        </a:p>
      </dgm:t>
    </dgm:pt>
    <dgm:pt modelId="{36CC3FCE-2CA1-44BE-8F27-18E1370169B2}">
      <dgm:prSet phldrT="[Text]"/>
      <dgm:spPr/>
      <dgm:t>
        <a:bodyPr/>
        <a:lstStyle/>
        <a:p>
          <a:r>
            <a:rPr lang="en-US" dirty="0" smtClean="0"/>
            <a:t>MIS-C</a:t>
          </a:r>
          <a:endParaRPr lang="en-US" dirty="0"/>
        </a:p>
      </dgm:t>
    </dgm:pt>
    <dgm:pt modelId="{59CFF73F-428A-4A68-BB15-214E78E7D10C}" type="parTrans" cxnId="{D6DC3F91-9817-45DA-9FE0-475D2C0F33E2}">
      <dgm:prSet/>
      <dgm:spPr/>
      <dgm:t>
        <a:bodyPr/>
        <a:lstStyle/>
        <a:p>
          <a:endParaRPr lang="en-US"/>
        </a:p>
      </dgm:t>
    </dgm:pt>
    <dgm:pt modelId="{4B1121A5-C7D4-4844-A7AD-9C89E76FAAB1}" type="sibTrans" cxnId="{D6DC3F91-9817-45DA-9FE0-475D2C0F33E2}">
      <dgm:prSet/>
      <dgm:spPr/>
      <dgm:t>
        <a:bodyPr/>
        <a:lstStyle/>
        <a:p>
          <a:endParaRPr lang="en-US"/>
        </a:p>
      </dgm:t>
    </dgm:pt>
    <dgm:pt modelId="{73F4F48A-4A2E-406E-BAAE-B899B4D44232}">
      <dgm:prSet phldrT="[Text]"/>
      <dgm:spPr/>
      <dgm:t>
        <a:bodyPr/>
        <a:lstStyle/>
        <a:p>
          <a:r>
            <a:rPr lang="en-US" dirty="0" smtClean="0"/>
            <a:t>2 per 100,000</a:t>
          </a:r>
          <a:endParaRPr lang="en-US" dirty="0"/>
        </a:p>
      </dgm:t>
    </dgm:pt>
    <dgm:pt modelId="{97BECD55-02CA-4495-BAD6-F09E1B6BDC0B}" type="parTrans" cxnId="{773EC921-5A6E-4633-B223-3A8D5470A821}">
      <dgm:prSet/>
      <dgm:spPr/>
      <dgm:t>
        <a:bodyPr/>
        <a:lstStyle/>
        <a:p>
          <a:endParaRPr lang="en-US"/>
        </a:p>
      </dgm:t>
    </dgm:pt>
    <dgm:pt modelId="{7B67B2AA-F19D-4807-8589-F77F364291F5}" type="sibTrans" cxnId="{773EC921-5A6E-4633-B223-3A8D5470A821}">
      <dgm:prSet/>
      <dgm:spPr/>
      <dgm:t>
        <a:bodyPr/>
        <a:lstStyle/>
        <a:p>
          <a:endParaRPr lang="en-US"/>
        </a:p>
      </dgm:t>
    </dgm:pt>
    <dgm:pt modelId="{F9A4D15F-7962-4727-AA6F-0903F7F695DB}" type="pres">
      <dgm:prSet presAssocID="{DBB103D0-8DF4-4180-B603-E618384BD3C9}" presName="linear" presStyleCnt="0">
        <dgm:presLayoutVars>
          <dgm:animLvl val="lvl"/>
          <dgm:resizeHandles val="exact"/>
        </dgm:presLayoutVars>
      </dgm:prSet>
      <dgm:spPr/>
      <dgm:t>
        <a:bodyPr/>
        <a:lstStyle/>
        <a:p>
          <a:endParaRPr lang="en-US"/>
        </a:p>
      </dgm:t>
    </dgm:pt>
    <dgm:pt modelId="{E5262BB0-C3AF-4CF3-A1B6-914B87E6D2DE}" type="pres">
      <dgm:prSet presAssocID="{DF55CB0A-6B77-40DB-A22D-F042F51D218C}" presName="parentText" presStyleLbl="node1" presStyleIdx="0" presStyleCnt="2">
        <dgm:presLayoutVars>
          <dgm:chMax val="0"/>
          <dgm:bulletEnabled val="1"/>
        </dgm:presLayoutVars>
      </dgm:prSet>
      <dgm:spPr/>
      <dgm:t>
        <a:bodyPr/>
        <a:lstStyle/>
        <a:p>
          <a:endParaRPr lang="en-US"/>
        </a:p>
      </dgm:t>
    </dgm:pt>
    <dgm:pt modelId="{07FEAF2D-03E9-41B7-8B50-11E1E82AFB2F}" type="pres">
      <dgm:prSet presAssocID="{DF55CB0A-6B77-40DB-A22D-F042F51D218C}" presName="childText" presStyleLbl="revTx" presStyleIdx="0" presStyleCnt="2">
        <dgm:presLayoutVars>
          <dgm:bulletEnabled val="1"/>
        </dgm:presLayoutVars>
      </dgm:prSet>
      <dgm:spPr/>
      <dgm:t>
        <a:bodyPr/>
        <a:lstStyle/>
        <a:p>
          <a:endParaRPr lang="en-US"/>
        </a:p>
      </dgm:t>
    </dgm:pt>
    <dgm:pt modelId="{00143366-D794-4C7C-9F95-517A3F9B82E5}" type="pres">
      <dgm:prSet presAssocID="{36CC3FCE-2CA1-44BE-8F27-18E1370169B2}" presName="parentText" presStyleLbl="node1" presStyleIdx="1" presStyleCnt="2">
        <dgm:presLayoutVars>
          <dgm:chMax val="0"/>
          <dgm:bulletEnabled val="1"/>
        </dgm:presLayoutVars>
      </dgm:prSet>
      <dgm:spPr/>
      <dgm:t>
        <a:bodyPr/>
        <a:lstStyle/>
        <a:p>
          <a:endParaRPr lang="en-US"/>
        </a:p>
      </dgm:t>
    </dgm:pt>
    <dgm:pt modelId="{88448681-2D03-487B-8E66-374ECDDFD553}" type="pres">
      <dgm:prSet presAssocID="{36CC3FCE-2CA1-44BE-8F27-18E1370169B2}" presName="childText" presStyleLbl="revTx" presStyleIdx="1" presStyleCnt="2">
        <dgm:presLayoutVars>
          <dgm:bulletEnabled val="1"/>
        </dgm:presLayoutVars>
      </dgm:prSet>
      <dgm:spPr/>
      <dgm:t>
        <a:bodyPr/>
        <a:lstStyle/>
        <a:p>
          <a:endParaRPr lang="en-US"/>
        </a:p>
      </dgm:t>
    </dgm:pt>
  </dgm:ptLst>
  <dgm:cxnLst>
    <dgm:cxn modelId="{773EC921-5A6E-4633-B223-3A8D5470A821}" srcId="{36CC3FCE-2CA1-44BE-8F27-18E1370169B2}" destId="{73F4F48A-4A2E-406E-BAAE-B899B4D44232}" srcOrd="0" destOrd="0" parTransId="{97BECD55-02CA-4495-BAD6-F09E1B6BDC0B}" sibTransId="{7B67B2AA-F19D-4807-8589-F77F364291F5}"/>
    <dgm:cxn modelId="{12B5C274-C8D5-472A-A204-13890BA82D39}" type="presOf" srcId="{4D550D85-426D-4177-90B9-E3400E0E4AFE}" destId="{07FEAF2D-03E9-41B7-8B50-11E1E82AFB2F}" srcOrd="0" destOrd="0" presId="urn:microsoft.com/office/officeart/2005/8/layout/vList2"/>
    <dgm:cxn modelId="{8163C75C-7F40-4B93-ABA9-0F0ACDC113DC}" type="presOf" srcId="{DBB103D0-8DF4-4180-B603-E618384BD3C9}" destId="{F9A4D15F-7962-4727-AA6F-0903F7F695DB}" srcOrd="0" destOrd="0" presId="urn:microsoft.com/office/officeart/2005/8/layout/vList2"/>
    <dgm:cxn modelId="{D6DC3F91-9817-45DA-9FE0-475D2C0F33E2}" srcId="{DBB103D0-8DF4-4180-B603-E618384BD3C9}" destId="{36CC3FCE-2CA1-44BE-8F27-18E1370169B2}" srcOrd="1" destOrd="0" parTransId="{59CFF73F-428A-4A68-BB15-214E78E7D10C}" sibTransId="{4B1121A5-C7D4-4844-A7AD-9C89E76FAAB1}"/>
    <dgm:cxn modelId="{59F1DAC6-D1E7-4FCF-87D9-A320059F6F91}" type="presOf" srcId="{36CC3FCE-2CA1-44BE-8F27-18E1370169B2}" destId="{00143366-D794-4C7C-9F95-517A3F9B82E5}" srcOrd="0" destOrd="0" presId="urn:microsoft.com/office/officeart/2005/8/layout/vList2"/>
    <dgm:cxn modelId="{B84FFD24-B46B-44B9-B0FC-76130B0EA0BC}" type="presOf" srcId="{DF55CB0A-6B77-40DB-A22D-F042F51D218C}" destId="{E5262BB0-C3AF-4CF3-A1B6-914B87E6D2DE}" srcOrd="0" destOrd="0" presId="urn:microsoft.com/office/officeart/2005/8/layout/vList2"/>
    <dgm:cxn modelId="{4EA25B00-5134-4EF0-AFF6-9D0D1655817A}" srcId="{DF55CB0A-6B77-40DB-A22D-F042F51D218C}" destId="{4D550D85-426D-4177-90B9-E3400E0E4AFE}" srcOrd="0" destOrd="0" parTransId="{3D148EBB-E75E-46F5-8280-ED76D992CEE9}" sibTransId="{1D61CDE8-EE28-4876-8E46-9BEE754F8930}"/>
    <dgm:cxn modelId="{C1BD626C-BA73-4831-BB33-24C3A45DC189}" srcId="{DBB103D0-8DF4-4180-B603-E618384BD3C9}" destId="{DF55CB0A-6B77-40DB-A22D-F042F51D218C}" srcOrd="0" destOrd="0" parTransId="{86F9417C-00E9-4243-8997-8CA6C49236F5}" sibTransId="{B4F03BF0-DFFF-45A2-94AE-D0F130ABD76D}"/>
    <dgm:cxn modelId="{5C33E725-C57F-4BB9-BB30-AFAD6EB7242F}" type="presOf" srcId="{73F4F48A-4A2E-406E-BAAE-B899B4D44232}" destId="{88448681-2D03-487B-8E66-374ECDDFD553}" srcOrd="0" destOrd="0" presId="urn:microsoft.com/office/officeart/2005/8/layout/vList2"/>
    <dgm:cxn modelId="{802FDB32-D6A3-45DC-BE72-9CEEDBA7AB7D}" type="presParOf" srcId="{F9A4D15F-7962-4727-AA6F-0903F7F695DB}" destId="{E5262BB0-C3AF-4CF3-A1B6-914B87E6D2DE}" srcOrd="0" destOrd="0" presId="urn:microsoft.com/office/officeart/2005/8/layout/vList2"/>
    <dgm:cxn modelId="{3D31B709-A6EF-4EFE-AC9C-D24977EE1FC6}" type="presParOf" srcId="{F9A4D15F-7962-4727-AA6F-0903F7F695DB}" destId="{07FEAF2D-03E9-41B7-8B50-11E1E82AFB2F}" srcOrd="1" destOrd="0" presId="urn:microsoft.com/office/officeart/2005/8/layout/vList2"/>
    <dgm:cxn modelId="{F527AB97-B339-4B66-9637-D76BC4B9915B}" type="presParOf" srcId="{F9A4D15F-7962-4727-AA6F-0903F7F695DB}" destId="{00143366-D794-4C7C-9F95-517A3F9B82E5}" srcOrd="2" destOrd="0" presId="urn:microsoft.com/office/officeart/2005/8/layout/vList2"/>
    <dgm:cxn modelId="{E20175F1-9054-4F86-B864-B7794ACC6391}" type="presParOf" srcId="{F9A4D15F-7962-4727-AA6F-0903F7F695DB}" destId="{88448681-2D03-487B-8E66-374ECDDFD553}" srcOrd="3"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6998CC-F3A1-4322-B168-ADE676390550}"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US"/>
        </a:p>
      </dgm:t>
    </dgm:pt>
    <dgm:pt modelId="{5B33F962-A20B-488F-8992-9A7833BA2542}" type="pres">
      <dgm:prSet presAssocID="{376998CC-F3A1-4322-B168-ADE676390550}" presName="diagram" presStyleCnt="0">
        <dgm:presLayoutVars>
          <dgm:dir/>
          <dgm:resizeHandles val="exact"/>
        </dgm:presLayoutVars>
      </dgm:prSet>
      <dgm:spPr/>
      <dgm:t>
        <a:bodyPr/>
        <a:lstStyle/>
        <a:p>
          <a:endParaRPr lang="en-US"/>
        </a:p>
      </dgm:t>
    </dgm:pt>
  </dgm:ptLst>
  <dgm:cxnLst>
    <dgm:cxn modelId="{87AD6EC4-5FA9-4669-86A7-CBB3ED1823DD}" type="presOf" srcId="{376998CC-F3A1-4322-B168-ADE676390550}" destId="{5B33F962-A20B-488F-8992-9A7833BA2542}" srcOrd="0"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0A8C7A-2210-42BC-884F-2155B6531DF0}"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435A28A5-D5F9-4788-B377-06872B1CA1E7}">
      <dgm:prSet phldrT="[Text]"/>
      <dgm:spPr/>
      <dgm:t>
        <a:bodyPr/>
        <a:lstStyle/>
        <a:p>
          <a:r>
            <a:rPr lang="en-US" dirty="0" smtClean="0"/>
            <a:t>Immune dysregulation</a:t>
          </a:r>
          <a:endParaRPr lang="en-US" dirty="0"/>
        </a:p>
      </dgm:t>
    </dgm:pt>
    <dgm:pt modelId="{60802400-D9B9-49F8-BC78-5BA452327895}" type="parTrans" cxnId="{C1696E36-F721-4312-9955-BBC6F4E21B24}">
      <dgm:prSet/>
      <dgm:spPr/>
      <dgm:t>
        <a:bodyPr/>
        <a:lstStyle/>
        <a:p>
          <a:endParaRPr lang="en-US"/>
        </a:p>
      </dgm:t>
    </dgm:pt>
    <dgm:pt modelId="{7C2E1140-5667-4EB9-9D54-28D431D2A8A7}" type="sibTrans" cxnId="{C1696E36-F721-4312-9955-BBC6F4E21B24}">
      <dgm:prSet/>
      <dgm:spPr/>
      <dgm:t>
        <a:bodyPr/>
        <a:lstStyle/>
        <a:p>
          <a:endParaRPr lang="en-US"/>
        </a:p>
      </dgm:t>
    </dgm:pt>
    <dgm:pt modelId="{63283291-20FC-4380-9CAD-2D639C1F38CC}">
      <dgm:prSet/>
      <dgm:spPr/>
      <dgm:t>
        <a:bodyPr/>
        <a:lstStyle/>
        <a:p>
          <a:r>
            <a:rPr lang="en-US" smtClean="0"/>
            <a:t>Negative SARS-CoV-2 PCR</a:t>
          </a:r>
          <a:endParaRPr lang="en-US" dirty="0" smtClean="0"/>
        </a:p>
      </dgm:t>
    </dgm:pt>
    <dgm:pt modelId="{B2281B24-4AD4-4E46-B230-A2271597F0A1}" type="parTrans" cxnId="{E6796BCD-6929-4482-8F23-0504902D22AC}">
      <dgm:prSet/>
      <dgm:spPr/>
      <dgm:t>
        <a:bodyPr/>
        <a:lstStyle/>
        <a:p>
          <a:endParaRPr lang="en-US"/>
        </a:p>
      </dgm:t>
    </dgm:pt>
    <dgm:pt modelId="{183EB270-993D-4FD2-9D24-E9933F03AD89}" type="sibTrans" cxnId="{E6796BCD-6929-4482-8F23-0504902D22AC}">
      <dgm:prSet/>
      <dgm:spPr/>
      <dgm:t>
        <a:bodyPr/>
        <a:lstStyle/>
        <a:p>
          <a:endParaRPr lang="en-US"/>
        </a:p>
      </dgm:t>
    </dgm:pt>
    <dgm:pt modelId="{B14C4FA1-5793-439B-8B7D-CACD450721B6}">
      <dgm:prSet/>
      <dgm:spPr/>
      <dgm:t>
        <a:bodyPr/>
        <a:lstStyle/>
        <a:p>
          <a:r>
            <a:rPr lang="en-US" smtClean="0"/>
            <a:t>May have antibodies</a:t>
          </a:r>
          <a:endParaRPr lang="en-US" dirty="0"/>
        </a:p>
      </dgm:t>
    </dgm:pt>
    <dgm:pt modelId="{223845B1-87D1-432B-8A43-9F551CD66E52}" type="parTrans" cxnId="{8E7739D9-B58A-452C-95DB-9F8937EF2C51}">
      <dgm:prSet/>
      <dgm:spPr/>
      <dgm:t>
        <a:bodyPr/>
        <a:lstStyle/>
        <a:p>
          <a:endParaRPr lang="en-US"/>
        </a:p>
      </dgm:t>
    </dgm:pt>
    <dgm:pt modelId="{B489AAA2-B090-49D1-90FD-AAB97CA348B5}" type="sibTrans" cxnId="{8E7739D9-B58A-452C-95DB-9F8937EF2C51}">
      <dgm:prSet/>
      <dgm:spPr/>
      <dgm:t>
        <a:bodyPr/>
        <a:lstStyle/>
        <a:p>
          <a:endParaRPr lang="en-US"/>
        </a:p>
      </dgm:t>
    </dgm:pt>
    <dgm:pt modelId="{096B95E3-FD5D-4B50-BF52-36B8FF2B0B74}" type="pres">
      <dgm:prSet presAssocID="{A20A8C7A-2210-42BC-884F-2155B6531DF0}" presName="Name0" presStyleCnt="0">
        <dgm:presLayoutVars>
          <dgm:dir/>
          <dgm:resizeHandles val="exact"/>
        </dgm:presLayoutVars>
      </dgm:prSet>
      <dgm:spPr/>
      <dgm:t>
        <a:bodyPr/>
        <a:lstStyle/>
        <a:p>
          <a:endParaRPr lang="en-US"/>
        </a:p>
      </dgm:t>
    </dgm:pt>
    <dgm:pt modelId="{EDE8547F-B87A-4470-A86D-954F83DF6702}" type="pres">
      <dgm:prSet presAssocID="{435A28A5-D5F9-4788-B377-06872B1CA1E7}" presName="node" presStyleLbl="node1" presStyleIdx="0" presStyleCnt="3">
        <dgm:presLayoutVars>
          <dgm:bulletEnabled val="1"/>
        </dgm:presLayoutVars>
      </dgm:prSet>
      <dgm:spPr/>
      <dgm:t>
        <a:bodyPr/>
        <a:lstStyle/>
        <a:p>
          <a:endParaRPr lang="en-US"/>
        </a:p>
      </dgm:t>
    </dgm:pt>
    <dgm:pt modelId="{6C968C46-5657-431F-8A0D-4095943F0ED7}" type="pres">
      <dgm:prSet presAssocID="{7C2E1140-5667-4EB9-9D54-28D431D2A8A7}" presName="sibTrans" presStyleLbl="sibTrans2D1" presStyleIdx="0" presStyleCnt="3"/>
      <dgm:spPr/>
      <dgm:t>
        <a:bodyPr/>
        <a:lstStyle/>
        <a:p>
          <a:endParaRPr lang="en-US"/>
        </a:p>
      </dgm:t>
    </dgm:pt>
    <dgm:pt modelId="{4720955A-DAFF-4BE8-9C10-00ADCB61670F}" type="pres">
      <dgm:prSet presAssocID="{7C2E1140-5667-4EB9-9D54-28D431D2A8A7}" presName="connectorText" presStyleLbl="sibTrans2D1" presStyleIdx="0" presStyleCnt="3"/>
      <dgm:spPr/>
      <dgm:t>
        <a:bodyPr/>
        <a:lstStyle/>
        <a:p>
          <a:endParaRPr lang="en-US"/>
        </a:p>
      </dgm:t>
    </dgm:pt>
    <dgm:pt modelId="{C07103A8-8713-4708-9D39-A9C4FF0A0A36}" type="pres">
      <dgm:prSet presAssocID="{63283291-20FC-4380-9CAD-2D639C1F38CC}" presName="node" presStyleLbl="node1" presStyleIdx="1" presStyleCnt="3">
        <dgm:presLayoutVars>
          <dgm:bulletEnabled val="1"/>
        </dgm:presLayoutVars>
      </dgm:prSet>
      <dgm:spPr/>
      <dgm:t>
        <a:bodyPr/>
        <a:lstStyle/>
        <a:p>
          <a:endParaRPr lang="en-US"/>
        </a:p>
      </dgm:t>
    </dgm:pt>
    <dgm:pt modelId="{CF86458E-0A38-4F37-9643-3881B7C34313}" type="pres">
      <dgm:prSet presAssocID="{183EB270-993D-4FD2-9D24-E9933F03AD89}" presName="sibTrans" presStyleLbl="sibTrans2D1" presStyleIdx="1" presStyleCnt="3"/>
      <dgm:spPr/>
      <dgm:t>
        <a:bodyPr/>
        <a:lstStyle/>
        <a:p>
          <a:endParaRPr lang="en-US"/>
        </a:p>
      </dgm:t>
    </dgm:pt>
    <dgm:pt modelId="{A27C6393-EAC8-45B8-9BF5-0190F40EFEDB}" type="pres">
      <dgm:prSet presAssocID="{183EB270-993D-4FD2-9D24-E9933F03AD89}" presName="connectorText" presStyleLbl="sibTrans2D1" presStyleIdx="1" presStyleCnt="3"/>
      <dgm:spPr/>
      <dgm:t>
        <a:bodyPr/>
        <a:lstStyle/>
        <a:p>
          <a:endParaRPr lang="en-US"/>
        </a:p>
      </dgm:t>
    </dgm:pt>
    <dgm:pt modelId="{545420DF-E990-4C16-95AE-09303560F31B}" type="pres">
      <dgm:prSet presAssocID="{B14C4FA1-5793-439B-8B7D-CACD450721B6}" presName="node" presStyleLbl="node1" presStyleIdx="2" presStyleCnt="3">
        <dgm:presLayoutVars>
          <dgm:bulletEnabled val="1"/>
        </dgm:presLayoutVars>
      </dgm:prSet>
      <dgm:spPr/>
      <dgm:t>
        <a:bodyPr/>
        <a:lstStyle/>
        <a:p>
          <a:endParaRPr lang="en-US"/>
        </a:p>
      </dgm:t>
    </dgm:pt>
    <dgm:pt modelId="{C6150A39-F15E-4317-B64E-6237FE993AEB}" type="pres">
      <dgm:prSet presAssocID="{B489AAA2-B090-49D1-90FD-AAB97CA348B5}" presName="sibTrans" presStyleLbl="sibTrans2D1" presStyleIdx="2" presStyleCnt="3"/>
      <dgm:spPr/>
      <dgm:t>
        <a:bodyPr/>
        <a:lstStyle/>
        <a:p>
          <a:endParaRPr lang="en-US"/>
        </a:p>
      </dgm:t>
    </dgm:pt>
    <dgm:pt modelId="{5569977F-1C36-4FE6-9FD1-D878CF8C99F9}" type="pres">
      <dgm:prSet presAssocID="{B489AAA2-B090-49D1-90FD-AAB97CA348B5}" presName="connectorText" presStyleLbl="sibTrans2D1" presStyleIdx="2" presStyleCnt="3"/>
      <dgm:spPr/>
      <dgm:t>
        <a:bodyPr/>
        <a:lstStyle/>
        <a:p>
          <a:endParaRPr lang="en-US"/>
        </a:p>
      </dgm:t>
    </dgm:pt>
  </dgm:ptLst>
  <dgm:cxnLst>
    <dgm:cxn modelId="{DA6F7319-5FD2-400B-9C78-D79AF7527050}" type="presOf" srcId="{7C2E1140-5667-4EB9-9D54-28D431D2A8A7}" destId="{4720955A-DAFF-4BE8-9C10-00ADCB61670F}" srcOrd="1" destOrd="0" presId="urn:microsoft.com/office/officeart/2005/8/layout/cycle7"/>
    <dgm:cxn modelId="{C1696E36-F721-4312-9955-BBC6F4E21B24}" srcId="{A20A8C7A-2210-42BC-884F-2155B6531DF0}" destId="{435A28A5-D5F9-4788-B377-06872B1CA1E7}" srcOrd="0" destOrd="0" parTransId="{60802400-D9B9-49F8-BC78-5BA452327895}" sibTransId="{7C2E1140-5667-4EB9-9D54-28D431D2A8A7}"/>
    <dgm:cxn modelId="{8E7739D9-B58A-452C-95DB-9F8937EF2C51}" srcId="{A20A8C7A-2210-42BC-884F-2155B6531DF0}" destId="{B14C4FA1-5793-439B-8B7D-CACD450721B6}" srcOrd="2" destOrd="0" parTransId="{223845B1-87D1-432B-8A43-9F551CD66E52}" sibTransId="{B489AAA2-B090-49D1-90FD-AAB97CA348B5}"/>
    <dgm:cxn modelId="{9C1DB8FF-BB44-455F-874E-7E14AD40215D}" type="presOf" srcId="{B14C4FA1-5793-439B-8B7D-CACD450721B6}" destId="{545420DF-E990-4C16-95AE-09303560F31B}" srcOrd="0" destOrd="0" presId="urn:microsoft.com/office/officeart/2005/8/layout/cycle7"/>
    <dgm:cxn modelId="{14F58A3C-F347-4E69-881F-CBDE2B938B02}" type="presOf" srcId="{B489AAA2-B090-49D1-90FD-AAB97CA348B5}" destId="{5569977F-1C36-4FE6-9FD1-D878CF8C99F9}" srcOrd="1" destOrd="0" presId="urn:microsoft.com/office/officeart/2005/8/layout/cycle7"/>
    <dgm:cxn modelId="{E6796BCD-6929-4482-8F23-0504902D22AC}" srcId="{A20A8C7A-2210-42BC-884F-2155B6531DF0}" destId="{63283291-20FC-4380-9CAD-2D639C1F38CC}" srcOrd="1" destOrd="0" parTransId="{B2281B24-4AD4-4E46-B230-A2271597F0A1}" sibTransId="{183EB270-993D-4FD2-9D24-E9933F03AD89}"/>
    <dgm:cxn modelId="{32546644-4FBD-45AB-9C33-02D51355E7EC}" type="presOf" srcId="{A20A8C7A-2210-42BC-884F-2155B6531DF0}" destId="{096B95E3-FD5D-4B50-BF52-36B8FF2B0B74}" srcOrd="0" destOrd="0" presId="urn:microsoft.com/office/officeart/2005/8/layout/cycle7"/>
    <dgm:cxn modelId="{0DD7134D-6FFF-4DA9-A2D7-EAEA4872A9E6}" type="presOf" srcId="{63283291-20FC-4380-9CAD-2D639C1F38CC}" destId="{C07103A8-8713-4708-9D39-A9C4FF0A0A36}" srcOrd="0" destOrd="0" presId="urn:microsoft.com/office/officeart/2005/8/layout/cycle7"/>
    <dgm:cxn modelId="{EA997994-950E-4C2B-B36E-B1341E1D4211}" type="presOf" srcId="{183EB270-993D-4FD2-9D24-E9933F03AD89}" destId="{CF86458E-0A38-4F37-9643-3881B7C34313}" srcOrd="0" destOrd="0" presId="urn:microsoft.com/office/officeart/2005/8/layout/cycle7"/>
    <dgm:cxn modelId="{CD2D37B0-E763-4120-AB23-EA2FEB8B504A}" type="presOf" srcId="{B489AAA2-B090-49D1-90FD-AAB97CA348B5}" destId="{C6150A39-F15E-4317-B64E-6237FE993AEB}" srcOrd="0" destOrd="0" presId="urn:microsoft.com/office/officeart/2005/8/layout/cycle7"/>
    <dgm:cxn modelId="{D523606C-59FC-4828-8B4F-DD28ACE1096A}" type="presOf" srcId="{435A28A5-D5F9-4788-B377-06872B1CA1E7}" destId="{EDE8547F-B87A-4470-A86D-954F83DF6702}" srcOrd="0" destOrd="0" presId="urn:microsoft.com/office/officeart/2005/8/layout/cycle7"/>
    <dgm:cxn modelId="{2BBBAF6D-5ED0-4CDC-ABE9-555640DBA557}" type="presOf" srcId="{7C2E1140-5667-4EB9-9D54-28D431D2A8A7}" destId="{6C968C46-5657-431F-8A0D-4095943F0ED7}" srcOrd="0" destOrd="0" presId="urn:microsoft.com/office/officeart/2005/8/layout/cycle7"/>
    <dgm:cxn modelId="{F3C69671-1BC6-448B-A8E5-A1683001E46D}" type="presOf" srcId="{183EB270-993D-4FD2-9D24-E9933F03AD89}" destId="{A27C6393-EAC8-45B8-9BF5-0190F40EFEDB}" srcOrd="1" destOrd="0" presId="urn:microsoft.com/office/officeart/2005/8/layout/cycle7"/>
    <dgm:cxn modelId="{C89ED428-9B81-424E-9B6B-084C20A7ECA9}" type="presParOf" srcId="{096B95E3-FD5D-4B50-BF52-36B8FF2B0B74}" destId="{EDE8547F-B87A-4470-A86D-954F83DF6702}" srcOrd="0" destOrd="0" presId="urn:microsoft.com/office/officeart/2005/8/layout/cycle7"/>
    <dgm:cxn modelId="{B4129F66-3E9F-44A4-9ACD-DB474B4ECECA}" type="presParOf" srcId="{096B95E3-FD5D-4B50-BF52-36B8FF2B0B74}" destId="{6C968C46-5657-431F-8A0D-4095943F0ED7}" srcOrd="1" destOrd="0" presId="urn:microsoft.com/office/officeart/2005/8/layout/cycle7"/>
    <dgm:cxn modelId="{3DE66928-00A3-40EF-BCC3-764B2B663D09}" type="presParOf" srcId="{6C968C46-5657-431F-8A0D-4095943F0ED7}" destId="{4720955A-DAFF-4BE8-9C10-00ADCB61670F}" srcOrd="0" destOrd="0" presId="urn:microsoft.com/office/officeart/2005/8/layout/cycle7"/>
    <dgm:cxn modelId="{776F6264-F5BE-49B0-AE3F-ED784D6B71AF}" type="presParOf" srcId="{096B95E3-FD5D-4B50-BF52-36B8FF2B0B74}" destId="{C07103A8-8713-4708-9D39-A9C4FF0A0A36}" srcOrd="2" destOrd="0" presId="urn:microsoft.com/office/officeart/2005/8/layout/cycle7"/>
    <dgm:cxn modelId="{86792B81-FC53-4677-AFC6-51C9D854EC43}" type="presParOf" srcId="{096B95E3-FD5D-4B50-BF52-36B8FF2B0B74}" destId="{CF86458E-0A38-4F37-9643-3881B7C34313}" srcOrd="3" destOrd="0" presId="urn:microsoft.com/office/officeart/2005/8/layout/cycle7"/>
    <dgm:cxn modelId="{108343F2-7F8B-4913-BCEB-047B09917B32}" type="presParOf" srcId="{CF86458E-0A38-4F37-9643-3881B7C34313}" destId="{A27C6393-EAC8-45B8-9BF5-0190F40EFEDB}" srcOrd="0" destOrd="0" presId="urn:microsoft.com/office/officeart/2005/8/layout/cycle7"/>
    <dgm:cxn modelId="{DAC0DF58-268A-4E15-93FA-0F24C2D4360A}" type="presParOf" srcId="{096B95E3-FD5D-4B50-BF52-36B8FF2B0B74}" destId="{545420DF-E990-4C16-95AE-09303560F31B}" srcOrd="4" destOrd="0" presId="urn:microsoft.com/office/officeart/2005/8/layout/cycle7"/>
    <dgm:cxn modelId="{51BEDA04-7432-4C3C-A4FB-B57A48A6B1DE}" type="presParOf" srcId="{096B95E3-FD5D-4B50-BF52-36B8FF2B0B74}" destId="{C6150A39-F15E-4317-B64E-6237FE993AEB}" srcOrd="5" destOrd="0" presId="urn:microsoft.com/office/officeart/2005/8/layout/cycle7"/>
    <dgm:cxn modelId="{18FE669B-DA5D-436E-BC8D-7063CF5799FA}" type="presParOf" srcId="{C6150A39-F15E-4317-B64E-6237FE993AEB}" destId="{5569977F-1C36-4FE6-9FD1-D878CF8C99F9}" srcOrd="0" destOrd="0" presId="urn:microsoft.com/office/officeart/2005/8/layout/cycle7"/>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B069096-BA2C-4F67-A1FF-2AB0B50F5A3A}"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E33AEEB9-EA03-41F3-AFAC-39BE53D3F390}">
      <dgm:prSet phldrT="[Text]"/>
      <dgm:spPr/>
      <dgm:t>
        <a:bodyPr/>
        <a:lstStyle/>
        <a:p>
          <a:r>
            <a:rPr lang="en-US" dirty="0" smtClean="0"/>
            <a:t>Shock</a:t>
          </a:r>
          <a:endParaRPr lang="en-US" dirty="0"/>
        </a:p>
      </dgm:t>
    </dgm:pt>
    <dgm:pt modelId="{8989B347-7BA6-44FD-B29D-52BCCA367E67}" type="parTrans" cxnId="{44F9C0A5-D7CC-4CD0-9892-86E0CA878991}">
      <dgm:prSet/>
      <dgm:spPr/>
      <dgm:t>
        <a:bodyPr/>
        <a:lstStyle/>
        <a:p>
          <a:endParaRPr lang="en-US"/>
        </a:p>
      </dgm:t>
    </dgm:pt>
    <dgm:pt modelId="{8810F539-0BC6-4B8C-8904-3F1DB8021396}" type="sibTrans" cxnId="{44F9C0A5-D7CC-4CD0-9892-86E0CA878991}">
      <dgm:prSet/>
      <dgm:spPr/>
      <dgm:t>
        <a:bodyPr/>
        <a:lstStyle/>
        <a:p>
          <a:endParaRPr lang="en-US"/>
        </a:p>
      </dgm:t>
    </dgm:pt>
    <dgm:pt modelId="{B6C5142E-C764-40F6-8D7B-67771B48FECE}">
      <dgm:prSet phldrT="[Text]"/>
      <dgm:spPr/>
      <dgm:t>
        <a:bodyPr/>
        <a:lstStyle/>
        <a:p>
          <a:r>
            <a:rPr lang="en-US" dirty="0" smtClean="0"/>
            <a:t>Volume resuscitation</a:t>
          </a:r>
          <a:endParaRPr lang="en-US" dirty="0"/>
        </a:p>
      </dgm:t>
    </dgm:pt>
    <dgm:pt modelId="{60A0FDD7-C529-4462-BE71-942F2F217656}" type="parTrans" cxnId="{0E3F167F-E05D-4BFA-BACF-27E298FFF842}">
      <dgm:prSet/>
      <dgm:spPr/>
      <dgm:t>
        <a:bodyPr/>
        <a:lstStyle/>
        <a:p>
          <a:endParaRPr lang="en-US"/>
        </a:p>
      </dgm:t>
    </dgm:pt>
    <dgm:pt modelId="{04C5414A-AFCB-46D1-A58B-5FD468375DBD}" type="sibTrans" cxnId="{0E3F167F-E05D-4BFA-BACF-27E298FFF842}">
      <dgm:prSet/>
      <dgm:spPr/>
      <dgm:t>
        <a:bodyPr/>
        <a:lstStyle/>
        <a:p>
          <a:endParaRPr lang="en-US"/>
        </a:p>
      </dgm:t>
    </dgm:pt>
    <dgm:pt modelId="{E9956231-D941-4446-BAF1-4803C0284419}">
      <dgm:prSet phldrT="[Text]"/>
      <dgm:spPr/>
      <dgm:t>
        <a:bodyPr/>
        <a:lstStyle/>
        <a:p>
          <a:r>
            <a:rPr lang="en-US" dirty="0" smtClean="0"/>
            <a:t>Vasoactive/inotropic agents</a:t>
          </a:r>
          <a:endParaRPr lang="en-US" dirty="0"/>
        </a:p>
      </dgm:t>
    </dgm:pt>
    <dgm:pt modelId="{868288FD-29B1-48A4-9B81-9A32965CD12A}" type="parTrans" cxnId="{3B11D228-3AEF-4D36-A46D-D44F6A6755B6}">
      <dgm:prSet/>
      <dgm:spPr/>
      <dgm:t>
        <a:bodyPr/>
        <a:lstStyle/>
        <a:p>
          <a:endParaRPr lang="en-US"/>
        </a:p>
      </dgm:t>
    </dgm:pt>
    <dgm:pt modelId="{2D10A42F-529E-428A-9F82-20CC3AD19CD4}" type="sibTrans" cxnId="{3B11D228-3AEF-4D36-A46D-D44F6A6755B6}">
      <dgm:prSet/>
      <dgm:spPr/>
      <dgm:t>
        <a:bodyPr/>
        <a:lstStyle/>
        <a:p>
          <a:endParaRPr lang="en-US"/>
        </a:p>
      </dgm:t>
    </dgm:pt>
    <dgm:pt modelId="{1B30E6DD-1FEE-47C7-9F22-FB112C087243}">
      <dgm:prSet phldrT="[Text]"/>
      <dgm:spPr/>
      <dgm:t>
        <a:bodyPr/>
        <a:lstStyle/>
        <a:p>
          <a:r>
            <a:rPr lang="en-US" dirty="0" smtClean="0"/>
            <a:t>Kawasaki</a:t>
          </a:r>
          <a:endParaRPr lang="en-US" dirty="0"/>
        </a:p>
      </dgm:t>
    </dgm:pt>
    <dgm:pt modelId="{579F608F-67FF-4DD6-B74C-6BAD1DC89FB4}" type="parTrans" cxnId="{7CD5F06D-B049-4C9D-8289-CD9299ACAFB8}">
      <dgm:prSet/>
      <dgm:spPr/>
      <dgm:t>
        <a:bodyPr/>
        <a:lstStyle/>
        <a:p>
          <a:endParaRPr lang="en-US"/>
        </a:p>
      </dgm:t>
    </dgm:pt>
    <dgm:pt modelId="{EBB06A9D-AE60-498A-BEB7-A8249B67AD8D}" type="sibTrans" cxnId="{7CD5F06D-B049-4C9D-8289-CD9299ACAFB8}">
      <dgm:prSet/>
      <dgm:spPr/>
      <dgm:t>
        <a:bodyPr/>
        <a:lstStyle/>
        <a:p>
          <a:endParaRPr lang="en-US"/>
        </a:p>
      </dgm:t>
    </dgm:pt>
    <dgm:pt modelId="{55FE8DB2-A0AC-468F-B00D-BAA3DCA341C3}">
      <dgm:prSet phldrT="[Text]"/>
      <dgm:spPr/>
      <dgm:t>
        <a:bodyPr/>
        <a:lstStyle/>
        <a:p>
          <a:r>
            <a:rPr lang="en-US" dirty="0" smtClean="0"/>
            <a:t>IVIG</a:t>
          </a:r>
          <a:endParaRPr lang="en-US" dirty="0"/>
        </a:p>
      </dgm:t>
    </dgm:pt>
    <dgm:pt modelId="{45C184CB-E258-41C7-9B03-18239F12E550}" type="parTrans" cxnId="{70245DDF-92A3-44D5-B651-45F8D008E0C0}">
      <dgm:prSet/>
      <dgm:spPr/>
      <dgm:t>
        <a:bodyPr/>
        <a:lstStyle/>
        <a:p>
          <a:endParaRPr lang="en-US"/>
        </a:p>
      </dgm:t>
    </dgm:pt>
    <dgm:pt modelId="{545EB4AB-DDDD-485B-B579-49B23D4796BD}" type="sibTrans" cxnId="{70245DDF-92A3-44D5-B651-45F8D008E0C0}">
      <dgm:prSet/>
      <dgm:spPr/>
      <dgm:t>
        <a:bodyPr/>
        <a:lstStyle/>
        <a:p>
          <a:endParaRPr lang="en-US"/>
        </a:p>
      </dgm:t>
    </dgm:pt>
    <dgm:pt modelId="{7DD1458C-1E61-4E73-BA0E-0711DDC91079}">
      <dgm:prSet phldrT="[Text]"/>
      <dgm:spPr/>
      <dgm:t>
        <a:bodyPr/>
        <a:lstStyle/>
        <a:p>
          <a:r>
            <a:rPr lang="en-US" dirty="0" smtClean="0"/>
            <a:t>Glucocorticoids</a:t>
          </a:r>
          <a:endParaRPr lang="en-US" dirty="0"/>
        </a:p>
      </dgm:t>
    </dgm:pt>
    <dgm:pt modelId="{2B1EAE57-4855-40AD-84FD-B5232A78DC61}" type="parTrans" cxnId="{6CE764ED-2AD6-4070-B69C-C5B93610036D}">
      <dgm:prSet/>
      <dgm:spPr/>
      <dgm:t>
        <a:bodyPr/>
        <a:lstStyle/>
        <a:p>
          <a:endParaRPr lang="en-US"/>
        </a:p>
      </dgm:t>
    </dgm:pt>
    <dgm:pt modelId="{305E767C-7E79-492C-BE09-8564BE4B879B}" type="sibTrans" cxnId="{6CE764ED-2AD6-4070-B69C-C5B93610036D}">
      <dgm:prSet/>
      <dgm:spPr/>
      <dgm:t>
        <a:bodyPr/>
        <a:lstStyle/>
        <a:p>
          <a:endParaRPr lang="en-US"/>
        </a:p>
      </dgm:t>
    </dgm:pt>
    <dgm:pt modelId="{ABDB0B36-C0EA-4037-BBEF-4B5C7F40E9F4}">
      <dgm:prSet phldrT="[Text]"/>
      <dgm:spPr/>
      <dgm:t>
        <a:bodyPr/>
        <a:lstStyle/>
        <a:p>
          <a:r>
            <a:rPr lang="en-US" dirty="0" smtClean="0"/>
            <a:t>Cardiac dysfunction</a:t>
          </a:r>
          <a:endParaRPr lang="en-US" dirty="0"/>
        </a:p>
      </dgm:t>
    </dgm:pt>
    <dgm:pt modelId="{5B039361-1260-4FBF-9CFE-E110A9B74E06}" type="parTrans" cxnId="{0ABBF3D3-C709-4282-BDAC-CBF136FA9426}">
      <dgm:prSet/>
      <dgm:spPr/>
      <dgm:t>
        <a:bodyPr/>
        <a:lstStyle/>
        <a:p>
          <a:endParaRPr lang="en-US"/>
        </a:p>
      </dgm:t>
    </dgm:pt>
    <dgm:pt modelId="{D114814C-7B39-4111-B362-91B69EEA0447}" type="sibTrans" cxnId="{0ABBF3D3-C709-4282-BDAC-CBF136FA9426}">
      <dgm:prSet/>
      <dgm:spPr/>
      <dgm:t>
        <a:bodyPr/>
        <a:lstStyle/>
        <a:p>
          <a:endParaRPr lang="en-US"/>
        </a:p>
      </dgm:t>
    </dgm:pt>
    <dgm:pt modelId="{9DB3B4E1-0721-4CDD-A3F9-B4A61E0F5FF8}">
      <dgm:prSet phldrT="[Text]"/>
      <dgm:spPr/>
      <dgm:t>
        <a:bodyPr/>
        <a:lstStyle/>
        <a:p>
          <a:r>
            <a:rPr lang="en-US" dirty="0" smtClean="0"/>
            <a:t>LV dysfunction: IV diuretics and inotropic agents</a:t>
          </a:r>
          <a:endParaRPr lang="en-US" dirty="0"/>
        </a:p>
      </dgm:t>
    </dgm:pt>
    <dgm:pt modelId="{C708A8D0-EEF7-40CA-81F1-78C9D23430A6}" type="parTrans" cxnId="{9A9E9877-EFBC-4D17-AB48-027C0787B7BE}">
      <dgm:prSet/>
      <dgm:spPr/>
      <dgm:t>
        <a:bodyPr/>
        <a:lstStyle/>
        <a:p>
          <a:endParaRPr lang="en-US"/>
        </a:p>
      </dgm:t>
    </dgm:pt>
    <dgm:pt modelId="{D3B27FD6-D6CF-4AAF-9D65-3D1393BBA5AD}" type="sibTrans" cxnId="{9A9E9877-EFBC-4D17-AB48-027C0787B7BE}">
      <dgm:prSet/>
      <dgm:spPr/>
      <dgm:t>
        <a:bodyPr/>
        <a:lstStyle/>
        <a:p>
          <a:endParaRPr lang="en-US"/>
        </a:p>
      </dgm:t>
    </dgm:pt>
    <dgm:pt modelId="{99A98438-00DE-4FBC-A321-086AE685A390}">
      <dgm:prSet phldrT="[Text]"/>
      <dgm:spPr/>
      <dgm:t>
        <a:bodyPr/>
        <a:lstStyle/>
        <a:p>
          <a:r>
            <a:rPr lang="en-US" dirty="0" smtClean="0"/>
            <a:t>ECMO</a:t>
          </a:r>
          <a:endParaRPr lang="en-US" dirty="0"/>
        </a:p>
      </dgm:t>
    </dgm:pt>
    <dgm:pt modelId="{6EF81B76-C137-4610-A7E3-FC4944B87172}" type="parTrans" cxnId="{96B3999D-0BD0-4082-8E95-DC7EDCF7066E}">
      <dgm:prSet/>
      <dgm:spPr/>
      <dgm:t>
        <a:bodyPr/>
        <a:lstStyle/>
        <a:p>
          <a:endParaRPr lang="en-US"/>
        </a:p>
      </dgm:t>
    </dgm:pt>
    <dgm:pt modelId="{A305FF99-1986-4B19-9DB1-C9EBD1D3B4BD}" type="sibTrans" cxnId="{96B3999D-0BD0-4082-8E95-DC7EDCF7066E}">
      <dgm:prSet/>
      <dgm:spPr/>
      <dgm:t>
        <a:bodyPr/>
        <a:lstStyle/>
        <a:p>
          <a:endParaRPr lang="en-US"/>
        </a:p>
      </dgm:t>
    </dgm:pt>
    <dgm:pt modelId="{42A43BAF-DA24-47B2-941B-1B7E06533EFB}">
      <dgm:prSet phldrT="[Text]"/>
      <dgm:spPr/>
      <dgm:t>
        <a:bodyPr/>
        <a:lstStyle/>
        <a:p>
          <a:r>
            <a:rPr lang="en-US" dirty="0" smtClean="0"/>
            <a:t>Aspirin</a:t>
          </a:r>
          <a:endParaRPr lang="en-US" dirty="0"/>
        </a:p>
      </dgm:t>
    </dgm:pt>
    <dgm:pt modelId="{1FBCCA1D-96E5-40F5-AFBF-A0BA7FC8FCE7}" type="parTrans" cxnId="{32C125DD-E8AF-4285-8DD5-57F779739B85}">
      <dgm:prSet/>
      <dgm:spPr/>
    </dgm:pt>
    <dgm:pt modelId="{9DD8B75A-A0B6-4708-B7D9-6C8FBCC5FA47}" type="sibTrans" cxnId="{32C125DD-E8AF-4285-8DD5-57F779739B85}">
      <dgm:prSet/>
      <dgm:spPr/>
    </dgm:pt>
    <dgm:pt modelId="{E1FD35D2-0838-4131-A313-44E7C1675C6C}">
      <dgm:prSet phldrT="[Text]"/>
      <dgm:spPr/>
      <dgm:t>
        <a:bodyPr/>
        <a:lstStyle/>
        <a:p>
          <a:r>
            <a:rPr lang="en-US" dirty="0" smtClean="0"/>
            <a:t>VAD</a:t>
          </a:r>
          <a:endParaRPr lang="en-US" dirty="0"/>
        </a:p>
      </dgm:t>
    </dgm:pt>
    <dgm:pt modelId="{A2F7212E-B2F2-4415-9192-9DD7C6475F14}" type="parTrans" cxnId="{34ABF314-05FE-4015-BB4D-94B68D97D322}">
      <dgm:prSet/>
      <dgm:spPr/>
    </dgm:pt>
    <dgm:pt modelId="{838F4D9A-46CD-4347-9CBB-57E8FD770848}" type="sibTrans" cxnId="{34ABF314-05FE-4015-BB4D-94B68D97D322}">
      <dgm:prSet/>
      <dgm:spPr/>
    </dgm:pt>
    <dgm:pt modelId="{7547E1E3-977D-4F5B-833B-D2AE7C8CBE4C}" type="pres">
      <dgm:prSet presAssocID="{CB069096-BA2C-4F67-A1FF-2AB0B50F5A3A}" presName="linearFlow" presStyleCnt="0">
        <dgm:presLayoutVars>
          <dgm:dir/>
          <dgm:animLvl val="lvl"/>
          <dgm:resizeHandles val="exact"/>
        </dgm:presLayoutVars>
      </dgm:prSet>
      <dgm:spPr/>
      <dgm:t>
        <a:bodyPr/>
        <a:lstStyle/>
        <a:p>
          <a:endParaRPr lang="en-US"/>
        </a:p>
      </dgm:t>
    </dgm:pt>
    <dgm:pt modelId="{9CF09AA3-118F-4749-B44B-6B904150DF3B}" type="pres">
      <dgm:prSet presAssocID="{E33AEEB9-EA03-41F3-AFAC-39BE53D3F390}" presName="composite" presStyleCnt="0"/>
      <dgm:spPr/>
    </dgm:pt>
    <dgm:pt modelId="{BBE0F6D2-D056-43B6-8614-971D8B32EF1F}" type="pres">
      <dgm:prSet presAssocID="{E33AEEB9-EA03-41F3-AFAC-39BE53D3F390}" presName="parentText" presStyleLbl="alignNode1" presStyleIdx="0" presStyleCnt="3">
        <dgm:presLayoutVars>
          <dgm:chMax val="1"/>
          <dgm:bulletEnabled val="1"/>
        </dgm:presLayoutVars>
      </dgm:prSet>
      <dgm:spPr/>
      <dgm:t>
        <a:bodyPr/>
        <a:lstStyle/>
        <a:p>
          <a:endParaRPr lang="en-US"/>
        </a:p>
      </dgm:t>
    </dgm:pt>
    <dgm:pt modelId="{5571FB3B-7188-43F1-8505-1C0D136C2F3C}" type="pres">
      <dgm:prSet presAssocID="{E33AEEB9-EA03-41F3-AFAC-39BE53D3F390}" presName="descendantText" presStyleLbl="alignAcc1" presStyleIdx="0" presStyleCnt="3">
        <dgm:presLayoutVars>
          <dgm:bulletEnabled val="1"/>
        </dgm:presLayoutVars>
      </dgm:prSet>
      <dgm:spPr/>
      <dgm:t>
        <a:bodyPr/>
        <a:lstStyle/>
        <a:p>
          <a:endParaRPr lang="en-US"/>
        </a:p>
      </dgm:t>
    </dgm:pt>
    <dgm:pt modelId="{FDB01790-7B13-4C41-A5E1-AAE40631C5B7}" type="pres">
      <dgm:prSet presAssocID="{8810F539-0BC6-4B8C-8904-3F1DB8021396}" presName="sp" presStyleCnt="0"/>
      <dgm:spPr/>
    </dgm:pt>
    <dgm:pt modelId="{4DE90E4B-B524-494D-9678-572081F1CEFB}" type="pres">
      <dgm:prSet presAssocID="{1B30E6DD-1FEE-47C7-9F22-FB112C087243}" presName="composite" presStyleCnt="0"/>
      <dgm:spPr/>
    </dgm:pt>
    <dgm:pt modelId="{6E8A202A-2723-4ECD-8574-D549F70D10F1}" type="pres">
      <dgm:prSet presAssocID="{1B30E6DD-1FEE-47C7-9F22-FB112C087243}" presName="parentText" presStyleLbl="alignNode1" presStyleIdx="1" presStyleCnt="3">
        <dgm:presLayoutVars>
          <dgm:chMax val="1"/>
          <dgm:bulletEnabled val="1"/>
        </dgm:presLayoutVars>
      </dgm:prSet>
      <dgm:spPr/>
      <dgm:t>
        <a:bodyPr/>
        <a:lstStyle/>
        <a:p>
          <a:endParaRPr lang="en-US"/>
        </a:p>
      </dgm:t>
    </dgm:pt>
    <dgm:pt modelId="{BF3A2247-EA12-409D-9DDC-AEE12BBBB625}" type="pres">
      <dgm:prSet presAssocID="{1B30E6DD-1FEE-47C7-9F22-FB112C087243}" presName="descendantText" presStyleLbl="alignAcc1" presStyleIdx="1" presStyleCnt="3">
        <dgm:presLayoutVars>
          <dgm:bulletEnabled val="1"/>
        </dgm:presLayoutVars>
      </dgm:prSet>
      <dgm:spPr/>
      <dgm:t>
        <a:bodyPr/>
        <a:lstStyle/>
        <a:p>
          <a:endParaRPr lang="en-US"/>
        </a:p>
      </dgm:t>
    </dgm:pt>
    <dgm:pt modelId="{6245C277-4FC7-4D89-B87C-7D0194635867}" type="pres">
      <dgm:prSet presAssocID="{EBB06A9D-AE60-498A-BEB7-A8249B67AD8D}" presName="sp" presStyleCnt="0"/>
      <dgm:spPr/>
    </dgm:pt>
    <dgm:pt modelId="{98201614-B985-44E1-A95B-6DAB5E52A2CF}" type="pres">
      <dgm:prSet presAssocID="{ABDB0B36-C0EA-4037-BBEF-4B5C7F40E9F4}" presName="composite" presStyleCnt="0"/>
      <dgm:spPr/>
    </dgm:pt>
    <dgm:pt modelId="{EE4B9B76-5DDE-4D81-8A44-24C80F0955F2}" type="pres">
      <dgm:prSet presAssocID="{ABDB0B36-C0EA-4037-BBEF-4B5C7F40E9F4}" presName="parentText" presStyleLbl="alignNode1" presStyleIdx="2" presStyleCnt="3">
        <dgm:presLayoutVars>
          <dgm:chMax val="1"/>
          <dgm:bulletEnabled val="1"/>
        </dgm:presLayoutVars>
      </dgm:prSet>
      <dgm:spPr/>
      <dgm:t>
        <a:bodyPr/>
        <a:lstStyle/>
        <a:p>
          <a:endParaRPr lang="en-US"/>
        </a:p>
      </dgm:t>
    </dgm:pt>
    <dgm:pt modelId="{443DDFCB-167F-4863-9768-F1D57A3F1AB0}" type="pres">
      <dgm:prSet presAssocID="{ABDB0B36-C0EA-4037-BBEF-4B5C7F40E9F4}" presName="descendantText" presStyleLbl="alignAcc1" presStyleIdx="2" presStyleCnt="3">
        <dgm:presLayoutVars>
          <dgm:bulletEnabled val="1"/>
        </dgm:presLayoutVars>
      </dgm:prSet>
      <dgm:spPr/>
      <dgm:t>
        <a:bodyPr/>
        <a:lstStyle/>
        <a:p>
          <a:endParaRPr lang="en-US"/>
        </a:p>
      </dgm:t>
    </dgm:pt>
  </dgm:ptLst>
  <dgm:cxnLst>
    <dgm:cxn modelId="{4BDAB22A-D064-425A-876F-CF99EAB425DB}" type="presOf" srcId="{ABDB0B36-C0EA-4037-BBEF-4B5C7F40E9F4}" destId="{EE4B9B76-5DDE-4D81-8A44-24C80F0955F2}" srcOrd="0" destOrd="0" presId="urn:microsoft.com/office/officeart/2005/8/layout/chevron2"/>
    <dgm:cxn modelId="{0D14DBF9-75D4-4316-B91A-5F0E0D6DA236}" type="presOf" srcId="{CB069096-BA2C-4F67-A1FF-2AB0B50F5A3A}" destId="{7547E1E3-977D-4F5B-833B-D2AE7C8CBE4C}" srcOrd="0" destOrd="0" presId="urn:microsoft.com/office/officeart/2005/8/layout/chevron2"/>
    <dgm:cxn modelId="{AD9606C4-1EB2-4345-9A92-1E5669978B9C}" type="presOf" srcId="{1B30E6DD-1FEE-47C7-9F22-FB112C087243}" destId="{6E8A202A-2723-4ECD-8574-D549F70D10F1}" srcOrd="0" destOrd="0" presId="urn:microsoft.com/office/officeart/2005/8/layout/chevron2"/>
    <dgm:cxn modelId="{32C125DD-E8AF-4285-8DD5-57F779739B85}" srcId="{1B30E6DD-1FEE-47C7-9F22-FB112C087243}" destId="{42A43BAF-DA24-47B2-941B-1B7E06533EFB}" srcOrd="1" destOrd="0" parTransId="{1FBCCA1D-96E5-40F5-AFBF-A0BA7FC8FCE7}" sibTransId="{9DD8B75A-A0B6-4708-B7D9-6C8FBCC5FA47}"/>
    <dgm:cxn modelId="{DE00E52E-5B0F-420D-B508-4DE6AD01D696}" type="presOf" srcId="{99A98438-00DE-4FBC-A321-086AE685A390}" destId="{443DDFCB-167F-4863-9768-F1D57A3F1AB0}" srcOrd="0" destOrd="1" presId="urn:microsoft.com/office/officeart/2005/8/layout/chevron2"/>
    <dgm:cxn modelId="{7CD5F06D-B049-4C9D-8289-CD9299ACAFB8}" srcId="{CB069096-BA2C-4F67-A1FF-2AB0B50F5A3A}" destId="{1B30E6DD-1FEE-47C7-9F22-FB112C087243}" srcOrd="1" destOrd="0" parTransId="{579F608F-67FF-4DD6-B74C-6BAD1DC89FB4}" sibTransId="{EBB06A9D-AE60-498A-BEB7-A8249B67AD8D}"/>
    <dgm:cxn modelId="{0ABBF3D3-C709-4282-BDAC-CBF136FA9426}" srcId="{CB069096-BA2C-4F67-A1FF-2AB0B50F5A3A}" destId="{ABDB0B36-C0EA-4037-BBEF-4B5C7F40E9F4}" srcOrd="2" destOrd="0" parTransId="{5B039361-1260-4FBF-9CFE-E110A9B74E06}" sibTransId="{D114814C-7B39-4111-B362-91B69EEA0447}"/>
    <dgm:cxn modelId="{7964D205-3BB4-4EE4-8794-51612B3BB949}" type="presOf" srcId="{9DB3B4E1-0721-4CDD-A3F9-B4A61E0F5FF8}" destId="{443DDFCB-167F-4863-9768-F1D57A3F1AB0}" srcOrd="0" destOrd="0" presId="urn:microsoft.com/office/officeart/2005/8/layout/chevron2"/>
    <dgm:cxn modelId="{0E3F167F-E05D-4BFA-BACF-27E298FFF842}" srcId="{E33AEEB9-EA03-41F3-AFAC-39BE53D3F390}" destId="{B6C5142E-C764-40F6-8D7B-67771B48FECE}" srcOrd="0" destOrd="0" parTransId="{60A0FDD7-C529-4462-BE71-942F2F217656}" sibTransId="{04C5414A-AFCB-46D1-A58B-5FD468375DBD}"/>
    <dgm:cxn modelId="{EF250EA7-D5DC-472C-8B3E-BCC19D83247B}" type="presOf" srcId="{55FE8DB2-A0AC-468F-B00D-BAA3DCA341C3}" destId="{BF3A2247-EA12-409D-9DDC-AEE12BBBB625}" srcOrd="0" destOrd="0" presId="urn:microsoft.com/office/officeart/2005/8/layout/chevron2"/>
    <dgm:cxn modelId="{B90974B4-31C1-49BE-94EA-76F6B2F37F13}" type="presOf" srcId="{E9956231-D941-4446-BAF1-4803C0284419}" destId="{5571FB3B-7188-43F1-8505-1C0D136C2F3C}" srcOrd="0" destOrd="1" presId="urn:microsoft.com/office/officeart/2005/8/layout/chevron2"/>
    <dgm:cxn modelId="{6CE764ED-2AD6-4070-B69C-C5B93610036D}" srcId="{1B30E6DD-1FEE-47C7-9F22-FB112C087243}" destId="{7DD1458C-1E61-4E73-BA0E-0711DDC91079}" srcOrd="2" destOrd="0" parTransId="{2B1EAE57-4855-40AD-84FD-B5232A78DC61}" sibTransId="{305E767C-7E79-492C-BE09-8564BE4B879B}"/>
    <dgm:cxn modelId="{96B3999D-0BD0-4082-8E95-DC7EDCF7066E}" srcId="{ABDB0B36-C0EA-4037-BBEF-4B5C7F40E9F4}" destId="{99A98438-00DE-4FBC-A321-086AE685A390}" srcOrd="1" destOrd="0" parTransId="{6EF81B76-C137-4610-A7E3-FC4944B87172}" sibTransId="{A305FF99-1986-4B19-9DB1-C9EBD1D3B4BD}"/>
    <dgm:cxn modelId="{A3BAEC64-ECC4-498D-BC4D-EFA30870F6D9}" type="presOf" srcId="{42A43BAF-DA24-47B2-941B-1B7E06533EFB}" destId="{BF3A2247-EA12-409D-9DDC-AEE12BBBB625}" srcOrd="0" destOrd="1" presId="urn:microsoft.com/office/officeart/2005/8/layout/chevron2"/>
    <dgm:cxn modelId="{B4F13B31-3ECD-42A3-BB6D-D5997CE5BAF7}" type="presOf" srcId="{E1FD35D2-0838-4131-A313-44E7C1675C6C}" destId="{443DDFCB-167F-4863-9768-F1D57A3F1AB0}" srcOrd="0" destOrd="2" presId="urn:microsoft.com/office/officeart/2005/8/layout/chevron2"/>
    <dgm:cxn modelId="{70245DDF-92A3-44D5-B651-45F8D008E0C0}" srcId="{1B30E6DD-1FEE-47C7-9F22-FB112C087243}" destId="{55FE8DB2-A0AC-468F-B00D-BAA3DCA341C3}" srcOrd="0" destOrd="0" parTransId="{45C184CB-E258-41C7-9B03-18239F12E550}" sibTransId="{545EB4AB-DDDD-485B-B579-49B23D4796BD}"/>
    <dgm:cxn modelId="{4969AF3A-0AC8-4730-8BCD-86E55BB31CE5}" type="presOf" srcId="{B6C5142E-C764-40F6-8D7B-67771B48FECE}" destId="{5571FB3B-7188-43F1-8505-1C0D136C2F3C}" srcOrd="0" destOrd="0" presId="urn:microsoft.com/office/officeart/2005/8/layout/chevron2"/>
    <dgm:cxn modelId="{34ABF314-05FE-4015-BB4D-94B68D97D322}" srcId="{ABDB0B36-C0EA-4037-BBEF-4B5C7F40E9F4}" destId="{E1FD35D2-0838-4131-A313-44E7C1675C6C}" srcOrd="2" destOrd="0" parTransId="{A2F7212E-B2F2-4415-9192-9DD7C6475F14}" sibTransId="{838F4D9A-46CD-4347-9CBB-57E8FD770848}"/>
    <dgm:cxn modelId="{44F9C0A5-D7CC-4CD0-9892-86E0CA878991}" srcId="{CB069096-BA2C-4F67-A1FF-2AB0B50F5A3A}" destId="{E33AEEB9-EA03-41F3-AFAC-39BE53D3F390}" srcOrd="0" destOrd="0" parTransId="{8989B347-7BA6-44FD-B29D-52BCCA367E67}" sibTransId="{8810F539-0BC6-4B8C-8904-3F1DB8021396}"/>
    <dgm:cxn modelId="{DE4BD0C1-14CE-418B-8B80-1185E2C7B16E}" type="presOf" srcId="{7DD1458C-1E61-4E73-BA0E-0711DDC91079}" destId="{BF3A2247-EA12-409D-9DDC-AEE12BBBB625}" srcOrd="0" destOrd="2" presId="urn:microsoft.com/office/officeart/2005/8/layout/chevron2"/>
    <dgm:cxn modelId="{9A9E9877-EFBC-4D17-AB48-027C0787B7BE}" srcId="{ABDB0B36-C0EA-4037-BBEF-4B5C7F40E9F4}" destId="{9DB3B4E1-0721-4CDD-A3F9-B4A61E0F5FF8}" srcOrd="0" destOrd="0" parTransId="{C708A8D0-EEF7-40CA-81F1-78C9D23430A6}" sibTransId="{D3B27FD6-D6CF-4AAF-9D65-3D1393BBA5AD}"/>
    <dgm:cxn modelId="{3B11D228-3AEF-4D36-A46D-D44F6A6755B6}" srcId="{E33AEEB9-EA03-41F3-AFAC-39BE53D3F390}" destId="{E9956231-D941-4446-BAF1-4803C0284419}" srcOrd="1" destOrd="0" parTransId="{868288FD-29B1-48A4-9B81-9A32965CD12A}" sibTransId="{2D10A42F-529E-428A-9F82-20CC3AD19CD4}"/>
    <dgm:cxn modelId="{56223257-62AE-4106-8461-167FCA5A1B23}" type="presOf" srcId="{E33AEEB9-EA03-41F3-AFAC-39BE53D3F390}" destId="{BBE0F6D2-D056-43B6-8614-971D8B32EF1F}" srcOrd="0" destOrd="0" presId="urn:microsoft.com/office/officeart/2005/8/layout/chevron2"/>
    <dgm:cxn modelId="{28E64CF9-EE79-4F4F-8D1D-9E2D3853B908}" type="presParOf" srcId="{7547E1E3-977D-4F5B-833B-D2AE7C8CBE4C}" destId="{9CF09AA3-118F-4749-B44B-6B904150DF3B}" srcOrd="0" destOrd="0" presId="urn:microsoft.com/office/officeart/2005/8/layout/chevron2"/>
    <dgm:cxn modelId="{418419FD-6EB6-4668-86C8-D8CE12263D5E}" type="presParOf" srcId="{9CF09AA3-118F-4749-B44B-6B904150DF3B}" destId="{BBE0F6D2-D056-43B6-8614-971D8B32EF1F}" srcOrd="0" destOrd="0" presId="urn:microsoft.com/office/officeart/2005/8/layout/chevron2"/>
    <dgm:cxn modelId="{62A4310C-98AD-4798-8834-06C1D691BFE1}" type="presParOf" srcId="{9CF09AA3-118F-4749-B44B-6B904150DF3B}" destId="{5571FB3B-7188-43F1-8505-1C0D136C2F3C}" srcOrd="1" destOrd="0" presId="urn:microsoft.com/office/officeart/2005/8/layout/chevron2"/>
    <dgm:cxn modelId="{0123AAE2-1EED-4D57-9078-EBBFC9A8CCDA}" type="presParOf" srcId="{7547E1E3-977D-4F5B-833B-D2AE7C8CBE4C}" destId="{FDB01790-7B13-4C41-A5E1-AAE40631C5B7}" srcOrd="1" destOrd="0" presId="urn:microsoft.com/office/officeart/2005/8/layout/chevron2"/>
    <dgm:cxn modelId="{8676FD2C-8460-498F-81B1-9F738614BF5F}" type="presParOf" srcId="{7547E1E3-977D-4F5B-833B-D2AE7C8CBE4C}" destId="{4DE90E4B-B524-494D-9678-572081F1CEFB}" srcOrd="2" destOrd="0" presId="urn:microsoft.com/office/officeart/2005/8/layout/chevron2"/>
    <dgm:cxn modelId="{8288DAE0-D523-4B64-B72F-11DEAD6910CD}" type="presParOf" srcId="{4DE90E4B-B524-494D-9678-572081F1CEFB}" destId="{6E8A202A-2723-4ECD-8574-D549F70D10F1}" srcOrd="0" destOrd="0" presId="urn:microsoft.com/office/officeart/2005/8/layout/chevron2"/>
    <dgm:cxn modelId="{86C7ED6B-0289-4FBA-88EA-2D72FA1E2E33}" type="presParOf" srcId="{4DE90E4B-B524-494D-9678-572081F1CEFB}" destId="{BF3A2247-EA12-409D-9DDC-AEE12BBBB625}" srcOrd="1" destOrd="0" presId="urn:microsoft.com/office/officeart/2005/8/layout/chevron2"/>
    <dgm:cxn modelId="{D05F7F41-8307-4ABE-8751-E62AB1314367}" type="presParOf" srcId="{7547E1E3-977D-4F5B-833B-D2AE7C8CBE4C}" destId="{6245C277-4FC7-4D89-B87C-7D0194635867}" srcOrd="3" destOrd="0" presId="urn:microsoft.com/office/officeart/2005/8/layout/chevron2"/>
    <dgm:cxn modelId="{B634A59E-8B79-4CBA-9B0D-F12E72C2AD65}" type="presParOf" srcId="{7547E1E3-977D-4F5B-833B-D2AE7C8CBE4C}" destId="{98201614-B985-44E1-A95B-6DAB5E52A2CF}" srcOrd="4" destOrd="0" presId="urn:microsoft.com/office/officeart/2005/8/layout/chevron2"/>
    <dgm:cxn modelId="{BBF0449F-D174-442A-B636-680BD8BA8012}" type="presParOf" srcId="{98201614-B985-44E1-A95B-6DAB5E52A2CF}" destId="{EE4B9B76-5DDE-4D81-8A44-24C80F0955F2}" srcOrd="0" destOrd="0" presId="urn:microsoft.com/office/officeart/2005/8/layout/chevron2"/>
    <dgm:cxn modelId="{30F50414-65D4-400E-A58B-2BD32E54F28E}" type="presParOf" srcId="{98201614-B985-44E1-A95B-6DAB5E52A2CF}" destId="{443DDFCB-167F-4863-9768-F1D57A3F1AB0}"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FBDC075-3595-4B26-9249-309637E7E68E}" type="doc">
      <dgm:prSet loTypeId="urn:microsoft.com/office/officeart/2005/8/layout/cycle4" loCatId="matrix" qsTypeId="urn:microsoft.com/office/officeart/2005/8/quickstyle/simple1" qsCatId="simple" csTypeId="urn:microsoft.com/office/officeart/2005/8/colors/accent1_2" csCatId="accent1" phldr="1"/>
      <dgm:spPr/>
      <dgm:t>
        <a:bodyPr/>
        <a:lstStyle/>
        <a:p>
          <a:endParaRPr lang="en-US"/>
        </a:p>
      </dgm:t>
    </dgm:pt>
    <dgm:pt modelId="{95E88CD1-824C-4442-BD0A-1921148EBD39}">
      <dgm:prSet phldrT="[Text]" custT="1"/>
      <dgm:spPr/>
      <dgm:t>
        <a:bodyPr/>
        <a:lstStyle/>
        <a:p>
          <a:r>
            <a:rPr lang="en-US" sz="2400" dirty="0" smtClean="0"/>
            <a:t>Antibiotics</a:t>
          </a:r>
          <a:endParaRPr lang="en-US" sz="2400" dirty="0"/>
        </a:p>
      </dgm:t>
    </dgm:pt>
    <dgm:pt modelId="{3DBF66D8-D2F6-479E-B2A0-4B06E0059028}" type="parTrans" cxnId="{445AA4FC-97C5-4ECF-A8D7-BB624ADA2C41}">
      <dgm:prSet/>
      <dgm:spPr/>
      <dgm:t>
        <a:bodyPr/>
        <a:lstStyle/>
        <a:p>
          <a:endParaRPr lang="en-US"/>
        </a:p>
      </dgm:t>
    </dgm:pt>
    <dgm:pt modelId="{93C2CCBE-93DD-4740-A2E9-DA5E00CFA9BF}" type="sibTrans" cxnId="{445AA4FC-97C5-4ECF-A8D7-BB624ADA2C41}">
      <dgm:prSet/>
      <dgm:spPr/>
      <dgm:t>
        <a:bodyPr/>
        <a:lstStyle/>
        <a:p>
          <a:endParaRPr lang="en-US"/>
        </a:p>
      </dgm:t>
    </dgm:pt>
    <dgm:pt modelId="{244A67E7-47CC-4AB1-8B5B-A5FFF8592D7D}">
      <dgm:prSet phldrT="[Text]"/>
      <dgm:spPr/>
      <dgm:t>
        <a:bodyPr/>
        <a:lstStyle/>
        <a:p>
          <a:r>
            <a:rPr lang="en-US" dirty="0" smtClean="0"/>
            <a:t>Antivirals</a:t>
          </a:r>
          <a:endParaRPr lang="en-US" dirty="0"/>
        </a:p>
      </dgm:t>
    </dgm:pt>
    <dgm:pt modelId="{CBCC78B4-94B7-4B95-B13B-C6F28A04D130}" type="parTrans" cxnId="{5A7E11AB-4F07-48AA-B163-32EBA06D0B12}">
      <dgm:prSet/>
      <dgm:spPr/>
      <dgm:t>
        <a:bodyPr/>
        <a:lstStyle/>
        <a:p>
          <a:endParaRPr lang="en-US"/>
        </a:p>
      </dgm:t>
    </dgm:pt>
    <dgm:pt modelId="{865E756A-8AC1-4197-889C-8627B72C4E00}" type="sibTrans" cxnId="{5A7E11AB-4F07-48AA-B163-32EBA06D0B12}">
      <dgm:prSet/>
      <dgm:spPr/>
      <dgm:t>
        <a:bodyPr/>
        <a:lstStyle/>
        <a:p>
          <a:endParaRPr lang="en-US"/>
        </a:p>
      </dgm:t>
    </dgm:pt>
    <dgm:pt modelId="{333CFEB9-C09E-4351-8983-41D1E3E08063}">
      <dgm:prSet phldrT="[Text]"/>
      <dgm:spPr/>
      <dgm:t>
        <a:bodyPr/>
        <a:lstStyle/>
        <a:p>
          <a:r>
            <a:rPr lang="en-US" dirty="0" smtClean="0"/>
            <a:t>IVIG</a:t>
          </a:r>
          <a:endParaRPr lang="en-US" dirty="0"/>
        </a:p>
      </dgm:t>
    </dgm:pt>
    <dgm:pt modelId="{7B552137-8671-4BFD-B19E-87B2D2D18603}" type="parTrans" cxnId="{3553411B-1567-4C68-A647-DD720E5C140F}">
      <dgm:prSet/>
      <dgm:spPr/>
      <dgm:t>
        <a:bodyPr/>
        <a:lstStyle/>
        <a:p>
          <a:endParaRPr lang="en-US"/>
        </a:p>
      </dgm:t>
    </dgm:pt>
    <dgm:pt modelId="{10838A5D-321C-4BC8-AAB6-6C8EC08E5442}" type="sibTrans" cxnId="{3553411B-1567-4C68-A647-DD720E5C140F}">
      <dgm:prSet/>
      <dgm:spPr/>
      <dgm:t>
        <a:bodyPr/>
        <a:lstStyle/>
        <a:p>
          <a:endParaRPr lang="en-US"/>
        </a:p>
      </dgm:t>
    </dgm:pt>
    <dgm:pt modelId="{26371710-C303-4CA7-9F6C-FBFAB3A85DE2}">
      <dgm:prSet phldrT="[Text]"/>
      <dgm:spPr/>
      <dgm:t>
        <a:bodyPr/>
        <a:lstStyle/>
        <a:p>
          <a:r>
            <a:rPr lang="en-US" dirty="0" smtClean="0"/>
            <a:t>Steroids</a:t>
          </a:r>
          <a:endParaRPr lang="en-US" dirty="0"/>
        </a:p>
      </dgm:t>
    </dgm:pt>
    <dgm:pt modelId="{C98DFE04-D512-492D-980D-F048C88EAD92}" type="parTrans" cxnId="{85641682-8945-4CBD-9AD2-725AFE0F1F02}">
      <dgm:prSet/>
      <dgm:spPr/>
      <dgm:t>
        <a:bodyPr/>
        <a:lstStyle/>
        <a:p>
          <a:endParaRPr lang="en-US"/>
        </a:p>
      </dgm:t>
    </dgm:pt>
    <dgm:pt modelId="{42781AF5-61DD-4363-AB09-0C555B3128E4}" type="sibTrans" cxnId="{85641682-8945-4CBD-9AD2-725AFE0F1F02}">
      <dgm:prSet/>
      <dgm:spPr/>
      <dgm:t>
        <a:bodyPr/>
        <a:lstStyle/>
        <a:p>
          <a:endParaRPr lang="en-US"/>
        </a:p>
      </dgm:t>
    </dgm:pt>
    <dgm:pt modelId="{C5D30E13-FBB8-4154-B7D3-04D7CF5421E7}">
      <dgm:prSet phldrT="[Text]" custT="1"/>
      <dgm:spPr/>
      <dgm:t>
        <a:bodyPr/>
        <a:lstStyle/>
        <a:p>
          <a:r>
            <a:rPr lang="en-US" sz="2000" dirty="0" smtClean="0"/>
            <a:t>Prednisone</a:t>
          </a:r>
          <a:endParaRPr lang="en-US" sz="2000" dirty="0"/>
        </a:p>
      </dgm:t>
    </dgm:pt>
    <dgm:pt modelId="{A76F7A2E-79BC-4554-AEF6-CE4F3A5E8D26}" type="parTrans" cxnId="{145C7858-39BC-4C54-B436-1AC7AECB2F30}">
      <dgm:prSet/>
      <dgm:spPr/>
    </dgm:pt>
    <dgm:pt modelId="{D7E48607-399B-4547-A05F-47F649FD3538}" type="sibTrans" cxnId="{145C7858-39BC-4C54-B436-1AC7AECB2F30}">
      <dgm:prSet/>
      <dgm:spPr/>
    </dgm:pt>
    <dgm:pt modelId="{F4C7E1D8-46E5-44A3-B995-A938436E260C}">
      <dgm:prSet phldrT="[Text]"/>
      <dgm:spPr/>
      <dgm:t>
        <a:bodyPr/>
        <a:lstStyle/>
        <a:p>
          <a:endParaRPr lang="en-US" sz="1500" dirty="0"/>
        </a:p>
      </dgm:t>
    </dgm:pt>
    <dgm:pt modelId="{8212EFD5-B7B8-4ED8-AB96-1F6CDEFDDF5A}" type="parTrans" cxnId="{6ADDC1E5-ED28-4D49-A89A-D605E4E62DEE}">
      <dgm:prSet/>
      <dgm:spPr/>
    </dgm:pt>
    <dgm:pt modelId="{F1ADB957-8F5F-4631-8540-09C4AB0F24D5}" type="sibTrans" cxnId="{6ADDC1E5-ED28-4D49-A89A-D605E4E62DEE}">
      <dgm:prSet/>
      <dgm:spPr/>
    </dgm:pt>
    <dgm:pt modelId="{D352085D-002D-4599-A45E-ADB75D7C037A}">
      <dgm:prSet phldrT="[Text]" custT="1"/>
      <dgm:spPr/>
      <dgm:t>
        <a:bodyPr/>
        <a:lstStyle/>
        <a:p>
          <a:r>
            <a:rPr lang="en-US" sz="2000" dirty="0" err="1" smtClean="0"/>
            <a:t>Remdesivir</a:t>
          </a:r>
          <a:endParaRPr lang="en-US" sz="2000" dirty="0"/>
        </a:p>
      </dgm:t>
    </dgm:pt>
    <dgm:pt modelId="{5A8C42DE-82ED-4BBC-9502-92CAEB342722}" type="sibTrans" cxnId="{CD045510-EACF-43DA-BAD6-B4355CFCCF72}">
      <dgm:prSet/>
      <dgm:spPr/>
    </dgm:pt>
    <dgm:pt modelId="{A7A4927D-B8E8-4D6C-9FE8-763354E0B0A6}" type="parTrans" cxnId="{CD045510-EACF-43DA-BAD6-B4355CFCCF72}">
      <dgm:prSet/>
      <dgm:spPr/>
    </dgm:pt>
    <dgm:pt modelId="{96ABE793-9374-45C7-AD59-D43964D4F2D0}">
      <dgm:prSet phldrT="[Text]"/>
      <dgm:spPr/>
      <dgm:t>
        <a:bodyPr/>
        <a:lstStyle/>
        <a:p>
          <a:endParaRPr lang="en-US" sz="1500" dirty="0"/>
        </a:p>
      </dgm:t>
    </dgm:pt>
    <dgm:pt modelId="{BCB7D4C8-22EC-4EBA-934F-FC3210EFABD6}" type="sibTrans" cxnId="{FC36F786-8590-4200-BAC2-B43CD0A684A8}">
      <dgm:prSet/>
      <dgm:spPr/>
    </dgm:pt>
    <dgm:pt modelId="{3E72D55A-154E-4C1A-88A8-29A77D33DCA9}" type="parTrans" cxnId="{FC36F786-8590-4200-BAC2-B43CD0A684A8}">
      <dgm:prSet/>
      <dgm:spPr/>
    </dgm:pt>
    <dgm:pt modelId="{C829B90B-2EF5-405B-A868-E818CD46B694}">
      <dgm:prSet phldrT="[Text]" custT="1"/>
      <dgm:spPr/>
      <dgm:t>
        <a:bodyPr/>
        <a:lstStyle/>
        <a:p>
          <a:r>
            <a:rPr lang="en-US" sz="2000" dirty="0" err="1" smtClean="0"/>
            <a:t>Methylpred</a:t>
          </a:r>
          <a:endParaRPr lang="en-US" sz="2000" dirty="0"/>
        </a:p>
      </dgm:t>
    </dgm:pt>
    <dgm:pt modelId="{272F86C9-DEE1-4BCD-B7EA-855D455993FC}" type="parTrans" cxnId="{48682D8B-D869-4300-968B-D2181426AAB7}">
      <dgm:prSet/>
      <dgm:spPr/>
    </dgm:pt>
    <dgm:pt modelId="{3F37B594-C870-40C1-939D-CB4C2488BDF5}" type="sibTrans" cxnId="{48682D8B-D869-4300-968B-D2181426AAB7}">
      <dgm:prSet/>
      <dgm:spPr/>
    </dgm:pt>
    <dgm:pt modelId="{9D09E75D-B22E-460A-ABC7-5F3319EFFF99}">
      <dgm:prSet phldrT="[Text]" custT="1"/>
      <dgm:spPr/>
      <dgm:t>
        <a:bodyPr/>
        <a:lstStyle/>
        <a:p>
          <a:r>
            <a:rPr lang="en-US" sz="2000" dirty="0" smtClean="0"/>
            <a:t>Intravenous immune globulin</a:t>
          </a:r>
          <a:endParaRPr lang="en-US" sz="1500" dirty="0"/>
        </a:p>
      </dgm:t>
    </dgm:pt>
    <dgm:pt modelId="{D39FDB0C-E077-4AF7-9C77-97D84354E32D}" type="parTrans" cxnId="{002FC941-85F5-4FC8-9379-CD59020F2AC9}">
      <dgm:prSet/>
      <dgm:spPr/>
    </dgm:pt>
    <dgm:pt modelId="{2DAF3877-E379-41D5-890B-BDC2FEF4FD92}" type="sibTrans" cxnId="{002FC941-85F5-4FC8-9379-CD59020F2AC9}">
      <dgm:prSet/>
      <dgm:spPr/>
    </dgm:pt>
    <dgm:pt modelId="{5D795770-7E0F-412A-A117-F2AED365886A}">
      <dgm:prSet phldrT="[Text]" custT="1"/>
      <dgm:spPr/>
      <dgm:t>
        <a:bodyPr/>
        <a:lstStyle/>
        <a:p>
          <a:r>
            <a:rPr lang="en-US" sz="2000" dirty="0" smtClean="0"/>
            <a:t>Prednisolone</a:t>
          </a:r>
          <a:endParaRPr lang="en-US" sz="2000" dirty="0"/>
        </a:p>
      </dgm:t>
    </dgm:pt>
    <dgm:pt modelId="{108B2582-9155-484D-84C5-2C9ADCAF12C7}" type="parTrans" cxnId="{0FCFCAB0-23DA-4606-8DA1-72AE73D9B9D9}">
      <dgm:prSet/>
      <dgm:spPr/>
    </dgm:pt>
    <dgm:pt modelId="{7B6368D2-9A21-434B-A90C-6B4BA19AEE6F}" type="sibTrans" cxnId="{0FCFCAB0-23DA-4606-8DA1-72AE73D9B9D9}">
      <dgm:prSet/>
      <dgm:spPr/>
    </dgm:pt>
    <dgm:pt modelId="{8A8C3BED-BC33-4660-B250-AF6C7239BDD6}">
      <dgm:prSet phldrT="[Text]" custT="1"/>
      <dgm:spPr/>
      <dgm:t>
        <a:bodyPr/>
        <a:lstStyle/>
        <a:p>
          <a:r>
            <a:rPr lang="en-US" sz="2000" dirty="0" err="1" smtClean="0"/>
            <a:t>Ceftaroline</a:t>
          </a:r>
          <a:r>
            <a:rPr lang="en-US" sz="2000" dirty="0" smtClean="0"/>
            <a:t> + </a:t>
          </a:r>
          <a:r>
            <a:rPr lang="en-US" sz="2000" dirty="0" err="1" smtClean="0"/>
            <a:t>Zosyn</a:t>
          </a:r>
          <a:endParaRPr lang="en-US" sz="2000" dirty="0"/>
        </a:p>
      </dgm:t>
    </dgm:pt>
    <dgm:pt modelId="{136ECBE7-BEE2-47DE-9B48-6F090643030D}" type="sibTrans" cxnId="{3584972F-EFE0-4F16-9FE5-51329F877118}">
      <dgm:prSet/>
      <dgm:spPr/>
    </dgm:pt>
    <dgm:pt modelId="{9B763E25-C4FA-4B03-8B00-59DB3DDE3C9C}" type="parTrans" cxnId="{3584972F-EFE0-4F16-9FE5-51329F877118}">
      <dgm:prSet/>
      <dgm:spPr/>
    </dgm:pt>
    <dgm:pt modelId="{0FC77A55-9215-455F-A66F-A305558F70D0}">
      <dgm:prSet phldrT="[Text]" custT="1"/>
      <dgm:spPr/>
      <dgm:t>
        <a:bodyPr/>
        <a:lstStyle/>
        <a:p>
          <a:r>
            <a:rPr lang="en-US" sz="2000" dirty="0" smtClean="0"/>
            <a:t>Ceftriaxone + </a:t>
          </a:r>
          <a:r>
            <a:rPr lang="en-US" sz="2000" dirty="0" err="1" smtClean="0"/>
            <a:t>Vancomycin</a:t>
          </a:r>
          <a:r>
            <a:rPr lang="en-US" sz="2000" dirty="0" smtClean="0"/>
            <a:t>  OR</a:t>
          </a:r>
          <a:endParaRPr lang="en-US" sz="2000" dirty="0"/>
        </a:p>
      </dgm:t>
    </dgm:pt>
    <dgm:pt modelId="{71125EA9-69E1-45A8-AD4B-32E4B669AF0C}" type="sibTrans" cxnId="{5F26D6CF-6A8D-44C3-B76F-39F98B33823A}">
      <dgm:prSet/>
      <dgm:spPr/>
    </dgm:pt>
    <dgm:pt modelId="{792B1EDA-5FEE-44F7-BCE8-B4C93C37B321}" type="parTrans" cxnId="{5F26D6CF-6A8D-44C3-B76F-39F98B33823A}">
      <dgm:prSet/>
      <dgm:spPr/>
    </dgm:pt>
    <dgm:pt modelId="{7313676E-2E4C-46F3-A05D-F2768CDBD93D}" type="pres">
      <dgm:prSet presAssocID="{8FBDC075-3595-4B26-9249-309637E7E68E}" presName="cycleMatrixDiagram" presStyleCnt="0">
        <dgm:presLayoutVars>
          <dgm:chMax val="1"/>
          <dgm:dir/>
          <dgm:animLvl val="lvl"/>
          <dgm:resizeHandles val="exact"/>
        </dgm:presLayoutVars>
      </dgm:prSet>
      <dgm:spPr/>
      <dgm:t>
        <a:bodyPr/>
        <a:lstStyle/>
        <a:p>
          <a:endParaRPr lang="en-US"/>
        </a:p>
      </dgm:t>
    </dgm:pt>
    <dgm:pt modelId="{B1FD293C-423C-4E73-ACEA-F014FA0F2104}" type="pres">
      <dgm:prSet presAssocID="{8FBDC075-3595-4B26-9249-309637E7E68E}" presName="children" presStyleCnt="0"/>
      <dgm:spPr/>
    </dgm:pt>
    <dgm:pt modelId="{0ED35005-BA91-4E8B-9809-93E5F6530B1B}" type="pres">
      <dgm:prSet presAssocID="{8FBDC075-3595-4B26-9249-309637E7E68E}" presName="child1group" presStyleCnt="0"/>
      <dgm:spPr/>
    </dgm:pt>
    <dgm:pt modelId="{6E4A7962-601C-4CAA-8D63-03476CC6DA6C}" type="pres">
      <dgm:prSet presAssocID="{8FBDC075-3595-4B26-9249-309637E7E68E}" presName="child1" presStyleLbl="bgAcc1" presStyleIdx="0" presStyleCnt="4"/>
      <dgm:spPr/>
      <dgm:t>
        <a:bodyPr/>
        <a:lstStyle/>
        <a:p>
          <a:endParaRPr lang="en-US"/>
        </a:p>
      </dgm:t>
    </dgm:pt>
    <dgm:pt modelId="{FBABE04C-2743-45D4-B10F-A7DE2F75D4B2}" type="pres">
      <dgm:prSet presAssocID="{8FBDC075-3595-4B26-9249-309637E7E68E}" presName="child1Text" presStyleLbl="bgAcc1" presStyleIdx="0" presStyleCnt="4">
        <dgm:presLayoutVars>
          <dgm:bulletEnabled val="1"/>
        </dgm:presLayoutVars>
      </dgm:prSet>
      <dgm:spPr/>
      <dgm:t>
        <a:bodyPr/>
        <a:lstStyle/>
        <a:p>
          <a:endParaRPr lang="en-US"/>
        </a:p>
      </dgm:t>
    </dgm:pt>
    <dgm:pt modelId="{C5A16931-24A1-4ABE-A4DF-5D25D37DFB3E}" type="pres">
      <dgm:prSet presAssocID="{8FBDC075-3595-4B26-9249-309637E7E68E}" presName="child2group" presStyleCnt="0"/>
      <dgm:spPr/>
    </dgm:pt>
    <dgm:pt modelId="{AD6CFE24-8E2E-4E2C-BAB2-36299D7242F7}" type="pres">
      <dgm:prSet presAssocID="{8FBDC075-3595-4B26-9249-309637E7E68E}" presName="child2" presStyleLbl="bgAcc1" presStyleIdx="1" presStyleCnt="4"/>
      <dgm:spPr/>
      <dgm:t>
        <a:bodyPr/>
        <a:lstStyle/>
        <a:p>
          <a:endParaRPr lang="en-US"/>
        </a:p>
      </dgm:t>
    </dgm:pt>
    <dgm:pt modelId="{BC514090-3008-4D9E-8D80-589CA1373400}" type="pres">
      <dgm:prSet presAssocID="{8FBDC075-3595-4B26-9249-309637E7E68E}" presName="child2Text" presStyleLbl="bgAcc1" presStyleIdx="1" presStyleCnt="4">
        <dgm:presLayoutVars>
          <dgm:bulletEnabled val="1"/>
        </dgm:presLayoutVars>
      </dgm:prSet>
      <dgm:spPr/>
      <dgm:t>
        <a:bodyPr/>
        <a:lstStyle/>
        <a:p>
          <a:endParaRPr lang="en-US"/>
        </a:p>
      </dgm:t>
    </dgm:pt>
    <dgm:pt modelId="{FDD0D517-D30E-4326-B3AE-9345590DFBE4}" type="pres">
      <dgm:prSet presAssocID="{8FBDC075-3595-4B26-9249-309637E7E68E}" presName="child3group" presStyleCnt="0"/>
      <dgm:spPr/>
    </dgm:pt>
    <dgm:pt modelId="{65463EBA-6EAE-40A2-A8B8-D27431EE46BA}" type="pres">
      <dgm:prSet presAssocID="{8FBDC075-3595-4B26-9249-309637E7E68E}" presName="child3" presStyleLbl="bgAcc1" presStyleIdx="2" presStyleCnt="4"/>
      <dgm:spPr/>
      <dgm:t>
        <a:bodyPr/>
        <a:lstStyle/>
        <a:p>
          <a:endParaRPr lang="en-US"/>
        </a:p>
      </dgm:t>
    </dgm:pt>
    <dgm:pt modelId="{AAA3FF0B-85B4-4D23-8203-82CF68E7677B}" type="pres">
      <dgm:prSet presAssocID="{8FBDC075-3595-4B26-9249-309637E7E68E}" presName="child3Text" presStyleLbl="bgAcc1" presStyleIdx="2" presStyleCnt="4">
        <dgm:presLayoutVars>
          <dgm:bulletEnabled val="1"/>
        </dgm:presLayoutVars>
      </dgm:prSet>
      <dgm:spPr/>
      <dgm:t>
        <a:bodyPr/>
        <a:lstStyle/>
        <a:p>
          <a:endParaRPr lang="en-US"/>
        </a:p>
      </dgm:t>
    </dgm:pt>
    <dgm:pt modelId="{A42A31EB-D93E-4CC2-A63C-49378B97C675}" type="pres">
      <dgm:prSet presAssocID="{8FBDC075-3595-4B26-9249-309637E7E68E}" presName="child4group" presStyleCnt="0"/>
      <dgm:spPr/>
    </dgm:pt>
    <dgm:pt modelId="{28B301E6-E930-47B7-89C6-4A45FDAA4BE1}" type="pres">
      <dgm:prSet presAssocID="{8FBDC075-3595-4B26-9249-309637E7E68E}" presName="child4" presStyleLbl="bgAcc1" presStyleIdx="3" presStyleCnt="4"/>
      <dgm:spPr/>
      <dgm:t>
        <a:bodyPr/>
        <a:lstStyle/>
        <a:p>
          <a:endParaRPr lang="en-US"/>
        </a:p>
      </dgm:t>
    </dgm:pt>
    <dgm:pt modelId="{91D30110-783B-4254-9599-BD925D4CA21C}" type="pres">
      <dgm:prSet presAssocID="{8FBDC075-3595-4B26-9249-309637E7E68E}" presName="child4Text" presStyleLbl="bgAcc1" presStyleIdx="3" presStyleCnt="4">
        <dgm:presLayoutVars>
          <dgm:bulletEnabled val="1"/>
        </dgm:presLayoutVars>
      </dgm:prSet>
      <dgm:spPr/>
      <dgm:t>
        <a:bodyPr/>
        <a:lstStyle/>
        <a:p>
          <a:endParaRPr lang="en-US"/>
        </a:p>
      </dgm:t>
    </dgm:pt>
    <dgm:pt modelId="{B0B8B43B-8DA4-4A5F-B229-4E6727E7850E}" type="pres">
      <dgm:prSet presAssocID="{8FBDC075-3595-4B26-9249-309637E7E68E}" presName="childPlaceholder" presStyleCnt="0"/>
      <dgm:spPr/>
    </dgm:pt>
    <dgm:pt modelId="{522341E6-6DFF-46D3-8099-F4BA59CC92AF}" type="pres">
      <dgm:prSet presAssocID="{8FBDC075-3595-4B26-9249-309637E7E68E}" presName="circle" presStyleCnt="0"/>
      <dgm:spPr/>
    </dgm:pt>
    <dgm:pt modelId="{5F50F3B5-91B9-4400-A499-E0E662F06E22}" type="pres">
      <dgm:prSet presAssocID="{8FBDC075-3595-4B26-9249-309637E7E68E}" presName="quadrant1" presStyleLbl="node1" presStyleIdx="0" presStyleCnt="4">
        <dgm:presLayoutVars>
          <dgm:chMax val="1"/>
          <dgm:bulletEnabled val="1"/>
        </dgm:presLayoutVars>
      </dgm:prSet>
      <dgm:spPr/>
      <dgm:t>
        <a:bodyPr/>
        <a:lstStyle/>
        <a:p>
          <a:endParaRPr lang="en-US"/>
        </a:p>
      </dgm:t>
    </dgm:pt>
    <dgm:pt modelId="{5A235AFC-FDEA-477D-A9F5-9AA6A0D35397}" type="pres">
      <dgm:prSet presAssocID="{8FBDC075-3595-4B26-9249-309637E7E68E}" presName="quadrant2" presStyleLbl="node1" presStyleIdx="1" presStyleCnt="4">
        <dgm:presLayoutVars>
          <dgm:chMax val="1"/>
          <dgm:bulletEnabled val="1"/>
        </dgm:presLayoutVars>
      </dgm:prSet>
      <dgm:spPr/>
      <dgm:t>
        <a:bodyPr/>
        <a:lstStyle/>
        <a:p>
          <a:endParaRPr lang="en-US"/>
        </a:p>
      </dgm:t>
    </dgm:pt>
    <dgm:pt modelId="{D000916D-E1CC-4548-9526-4E79EE763553}" type="pres">
      <dgm:prSet presAssocID="{8FBDC075-3595-4B26-9249-309637E7E68E}" presName="quadrant3" presStyleLbl="node1" presStyleIdx="2" presStyleCnt="4">
        <dgm:presLayoutVars>
          <dgm:chMax val="1"/>
          <dgm:bulletEnabled val="1"/>
        </dgm:presLayoutVars>
      </dgm:prSet>
      <dgm:spPr/>
      <dgm:t>
        <a:bodyPr/>
        <a:lstStyle/>
        <a:p>
          <a:endParaRPr lang="en-US"/>
        </a:p>
      </dgm:t>
    </dgm:pt>
    <dgm:pt modelId="{D6F67349-7CB2-4364-8A47-2CBA7148ABF6}" type="pres">
      <dgm:prSet presAssocID="{8FBDC075-3595-4B26-9249-309637E7E68E}" presName="quadrant4" presStyleLbl="node1" presStyleIdx="3" presStyleCnt="4">
        <dgm:presLayoutVars>
          <dgm:chMax val="1"/>
          <dgm:bulletEnabled val="1"/>
        </dgm:presLayoutVars>
      </dgm:prSet>
      <dgm:spPr/>
      <dgm:t>
        <a:bodyPr/>
        <a:lstStyle/>
        <a:p>
          <a:endParaRPr lang="en-US"/>
        </a:p>
      </dgm:t>
    </dgm:pt>
    <dgm:pt modelId="{2A3075CF-6C26-48F2-8892-12BCA32067E6}" type="pres">
      <dgm:prSet presAssocID="{8FBDC075-3595-4B26-9249-309637E7E68E}" presName="quadrantPlaceholder" presStyleCnt="0"/>
      <dgm:spPr/>
    </dgm:pt>
    <dgm:pt modelId="{EEED3F6A-FAA0-40AE-95B8-FE92EB4097B2}" type="pres">
      <dgm:prSet presAssocID="{8FBDC075-3595-4B26-9249-309637E7E68E}" presName="center1" presStyleLbl="fgShp" presStyleIdx="0" presStyleCnt="2"/>
      <dgm:spPr/>
    </dgm:pt>
    <dgm:pt modelId="{31A39356-7D10-4C89-9B6A-272234D5BE62}" type="pres">
      <dgm:prSet presAssocID="{8FBDC075-3595-4B26-9249-309637E7E68E}" presName="center2" presStyleLbl="fgShp" presStyleIdx="1" presStyleCnt="2"/>
      <dgm:spPr/>
    </dgm:pt>
  </dgm:ptLst>
  <dgm:cxnLst>
    <dgm:cxn modelId="{0AF82429-4EA9-4D7C-8581-9A1406977B8C}" type="presOf" srcId="{F4C7E1D8-46E5-44A3-B995-A938436E260C}" destId="{65463EBA-6EAE-40A2-A8B8-D27431EE46BA}" srcOrd="0" destOrd="0" presId="urn:microsoft.com/office/officeart/2005/8/layout/cycle4"/>
    <dgm:cxn modelId="{85641682-8945-4CBD-9AD2-725AFE0F1F02}" srcId="{8FBDC075-3595-4B26-9249-309637E7E68E}" destId="{26371710-C303-4CA7-9F6C-FBFAB3A85DE2}" srcOrd="3" destOrd="0" parTransId="{C98DFE04-D512-492D-980D-F048C88EAD92}" sibTransId="{42781AF5-61DD-4363-AB09-0C555B3128E4}"/>
    <dgm:cxn modelId="{6ADDC1E5-ED28-4D49-A89A-D605E4E62DEE}" srcId="{333CFEB9-C09E-4351-8983-41D1E3E08063}" destId="{F4C7E1D8-46E5-44A3-B995-A938436E260C}" srcOrd="0" destOrd="0" parTransId="{8212EFD5-B7B8-4ED8-AB96-1F6CDEFDDF5A}" sibTransId="{F1ADB957-8F5F-4631-8540-09C4AB0F24D5}"/>
    <dgm:cxn modelId="{1DB11F97-5DE1-4477-9251-5CF12B6E43E0}" type="presOf" srcId="{5D795770-7E0F-412A-A117-F2AED365886A}" destId="{91D30110-783B-4254-9599-BD925D4CA21C}" srcOrd="1" destOrd="1" presId="urn:microsoft.com/office/officeart/2005/8/layout/cycle4"/>
    <dgm:cxn modelId="{61E21BD4-DA04-4634-991B-01A5ADD69258}" type="presOf" srcId="{D352085D-002D-4599-A45E-ADB75D7C037A}" destId="{BC514090-3008-4D9E-8D80-589CA1373400}" srcOrd="1" destOrd="1" presId="urn:microsoft.com/office/officeart/2005/8/layout/cycle4"/>
    <dgm:cxn modelId="{145C7858-39BC-4C54-B436-1AC7AECB2F30}" srcId="{26371710-C303-4CA7-9F6C-FBFAB3A85DE2}" destId="{C5D30E13-FBB8-4154-B7D3-04D7CF5421E7}" srcOrd="2" destOrd="0" parTransId="{A76F7A2E-79BC-4554-AEF6-CE4F3A5E8D26}" sibTransId="{D7E48607-399B-4547-A05F-47F649FD3538}"/>
    <dgm:cxn modelId="{B525B318-6A4C-46B4-A30C-A4E3642F9EAA}" type="presOf" srcId="{333CFEB9-C09E-4351-8983-41D1E3E08063}" destId="{D000916D-E1CC-4548-9526-4E79EE763553}" srcOrd="0" destOrd="0" presId="urn:microsoft.com/office/officeart/2005/8/layout/cycle4"/>
    <dgm:cxn modelId="{5DFD191D-B373-4205-ABDB-46786FAA006A}" type="presOf" srcId="{9D09E75D-B22E-460A-ABC7-5F3319EFFF99}" destId="{AAA3FF0B-85B4-4D23-8203-82CF68E7677B}" srcOrd="1" destOrd="1" presId="urn:microsoft.com/office/officeart/2005/8/layout/cycle4"/>
    <dgm:cxn modelId="{445AA4FC-97C5-4ECF-A8D7-BB624ADA2C41}" srcId="{8FBDC075-3595-4B26-9249-309637E7E68E}" destId="{95E88CD1-824C-4442-BD0A-1921148EBD39}" srcOrd="0" destOrd="0" parTransId="{3DBF66D8-D2F6-479E-B2A0-4B06E0059028}" sibTransId="{93C2CCBE-93DD-4740-A2E9-DA5E00CFA9BF}"/>
    <dgm:cxn modelId="{22B6AD4A-AD19-4324-B90D-A7E8ADF10D06}" type="presOf" srcId="{F4C7E1D8-46E5-44A3-B995-A938436E260C}" destId="{AAA3FF0B-85B4-4D23-8203-82CF68E7677B}" srcOrd="1" destOrd="0" presId="urn:microsoft.com/office/officeart/2005/8/layout/cycle4"/>
    <dgm:cxn modelId="{20BDB40A-9916-45A7-9824-749D609B6A98}" type="presOf" srcId="{D352085D-002D-4599-A45E-ADB75D7C037A}" destId="{AD6CFE24-8E2E-4E2C-BAB2-36299D7242F7}" srcOrd="0" destOrd="1" presId="urn:microsoft.com/office/officeart/2005/8/layout/cycle4"/>
    <dgm:cxn modelId="{77A55CF1-74C9-4905-86E3-9F97F02A63B0}" type="presOf" srcId="{8A8C3BED-BC33-4660-B250-AF6C7239BDD6}" destId="{6E4A7962-601C-4CAA-8D63-03476CC6DA6C}" srcOrd="0" destOrd="1" presId="urn:microsoft.com/office/officeart/2005/8/layout/cycle4"/>
    <dgm:cxn modelId="{823DFFDB-0CE2-4372-94AE-F7F42D701808}" type="presOf" srcId="{C829B90B-2EF5-405B-A868-E818CD46B694}" destId="{28B301E6-E930-47B7-89C6-4A45FDAA4BE1}" srcOrd="0" destOrd="0" presId="urn:microsoft.com/office/officeart/2005/8/layout/cycle4"/>
    <dgm:cxn modelId="{02EE4BE5-EEB5-47B0-B1F7-8183E60695B0}" type="presOf" srcId="{0FC77A55-9215-455F-A66F-A305558F70D0}" destId="{6E4A7962-601C-4CAA-8D63-03476CC6DA6C}" srcOrd="0" destOrd="0" presId="urn:microsoft.com/office/officeart/2005/8/layout/cycle4"/>
    <dgm:cxn modelId="{CD045510-EACF-43DA-BAD6-B4355CFCCF72}" srcId="{244A67E7-47CC-4AB1-8B5B-A5FFF8592D7D}" destId="{D352085D-002D-4599-A45E-ADB75D7C037A}" srcOrd="1" destOrd="0" parTransId="{A7A4927D-B8E8-4D6C-9FE8-763354E0B0A6}" sibTransId="{5A8C42DE-82ED-4BBC-9502-92CAEB342722}"/>
    <dgm:cxn modelId="{BC15DEAF-E43E-437A-B1A8-535F7F6D6691}" type="presOf" srcId="{96ABE793-9374-45C7-AD59-D43964D4F2D0}" destId="{BC514090-3008-4D9E-8D80-589CA1373400}" srcOrd="1" destOrd="0" presId="urn:microsoft.com/office/officeart/2005/8/layout/cycle4"/>
    <dgm:cxn modelId="{48682D8B-D869-4300-968B-D2181426AAB7}" srcId="{26371710-C303-4CA7-9F6C-FBFAB3A85DE2}" destId="{C829B90B-2EF5-405B-A868-E818CD46B694}" srcOrd="0" destOrd="0" parTransId="{272F86C9-DEE1-4BCD-B7EA-855D455993FC}" sibTransId="{3F37B594-C870-40C1-939D-CB4C2488BDF5}"/>
    <dgm:cxn modelId="{06E4B487-86AD-4707-86AB-67A27D631FA4}" type="presOf" srcId="{26371710-C303-4CA7-9F6C-FBFAB3A85DE2}" destId="{D6F67349-7CB2-4364-8A47-2CBA7148ABF6}" srcOrd="0" destOrd="0" presId="urn:microsoft.com/office/officeart/2005/8/layout/cycle4"/>
    <dgm:cxn modelId="{F995EF01-45D1-48AF-AD9B-B68050973AE7}" type="presOf" srcId="{5D795770-7E0F-412A-A117-F2AED365886A}" destId="{28B301E6-E930-47B7-89C6-4A45FDAA4BE1}" srcOrd="0" destOrd="1" presId="urn:microsoft.com/office/officeart/2005/8/layout/cycle4"/>
    <dgm:cxn modelId="{DF1A2B9C-85ED-41B8-98B6-0AAA0B8F04A1}" type="presOf" srcId="{96ABE793-9374-45C7-AD59-D43964D4F2D0}" destId="{AD6CFE24-8E2E-4E2C-BAB2-36299D7242F7}" srcOrd="0" destOrd="0" presId="urn:microsoft.com/office/officeart/2005/8/layout/cycle4"/>
    <dgm:cxn modelId="{F3F7B544-05BA-4378-AF88-FF4B0060D71A}" type="presOf" srcId="{0FC77A55-9215-455F-A66F-A305558F70D0}" destId="{FBABE04C-2743-45D4-B10F-A7DE2F75D4B2}" srcOrd="1" destOrd="0" presId="urn:microsoft.com/office/officeart/2005/8/layout/cycle4"/>
    <dgm:cxn modelId="{5BA57752-59D7-4DFD-B74F-0DFD1931502C}" type="presOf" srcId="{9D09E75D-B22E-460A-ABC7-5F3319EFFF99}" destId="{65463EBA-6EAE-40A2-A8B8-D27431EE46BA}" srcOrd="0" destOrd="1" presId="urn:microsoft.com/office/officeart/2005/8/layout/cycle4"/>
    <dgm:cxn modelId="{5A7E11AB-4F07-48AA-B163-32EBA06D0B12}" srcId="{8FBDC075-3595-4B26-9249-309637E7E68E}" destId="{244A67E7-47CC-4AB1-8B5B-A5FFF8592D7D}" srcOrd="1" destOrd="0" parTransId="{CBCC78B4-94B7-4B95-B13B-C6F28A04D130}" sibTransId="{865E756A-8AC1-4197-889C-8627B72C4E00}"/>
    <dgm:cxn modelId="{3553411B-1567-4C68-A647-DD720E5C140F}" srcId="{8FBDC075-3595-4B26-9249-309637E7E68E}" destId="{333CFEB9-C09E-4351-8983-41D1E3E08063}" srcOrd="2" destOrd="0" parTransId="{7B552137-8671-4BFD-B19E-87B2D2D18603}" sibTransId="{10838A5D-321C-4BC8-AAB6-6C8EC08E5442}"/>
    <dgm:cxn modelId="{9C2DA36B-7B25-4649-BE6C-3D4DF52A129B}" type="presOf" srcId="{8A8C3BED-BC33-4660-B250-AF6C7239BDD6}" destId="{FBABE04C-2743-45D4-B10F-A7DE2F75D4B2}" srcOrd="1" destOrd="1" presId="urn:microsoft.com/office/officeart/2005/8/layout/cycle4"/>
    <dgm:cxn modelId="{FC36F786-8590-4200-BAC2-B43CD0A684A8}" srcId="{244A67E7-47CC-4AB1-8B5B-A5FFF8592D7D}" destId="{96ABE793-9374-45C7-AD59-D43964D4F2D0}" srcOrd="0" destOrd="0" parTransId="{3E72D55A-154E-4C1A-88A8-29A77D33DCA9}" sibTransId="{BCB7D4C8-22EC-4EBA-934F-FC3210EFABD6}"/>
    <dgm:cxn modelId="{B0B94CD5-A2A8-4ECC-97AB-6707CAA26752}" type="presOf" srcId="{95E88CD1-824C-4442-BD0A-1921148EBD39}" destId="{5F50F3B5-91B9-4400-A499-E0E662F06E22}" srcOrd="0" destOrd="0" presId="urn:microsoft.com/office/officeart/2005/8/layout/cycle4"/>
    <dgm:cxn modelId="{A3A19DFF-C2EA-4F8C-A062-E20864488C80}" type="presOf" srcId="{C5D30E13-FBB8-4154-B7D3-04D7CF5421E7}" destId="{91D30110-783B-4254-9599-BD925D4CA21C}" srcOrd="1" destOrd="2" presId="urn:microsoft.com/office/officeart/2005/8/layout/cycle4"/>
    <dgm:cxn modelId="{002FC941-85F5-4FC8-9379-CD59020F2AC9}" srcId="{333CFEB9-C09E-4351-8983-41D1E3E08063}" destId="{9D09E75D-B22E-460A-ABC7-5F3319EFFF99}" srcOrd="1" destOrd="0" parTransId="{D39FDB0C-E077-4AF7-9C77-97D84354E32D}" sibTransId="{2DAF3877-E379-41D5-890B-BDC2FEF4FD92}"/>
    <dgm:cxn modelId="{5F26D6CF-6A8D-44C3-B76F-39F98B33823A}" srcId="{95E88CD1-824C-4442-BD0A-1921148EBD39}" destId="{0FC77A55-9215-455F-A66F-A305558F70D0}" srcOrd="0" destOrd="0" parTransId="{792B1EDA-5FEE-44F7-BCE8-B4C93C37B321}" sibTransId="{71125EA9-69E1-45A8-AD4B-32E4B669AF0C}"/>
    <dgm:cxn modelId="{27C0E73F-E6EF-41FD-A620-E63AC292C0A2}" type="presOf" srcId="{C5D30E13-FBB8-4154-B7D3-04D7CF5421E7}" destId="{28B301E6-E930-47B7-89C6-4A45FDAA4BE1}" srcOrd="0" destOrd="2" presId="urn:microsoft.com/office/officeart/2005/8/layout/cycle4"/>
    <dgm:cxn modelId="{87351F6A-721B-4D1B-8912-9D79D5243893}" type="presOf" srcId="{8FBDC075-3595-4B26-9249-309637E7E68E}" destId="{7313676E-2E4C-46F3-A05D-F2768CDBD93D}" srcOrd="0" destOrd="0" presId="urn:microsoft.com/office/officeart/2005/8/layout/cycle4"/>
    <dgm:cxn modelId="{0FCFCAB0-23DA-4606-8DA1-72AE73D9B9D9}" srcId="{26371710-C303-4CA7-9F6C-FBFAB3A85DE2}" destId="{5D795770-7E0F-412A-A117-F2AED365886A}" srcOrd="1" destOrd="0" parTransId="{108B2582-9155-484D-84C5-2C9ADCAF12C7}" sibTransId="{7B6368D2-9A21-434B-A90C-6B4BA19AEE6F}"/>
    <dgm:cxn modelId="{2DAE7CBA-6864-413C-8A07-6BA864AF87B5}" type="presOf" srcId="{244A67E7-47CC-4AB1-8B5B-A5FFF8592D7D}" destId="{5A235AFC-FDEA-477D-A9F5-9AA6A0D35397}" srcOrd="0" destOrd="0" presId="urn:microsoft.com/office/officeart/2005/8/layout/cycle4"/>
    <dgm:cxn modelId="{2D66AA85-F199-4EC2-B1C5-1F6E2771F918}" type="presOf" srcId="{C829B90B-2EF5-405B-A868-E818CD46B694}" destId="{91D30110-783B-4254-9599-BD925D4CA21C}" srcOrd="1" destOrd="0" presId="urn:microsoft.com/office/officeart/2005/8/layout/cycle4"/>
    <dgm:cxn modelId="{3584972F-EFE0-4F16-9FE5-51329F877118}" srcId="{95E88CD1-824C-4442-BD0A-1921148EBD39}" destId="{8A8C3BED-BC33-4660-B250-AF6C7239BDD6}" srcOrd="1" destOrd="0" parTransId="{9B763E25-C4FA-4B03-8B00-59DB3DDE3C9C}" sibTransId="{136ECBE7-BEE2-47DE-9B48-6F090643030D}"/>
    <dgm:cxn modelId="{421FCBF2-2CAC-4459-A055-EBA2D5F06E67}" type="presParOf" srcId="{7313676E-2E4C-46F3-A05D-F2768CDBD93D}" destId="{B1FD293C-423C-4E73-ACEA-F014FA0F2104}" srcOrd="0" destOrd="0" presId="urn:microsoft.com/office/officeart/2005/8/layout/cycle4"/>
    <dgm:cxn modelId="{981990C1-486F-4726-9C40-4711AC53C88D}" type="presParOf" srcId="{B1FD293C-423C-4E73-ACEA-F014FA0F2104}" destId="{0ED35005-BA91-4E8B-9809-93E5F6530B1B}" srcOrd="0" destOrd="0" presId="urn:microsoft.com/office/officeart/2005/8/layout/cycle4"/>
    <dgm:cxn modelId="{FFC697F4-FCAB-41F7-A0AB-2F18D9F911DF}" type="presParOf" srcId="{0ED35005-BA91-4E8B-9809-93E5F6530B1B}" destId="{6E4A7962-601C-4CAA-8D63-03476CC6DA6C}" srcOrd="0" destOrd="0" presId="urn:microsoft.com/office/officeart/2005/8/layout/cycle4"/>
    <dgm:cxn modelId="{779BBDB7-A1EC-4D10-9DC8-D340B5793DB3}" type="presParOf" srcId="{0ED35005-BA91-4E8B-9809-93E5F6530B1B}" destId="{FBABE04C-2743-45D4-B10F-A7DE2F75D4B2}" srcOrd="1" destOrd="0" presId="urn:microsoft.com/office/officeart/2005/8/layout/cycle4"/>
    <dgm:cxn modelId="{189778BC-A964-4309-B48A-CB381C5304E6}" type="presParOf" srcId="{B1FD293C-423C-4E73-ACEA-F014FA0F2104}" destId="{C5A16931-24A1-4ABE-A4DF-5D25D37DFB3E}" srcOrd="1" destOrd="0" presId="urn:microsoft.com/office/officeart/2005/8/layout/cycle4"/>
    <dgm:cxn modelId="{347CE3D5-4569-4256-A47F-4F27C7AA429A}" type="presParOf" srcId="{C5A16931-24A1-4ABE-A4DF-5D25D37DFB3E}" destId="{AD6CFE24-8E2E-4E2C-BAB2-36299D7242F7}" srcOrd="0" destOrd="0" presId="urn:microsoft.com/office/officeart/2005/8/layout/cycle4"/>
    <dgm:cxn modelId="{8EABA2D5-84DA-4E43-A21D-A6068898415E}" type="presParOf" srcId="{C5A16931-24A1-4ABE-A4DF-5D25D37DFB3E}" destId="{BC514090-3008-4D9E-8D80-589CA1373400}" srcOrd="1" destOrd="0" presId="urn:microsoft.com/office/officeart/2005/8/layout/cycle4"/>
    <dgm:cxn modelId="{F4DC122A-8411-4964-8502-A648674DDD03}" type="presParOf" srcId="{B1FD293C-423C-4E73-ACEA-F014FA0F2104}" destId="{FDD0D517-D30E-4326-B3AE-9345590DFBE4}" srcOrd="2" destOrd="0" presId="urn:microsoft.com/office/officeart/2005/8/layout/cycle4"/>
    <dgm:cxn modelId="{96AEADF1-192F-4F59-8EF2-F2D19C4FBF82}" type="presParOf" srcId="{FDD0D517-D30E-4326-B3AE-9345590DFBE4}" destId="{65463EBA-6EAE-40A2-A8B8-D27431EE46BA}" srcOrd="0" destOrd="0" presId="urn:microsoft.com/office/officeart/2005/8/layout/cycle4"/>
    <dgm:cxn modelId="{EFEE32B3-CE90-4360-BB00-C17827CE716B}" type="presParOf" srcId="{FDD0D517-D30E-4326-B3AE-9345590DFBE4}" destId="{AAA3FF0B-85B4-4D23-8203-82CF68E7677B}" srcOrd="1" destOrd="0" presId="urn:microsoft.com/office/officeart/2005/8/layout/cycle4"/>
    <dgm:cxn modelId="{9A88E2C9-3392-4FDA-9EE0-B89F0268F3A2}" type="presParOf" srcId="{B1FD293C-423C-4E73-ACEA-F014FA0F2104}" destId="{A42A31EB-D93E-4CC2-A63C-49378B97C675}" srcOrd="3" destOrd="0" presId="urn:microsoft.com/office/officeart/2005/8/layout/cycle4"/>
    <dgm:cxn modelId="{5E423734-DF56-4D39-976A-4E73F9230C10}" type="presParOf" srcId="{A42A31EB-D93E-4CC2-A63C-49378B97C675}" destId="{28B301E6-E930-47B7-89C6-4A45FDAA4BE1}" srcOrd="0" destOrd="0" presId="urn:microsoft.com/office/officeart/2005/8/layout/cycle4"/>
    <dgm:cxn modelId="{70375AEA-62CC-4187-A8E7-60962EB9A395}" type="presParOf" srcId="{A42A31EB-D93E-4CC2-A63C-49378B97C675}" destId="{91D30110-783B-4254-9599-BD925D4CA21C}" srcOrd="1" destOrd="0" presId="urn:microsoft.com/office/officeart/2005/8/layout/cycle4"/>
    <dgm:cxn modelId="{EFFAE18C-78C3-4141-9625-BF12566B8F03}" type="presParOf" srcId="{B1FD293C-423C-4E73-ACEA-F014FA0F2104}" destId="{B0B8B43B-8DA4-4A5F-B229-4E6727E7850E}" srcOrd="4" destOrd="0" presId="urn:microsoft.com/office/officeart/2005/8/layout/cycle4"/>
    <dgm:cxn modelId="{563A0F61-7637-4D5D-9C8D-094A35B3F305}" type="presParOf" srcId="{7313676E-2E4C-46F3-A05D-F2768CDBD93D}" destId="{522341E6-6DFF-46D3-8099-F4BA59CC92AF}" srcOrd="1" destOrd="0" presId="urn:microsoft.com/office/officeart/2005/8/layout/cycle4"/>
    <dgm:cxn modelId="{AD76414D-C424-49C2-A1F5-391159B239F6}" type="presParOf" srcId="{522341E6-6DFF-46D3-8099-F4BA59CC92AF}" destId="{5F50F3B5-91B9-4400-A499-E0E662F06E22}" srcOrd="0" destOrd="0" presId="urn:microsoft.com/office/officeart/2005/8/layout/cycle4"/>
    <dgm:cxn modelId="{800CB98C-F601-4ECF-B669-42B0EE1DFE7C}" type="presParOf" srcId="{522341E6-6DFF-46D3-8099-F4BA59CC92AF}" destId="{5A235AFC-FDEA-477D-A9F5-9AA6A0D35397}" srcOrd="1" destOrd="0" presId="urn:microsoft.com/office/officeart/2005/8/layout/cycle4"/>
    <dgm:cxn modelId="{AA5305FC-40E7-4053-9B32-EFABE4A72C15}" type="presParOf" srcId="{522341E6-6DFF-46D3-8099-F4BA59CC92AF}" destId="{D000916D-E1CC-4548-9526-4E79EE763553}" srcOrd="2" destOrd="0" presId="urn:microsoft.com/office/officeart/2005/8/layout/cycle4"/>
    <dgm:cxn modelId="{838907B6-21FF-4A16-85CD-86984DDD4A74}" type="presParOf" srcId="{522341E6-6DFF-46D3-8099-F4BA59CC92AF}" destId="{D6F67349-7CB2-4364-8A47-2CBA7148ABF6}" srcOrd="3" destOrd="0" presId="urn:microsoft.com/office/officeart/2005/8/layout/cycle4"/>
    <dgm:cxn modelId="{69C7B88D-897D-49EC-AEED-E752CDEB68FB}" type="presParOf" srcId="{522341E6-6DFF-46D3-8099-F4BA59CC92AF}" destId="{2A3075CF-6C26-48F2-8892-12BCA32067E6}" srcOrd="4" destOrd="0" presId="urn:microsoft.com/office/officeart/2005/8/layout/cycle4"/>
    <dgm:cxn modelId="{1637D9D2-9BAE-44C5-B9BD-B79F4D83638A}" type="presParOf" srcId="{7313676E-2E4C-46F3-A05D-F2768CDBD93D}" destId="{EEED3F6A-FAA0-40AE-95B8-FE92EB4097B2}" srcOrd="2" destOrd="0" presId="urn:microsoft.com/office/officeart/2005/8/layout/cycle4"/>
    <dgm:cxn modelId="{F16B4613-6D76-40D3-998B-C8459A056718}" type="presParOf" srcId="{7313676E-2E4C-46F3-A05D-F2768CDBD93D}" destId="{31A39356-7D10-4C89-9B6A-272234D5BE62}" srcOrd="3" destOrd="0" presId="urn:microsoft.com/office/officeart/2005/8/layout/cycle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262BB0-C3AF-4CF3-A1B6-914B87E6D2DE}">
      <dsp:nvSpPr>
        <dsp:cNvPr id="0" name=""/>
        <dsp:cNvSpPr/>
      </dsp:nvSpPr>
      <dsp:spPr>
        <a:xfrm>
          <a:off x="0" y="30447"/>
          <a:ext cx="7696200" cy="7195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smtClean="0"/>
            <a:t>SARS-CoV-2 infection</a:t>
          </a:r>
          <a:endParaRPr lang="en-US" sz="3000" kern="1200" dirty="0"/>
        </a:p>
      </dsp:txBody>
      <dsp:txXfrm>
        <a:off x="35125" y="65572"/>
        <a:ext cx="7625950" cy="649299"/>
      </dsp:txXfrm>
    </dsp:sp>
    <dsp:sp modelId="{07FEAF2D-03E9-41B7-8B50-11E1E82AFB2F}">
      <dsp:nvSpPr>
        <dsp:cNvPr id="0" name=""/>
        <dsp:cNvSpPr/>
      </dsp:nvSpPr>
      <dsp:spPr>
        <a:xfrm>
          <a:off x="0" y="749997"/>
          <a:ext cx="7696200" cy="49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4354"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kern="1200" dirty="0" smtClean="0"/>
            <a:t>322 per 100,000 (&lt; 21 y/o)</a:t>
          </a:r>
          <a:endParaRPr lang="en-US" sz="2300" kern="1200" dirty="0"/>
        </a:p>
      </dsp:txBody>
      <dsp:txXfrm>
        <a:off x="0" y="749997"/>
        <a:ext cx="7696200" cy="496800"/>
      </dsp:txXfrm>
    </dsp:sp>
    <dsp:sp modelId="{00143366-D794-4C7C-9F95-517A3F9B82E5}">
      <dsp:nvSpPr>
        <dsp:cNvPr id="0" name=""/>
        <dsp:cNvSpPr/>
      </dsp:nvSpPr>
      <dsp:spPr>
        <a:xfrm>
          <a:off x="0" y="1246797"/>
          <a:ext cx="7696200" cy="71954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smtClean="0"/>
            <a:t>MIS-C</a:t>
          </a:r>
          <a:endParaRPr lang="en-US" sz="3000" kern="1200" dirty="0"/>
        </a:p>
      </dsp:txBody>
      <dsp:txXfrm>
        <a:off x="35125" y="1281922"/>
        <a:ext cx="7625950" cy="649299"/>
      </dsp:txXfrm>
    </dsp:sp>
    <dsp:sp modelId="{88448681-2D03-487B-8E66-374ECDDFD553}">
      <dsp:nvSpPr>
        <dsp:cNvPr id="0" name=""/>
        <dsp:cNvSpPr/>
      </dsp:nvSpPr>
      <dsp:spPr>
        <a:xfrm>
          <a:off x="0" y="1966347"/>
          <a:ext cx="7696200" cy="496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4354"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kern="1200" dirty="0" smtClean="0"/>
            <a:t>2 per 100,000</a:t>
          </a:r>
          <a:endParaRPr lang="en-US" sz="2300" kern="1200" dirty="0"/>
        </a:p>
      </dsp:txBody>
      <dsp:txXfrm>
        <a:off x="0" y="1966347"/>
        <a:ext cx="7696200" cy="4968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E8547F-B87A-4470-A86D-954F83DF6702}">
      <dsp:nvSpPr>
        <dsp:cNvPr id="0" name=""/>
        <dsp:cNvSpPr/>
      </dsp:nvSpPr>
      <dsp:spPr>
        <a:xfrm>
          <a:off x="1995785" y="1179"/>
          <a:ext cx="2104429" cy="10522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Immune dysregulation</a:t>
          </a:r>
          <a:endParaRPr lang="en-US" sz="2300" kern="1200" dirty="0"/>
        </a:p>
      </dsp:txBody>
      <dsp:txXfrm>
        <a:off x="2026603" y="31997"/>
        <a:ext cx="2042793" cy="990578"/>
      </dsp:txXfrm>
    </dsp:sp>
    <dsp:sp modelId="{6C968C46-5657-431F-8A0D-4095943F0ED7}">
      <dsp:nvSpPr>
        <dsp:cNvPr id="0" name=""/>
        <dsp:cNvSpPr/>
      </dsp:nvSpPr>
      <dsp:spPr>
        <a:xfrm rot="3600000">
          <a:off x="3368523" y="1847862"/>
          <a:ext cx="1096445" cy="368275"/>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3479006" y="1921517"/>
        <a:ext cx="875480" cy="220965"/>
      </dsp:txXfrm>
    </dsp:sp>
    <dsp:sp modelId="{C07103A8-8713-4708-9D39-A9C4FF0A0A36}">
      <dsp:nvSpPr>
        <dsp:cNvPr id="0" name=""/>
        <dsp:cNvSpPr/>
      </dsp:nvSpPr>
      <dsp:spPr>
        <a:xfrm>
          <a:off x="3733278" y="3010605"/>
          <a:ext cx="2104429" cy="10522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smtClean="0"/>
            <a:t>Negative SARS-CoV-2 PCR</a:t>
          </a:r>
          <a:endParaRPr lang="en-US" sz="2300" kern="1200" dirty="0" smtClean="0"/>
        </a:p>
      </dsp:txBody>
      <dsp:txXfrm>
        <a:off x="3764096" y="3041423"/>
        <a:ext cx="2042793" cy="990578"/>
      </dsp:txXfrm>
    </dsp:sp>
    <dsp:sp modelId="{CF86458E-0A38-4F37-9643-3881B7C34313}">
      <dsp:nvSpPr>
        <dsp:cNvPr id="0" name=""/>
        <dsp:cNvSpPr/>
      </dsp:nvSpPr>
      <dsp:spPr>
        <a:xfrm rot="10800000">
          <a:off x="2499777" y="3352575"/>
          <a:ext cx="1096445" cy="368275"/>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10800000">
        <a:off x="2610259" y="3426230"/>
        <a:ext cx="875480" cy="220965"/>
      </dsp:txXfrm>
    </dsp:sp>
    <dsp:sp modelId="{545420DF-E990-4C16-95AE-09303560F31B}">
      <dsp:nvSpPr>
        <dsp:cNvPr id="0" name=""/>
        <dsp:cNvSpPr/>
      </dsp:nvSpPr>
      <dsp:spPr>
        <a:xfrm>
          <a:off x="258291" y="3010605"/>
          <a:ext cx="2104429" cy="10522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smtClean="0"/>
            <a:t>May have antibodies</a:t>
          </a:r>
          <a:endParaRPr lang="en-US" sz="2300" kern="1200" dirty="0"/>
        </a:p>
      </dsp:txBody>
      <dsp:txXfrm>
        <a:off x="289109" y="3041423"/>
        <a:ext cx="2042793" cy="990578"/>
      </dsp:txXfrm>
    </dsp:sp>
    <dsp:sp modelId="{C6150A39-F15E-4317-B64E-6237FE993AEB}">
      <dsp:nvSpPr>
        <dsp:cNvPr id="0" name=""/>
        <dsp:cNvSpPr/>
      </dsp:nvSpPr>
      <dsp:spPr>
        <a:xfrm rot="18000000">
          <a:off x="1631030" y="1847862"/>
          <a:ext cx="1096445" cy="368275"/>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1741513" y="1921517"/>
        <a:ext cx="875480" cy="2209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E0F6D2-D056-43B6-8614-971D8B32EF1F}">
      <dsp:nvSpPr>
        <dsp:cNvPr id="0" name=""/>
        <dsp:cNvSpPr/>
      </dsp:nvSpPr>
      <dsp:spPr>
        <a:xfrm rot="5400000">
          <a:off x="-245635" y="246082"/>
          <a:ext cx="1637567" cy="11462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Shock</a:t>
          </a:r>
          <a:endParaRPr lang="en-US" sz="1600" kern="1200" dirty="0"/>
        </a:p>
      </dsp:txBody>
      <dsp:txXfrm rot="-5400000">
        <a:off x="1" y="573596"/>
        <a:ext cx="1146297" cy="491270"/>
      </dsp:txXfrm>
    </dsp:sp>
    <dsp:sp modelId="{5571FB3B-7188-43F1-8505-1C0D136C2F3C}">
      <dsp:nvSpPr>
        <dsp:cNvPr id="0" name=""/>
        <dsp:cNvSpPr/>
      </dsp:nvSpPr>
      <dsp:spPr>
        <a:xfrm rot="5400000">
          <a:off x="4155739" y="-3008994"/>
          <a:ext cx="1064418" cy="70833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Volume resuscitation</a:t>
          </a:r>
          <a:endParaRPr lang="en-US" sz="2000" kern="1200" dirty="0"/>
        </a:p>
        <a:p>
          <a:pPr marL="228600" lvl="1" indent="-228600" algn="l" defTabSz="889000">
            <a:lnSpc>
              <a:spcPct val="90000"/>
            </a:lnSpc>
            <a:spcBef>
              <a:spcPct val="0"/>
            </a:spcBef>
            <a:spcAft>
              <a:spcPct val="15000"/>
            </a:spcAft>
            <a:buChar char="••"/>
          </a:pPr>
          <a:r>
            <a:rPr lang="en-US" sz="2000" kern="1200" dirty="0" smtClean="0"/>
            <a:t>Vasoactive/inotropic agents</a:t>
          </a:r>
          <a:endParaRPr lang="en-US" sz="2000" kern="1200" dirty="0"/>
        </a:p>
      </dsp:txBody>
      <dsp:txXfrm rot="-5400000">
        <a:off x="1146298" y="52408"/>
        <a:ext cx="7031341" cy="960496"/>
      </dsp:txXfrm>
    </dsp:sp>
    <dsp:sp modelId="{6E8A202A-2723-4ECD-8574-D549F70D10F1}">
      <dsp:nvSpPr>
        <dsp:cNvPr id="0" name=""/>
        <dsp:cNvSpPr/>
      </dsp:nvSpPr>
      <dsp:spPr>
        <a:xfrm rot="5400000">
          <a:off x="-245635" y="1689832"/>
          <a:ext cx="1637567" cy="11462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Kawasaki</a:t>
          </a:r>
          <a:endParaRPr lang="en-US" sz="1600" kern="1200" dirty="0"/>
        </a:p>
      </dsp:txBody>
      <dsp:txXfrm rot="-5400000">
        <a:off x="1" y="2017346"/>
        <a:ext cx="1146297" cy="491270"/>
      </dsp:txXfrm>
    </dsp:sp>
    <dsp:sp modelId="{BF3A2247-EA12-409D-9DDC-AEE12BBBB625}">
      <dsp:nvSpPr>
        <dsp:cNvPr id="0" name=""/>
        <dsp:cNvSpPr/>
      </dsp:nvSpPr>
      <dsp:spPr>
        <a:xfrm rot="5400000">
          <a:off x="4155739" y="-1565244"/>
          <a:ext cx="1064418" cy="70833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IVIG</a:t>
          </a:r>
          <a:endParaRPr lang="en-US" sz="2000" kern="1200" dirty="0"/>
        </a:p>
        <a:p>
          <a:pPr marL="228600" lvl="1" indent="-228600" algn="l" defTabSz="889000">
            <a:lnSpc>
              <a:spcPct val="90000"/>
            </a:lnSpc>
            <a:spcBef>
              <a:spcPct val="0"/>
            </a:spcBef>
            <a:spcAft>
              <a:spcPct val="15000"/>
            </a:spcAft>
            <a:buChar char="••"/>
          </a:pPr>
          <a:r>
            <a:rPr lang="en-US" sz="2000" kern="1200" dirty="0" smtClean="0"/>
            <a:t>Aspirin</a:t>
          </a:r>
          <a:endParaRPr lang="en-US" sz="2000" kern="1200" dirty="0"/>
        </a:p>
        <a:p>
          <a:pPr marL="228600" lvl="1" indent="-228600" algn="l" defTabSz="889000">
            <a:lnSpc>
              <a:spcPct val="90000"/>
            </a:lnSpc>
            <a:spcBef>
              <a:spcPct val="0"/>
            </a:spcBef>
            <a:spcAft>
              <a:spcPct val="15000"/>
            </a:spcAft>
            <a:buChar char="••"/>
          </a:pPr>
          <a:r>
            <a:rPr lang="en-US" sz="2000" kern="1200" dirty="0" smtClean="0"/>
            <a:t>Glucocorticoids</a:t>
          </a:r>
          <a:endParaRPr lang="en-US" sz="2000" kern="1200" dirty="0"/>
        </a:p>
      </dsp:txBody>
      <dsp:txXfrm rot="-5400000">
        <a:off x="1146298" y="1496158"/>
        <a:ext cx="7031341" cy="960496"/>
      </dsp:txXfrm>
    </dsp:sp>
    <dsp:sp modelId="{EE4B9B76-5DDE-4D81-8A44-24C80F0955F2}">
      <dsp:nvSpPr>
        <dsp:cNvPr id="0" name=""/>
        <dsp:cNvSpPr/>
      </dsp:nvSpPr>
      <dsp:spPr>
        <a:xfrm rot="5400000">
          <a:off x="-245635" y="3133582"/>
          <a:ext cx="1637567" cy="11462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Cardiac dysfunction</a:t>
          </a:r>
          <a:endParaRPr lang="en-US" sz="1600" kern="1200" dirty="0"/>
        </a:p>
      </dsp:txBody>
      <dsp:txXfrm rot="-5400000">
        <a:off x="1" y="3461096"/>
        <a:ext cx="1146297" cy="491270"/>
      </dsp:txXfrm>
    </dsp:sp>
    <dsp:sp modelId="{443DDFCB-167F-4863-9768-F1D57A3F1AB0}">
      <dsp:nvSpPr>
        <dsp:cNvPr id="0" name=""/>
        <dsp:cNvSpPr/>
      </dsp:nvSpPr>
      <dsp:spPr>
        <a:xfrm rot="5400000">
          <a:off x="4155739" y="-121494"/>
          <a:ext cx="1064418" cy="70833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LV dysfunction: IV diuretics and inotropic agents</a:t>
          </a:r>
          <a:endParaRPr lang="en-US" sz="2000" kern="1200" dirty="0"/>
        </a:p>
        <a:p>
          <a:pPr marL="228600" lvl="1" indent="-228600" algn="l" defTabSz="889000">
            <a:lnSpc>
              <a:spcPct val="90000"/>
            </a:lnSpc>
            <a:spcBef>
              <a:spcPct val="0"/>
            </a:spcBef>
            <a:spcAft>
              <a:spcPct val="15000"/>
            </a:spcAft>
            <a:buChar char="••"/>
          </a:pPr>
          <a:r>
            <a:rPr lang="en-US" sz="2000" kern="1200" dirty="0" smtClean="0"/>
            <a:t>ECMO</a:t>
          </a:r>
          <a:endParaRPr lang="en-US" sz="2000" kern="1200" dirty="0"/>
        </a:p>
        <a:p>
          <a:pPr marL="228600" lvl="1" indent="-228600" algn="l" defTabSz="889000">
            <a:lnSpc>
              <a:spcPct val="90000"/>
            </a:lnSpc>
            <a:spcBef>
              <a:spcPct val="0"/>
            </a:spcBef>
            <a:spcAft>
              <a:spcPct val="15000"/>
            </a:spcAft>
            <a:buChar char="••"/>
          </a:pPr>
          <a:r>
            <a:rPr lang="en-US" sz="2000" kern="1200" dirty="0" smtClean="0"/>
            <a:t>VAD</a:t>
          </a:r>
          <a:endParaRPr lang="en-US" sz="2000" kern="1200" dirty="0"/>
        </a:p>
      </dsp:txBody>
      <dsp:txXfrm rot="-5400000">
        <a:off x="1146298" y="2939908"/>
        <a:ext cx="7031341" cy="96049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463EBA-6EAE-40A2-A8B8-D27431EE46BA}">
      <dsp:nvSpPr>
        <dsp:cNvPr id="0" name=""/>
        <dsp:cNvSpPr/>
      </dsp:nvSpPr>
      <dsp:spPr>
        <a:xfrm>
          <a:off x="4706340" y="3782568"/>
          <a:ext cx="2747924" cy="178003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marL="114300" lvl="1" indent="-114300" algn="l" defTabSz="666750">
            <a:lnSpc>
              <a:spcPct val="90000"/>
            </a:lnSpc>
            <a:spcBef>
              <a:spcPct val="0"/>
            </a:spcBef>
            <a:spcAft>
              <a:spcPct val="15000"/>
            </a:spcAft>
            <a:buChar char="••"/>
          </a:pPr>
          <a:endParaRPr lang="en-US" sz="1500" kern="1200" dirty="0"/>
        </a:p>
        <a:p>
          <a:pPr marL="228600" lvl="1" indent="-228600" algn="l" defTabSz="889000">
            <a:lnSpc>
              <a:spcPct val="90000"/>
            </a:lnSpc>
            <a:spcBef>
              <a:spcPct val="0"/>
            </a:spcBef>
            <a:spcAft>
              <a:spcPct val="15000"/>
            </a:spcAft>
            <a:buChar char="••"/>
          </a:pPr>
          <a:r>
            <a:rPr lang="en-US" sz="2000" kern="1200" dirty="0" smtClean="0"/>
            <a:t>Intravenous immune globulin</a:t>
          </a:r>
          <a:endParaRPr lang="en-US" sz="1500" kern="1200" dirty="0"/>
        </a:p>
      </dsp:txBody>
      <dsp:txXfrm>
        <a:off x="5569819" y="4266677"/>
        <a:ext cx="1845343" cy="1256820"/>
      </dsp:txXfrm>
    </dsp:sp>
    <dsp:sp modelId="{28B301E6-E930-47B7-89C6-4A45FDAA4BE1}">
      <dsp:nvSpPr>
        <dsp:cNvPr id="0" name=""/>
        <dsp:cNvSpPr/>
      </dsp:nvSpPr>
      <dsp:spPr>
        <a:xfrm>
          <a:off x="222884" y="3782568"/>
          <a:ext cx="2747924" cy="178003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marL="228600" lvl="1" indent="-228600" algn="l" defTabSz="889000">
            <a:lnSpc>
              <a:spcPct val="90000"/>
            </a:lnSpc>
            <a:spcBef>
              <a:spcPct val="0"/>
            </a:spcBef>
            <a:spcAft>
              <a:spcPct val="15000"/>
            </a:spcAft>
            <a:buChar char="••"/>
          </a:pPr>
          <a:r>
            <a:rPr lang="en-US" sz="2000" kern="1200" dirty="0" err="1" smtClean="0"/>
            <a:t>Methylpred</a:t>
          </a:r>
          <a:endParaRPr lang="en-US" sz="2000" kern="1200" dirty="0"/>
        </a:p>
        <a:p>
          <a:pPr marL="228600" lvl="1" indent="-228600" algn="l" defTabSz="889000">
            <a:lnSpc>
              <a:spcPct val="90000"/>
            </a:lnSpc>
            <a:spcBef>
              <a:spcPct val="0"/>
            </a:spcBef>
            <a:spcAft>
              <a:spcPct val="15000"/>
            </a:spcAft>
            <a:buChar char="••"/>
          </a:pPr>
          <a:r>
            <a:rPr lang="en-US" sz="2000" kern="1200" dirty="0" smtClean="0"/>
            <a:t>Prednisolone</a:t>
          </a:r>
          <a:endParaRPr lang="en-US" sz="2000" kern="1200" dirty="0"/>
        </a:p>
        <a:p>
          <a:pPr marL="228600" lvl="1" indent="-228600" algn="l" defTabSz="889000">
            <a:lnSpc>
              <a:spcPct val="90000"/>
            </a:lnSpc>
            <a:spcBef>
              <a:spcPct val="0"/>
            </a:spcBef>
            <a:spcAft>
              <a:spcPct val="15000"/>
            </a:spcAft>
            <a:buChar char="••"/>
          </a:pPr>
          <a:r>
            <a:rPr lang="en-US" sz="2000" kern="1200" dirty="0" smtClean="0"/>
            <a:t>Prednisone</a:t>
          </a:r>
          <a:endParaRPr lang="en-US" sz="2000" kern="1200" dirty="0"/>
        </a:p>
      </dsp:txBody>
      <dsp:txXfrm>
        <a:off x="261986" y="4266678"/>
        <a:ext cx="1845343" cy="1256820"/>
      </dsp:txXfrm>
    </dsp:sp>
    <dsp:sp modelId="{AD6CFE24-8E2E-4E2C-BAB2-36299D7242F7}">
      <dsp:nvSpPr>
        <dsp:cNvPr id="0" name=""/>
        <dsp:cNvSpPr/>
      </dsp:nvSpPr>
      <dsp:spPr>
        <a:xfrm>
          <a:off x="4706340" y="0"/>
          <a:ext cx="2747924" cy="178003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marL="114300" lvl="1" indent="-114300" algn="l" defTabSz="666750">
            <a:lnSpc>
              <a:spcPct val="90000"/>
            </a:lnSpc>
            <a:spcBef>
              <a:spcPct val="0"/>
            </a:spcBef>
            <a:spcAft>
              <a:spcPct val="15000"/>
            </a:spcAft>
            <a:buChar char="••"/>
          </a:pPr>
          <a:endParaRPr lang="en-US" sz="1500" kern="1200" dirty="0"/>
        </a:p>
        <a:p>
          <a:pPr marL="228600" lvl="1" indent="-228600" algn="l" defTabSz="889000">
            <a:lnSpc>
              <a:spcPct val="90000"/>
            </a:lnSpc>
            <a:spcBef>
              <a:spcPct val="0"/>
            </a:spcBef>
            <a:spcAft>
              <a:spcPct val="15000"/>
            </a:spcAft>
            <a:buChar char="••"/>
          </a:pPr>
          <a:r>
            <a:rPr lang="en-US" sz="2000" kern="1200" dirty="0" err="1" smtClean="0"/>
            <a:t>Remdesivir</a:t>
          </a:r>
          <a:endParaRPr lang="en-US" sz="2000" kern="1200" dirty="0"/>
        </a:p>
      </dsp:txBody>
      <dsp:txXfrm>
        <a:off x="5569819" y="39102"/>
        <a:ext cx="1845343" cy="1256820"/>
      </dsp:txXfrm>
    </dsp:sp>
    <dsp:sp modelId="{6E4A7962-601C-4CAA-8D63-03476CC6DA6C}">
      <dsp:nvSpPr>
        <dsp:cNvPr id="0" name=""/>
        <dsp:cNvSpPr/>
      </dsp:nvSpPr>
      <dsp:spPr>
        <a:xfrm>
          <a:off x="222884" y="0"/>
          <a:ext cx="2747924" cy="178003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Ceftriaxone + </a:t>
          </a:r>
          <a:r>
            <a:rPr lang="en-US" sz="2000" kern="1200" dirty="0" err="1" smtClean="0"/>
            <a:t>Vancomycin</a:t>
          </a:r>
          <a:r>
            <a:rPr lang="en-US" sz="2000" kern="1200" dirty="0" smtClean="0"/>
            <a:t>  OR</a:t>
          </a:r>
          <a:endParaRPr lang="en-US" sz="2000" kern="1200" dirty="0"/>
        </a:p>
        <a:p>
          <a:pPr marL="228600" lvl="1" indent="-228600" algn="l" defTabSz="889000">
            <a:lnSpc>
              <a:spcPct val="90000"/>
            </a:lnSpc>
            <a:spcBef>
              <a:spcPct val="0"/>
            </a:spcBef>
            <a:spcAft>
              <a:spcPct val="15000"/>
            </a:spcAft>
            <a:buChar char="••"/>
          </a:pPr>
          <a:r>
            <a:rPr lang="en-US" sz="2000" kern="1200" dirty="0" err="1" smtClean="0"/>
            <a:t>Ceftaroline</a:t>
          </a:r>
          <a:r>
            <a:rPr lang="en-US" sz="2000" kern="1200" dirty="0" smtClean="0"/>
            <a:t> + </a:t>
          </a:r>
          <a:r>
            <a:rPr lang="en-US" sz="2000" kern="1200" dirty="0" err="1" smtClean="0"/>
            <a:t>Zosyn</a:t>
          </a:r>
          <a:endParaRPr lang="en-US" sz="2000" kern="1200" dirty="0"/>
        </a:p>
      </dsp:txBody>
      <dsp:txXfrm>
        <a:off x="261986" y="39102"/>
        <a:ext cx="1845343" cy="1256820"/>
      </dsp:txXfrm>
    </dsp:sp>
    <dsp:sp modelId="{5F50F3B5-91B9-4400-A499-E0E662F06E22}">
      <dsp:nvSpPr>
        <dsp:cNvPr id="0" name=""/>
        <dsp:cNvSpPr/>
      </dsp:nvSpPr>
      <dsp:spPr>
        <a:xfrm>
          <a:off x="1374343" y="317068"/>
          <a:ext cx="2408605" cy="2408605"/>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sz="2400" kern="1200" dirty="0" smtClean="0"/>
            <a:t>Antibiotics</a:t>
          </a:r>
          <a:endParaRPr lang="en-US" sz="2400" kern="1200" dirty="0"/>
        </a:p>
      </dsp:txBody>
      <dsp:txXfrm>
        <a:off x="2079807" y="1022532"/>
        <a:ext cx="1703141" cy="1703141"/>
      </dsp:txXfrm>
    </dsp:sp>
    <dsp:sp modelId="{5A235AFC-FDEA-477D-A9F5-9AA6A0D35397}">
      <dsp:nvSpPr>
        <dsp:cNvPr id="0" name=""/>
        <dsp:cNvSpPr/>
      </dsp:nvSpPr>
      <dsp:spPr>
        <a:xfrm rot="5400000">
          <a:off x="3894201" y="317068"/>
          <a:ext cx="2408605" cy="2408605"/>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n-US" sz="2700" kern="1200" dirty="0" smtClean="0"/>
            <a:t>Antivirals</a:t>
          </a:r>
          <a:endParaRPr lang="en-US" sz="2700" kern="1200" dirty="0"/>
        </a:p>
      </dsp:txBody>
      <dsp:txXfrm rot="-5400000">
        <a:off x="3894201" y="1022532"/>
        <a:ext cx="1703141" cy="1703141"/>
      </dsp:txXfrm>
    </dsp:sp>
    <dsp:sp modelId="{D000916D-E1CC-4548-9526-4E79EE763553}">
      <dsp:nvSpPr>
        <dsp:cNvPr id="0" name=""/>
        <dsp:cNvSpPr/>
      </dsp:nvSpPr>
      <dsp:spPr>
        <a:xfrm rot="10800000">
          <a:off x="3894201" y="2836926"/>
          <a:ext cx="2408605" cy="2408605"/>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n-US" sz="2700" kern="1200" dirty="0" smtClean="0"/>
            <a:t>IVIG</a:t>
          </a:r>
          <a:endParaRPr lang="en-US" sz="2700" kern="1200" dirty="0"/>
        </a:p>
      </dsp:txBody>
      <dsp:txXfrm rot="10800000">
        <a:off x="3894201" y="2836926"/>
        <a:ext cx="1703141" cy="1703141"/>
      </dsp:txXfrm>
    </dsp:sp>
    <dsp:sp modelId="{D6F67349-7CB2-4364-8A47-2CBA7148ABF6}">
      <dsp:nvSpPr>
        <dsp:cNvPr id="0" name=""/>
        <dsp:cNvSpPr/>
      </dsp:nvSpPr>
      <dsp:spPr>
        <a:xfrm rot="16200000">
          <a:off x="1374343" y="2836926"/>
          <a:ext cx="2408605" cy="2408605"/>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n-US" sz="2700" kern="1200" dirty="0" smtClean="0"/>
            <a:t>Steroids</a:t>
          </a:r>
          <a:endParaRPr lang="en-US" sz="2700" kern="1200" dirty="0"/>
        </a:p>
      </dsp:txBody>
      <dsp:txXfrm rot="5400000">
        <a:off x="2079807" y="2836926"/>
        <a:ext cx="1703141" cy="1703141"/>
      </dsp:txXfrm>
    </dsp:sp>
    <dsp:sp modelId="{EEED3F6A-FAA0-40AE-95B8-FE92EB4097B2}">
      <dsp:nvSpPr>
        <dsp:cNvPr id="0" name=""/>
        <dsp:cNvSpPr/>
      </dsp:nvSpPr>
      <dsp:spPr>
        <a:xfrm>
          <a:off x="3422770" y="2280666"/>
          <a:ext cx="831608" cy="723138"/>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1A39356-7D10-4C89-9B6A-272234D5BE62}">
      <dsp:nvSpPr>
        <dsp:cNvPr id="0" name=""/>
        <dsp:cNvSpPr/>
      </dsp:nvSpPr>
      <dsp:spPr>
        <a:xfrm rot="10800000">
          <a:off x="3422770" y="2558796"/>
          <a:ext cx="831608" cy="723138"/>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744CE6-2D3F-4668-A667-D297924A2A75}" type="datetimeFigureOut">
              <a:rPr lang="en-US" smtClean="0"/>
              <a:t>3/2/2021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93069C-C8DC-454C-A149-664348B873FF}" type="slidenum">
              <a:rPr lang="en-US" smtClean="0"/>
              <a:t>‹#›</a:t>
            </a:fld>
            <a:endParaRPr lang="en-US"/>
          </a:p>
        </p:txBody>
      </p:sp>
    </p:spTree>
    <p:extLst>
      <p:ext uri="{BB962C8B-B14F-4D97-AF65-F5344CB8AC3E}">
        <p14:creationId xmlns:p14="http://schemas.microsoft.com/office/powerpoint/2010/main" val="2527108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report of one of the earliest known U.S. cases of MIS-C.</a:t>
            </a:r>
            <a:endParaRPr lang="en-US" dirty="0"/>
          </a:p>
        </p:txBody>
      </p:sp>
      <p:sp>
        <p:nvSpPr>
          <p:cNvPr id="4" name="Slide Number Placeholder 3"/>
          <p:cNvSpPr>
            <a:spLocks noGrp="1"/>
          </p:cNvSpPr>
          <p:nvPr>
            <p:ph type="sldNum" sz="quarter" idx="10"/>
          </p:nvPr>
        </p:nvSpPr>
        <p:spPr/>
        <p:txBody>
          <a:bodyPr/>
          <a:lstStyle/>
          <a:p>
            <a:fld id="{2E93069C-C8DC-454C-A149-664348B873FF}" type="slidenum">
              <a:rPr lang="en-US" smtClean="0"/>
              <a:t>2</a:t>
            </a:fld>
            <a:endParaRPr lang="en-US"/>
          </a:p>
        </p:txBody>
      </p:sp>
    </p:spTree>
    <p:extLst>
      <p:ext uri="{BB962C8B-B14F-4D97-AF65-F5344CB8AC3E}">
        <p14:creationId xmlns:p14="http://schemas.microsoft.com/office/powerpoint/2010/main" val="2743772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93069C-C8DC-454C-A149-664348B873FF}" type="slidenum">
              <a:rPr lang="en-US" smtClean="0"/>
              <a:t>11</a:t>
            </a:fld>
            <a:endParaRPr lang="en-US"/>
          </a:p>
        </p:txBody>
      </p:sp>
    </p:spTree>
    <p:extLst>
      <p:ext uri="{BB962C8B-B14F-4D97-AF65-F5344CB8AC3E}">
        <p14:creationId xmlns:p14="http://schemas.microsoft.com/office/powerpoint/2010/main" val="1782135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93069C-C8DC-454C-A149-664348B873FF}" type="slidenum">
              <a:rPr lang="en-US" smtClean="0"/>
              <a:t>12</a:t>
            </a:fld>
            <a:endParaRPr lang="en-US"/>
          </a:p>
        </p:txBody>
      </p:sp>
    </p:spTree>
    <p:extLst>
      <p:ext uri="{BB962C8B-B14F-4D97-AF65-F5344CB8AC3E}">
        <p14:creationId xmlns:p14="http://schemas.microsoft.com/office/powerpoint/2010/main" val="17821353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93069C-C8DC-454C-A149-664348B873FF}" type="slidenum">
              <a:rPr lang="en-US" smtClean="0"/>
              <a:t>13</a:t>
            </a:fld>
            <a:endParaRPr lang="en-US"/>
          </a:p>
        </p:txBody>
      </p:sp>
    </p:spTree>
    <p:extLst>
      <p:ext uri="{BB962C8B-B14F-4D97-AF65-F5344CB8AC3E}">
        <p14:creationId xmlns:p14="http://schemas.microsoft.com/office/powerpoint/2010/main" val="17821353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As more is learned about MIS-C, it is becoming apparent that there is a wide spectrum of disease severity. The initial case series largely reported the most severe end of the spectrum, resulting in a high reported incidence of shock, myocardial involvement, and respiratory failure. It is likely that as recognition of milder forms of MIS-C increases, the incidence of shock, left ventricular (LV) dysfunction, respiratory failure, and acute kidney injury will be lower.</a:t>
            </a:r>
            <a:endParaRPr lang="en-US" dirty="0"/>
          </a:p>
        </p:txBody>
      </p:sp>
      <p:sp>
        <p:nvSpPr>
          <p:cNvPr id="4" name="Slide Number Placeholder 3"/>
          <p:cNvSpPr>
            <a:spLocks noGrp="1"/>
          </p:cNvSpPr>
          <p:nvPr>
            <p:ph type="sldNum" sz="quarter" idx="10"/>
          </p:nvPr>
        </p:nvSpPr>
        <p:spPr/>
        <p:txBody>
          <a:bodyPr/>
          <a:lstStyle/>
          <a:p>
            <a:fld id="{2E93069C-C8DC-454C-A149-664348B873FF}" type="slidenum">
              <a:rPr lang="en-US" smtClean="0"/>
              <a:t>14</a:t>
            </a:fld>
            <a:endParaRPr lang="en-US"/>
          </a:p>
        </p:txBody>
      </p:sp>
    </p:spTree>
    <p:extLst>
      <p:ext uri="{BB962C8B-B14F-4D97-AF65-F5344CB8AC3E}">
        <p14:creationId xmlns:p14="http://schemas.microsoft.com/office/powerpoint/2010/main" val="24864693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1116 cases,</a:t>
            </a:r>
            <a:r>
              <a:rPr lang="en-US" baseline="0" dirty="0" smtClean="0"/>
              <a:t> 48% MIS-C &amp; 52% COVID-19. In patients with MIS-C, 52% had a positive SARS-CoV-2 PCR test result, 45% were SARS-CoV-2 antibody positive only, 31% were positive for both, and 19% did not have an antibody test performed </a:t>
            </a:r>
          </a:p>
          <a:p>
            <a:endParaRPr lang="en-US" baseline="0" dirty="0" smtClean="0"/>
          </a:p>
          <a:p>
            <a:r>
              <a:rPr lang="en-US" dirty="0" smtClean="0"/>
              <a:t>80% of patients with MIS-C and COVID-19 each had severe respiratory involvement</a:t>
            </a:r>
          </a:p>
          <a:p>
            <a:endParaRPr lang="en-US" dirty="0" smtClean="0"/>
          </a:p>
          <a:p>
            <a:r>
              <a:rPr lang="en-US" dirty="0" smtClean="0"/>
              <a:t>73.8% with MIS-C and 43.8% with COVID-19 were admitted to the intensive care unit, 1.9% with MIS-C and 1.4% with COVID-19 died during hospitalization</a:t>
            </a:r>
            <a:endParaRPr lang="en-US" dirty="0"/>
          </a:p>
        </p:txBody>
      </p:sp>
      <p:sp>
        <p:nvSpPr>
          <p:cNvPr id="4" name="Slide Number Placeholder 3"/>
          <p:cNvSpPr>
            <a:spLocks noGrp="1"/>
          </p:cNvSpPr>
          <p:nvPr>
            <p:ph type="sldNum" sz="quarter" idx="10"/>
          </p:nvPr>
        </p:nvSpPr>
        <p:spPr/>
        <p:txBody>
          <a:bodyPr/>
          <a:lstStyle/>
          <a:p>
            <a:fld id="{2E93069C-C8DC-454C-A149-664348B873FF}" type="slidenum">
              <a:rPr lang="en-US" smtClean="0"/>
              <a:t>15</a:t>
            </a:fld>
            <a:endParaRPr lang="en-US"/>
          </a:p>
        </p:txBody>
      </p:sp>
    </p:spTree>
    <p:extLst>
      <p:ext uri="{BB962C8B-B14F-4D97-AF65-F5344CB8AC3E}">
        <p14:creationId xmlns:p14="http://schemas.microsoft.com/office/powerpoint/2010/main" val="17729116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many children with MIS-C meet criteria for complete or incomplete Kawasaki disease, the epidemiology differs from that of classic KD.</a:t>
            </a:r>
          </a:p>
          <a:p>
            <a:endParaRPr lang="en-US" dirty="0" smtClean="0"/>
          </a:p>
          <a:p>
            <a:r>
              <a:rPr lang="en-US" dirty="0" smtClean="0">
                <a:effectLst/>
              </a:rPr>
              <a:t>In three large case series, 25 to 45 percent of patients were black, 30 to 40 percent Hispanic, 15 to 25 percent white, and 3 to 28 percent Asian </a:t>
            </a:r>
            <a:endParaRPr lang="en-US" dirty="0"/>
          </a:p>
        </p:txBody>
      </p:sp>
      <p:sp>
        <p:nvSpPr>
          <p:cNvPr id="4" name="Slide Number Placeholder 3"/>
          <p:cNvSpPr>
            <a:spLocks noGrp="1"/>
          </p:cNvSpPr>
          <p:nvPr>
            <p:ph type="sldNum" sz="quarter" idx="10"/>
          </p:nvPr>
        </p:nvSpPr>
        <p:spPr/>
        <p:txBody>
          <a:bodyPr/>
          <a:lstStyle/>
          <a:p>
            <a:fld id="{2E93069C-C8DC-454C-A149-664348B873FF}" type="slidenum">
              <a:rPr lang="en-US" smtClean="0"/>
              <a:t>16</a:t>
            </a:fld>
            <a:endParaRPr lang="en-US"/>
          </a:p>
        </p:txBody>
      </p:sp>
    </p:spTree>
    <p:extLst>
      <p:ext uri="{BB962C8B-B14F-4D97-AF65-F5344CB8AC3E}">
        <p14:creationId xmlns:p14="http://schemas.microsoft.com/office/powerpoint/2010/main" val="17729116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MIS-C does not have a specific ICD-10-CM code</a:t>
            </a:r>
            <a:endParaRPr lang="en-US" dirty="0"/>
          </a:p>
        </p:txBody>
      </p:sp>
      <p:sp>
        <p:nvSpPr>
          <p:cNvPr id="4" name="Slide Number Placeholder 3"/>
          <p:cNvSpPr>
            <a:spLocks noGrp="1"/>
          </p:cNvSpPr>
          <p:nvPr>
            <p:ph type="sldNum" sz="quarter" idx="10"/>
          </p:nvPr>
        </p:nvSpPr>
        <p:spPr/>
        <p:txBody>
          <a:bodyPr/>
          <a:lstStyle/>
          <a:p>
            <a:fld id="{2E93069C-C8DC-454C-A149-664348B873FF}" type="slidenum">
              <a:rPr lang="en-US" smtClean="0"/>
              <a:t>17</a:t>
            </a:fld>
            <a:endParaRPr lang="en-US"/>
          </a:p>
        </p:txBody>
      </p:sp>
    </p:spTree>
    <p:extLst>
      <p:ext uri="{BB962C8B-B14F-4D97-AF65-F5344CB8AC3E}">
        <p14:creationId xmlns:p14="http://schemas.microsoft.com/office/powerpoint/2010/main" val="32407150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Shock: Epinephrine or norepinephrine are the preferred vasoactive agents for the management of fluid-refractory shock in children. Epinephrine is preferred when there is evidence of left ventricular (LV) dysfunction. In children presenting with severe LV dysfunction, the addition of </a:t>
            </a:r>
            <a:r>
              <a:rPr lang="en-US" dirty="0" err="1" smtClean="0"/>
              <a:t>milrinone</a:t>
            </a:r>
            <a:r>
              <a:rPr lang="en-US" dirty="0" smtClean="0"/>
              <a:t> may be helpful.</a:t>
            </a:r>
          </a:p>
          <a:p>
            <a:endParaRPr lang="en-US" dirty="0" smtClean="0"/>
          </a:p>
          <a:p>
            <a:r>
              <a:rPr lang="en-US" dirty="0" smtClean="0"/>
              <a:t>Features of Kawasaki disease:</a:t>
            </a:r>
            <a:r>
              <a:rPr lang="en-US" baseline="0" dirty="0" smtClean="0"/>
              <a:t> </a:t>
            </a:r>
            <a:r>
              <a:rPr lang="en-US" dirty="0" smtClean="0"/>
              <a:t>Patients who meet criteria for incomplete or complete KD should receive standard therapies for KD, including IVIG, aspirin, and</a:t>
            </a:r>
            <a:r>
              <a:rPr lang="en-US" baseline="0" dirty="0" smtClean="0"/>
              <a:t> </a:t>
            </a:r>
            <a:r>
              <a:rPr lang="en-US" dirty="0" smtClean="0"/>
              <a:t>glucocorticoids if there are persistent signs of inflammation or coronary artery dilation/aneurysm. </a:t>
            </a:r>
            <a:endParaRPr lang="en-US" dirty="0"/>
          </a:p>
        </p:txBody>
      </p:sp>
      <p:sp>
        <p:nvSpPr>
          <p:cNvPr id="4" name="Slide Number Placeholder 3"/>
          <p:cNvSpPr>
            <a:spLocks noGrp="1"/>
          </p:cNvSpPr>
          <p:nvPr>
            <p:ph type="sldNum" sz="quarter" idx="10"/>
          </p:nvPr>
        </p:nvSpPr>
        <p:spPr/>
        <p:txBody>
          <a:bodyPr/>
          <a:lstStyle/>
          <a:p>
            <a:fld id="{2E93069C-C8DC-454C-A149-664348B873FF}" type="slidenum">
              <a:rPr lang="en-US" smtClean="0"/>
              <a:t>18</a:t>
            </a:fld>
            <a:endParaRPr lang="en-US"/>
          </a:p>
        </p:txBody>
      </p:sp>
    </p:spTree>
    <p:extLst>
      <p:ext uri="{BB962C8B-B14F-4D97-AF65-F5344CB8AC3E}">
        <p14:creationId xmlns:p14="http://schemas.microsoft.com/office/powerpoint/2010/main" val="38705915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Antibiotics: MIS-C can present with signs and symptoms that mimic those of septic shock and toxic shock syndrome. Thus, patients presenting with severe multisystem involvement, particularly those with shock, should receive prompt empiric broad-spectrum antibiotic therapy pending culture results. Antibiotics should be discontinued once bacterial infection has been excluded if the child's clinical status has stabilized. </a:t>
            </a:r>
          </a:p>
          <a:p>
            <a:endParaRPr lang="en-US" dirty="0" smtClean="0"/>
          </a:p>
          <a:p>
            <a:r>
              <a:rPr lang="en-US" dirty="0" smtClean="0"/>
              <a:t>Antivirals: The role of SARS-CoV-2 antiviral therapies in the management of MIS-C is uncertain. Use of antiviral agents is generally limited to children with severe MIS-C manifestations who have evidence of active infection. An infectious disease consult to guide decision-making is recommended.</a:t>
            </a:r>
          </a:p>
          <a:p>
            <a:endParaRPr lang="en-US" dirty="0" smtClean="0"/>
          </a:p>
          <a:p>
            <a:r>
              <a:rPr lang="en-US" dirty="0" smtClean="0"/>
              <a:t>IVIG: Recommended</a:t>
            </a:r>
            <a:r>
              <a:rPr lang="en-US" baseline="0" dirty="0" smtClean="0"/>
              <a:t> for </a:t>
            </a:r>
            <a:r>
              <a:rPr lang="en-US" dirty="0" smtClean="0">
                <a:effectLst/>
              </a:rPr>
              <a:t>all patients who meet criteria for complete or incomplete KD,</a:t>
            </a:r>
            <a:r>
              <a:rPr lang="en-US" baseline="0" dirty="0" smtClean="0">
                <a:effectLst/>
              </a:rPr>
              <a:t> most patients with moderate to severe MIS-C (shock, cardiac involvement, other manifestations requiring ICU care). Patients should have blood drawn for serologic testing for SARS-CoV-2 and other pathogens prior to administration of IVIG.</a:t>
            </a:r>
            <a:endParaRPr lang="en-US" dirty="0" smtClean="0"/>
          </a:p>
          <a:p>
            <a:endParaRPr lang="en-US" dirty="0" smtClean="0"/>
          </a:p>
          <a:p>
            <a:r>
              <a:rPr lang="en-US" dirty="0" smtClean="0"/>
              <a:t>Steroids:</a:t>
            </a:r>
            <a:r>
              <a:rPr lang="en-US" baseline="0" dirty="0" smtClean="0"/>
              <a:t> The role of glucocorticoid therapy in patients with MIS-C is uncertain, and practice is not standardized. One recommended approach is to treat patients with any of the following: s</a:t>
            </a:r>
            <a:r>
              <a:rPr lang="en-US" dirty="0" smtClean="0">
                <a:effectLst/>
              </a:rPr>
              <a:t>evere or refractory shock, KD-like features plus a risk factor for IVIG resistance or</a:t>
            </a:r>
            <a:r>
              <a:rPr lang="en-US" baseline="0" dirty="0" smtClean="0">
                <a:effectLst/>
              </a:rPr>
              <a:t> p</a:t>
            </a:r>
            <a:r>
              <a:rPr lang="en-US" dirty="0" smtClean="0">
                <a:effectLst/>
              </a:rPr>
              <a:t>ersistent fevers and rising inflammatory markers despite treatment with IVIG. Glucocorticoid therapy is initially given as IV methylprednisolone. Once the patient has </a:t>
            </a:r>
            <a:r>
              <a:rPr lang="en-US" dirty="0" err="1" smtClean="0">
                <a:effectLst/>
              </a:rPr>
              <a:t>defervesced</a:t>
            </a:r>
            <a:r>
              <a:rPr lang="en-US" dirty="0" smtClean="0">
                <a:effectLst/>
              </a:rPr>
              <a:t> and is improved clinically, this can be transitioned to an equivalent oral dose of prednisolone or prednisone by the time of discharge and then tapered off over three to four weeks.</a:t>
            </a:r>
            <a:endParaRPr lang="en-US" dirty="0"/>
          </a:p>
        </p:txBody>
      </p:sp>
      <p:sp>
        <p:nvSpPr>
          <p:cNvPr id="4" name="Slide Number Placeholder 3"/>
          <p:cNvSpPr>
            <a:spLocks noGrp="1"/>
          </p:cNvSpPr>
          <p:nvPr>
            <p:ph type="sldNum" sz="quarter" idx="10"/>
          </p:nvPr>
        </p:nvSpPr>
        <p:spPr/>
        <p:txBody>
          <a:bodyPr/>
          <a:lstStyle/>
          <a:p>
            <a:fld id="{2E93069C-C8DC-454C-A149-664348B873FF}" type="slidenum">
              <a:rPr lang="en-US" smtClean="0"/>
              <a:t>19</a:t>
            </a:fld>
            <a:endParaRPr lang="en-US"/>
          </a:p>
        </p:txBody>
      </p:sp>
    </p:spTree>
    <p:extLst>
      <p:ext uri="{BB962C8B-B14F-4D97-AF65-F5344CB8AC3E}">
        <p14:creationId xmlns:p14="http://schemas.microsoft.com/office/powerpoint/2010/main" val="42613323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The benefits and risks of adjunctive therapies are</a:t>
            </a:r>
            <a:r>
              <a:rPr lang="en-US" baseline="0" dirty="0" smtClean="0">
                <a:effectLst/>
              </a:rPr>
              <a:t> uncertain. Patients with MIS-C are at risk of experiencing thrombotic complications, such as </a:t>
            </a:r>
            <a:r>
              <a:rPr lang="en-US" dirty="0" smtClean="0">
                <a:effectLst/>
              </a:rPr>
              <a:t>LV thrombus,</a:t>
            </a:r>
            <a:r>
              <a:rPr lang="en-US" baseline="0" dirty="0" smtClean="0">
                <a:effectLst/>
              </a:rPr>
              <a:t> DVT and PE. </a:t>
            </a:r>
            <a:endParaRPr lang="en-US" dirty="0"/>
          </a:p>
        </p:txBody>
      </p:sp>
      <p:sp>
        <p:nvSpPr>
          <p:cNvPr id="4" name="Slide Number Placeholder 3"/>
          <p:cNvSpPr>
            <a:spLocks noGrp="1"/>
          </p:cNvSpPr>
          <p:nvPr>
            <p:ph type="sldNum" sz="quarter" idx="10"/>
          </p:nvPr>
        </p:nvSpPr>
        <p:spPr/>
        <p:txBody>
          <a:bodyPr/>
          <a:lstStyle/>
          <a:p>
            <a:fld id="{2E93069C-C8DC-454C-A149-664348B873FF}" type="slidenum">
              <a:rPr lang="en-US" smtClean="0"/>
              <a:t>20</a:t>
            </a:fld>
            <a:endParaRPr lang="en-US"/>
          </a:p>
        </p:txBody>
      </p:sp>
    </p:spTree>
    <p:extLst>
      <p:ext uri="{BB962C8B-B14F-4D97-AF65-F5344CB8AC3E}">
        <p14:creationId xmlns:p14="http://schemas.microsoft.com/office/powerpoint/2010/main" val="133972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patient was discharged after a twelve day hospital course, on low dose aspirin for a presumptive diagnosis of atypical Kawasaki disease. He was initially continued on monthly penicillin G prophylaxis for possible rheumatic fever, though with a low index of suspicion. </a:t>
            </a:r>
          </a:p>
          <a:p>
            <a:endParaRPr lang="en-US" dirty="0" smtClean="0"/>
          </a:p>
          <a:p>
            <a:r>
              <a:rPr lang="en-US" dirty="0" smtClean="0"/>
              <a:t>Outpatient echocardiogram at 12 and 28 days after discharge revealed normal biventricular function and no coronary artery abnormalities.</a:t>
            </a:r>
          </a:p>
          <a:p>
            <a:endParaRPr lang="en-US" dirty="0" smtClean="0"/>
          </a:p>
          <a:p>
            <a:r>
              <a:rPr lang="en-US" dirty="0" smtClean="0"/>
              <a:t>Serology for SARS-CoV-2 was obtained three weeks after initial presentation and was positive for IgG, and the patient was retrospectively diagnosed with MIS-C.</a:t>
            </a:r>
            <a:endParaRPr lang="en-US" dirty="0"/>
          </a:p>
        </p:txBody>
      </p:sp>
      <p:sp>
        <p:nvSpPr>
          <p:cNvPr id="4" name="Slide Number Placeholder 3"/>
          <p:cNvSpPr>
            <a:spLocks noGrp="1"/>
          </p:cNvSpPr>
          <p:nvPr>
            <p:ph type="sldNum" sz="quarter" idx="10"/>
          </p:nvPr>
        </p:nvSpPr>
        <p:spPr/>
        <p:txBody>
          <a:bodyPr/>
          <a:lstStyle/>
          <a:p>
            <a:fld id="{2E93069C-C8DC-454C-A149-664348B873FF}" type="slidenum">
              <a:rPr lang="en-US" smtClean="0"/>
              <a:t>3</a:t>
            </a:fld>
            <a:endParaRPr lang="en-US"/>
          </a:p>
        </p:txBody>
      </p:sp>
    </p:spTree>
    <p:extLst>
      <p:ext uri="{BB962C8B-B14F-4D97-AF65-F5344CB8AC3E}">
        <p14:creationId xmlns:p14="http://schemas.microsoft.com/office/powerpoint/2010/main" val="19480520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prognosis of MIS-C is uncertain, given that it is a relatively new clinical entity and long-term follow-up studies are lacking. Most children survive, but there have been several deaths reported.</a:t>
            </a:r>
          </a:p>
          <a:p>
            <a:endParaRPr lang="en-US" dirty="0" smtClean="0"/>
          </a:p>
          <a:p>
            <a:r>
              <a:rPr lang="en-US" dirty="0" smtClean="0"/>
              <a:t>Most patients with cardiac involvement had recovery of ventricular function and resolution of arrhythmias, though in some reports, approximately 20 percent of affected patients still had mildly depressed function at the time of hospital discharge. </a:t>
            </a:r>
          </a:p>
          <a:p>
            <a:endParaRPr lang="en-US" dirty="0" smtClean="0"/>
          </a:p>
          <a:p>
            <a:r>
              <a:rPr lang="en-US" dirty="0" smtClean="0">
                <a:effectLst/>
              </a:rPr>
              <a:t>The nature and frequency of long-term complications from MIS-C are unknown as post-discharge follow-up data are not yet available.</a:t>
            </a:r>
            <a:endParaRPr lang="en-US" dirty="0"/>
          </a:p>
        </p:txBody>
      </p:sp>
      <p:sp>
        <p:nvSpPr>
          <p:cNvPr id="4" name="Slide Number Placeholder 3"/>
          <p:cNvSpPr>
            <a:spLocks noGrp="1"/>
          </p:cNvSpPr>
          <p:nvPr>
            <p:ph type="sldNum" sz="quarter" idx="10"/>
          </p:nvPr>
        </p:nvSpPr>
        <p:spPr/>
        <p:txBody>
          <a:bodyPr/>
          <a:lstStyle/>
          <a:p>
            <a:fld id="{2E93069C-C8DC-454C-A149-664348B873FF}" type="slidenum">
              <a:rPr lang="en-US" smtClean="0"/>
              <a:t>21</a:t>
            </a:fld>
            <a:endParaRPr lang="en-US"/>
          </a:p>
        </p:txBody>
      </p:sp>
    </p:spTree>
    <p:extLst>
      <p:ext uri="{BB962C8B-B14F-4D97-AF65-F5344CB8AC3E}">
        <p14:creationId xmlns:p14="http://schemas.microsoft.com/office/powerpoint/2010/main" val="2702734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Fever </a:t>
            </a:r>
            <a:r>
              <a:rPr lang="en-US" u="sng" dirty="0" smtClean="0"/>
              <a:t>&gt;</a:t>
            </a:r>
            <a:r>
              <a:rPr lang="en-US" dirty="0" smtClean="0"/>
              <a:t>38.0°C for ≥24 hours, or report of subjective fever lasting ≥24 hours</a:t>
            </a:r>
          </a:p>
          <a:p>
            <a:endParaRPr lang="en-US" sz="1200" dirty="0" smtClean="0"/>
          </a:p>
          <a:p>
            <a:r>
              <a:rPr lang="en-US" sz="1200" dirty="0" smtClean="0"/>
              <a:t>Evidence</a:t>
            </a:r>
            <a:r>
              <a:rPr lang="en-US" sz="1200" baseline="0" dirty="0" smtClean="0"/>
              <a:t> of inflammation = i</a:t>
            </a:r>
            <a:r>
              <a:rPr lang="en-US" sz="1200" dirty="0" smtClean="0"/>
              <a:t>ncluding, but not limited to, one or more of the following: an elevated CRP, ESR, fibrinogen, </a:t>
            </a:r>
            <a:r>
              <a:rPr lang="en-US" sz="1200" dirty="0" err="1" smtClean="0"/>
              <a:t>procalcitonin</a:t>
            </a:r>
            <a:r>
              <a:rPr lang="en-US" sz="1200" dirty="0" smtClean="0"/>
              <a:t>, d-dimer, ferritin, LDH, or interleukin 6, elevated neutrophils, reduced lymphocytes and low albumin</a:t>
            </a:r>
          </a:p>
          <a:p>
            <a:endParaRPr lang="en-US" sz="1200" dirty="0" smtClean="0"/>
          </a:p>
          <a:p>
            <a:r>
              <a:rPr lang="en-US" sz="1200" dirty="0" smtClean="0"/>
              <a:t>organ involvement  = cardiac, renal, respiratory, hematologic, gastrointestinal, dermatologic or neurological</a:t>
            </a:r>
            <a:endParaRPr lang="en-US" dirty="0"/>
          </a:p>
        </p:txBody>
      </p:sp>
      <p:sp>
        <p:nvSpPr>
          <p:cNvPr id="4" name="Slide Number Placeholder 3"/>
          <p:cNvSpPr>
            <a:spLocks noGrp="1"/>
          </p:cNvSpPr>
          <p:nvPr>
            <p:ph type="sldNum" sz="quarter" idx="10"/>
          </p:nvPr>
        </p:nvSpPr>
        <p:spPr/>
        <p:txBody>
          <a:bodyPr/>
          <a:lstStyle/>
          <a:p>
            <a:fld id="{2E93069C-C8DC-454C-A149-664348B873FF}" type="slidenum">
              <a:rPr lang="en-US" smtClean="0"/>
              <a:t>4</a:t>
            </a:fld>
            <a:endParaRPr lang="en-US"/>
          </a:p>
        </p:txBody>
      </p:sp>
    </p:spTree>
    <p:extLst>
      <p:ext uri="{BB962C8B-B14F-4D97-AF65-F5344CB8AC3E}">
        <p14:creationId xmlns:p14="http://schemas.microsoft.com/office/powerpoint/2010/main" val="2783895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The initial reports of MIS-C emerged from the United Kingdom in April 2020 </a:t>
            </a:r>
          </a:p>
          <a:p>
            <a:endParaRPr lang="en-US" dirty="0" smtClean="0">
              <a:effectLst/>
            </a:endParaRPr>
          </a:p>
          <a:p>
            <a:r>
              <a:rPr lang="en-US" dirty="0" smtClean="0">
                <a:effectLst/>
              </a:rPr>
              <a:t>Since then, there have been reports of similarly affected children in other parts of the world, including Europe, Canada, the United States, and South Africa. Notably, there have been no reports of MIS-C from China or other Asian countries with high rates of COVID-19 early in the pandemic.</a:t>
            </a:r>
          </a:p>
          <a:p>
            <a:endParaRPr lang="en-US" dirty="0" smtClean="0">
              <a:effectLst/>
            </a:endParaRPr>
          </a:p>
          <a:p>
            <a:r>
              <a:rPr lang="en-US" dirty="0" smtClean="0">
                <a:effectLst/>
              </a:rPr>
              <a:t>This study: New York State; 6/2020</a:t>
            </a:r>
          </a:p>
          <a:p>
            <a:endParaRPr lang="en-US" dirty="0" smtClean="0">
              <a:effectLst/>
            </a:endParaRPr>
          </a:p>
          <a:p>
            <a:r>
              <a:rPr lang="en-US" dirty="0" smtClean="0">
                <a:effectLst/>
              </a:rPr>
              <a:t>In most studies, there was a lag of several weeks between the peak of COVID-19 cases within communities and the rise of MIS-C cases </a:t>
            </a:r>
          </a:p>
          <a:p>
            <a:endParaRPr lang="en-US" dirty="0" smtClean="0">
              <a:effectLst/>
            </a:endParaRPr>
          </a:p>
          <a:p>
            <a:r>
              <a:rPr lang="en-US" dirty="0" smtClean="0">
                <a:effectLst/>
              </a:rPr>
              <a:t>This three- to four-week lag coincides with the timing of acquired immunity and suggests that MIS-C may represent a post-infectious complication of the virus rather than acute infection, at least in some children.</a:t>
            </a:r>
            <a:endParaRPr lang="en-US" dirty="0"/>
          </a:p>
        </p:txBody>
      </p:sp>
      <p:sp>
        <p:nvSpPr>
          <p:cNvPr id="4" name="Slide Number Placeholder 3"/>
          <p:cNvSpPr>
            <a:spLocks noGrp="1"/>
          </p:cNvSpPr>
          <p:nvPr>
            <p:ph type="sldNum" sz="quarter" idx="10"/>
          </p:nvPr>
        </p:nvSpPr>
        <p:spPr/>
        <p:txBody>
          <a:bodyPr/>
          <a:lstStyle/>
          <a:p>
            <a:fld id="{2E93069C-C8DC-454C-A149-664348B873FF}" type="slidenum">
              <a:rPr lang="en-US" smtClean="0"/>
              <a:t>5</a:t>
            </a:fld>
            <a:endParaRPr lang="en-US"/>
          </a:p>
        </p:txBody>
      </p:sp>
    </p:spTree>
    <p:extLst>
      <p:ext uri="{BB962C8B-B14F-4D97-AF65-F5344CB8AC3E}">
        <p14:creationId xmlns:p14="http://schemas.microsoft.com/office/powerpoint/2010/main" val="2320327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The pathophysiology of MIS-C is not well understood.</a:t>
            </a:r>
          </a:p>
          <a:p>
            <a:endParaRPr lang="en-US" dirty="0" smtClean="0">
              <a:effectLst/>
            </a:endParaRPr>
          </a:p>
          <a:p>
            <a:r>
              <a:rPr lang="en-US" dirty="0" smtClean="0">
                <a:effectLst/>
              </a:rPr>
              <a:t>It has been suggested that the syndrome results from an abnormal immune response to the virus, with some clinical similarities to Kawasaki disease, macrophage activation syndrome and cytokine release syndrome.</a:t>
            </a:r>
          </a:p>
          <a:p>
            <a:endParaRPr lang="en-US" dirty="0" smtClean="0">
              <a:effectLst/>
            </a:endParaRPr>
          </a:p>
          <a:p>
            <a:r>
              <a:rPr lang="en-US" dirty="0" smtClean="0">
                <a:effectLst/>
              </a:rPr>
              <a:t>However, some children do have positive PCR testing</a:t>
            </a:r>
            <a:endParaRPr lang="en-US" dirty="0"/>
          </a:p>
        </p:txBody>
      </p:sp>
      <p:sp>
        <p:nvSpPr>
          <p:cNvPr id="4" name="Slide Number Placeholder 3"/>
          <p:cNvSpPr>
            <a:spLocks noGrp="1"/>
          </p:cNvSpPr>
          <p:nvPr>
            <p:ph type="sldNum" sz="quarter" idx="10"/>
          </p:nvPr>
        </p:nvSpPr>
        <p:spPr/>
        <p:txBody>
          <a:bodyPr/>
          <a:lstStyle/>
          <a:p>
            <a:fld id="{2E93069C-C8DC-454C-A149-664348B873FF}" type="slidenum">
              <a:rPr lang="en-US" smtClean="0"/>
              <a:t>6</a:t>
            </a:fld>
            <a:endParaRPr lang="en-US"/>
          </a:p>
        </p:txBody>
      </p:sp>
    </p:spTree>
    <p:extLst>
      <p:ext uri="{BB962C8B-B14F-4D97-AF65-F5344CB8AC3E}">
        <p14:creationId xmlns:p14="http://schemas.microsoft.com/office/powerpoint/2010/main" val="2467861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Different case definitions were used in different studies, which may explain some of the variability in the reported frequency of these findings.</a:t>
            </a:r>
            <a:endParaRPr lang="en-US" dirty="0" smtClean="0"/>
          </a:p>
          <a:p>
            <a:endParaRPr lang="en-US" dirty="0" smtClean="0"/>
          </a:p>
          <a:p>
            <a:r>
              <a:rPr lang="en-US" dirty="0" smtClean="0"/>
              <a:t>Gastrointestinal symptoms are particularly common and prominent, with the presentation in some children mimicking appendicitis. Some children have been noted to have terminal ileitis on abdominal imaging and/or colitis on colonoscopy.</a:t>
            </a:r>
          </a:p>
          <a:p>
            <a:endParaRPr lang="en-US" dirty="0" smtClean="0"/>
          </a:p>
          <a:p>
            <a:r>
              <a:rPr lang="en-US" dirty="0" smtClean="0">
                <a:effectLst/>
              </a:rPr>
              <a:t>Neurocognitive symptoms are common and may include headache, lethargy, confusion, or irritability. A minority of patients present with more severe neurologic manifestations, including encephalopathy, seizures, coma, </a:t>
            </a:r>
            <a:r>
              <a:rPr lang="en-US" dirty="0" err="1" smtClean="0">
                <a:effectLst/>
              </a:rPr>
              <a:t>meningoencephalitis</a:t>
            </a:r>
            <a:r>
              <a:rPr lang="en-US" dirty="0" smtClean="0">
                <a:effectLst/>
              </a:rPr>
              <a:t>, muscle weakness, and brainstem and/or cerebellar signs.</a:t>
            </a:r>
            <a:endParaRPr lang="en-US" dirty="0"/>
          </a:p>
        </p:txBody>
      </p:sp>
      <p:sp>
        <p:nvSpPr>
          <p:cNvPr id="4" name="Slide Number Placeholder 3"/>
          <p:cNvSpPr>
            <a:spLocks noGrp="1"/>
          </p:cNvSpPr>
          <p:nvPr>
            <p:ph type="sldNum" sz="quarter" idx="10"/>
          </p:nvPr>
        </p:nvSpPr>
        <p:spPr/>
        <p:txBody>
          <a:bodyPr/>
          <a:lstStyle/>
          <a:p>
            <a:fld id="{2E93069C-C8DC-454C-A149-664348B873FF}" type="slidenum">
              <a:rPr lang="en-US" smtClean="0"/>
              <a:t>7</a:t>
            </a:fld>
            <a:endParaRPr lang="en-US"/>
          </a:p>
        </p:txBody>
      </p:sp>
    </p:spTree>
    <p:extLst>
      <p:ext uri="{BB962C8B-B14F-4D97-AF65-F5344CB8AC3E}">
        <p14:creationId xmlns:p14="http://schemas.microsoft.com/office/powerpoint/2010/main" val="2920361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Respiratory symptoms, when present, are most often due to severe shock. Cough is uncommon. Though some children require supplemental oxygen or positive pressure ventilation for cardiovascular stabilization, severe pulmonary involvement (</a:t>
            </a:r>
            <a:r>
              <a:rPr lang="en-US" dirty="0" err="1" smtClean="0"/>
              <a:t>eg</a:t>
            </a:r>
            <a:r>
              <a:rPr lang="en-US" dirty="0" smtClean="0"/>
              <a:t>, acute respiratory distress syndrome) is not a prominent feature.</a:t>
            </a:r>
            <a:endParaRPr lang="en-US" dirty="0"/>
          </a:p>
        </p:txBody>
      </p:sp>
      <p:sp>
        <p:nvSpPr>
          <p:cNvPr id="4" name="Slide Number Placeholder 3"/>
          <p:cNvSpPr>
            <a:spLocks noGrp="1"/>
          </p:cNvSpPr>
          <p:nvPr>
            <p:ph type="sldNum" sz="quarter" idx="10"/>
          </p:nvPr>
        </p:nvSpPr>
        <p:spPr/>
        <p:txBody>
          <a:bodyPr/>
          <a:lstStyle/>
          <a:p>
            <a:fld id="{2E93069C-C8DC-454C-A149-664348B873FF}" type="slidenum">
              <a:rPr lang="en-US" smtClean="0"/>
              <a:t>8</a:t>
            </a:fld>
            <a:endParaRPr lang="en-US"/>
          </a:p>
        </p:txBody>
      </p:sp>
    </p:spTree>
    <p:extLst>
      <p:ext uri="{BB962C8B-B14F-4D97-AF65-F5344CB8AC3E}">
        <p14:creationId xmlns:p14="http://schemas.microsoft.com/office/powerpoint/2010/main" val="15647772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frequency of cardiac involvement in MIS-C is uncertain. In three large case series, approximately 30 to 40 percent of children had depressed LV function and 8 to 19 percent had coronary</a:t>
            </a:r>
            <a:r>
              <a:rPr lang="en-US" baseline="0" dirty="0" smtClean="0"/>
              <a:t> artery</a:t>
            </a:r>
            <a:r>
              <a:rPr lang="en-US" dirty="0" smtClean="0"/>
              <a:t> abnormalities. These reports included patients with severe MIS-C as well as milder cases. Case series including only severely affected patients reported considerably higher rates of depressed LV function (approximately 50 to 60 percent) and CA abnormalities (approximately 20 to 50 percent).</a:t>
            </a:r>
            <a:endParaRPr lang="en-US" dirty="0"/>
          </a:p>
        </p:txBody>
      </p:sp>
      <p:sp>
        <p:nvSpPr>
          <p:cNvPr id="4" name="Slide Number Placeholder 3"/>
          <p:cNvSpPr>
            <a:spLocks noGrp="1"/>
          </p:cNvSpPr>
          <p:nvPr>
            <p:ph type="sldNum" sz="quarter" idx="10"/>
          </p:nvPr>
        </p:nvSpPr>
        <p:spPr/>
        <p:txBody>
          <a:bodyPr/>
          <a:lstStyle/>
          <a:p>
            <a:fld id="{2E93069C-C8DC-454C-A149-664348B873FF}" type="slidenum">
              <a:rPr lang="en-US" smtClean="0"/>
              <a:t>9</a:t>
            </a:fld>
            <a:endParaRPr lang="en-US"/>
          </a:p>
        </p:txBody>
      </p:sp>
    </p:spTree>
    <p:extLst>
      <p:ext uri="{BB962C8B-B14F-4D97-AF65-F5344CB8AC3E}">
        <p14:creationId xmlns:p14="http://schemas.microsoft.com/office/powerpoint/2010/main" val="2139295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93069C-C8DC-454C-A149-664348B873FF}" type="slidenum">
              <a:rPr lang="en-US" smtClean="0"/>
              <a:t>10</a:t>
            </a:fld>
            <a:endParaRPr lang="en-US"/>
          </a:p>
        </p:txBody>
      </p:sp>
    </p:spTree>
    <p:extLst>
      <p:ext uri="{BB962C8B-B14F-4D97-AF65-F5344CB8AC3E}">
        <p14:creationId xmlns:p14="http://schemas.microsoft.com/office/powerpoint/2010/main" val="1782135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F9F18A-C20B-4BCE-A3F7-5BDB2C0A610A}"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E8A59-CFD2-4A68-BC10-39594E53F1AB}" type="slidenum">
              <a:rPr lang="en-US" smtClean="0"/>
              <a:t>‹#›</a:t>
            </a:fld>
            <a:endParaRPr lang="en-US"/>
          </a:p>
        </p:txBody>
      </p:sp>
    </p:spTree>
    <p:extLst>
      <p:ext uri="{BB962C8B-B14F-4D97-AF65-F5344CB8AC3E}">
        <p14:creationId xmlns:p14="http://schemas.microsoft.com/office/powerpoint/2010/main" val="1183458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F9F18A-C20B-4BCE-A3F7-5BDB2C0A610A}"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E8A59-CFD2-4A68-BC10-39594E53F1AB}" type="slidenum">
              <a:rPr lang="en-US" smtClean="0"/>
              <a:t>‹#›</a:t>
            </a:fld>
            <a:endParaRPr lang="en-US"/>
          </a:p>
        </p:txBody>
      </p:sp>
    </p:spTree>
    <p:extLst>
      <p:ext uri="{BB962C8B-B14F-4D97-AF65-F5344CB8AC3E}">
        <p14:creationId xmlns:p14="http://schemas.microsoft.com/office/powerpoint/2010/main" val="2343045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F9F18A-C20B-4BCE-A3F7-5BDB2C0A610A}"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E8A59-CFD2-4A68-BC10-39594E53F1AB}" type="slidenum">
              <a:rPr lang="en-US" smtClean="0"/>
              <a:t>‹#›</a:t>
            </a:fld>
            <a:endParaRPr lang="en-US"/>
          </a:p>
        </p:txBody>
      </p:sp>
    </p:spTree>
    <p:extLst>
      <p:ext uri="{BB962C8B-B14F-4D97-AF65-F5344CB8AC3E}">
        <p14:creationId xmlns:p14="http://schemas.microsoft.com/office/powerpoint/2010/main" val="2118040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F9F18A-C20B-4BCE-A3F7-5BDB2C0A610A}"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E8A59-CFD2-4A68-BC10-39594E53F1AB}" type="slidenum">
              <a:rPr lang="en-US" smtClean="0"/>
              <a:t>‹#›</a:t>
            </a:fld>
            <a:endParaRPr lang="en-US"/>
          </a:p>
        </p:txBody>
      </p:sp>
    </p:spTree>
    <p:extLst>
      <p:ext uri="{BB962C8B-B14F-4D97-AF65-F5344CB8AC3E}">
        <p14:creationId xmlns:p14="http://schemas.microsoft.com/office/powerpoint/2010/main" val="4052101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F9F18A-C20B-4BCE-A3F7-5BDB2C0A610A}" type="datetimeFigureOut">
              <a:rPr lang="en-US" smtClean="0"/>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E8A59-CFD2-4A68-BC10-39594E53F1AB}" type="slidenum">
              <a:rPr lang="en-US" smtClean="0"/>
              <a:t>‹#›</a:t>
            </a:fld>
            <a:endParaRPr lang="en-US"/>
          </a:p>
        </p:txBody>
      </p:sp>
    </p:spTree>
    <p:extLst>
      <p:ext uri="{BB962C8B-B14F-4D97-AF65-F5344CB8AC3E}">
        <p14:creationId xmlns:p14="http://schemas.microsoft.com/office/powerpoint/2010/main" val="870754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F9F18A-C20B-4BCE-A3F7-5BDB2C0A610A}" type="datetimeFigureOut">
              <a:rPr lang="en-US" smtClean="0"/>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E8A59-CFD2-4A68-BC10-39594E53F1AB}" type="slidenum">
              <a:rPr lang="en-US" smtClean="0"/>
              <a:t>‹#›</a:t>
            </a:fld>
            <a:endParaRPr lang="en-US"/>
          </a:p>
        </p:txBody>
      </p:sp>
    </p:spTree>
    <p:extLst>
      <p:ext uri="{BB962C8B-B14F-4D97-AF65-F5344CB8AC3E}">
        <p14:creationId xmlns:p14="http://schemas.microsoft.com/office/powerpoint/2010/main" val="1935115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F9F18A-C20B-4BCE-A3F7-5BDB2C0A610A}" type="datetimeFigureOut">
              <a:rPr lang="en-US" smtClean="0"/>
              <a:t>3/2/2021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0E8A59-CFD2-4A68-BC10-39594E53F1AB}" type="slidenum">
              <a:rPr lang="en-US" smtClean="0"/>
              <a:t>‹#›</a:t>
            </a:fld>
            <a:endParaRPr lang="en-US"/>
          </a:p>
        </p:txBody>
      </p:sp>
    </p:spTree>
    <p:extLst>
      <p:ext uri="{BB962C8B-B14F-4D97-AF65-F5344CB8AC3E}">
        <p14:creationId xmlns:p14="http://schemas.microsoft.com/office/powerpoint/2010/main" val="3198054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F9F18A-C20B-4BCE-A3F7-5BDB2C0A610A}" type="datetimeFigureOut">
              <a:rPr lang="en-US" smtClean="0"/>
              <a:t>3/2/2021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0E8A59-CFD2-4A68-BC10-39594E53F1AB}" type="slidenum">
              <a:rPr lang="en-US" smtClean="0"/>
              <a:t>‹#›</a:t>
            </a:fld>
            <a:endParaRPr lang="en-US"/>
          </a:p>
        </p:txBody>
      </p:sp>
    </p:spTree>
    <p:extLst>
      <p:ext uri="{BB962C8B-B14F-4D97-AF65-F5344CB8AC3E}">
        <p14:creationId xmlns:p14="http://schemas.microsoft.com/office/powerpoint/2010/main" val="3169529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9F18A-C20B-4BCE-A3F7-5BDB2C0A610A}" type="datetimeFigureOut">
              <a:rPr lang="en-US" smtClean="0"/>
              <a:t>3/2/2021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0E8A59-CFD2-4A68-BC10-39594E53F1AB}" type="slidenum">
              <a:rPr lang="en-US" smtClean="0"/>
              <a:t>‹#›</a:t>
            </a:fld>
            <a:endParaRPr lang="en-US"/>
          </a:p>
        </p:txBody>
      </p:sp>
    </p:spTree>
    <p:extLst>
      <p:ext uri="{BB962C8B-B14F-4D97-AF65-F5344CB8AC3E}">
        <p14:creationId xmlns:p14="http://schemas.microsoft.com/office/powerpoint/2010/main" val="3760825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9F18A-C20B-4BCE-A3F7-5BDB2C0A610A}" type="datetimeFigureOut">
              <a:rPr lang="en-US" smtClean="0"/>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E8A59-CFD2-4A68-BC10-39594E53F1AB}" type="slidenum">
              <a:rPr lang="en-US" smtClean="0"/>
              <a:t>‹#›</a:t>
            </a:fld>
            <a:endParaRPr lang="en-US"/>
          </a:p>
        </p:txBody>
      </p:sp>
    </p:spTree>
    <p:extLst>
      <p:ext uri="{BB962C8B-B14F-4D97-AF65-F5344CB8AC3E}">
        <p14:creationId xmlns:p14="http://schemas.microsoft.com/office/powerpoint/2010/main" val="685974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9F18A-C20B-4BCE-A3F7-5BDB2C0A610A}" type="datetimeFigureOut">
              <a:rPr lang="en-US" smtClean="0"/>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E8A59-CFD2-4A68-BC10-39594E53F1AB}" type="slidenum">
              <a:rPr lang="en-US" smtClean="0"/>
              <a:t>‹#›</a:t>
            </a:fld>
            <a:endParaRPr lang="en-US"/>
          </a:p>
        </p:txBody>
      </p:sp>
    </p:spTree>
    <p:extLst>
      <p:ext uri="{BB962C8B-B14F-4D97-AF65-F5344CB8AC3E}">
        <p14:creationId xmlns:p14="http://schemas.microsoft.com/office/powerpoint/2010/main" val="405471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F9F18A-C20B-4BCE-A3F7-5BDB2C0A610A}" type="datetimeFigureOut">
              <a:rPr lang="en-US" smtClean="0"/>
              <a:t>3/2/2021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E8A59-CFD2-4A68-BC10-39594E53F1AB}" type="slidenum">
              <a:rPr lang="en-US" smtClean="0"/>
              <a:t>‹#›</a:t>
            </a:fld>
            <a:endParaRPr lang="en-US"/>
          </a:p>
        </p:txBody>
      </p:sp>
    </p:spTree>
    <p:extLst>
      <p:ext uri="{BB962C8B-B14F-4D97-AF65-F5344CB8AC3E}">
        <p14:creationId xmlns:p14="http://schemas.microsoft.com/office/powerpoint/2010/main" val="3317841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 Id="rId9" Type="http://schemas.openxmlformats.org/officeDocument/2006/relationships/image" Target="../media/image2.png"/></Relationships>
</file>

<file path=ppt/slides/_rels/slide19.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image" Target="../media/image1.png"/><Relationship Id="rId7" Type="http://schemas.openxmlformats.org/officeDocument/2006/relationships/diagramQuickStyle" Target="../diagrams/quickStyle5.xm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image" Target="../media/image2.png"/><Relationship Id="rId9" Type="http://schemas.microsoft.com/office/2007/relationships/diagramDrawing" Target="../diagrams/drawing5.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png"/><Relationship Id="rId7" Type="http://schemas.openxmlformats.org/officeDocument/2006/relationships/diagramQuickStyle" Target="../diagrams/quickStyle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2.png"/><Relationship Id="rId9" Type="http://schemas.microsoft.com/office/2007/relationships/diagramDrawing" Target="../diagrams/drawing1.xml"/></Relationships>
</file>

<file path=ppt/slides/_rels/slide6.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diagramColors" Target="../diagrams/colors3.xml"/><Relationship Id="rId3" Type="http://schemas.openxmlformats.org/officeDocument/2006/relationships/diagramData" Target="../diagrams/data2.xml"/><Relationship Id="rId7" Type="http://schemas.microsoft.com/office/2007/relationships/diagramDrawing" Target="../diagrams/drawing2.xml"/><Relationship Id="rId12" Type="http://schemas.openxmlformats.org/officeDocument/2006/relationships/diagramQuickStyle" Target="../diagrams/quickStyle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Layout" Target="../diagrams/layout3.xml"/><Relationship Id="rId5" Type="http://schemas.openxmlformats.org/officeDocument/2006/relationships/diagramQuickStyle" Target="../diagrams/quickStyle2.xml"/><Relationship Id="rId10" Type="http://schemas.openxmlformats.org/officeDocument/2006/relationships/diagramData" Target="../diagrams/data3.xml"/><Relationship Id="rId4" Type="http://schemas.openxmlformats.org/officeDocument/2006/relationships/diagramLayout" Target="../diagrams/layout2.xml"/><Relationship Id="rId9" Type="http://schemas.openxmlformats.org/officeDocument/2006/relationships/image" Target="../media/image2.png"/><Relationship Id="rId14" Type="http://schemas.microsoft.com/office/2007/relationships/diagramDrawing" Target="../diagrams/drawing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2286000"/>
          </a:xfrm>
        </p:spPr>
        <p:txBody>
          <a:bodyPr>
            <a:normAutofit/>
          </a:bodyPr>
          <a:lstStyle/>
          <a:p>
            <a:r>
              <a:rPr lang="en-US" dirty="0"/>
              <a:t>Multisystem Inflammatory Syndrome</a:t>
            </a:r>
            <a:br>
              <a:rPr lang="en-US" dirty="0"/>
            </a:br>
            <a:r>
              <a:rPr lang="en-US" dirty="0"/>
              <a:t>in </a:t>
            </a:r>
            <a:r>
              <a:rPr lang="en-US" dirty="0" smtClean="0"/>
              <a:t>Children (MIS-C)</a:t>
            </a:r>
            <a:endParaRPr lang="en-US" dirty="0"/>
          </a:p>
        </p:txBody>
      </p:sp>
      <p:sp>
        <p:nvSpPr>
          <p:cNvPr id="3" name="Subtitle 2"/>
          <p:cNvSpPr>
            <a:spLocks noGrp="1"/>
          </p:cNvSpPr>
          <p:nvPr>
            <p:ph type="subTitle" idx="1"/>
          </p:nvPr>
        </p:nvSpPr>
        <p:spPr>
          <a:xfrm>
            <a:off x="1347787" y="3886200"/>
            <a:ext cx="6400800" cy="2133600"/>
          </a:xfrm>
        </p:spPr>
        <p:txBody>
          <a:bodyPr>
            <a:normAutofit lnSpcReduction="10000"/>
          </a:bodyPr>
          <a:lstStyle/>
          <a:p>
            <a:r>
              <a:rPr lang="en-US" dirty="0" smtClean="0"/>
              <a:t>Amy Sanderson, MD</a:t>
            </a:r>
          </a:p>
          <a:p>
            <a:r>
              <a:rPr lang="en-US" dirty="0" smtClean="0"/>
              <a:t>Boston Children’s Hospital</a:t>
            </a:r>
          </a:p>
          <a:p>
            <a:endParaRPr lang="en-US" dirty="0" smtClean="0"/>
          </a:p>
          <a:p>
            <a:r>
              <a:rPr lang="en-US" sz="2800" dirty="0" smtClean="0"/>
              <a:t>March 4, 2021</a:t>
            </a:r>
          </a:p>
          <a:p>
            <a:endParaRPr lang="en-US"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475" y="6211062"/>
            <a:ext cx="2800350"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6149721"/>
            <a:ext cx="1866900" cy="541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29975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1353" y="381000"/>
            <a:ext cx="8229600" cy="838200"/>
          </a:xfrm>
        </p:spPr>
        <p:txBody>
          <a:bodyPr>
            <a:normAutofit/>
          </a:bodyPr>
          <a:lstStyle/>
          <a:p>
            <a:r>
              <a:rPr lang="en-US" sz="3600" dirty="0" smtClean="0"/>
              <a:t>Laboratory findings</a:t>
            </a:r>
            <a:endParaRPr lang="en-US" sz="3600"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75" y="6211062"/>
            <a:ext cx="2800350"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1800" y="6149721"/>
            <a:ext cx="1866900" cy="541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7391400" y="5841944"/>
            <a:ext cx="1630575" cy="307777"/>
          </a:xfrm>
          <a:prstGeom prst="rect">
            <a:avLst/>
          </a:prstGeom>
          <a:noFill/>
        </p:spPr>
        <p:txBody>
          <a:bodyPr wrap="none" rtlCol="0">
            <a:spAutoFit/>
          </a:bodyPr>
          <a:lstStyle/>
          <a:p>
            <a:r>
              <a:rPr lang="en-US" sz="1400" dirty="0" smtClean="0"/>
              <a:t>www.uptodate.com</a:t>
            </a:r>
            <a:endParaRPr lang="en-US" sz="1400" dirty="0"/>
          </a:p>
        </p:txBody>
      </p:sp>
      <p:graphicFrame>
        <p:nvGraphicFramePr>
          <p:cNvPr id="7" name="Table 6"/>
          <p:cNvGraphicFramePr>
            <a:graphicFrameLocks noGrp="1"/>
          </p:cNvGraphicFramePr>
          <p:nvPr>
            <p:extLst>
              <p:ext uri="{D42A27DB-BD31-4B8C-83A1-F6EECF244321}">
                <p14:modId xmlns:p14="http://schemas.microsoft.com/office/powerpoint/2010/main" val="1519973115"/>
              </p:ext>
            </p:extLst>
          </p:nvPr>
        </p:nvGraphicFramePr>
        <p:xfrm>
          <a:off x="533400" y="1371600"/>
          <a:ext cx="8229600" cy="4267200"/>
        </p:xfrm>
        <a:graphic>
          <a:graphicData uri="http://schemas.openxmlformats.org/drawingml/2006/table">
            <a:tbl>
              <a:tblPr/>
              <a:tblGrid>
                <a:gridCol w="6558170">
                  <a:extLst>
                    <a:ext uri="{9D8B030D-6E8A-4147-A177-3AD203B41FA5}">
                      <a16:colId xmlns:a16="http://schemas.microsoft.com/office/drawing/2014/main" val="20000"/>
                    </a:ext>
                  </a:extLst>
                </a:gridCol>
                <a:gridCol w="1671430">
                  <a:extLst>
                    <a:ext uri="{9D8B030D-6E8A-4147-A177-3AD203B41FA5}">
                      <a16:colId xmlns:a16="http://schemas.microsoft.com/office/drawing/2014/main" val="20001"/>
                    </a:ext>
                  </a:extLst>
                </a:gridCol>
              </a:tblGrid>
              <a:tr h="533400">
                <a:tc>
                  <a:txBody>
                    <a:bodyPr/>
                    <a:lstStyle/>
                    <a:p>
                      <a:pPr>
                        <a:buFont typeface="Arial"/>
                        <a:buNone/>
                      </a:pPr>
                      <a:r>
                        <a:rPr lang="en-US" sz="2400" dirty="0" err="1" smtClean="0">
                          <a:effectLst/>
                        </a:rPr>
                        <a:t>Lymphocytopenia</a:t>
                      </a:r>
                      <a:r>
                        <a:rPr lang="en-US" sz="2400" dirty="0" smtClean="0">
                          <a:effectLst/>
                        </a:rPr>
                        <a:t> </a:t>
                      </a:r>
                      <a:endParaRPr lang="en-US" sz="2400" dirty="0"/>
                    </a:p>
                  </a:txBody>
                  <a:tcPr anchor="ctr">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80-95%</a:t>
                      </a:r>
                      <a:endParaRPr lang="en-US" sz="2400" dirty="0"/>
                    </a:p>
                  </a:txBody>
                  <a:tcPr anchor="ctr">
                    <a:lnL>
                      <a:noFill/>
                    </a:lnL>
                    <a:lnR>
                      <a:noFill/>
                    </a:lnR>
                    <a:lnT>
                      <a:noFill/>
                    </a:lnT>
                    <a:lnB>
                      <a:noFill/>
                    </a:lnB>
                  </a:tcPr>
                </a:tc>
                <a:extLst>
                  <a:ext uri="{0D108BD9-81ED-4DB2-BD59-A6C34878D82A}">
                    <a16:rowId xmlns:a16="http://schemas.microsoft.com/office/drawing/2014/main" val="10000"/>
                  </a:ext>
                </a:extLst>
              </a:tr>
              <a:tr h="533400">
                <a:tc>
                  <a:txBody>
                    <a:bodyPr/>
                    <a:lstStyle/>
                    <a:p>
                      <a:pPr>
                        <a:buFont typeface="Arial"/>
                        <a:buNone/>
                      </a:pPr>
                      <a:r>
                        <a:rPr lang="en-US" sz="2400" dirty="0" err="1" smtClean="0">
                          <a:effectLst/>
                        </a:rPr>
                        <a:t>Neutrophilia</a:t>
                      </a:r>
                      <a:r>
                        <a:rPr lang="en-US" sz="2400" dirty="0" smtClean="0">
                          <a:effectLst/>
                        </a:rPr>
                        <a:t> </a:t>
                      </a:r>
                      <a:endParaRPr lang="en-US" sz="2400" dirty="0"/>
                    </a:p>
                  </a:txBody>
                  <a:tcPr anchor="ctr">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68-90%</a:t>
                      </a:r>
                    </a:p>
                  </a:txBody>
                  <a:tcPr anchor="ctr">
                    <a:lnL>
                      <a:noFill/>
                    </a:lnL>
                    <a:lnR>
                      <a:noFill/>
                    </a:lnR>
                    <a:lnT>
                      <a:noFill/>
                    </a:lnT>
                    <a:lnB>
                      <a:noFill/>
                    </a:lnB>
                  </a:tcPr>
                </a:tc>
                <a:extLst>
                  <a:ext uri="{0D108BD9-81ED-4DB2-BD59-A6C34878D82A}">
                    <a16:rowId xmlns:a16="http://schemas.microsoft.com/office/drawing/2014/main" val="10001"/>
                  </a:ext>
                </a:extLst>
              </a:tr>
              <a:tr h="533400">
                <a:tc>
                  <a:txBody>
                    <a:bodyPr/>
                    <a:lstStyle/>
                    <a:p>
                      <a:pPr marL="0" marR="0" indent="0" algn="l" defTabSz="914400" rtl="0" eaLnBrk="1" fontAlgn="auto" latinLnBrk="0" hangingPunct="1">
                        <a:lnSpc>
                          <a:spcPct val="100000"/>
                        </a:lnSpc>
                        <a:spcBef>
                          <a:spcPts val="0"/>
                        </a:spcBef>
                        <a:spcAft>
                          <a:spcPts val="0"/>
                        </a:spcAft>
                        <a:buClrTx/>
                        <a:buSzTx/>
                        <a:buFont typeface="Arial"/>
                        <a:buNone/>
                        <a:tabLst/>
                        <a:defRPr/>
                      </a:pPr>
                      <a:r>
                        <a:rPr lang="en-US" sz="2400" dirty="0" smtClean="0">
                          <a:effectLst/>
                        </a:rPr>
                        <a:t>Mild anemia </a:t>
                      </a:r>
                      <a:endParaRPr lang="en-US" sz="2400" dirty="0"/>
                    </a:p>
                  </a:txBody>
                  <a:tcPr anchor="ctr">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70%</a:t>
                      </a:r>
                      <a:endParaRPr lang="en-US" sz="2400" dirty="0"/>
                    </a:p>
                  </a:txBody>
                  <a:tcPr anchor="ctr">
                    <a:lnL>
                      <a:noFill/>
                    </a:lnL>
                    <a:lnR>
                      <a:noFill/>
                    </a:lnR>
                    <a:lnT>
                      <a:noFill/>
                    </a:lnT>
                    <a:lnB>
                      <a:noFill/>
                    </a:lnB>
                  </a:tcPr>
                </a:tc>
                <a:extLst>
                  <a:ext uri="{0D108BD9-81ED-4DB2-BD59-A6C34878D82A}">
                    <a16:rowId xmlns:a16="http://schemas.microsoft.com/office/drawing/2014/main" val="10002"/>
                  </a:ext>
                </a:extLst>
              </a:tr>
              <a:tr h="533400">
                <a:tc>
                  <a:txBody>
                    <a:bodyPr/>
                    <a:lstStyle/>
                    <a:p>
                      <a:pPr>
                        <a:buFont typeface="Arial"/>
                        <a:buNone/>
                      </a:pPr>
                      <a:r>
                        <a:rPr lang="en-US" sz="2400" dirty="0" smtClean="0">
                          <a:effectLst/>
                        </a:rPr>
                        <a:t>Thrombocytopenia </a:t>
                      </a:r>
                      <a:endParaRPr lang="en-US" sz="2400" dirty="0"/>
                    </a:p>
                  </a:txBody>
                  <a:tcPr anchor="ctr">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31-80%</a:t>
                      </a:r>
                      <a:endParaRPr lang="en-US" sz="2400" dirty="0"/>
                    </a:p>
                  </a:txBody>
                  <a:tcPr anchor="ctr">
                    <a:lnL>
                      <a:noFill/>
                    </a:lnL>
                    <a:lnR>
                      <a:noFill/>
                    </a:lnR>
                    <a:lnT>
                      <a:noFill/>
                    </a:lnT>
                    <a:lnB>
                      <a:noFill/>
                    </a:lnB>
                  </a:tcPr>
                </a:tc>
                <a:extLst>
                  <a:ext uri="{0D108BD9-81ED-4DB2-BD59-A6C34878D82A}">
                    <a16:rowId xmlns:a16="http://schemas.microsoft.com/office/drawing/2014/main" val="10003"/>
                  </a:ext>
                </a:extLst>
              </a:tr>
              <a:tr h="533400">
                <a:tc>
                  <a:txBody>
                    <a:bodyPr/>
                    <a:lstStyle/>
                    <a:p>
                      <a:pPr>
                        <a:buFont typeface="Arial"/>
                        <a:buNone/>
                      </a:pPr>
                      <a:r>
                        <a:rPr lang="en-US" sz="2400" dirty="0"/>
                        <a:t>Hypoalbuminemia </a:t>
                      </a:r>
                    </a:p>
                  </a:txBody>
                  <a:tcPr anchor="ctr">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48-95%</a:t>
                      </a:r>
                      <a:endParaRPr lang="en-US" sz="2400" dirty="0"/>
                    </a:p>
                  </a:txBody>
                  <a:tcPr anchor="ctr">
                    <a:lnL>
                      <a:noFill/>
                    </a:lnL>
                    <a:lnR>
                      <a:noFill/>
                    </a:lnR>
                    <a:lnT>
                      <a:noFill/>
                    </a:lnT>
                    <a:lnB>
                      <a:noFill/>
                    </a:lnB>
                  </a:tcPr>
                </a:tc>
                <a:extLst>
                  <a:ext uri="{0D108BD9-81ED-4DB2-BD59-A6C34878D82A}">
                    <a16:rowId xmlns:a16="http://schemas.microsoft.com/office/drawing/2014/main" val="10004"/>
                  </a:ext>
                </a:extLst>
              </a:tr>
              <a:tr h="533400">
                <a:tc>
                  <a:txBody>
                    <a:bodyPr/>
                    <a:lstStyle/>
                    <a:p>
                      <a:pPr>
                        <a:buFont typeface="Arial"/>
                        <a:buNone/>
                      </a:pPr>
                      <a:r>
                        <a:rPr lang="en-US" sz="2400" dirty="0"/>
                        <a:t>Mildly elevated liver enzymes </a:t>
                      </a:r>
                    </a:p>
                  </a:txBody>
                  <a:tcPr anchor="ctr">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62-70%</a:t>
                      </a:r>
                      <a:endParaRPr lang="en-US" sz="2400" dirty="0"/>
                    </a:p>
                  </a:txBody>
                  <a:tcPr anchor="ctr">
                    <a:lnL>
                      <a:noFill/>
                    </a:lnL>
                    <a:lnR>
                      <a:noFill/>
                    </a:lnR>
                    <a:lnT>
                      <a:noFill/>
                    </a:lnT>
                    <a:lnB>
                      <a:noFill/>
                    </a:lnB>
                  </a:tcPr>
                </a:tc>
                <a:extLst>
                  <a:ext uri="{0D108BD9-81ED-4DB2-BD59-A6C34878D82A}">
                    <a16:rowId xmlns:a16="http://schemas.microsoft.com/office/drawing/2014/main" val="10005"/>
                  </a:ext>
                </a:extLst>
              </a:tr>
              <a:tr h="533400">
                <a:tc>
                  <a:txBody>
                    <a:bodyPr/>
                    <a:lstStyle/>
                    <a:p>
                      <a:pPr>
                        <a:buFont typeface="Arial"/>
                        <a:buNone/>
                      </a:pPr>
                      <a:r>
                        <a:rPr lang="en-US" sz="2400" dirty="0"/>
                        <a:t>Elevated lactate dehydrogenase </a:t>
                      </a:r>
                    </a:p>
                  </a:txBody>
                  <a:tcPr anchor="ctr">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10-60%</a:t>
                      </a:r>
                      <a:endParaRPr lang="en-US" sz="2400" dirty="0"/>
                    </a:p>
                  </a:txBody>
                  <a:tcPr anchor="ctr">
                    <a:lnL>
                      <a:noFill/>
                    </a:lnL>
                    <a:lnR>
                      <a:noFill/>
                    </a:lnR>
                    <a:lnT>
                      <a:noFill/>
                    </a:lnT>
                    <a:lnB>
                      <a:noFill/>
                    </a:lnB>
                  </a:tcPr>
                </a:tc>
                <a:extLst>
                  <a:ext uri="{0D108BD9-81ED-4DB2-BD59-A6C34878D82A}">
                    <a16:rowId xmlns:a16="http://schemas.microsoft.com/office/drawing/2014/main" val="10006"/>
                  </a:ext>
                </a:extLst>
              </a:tr>
              <a:tr h="533400">
                <a:tc>
                  <a:txBody>
                    <a:bodyPr/>
                    <a:lstStyle/>
                    <a:p>
                      <a:pPr>
                        <a:buFont typeface="Arial"/>
                        <a:buNone/>
                      </a:pPr>
                      <a:r>
                        <a:rPr lang="en-US" sz="2400" dirty="0"/>
                        <a:t>Hypertriglyceridemia </a:t>
                      </a:r>
                    </a:p>
                  </a:txBody>
                  <a:tcPr anchor="ctr">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70%</a:t>
                      </a:r>
                      <a:endParaRPr lang="en-US" sz="2400" dirty="0"/>
                    </a:p>
                  </a:txBody>
                  <a:tcPr anchor="ctr">
                    <a:lnL>
                      <a:noFill/>
                    </a:lnL>
                    <a:lnR>
                      <a:noFill/>
                    </a:lnR>
                    <a:lnT>
                      <a:noFill/>
                    </a:lnT>
                    <a:lnB>
                      <a:noFill/>
                    </a:lnB>
                  </a:tcPr>
                </a:tc>
                <a:extLst>
                  <a:ext uri="{0D108BD9-81ED-4DB2-BD59-A6C34878D82A}">
                    <a16:rowId xmlns:a16="http://schemas.microsoft.com/office/drawing/2014/main" val="10007"/>
                  </a:ext>
                </a:extLst>
              </a:tr>
            </a:tbl>
          </a:graphicData>
        </a:graphic>
      </p:graphicFrame>
      <p:sp>
        <p:nvSpPr>
          <p:cNvPr id="8" name="Content Placeholder 7"/>
          <p:cNvSpPr>
            <a:spLocks noGrp="1"/>
          </p:cNvSpPr>
          <p:nvPr>
            <p:ph idx="1"/>
          </p:nvPr>
        </p:nvSpPr>
        <p:spPr>
          <a:xfrm>
            <a:off x="457200" y="1371600"/>
            <a:ext cx="8229600" cy="4754563"/>
          </a:xfrm>
        </p:spPr>
        <p:txBody>
          <a:bodyPr/>
          <a:lstStyle/>
          <a:p>
            <a:pPr marL="0" indent="0">
              <a:buNone/>
            </a:pPr>
            <a:endParaRPr lang="en-US" dirty="0"/>
          </a:p>
        </p:txBody>
      </p:sp>
    </p:spTree>
    <p:extLst>
      <p:ext uri="{BB962C8B-B14F-4D97-AF65-F5344CB8AC3E}">
        <p14:creationId xmlns:p14="http://schemas.microsoft.com/office/powerpoint/2010/main" val="7041860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4666" y="152400"/>
            <a:ext cx="8229600" cy="838200"/>
          </a:xfrm>
        </p:spPr>
        <p:txBody>
          <a:bodyPr>
            <a:normAutofit/>
          </a:bodyPr>
          <a:lstStyle/>
          <a:p>
            <a:r>
              <a:rPr lang="en-US" sz="3600" dirty="0" smtClean="0"/>
              <a:t>Laboratory findings</a:t>
            </a:r>
            <a:endParaRPr lang="en-US" sz="3600"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75" y="6211062"/>
            <a:ext cx="2800350"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1800" y="6149721"/>
            <a:ext cx="1866900" cy="541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7391400" y="5841944"/>
            <a:ext cx="1630575" cy="307777"/>
          </a:xfrm>
          <a:prstGeom prst="rect">
            <a:avLst/>
          </a:prstGeom>
          <a:noFill/>
        </p:spPr>
        <p:txBody>
          <a:bodyPr wrap="none" rtlCol="0">
            <a:spAutoFit/>
          </a:bodyPr>
          <a:lstStyle/>
          <a:p>
            <a:r>
              <a:rPr lang="en-US" sz="1400" dirty="0" smtClean="0"/>
              <a:t>www.uptodate.com</a:t>
            </a:r>
            <a:endParaRPr lang="en-US" sz="140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716471385"/>
              </p:ext>
            </p:extLst>
          </p:nvPr>
        </p:nvGraphicFramePr>
        <p:xfrm>
          <a:off x="452230" y="1295400"/>
          <a:ext cx="8229600" cy="4114800"/>
        </p:xfrm>
        <a:graphic>
          <a:graphicData uri="http://schemas.openxmlformats.org/drawingml/2006/table">
            <a:tbl>
              <a:tblPr/>
              <a:tblGrid>
                <a:gridCol w="6370425">
                  <a:extLst>
                    <a:ext uri="{9D8B030D-6E8A-4147-A177-3AD203B41FA5}">
                      <a16:colId xmlns:a16="http://schemas.microsoft.com/office/drawing/2014/main" val="20000"/>
                    </a:ext>
                  </a:extLst>
                </a:gridCol>
                <a:gridCol w="1859175">
                  <a:extLst>
                    <a:ext uri="{9D8B030D-6E8A-4147-A177-3AD203B41FA5}">
                      <a16:colId xmlns:a16="http://schemas.microsoft.com/office/drawing/2014/main" val="20001"/>
                    </a:ext>
                  </a:extLst>
                </a:gridCol>
              </a:tblGrid>
              <a:tr h="0">
                <a:tc>
                  <a:txBody>
                    <a:bodyPr/>
                    <a:lstStyle/>
                    <a:p>
                      <a:pPr>
                        <a:buFont typeface="Arial"/>
                        <a:buNone/>
                      </a:pPr>
                      <a:r>
                        <a:rPr lang="en-US" sz="2400" dirty="0">
                          <a:effectLst/>
                        </a:rPr>
                        <a:t>C-reactive protein </a:t>
                      </a:r>
                    </a:p>
                  </a:txBody>
                  <a:tcPr anchor="ctr">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90-100%</a:t>
                      </a:r>
                      <a:endParaRPr lang="en-US" sz="2400" dirty="0"/>
                    </a:p>
                  </a:txBody>
                  <a:tcPr anchor="ctr">
                    <a:lnL>
                      <a:noFill/>
                    </a:lnL>
                    <a:lnR>
                      <a:noFill/>
                    </a:lnR>
                    <a:lnT>
                      <a:noFill/>
                    </a:lnT>
                    <a:lnB>
                      <a:noFill/>
                    </a:lnB>
                  </a:tcPr>
                </a:tc>
                <a:extLst>
                  <a:ext uri="{0D108BD9-81ED-4DB2-BD59-A6C34878D82A}">
                    <a16:rowId xmlns:a16="http://schemas.microsoft.com/office/drawing/2014/main" val="10000"/>
                  </a:ext>
                </a:extLst>
              </a:tr>
              <a:tr h="0">
                <a:tc>
                  <a:txBody>
                    <a:bodyPr/>
                    <a:lstStyle/>
                    <a:p>
                      <a:pPr>
                        <a:buFont typeface="Arial"/>
                        <a:buNone/>
                      </a:pPr>
                      <a:r>
                        <a:rPr lang="en-US" sz="2400" dirty="0">
                          <a:effectLst/>
                        </a:rPr>
                        <a:t>Erythrocyte sedimentation rate </a:t>
                      </a:r>
                    </a:p>
                  </a:txBody>
                  <a:tcPr anchor="ctr">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75-80%</a:t>
                      </a:r>
                      <a:endParaRPr lang="en-US" sz="2400" dirty="0"/>
                    </a:p>
                  </a:txBody>
                  <a:tcPr anchor="ctr">
                    <a:lnL>
                      <a:noFill/>
                    </a:lnL>
                    <a:lnR>
                      <a:noFill/>
                    </a:lnR>
                    <a:lnT>
                      <a:noFill/>
                    </a:lnT>
                    <a:lnB>
                      <a:noFill/>
                    </a:lnB>
                  </a:tcPr>
                </a:tc>
                <a:extLst>
                  <a:ext uri="{0D108BD9-81ED-4DB2-BD59-A6C34878D82A}">
                    <a16:rowId xmlns:a16="http://schemas.microsoft.com/office/drawing/2014/main" val="10001"/>
                  </a:ext>
                </a:extLst>
              </a:tr>
              <a:tr h="0">
                <a:tc>
                  <a:txBody>
                    <a:bodyPr/>
                    <a:lstStyle/>
                    <a:p>
                      <a:pPr>
                        <a:buFont typeface="Arial"/>
                        <a:buNone/>
                      </a:pPr>
                      <a:r>
                        <a:rPr lang="en-US" sz="2400" dirty="0">
                          <a:effectLst/>
                        </a:rPr>
                        <a:t>D-dimer  </a:t>
                      </a:r>
                    </a:p>
                  </a:txBody>
                  <a:tcPr anchor="ctr">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67-100%</a:t>
                      </a:r>
                      <a:endParaRPr lang="en-US" sz="2400" dirty="0"/>
                    </a:p>
                  </a:txBody>
                  <a:tcPr anchor="ctr">
                    <a:lnL>
                      <a:noFill/>
                    </a:lnL>
                    <a:lnR>
                      <a:noFill/>
                    </a:lnR>
                    <a:lnT>
                      <a:noFill/>
                    </a:lnT>
                    <a:lnB>
                      <a:noFill/>
                    </a:lnB>
                  </a:tcPr>
                </a:tc>
                <a:extLst>
                  <a:ext uri="{0D108BD9-81ED-4DB2-BD59-A6C34878D82A}">
                    <a16:rowId xmlns:a16="http://schemas.microsoft.com/office/drawing/2014/main" val="10002"/>
                  </a:ext>
                </a:extLst>
              </a:tr>
              <a:tr h="0">
                <a:tc>
                  <a:txBody>
                    <a:bodyPr/>
                    <a:lstStyle/>
                    <a:p>
                      <a:pPr>
                        <a:buFont typeface="Arial"/>
                        <a:buNone/>
                      </a:pPr>
                      <a:r>
                        <a:rPr lang="en-US" sz="2400" dirty="0">
                          <a:effectLst/>
                        </a:rPr>
                        <a:t>Fibrinogen  </a:t>
                      </a:r>
                    </a:p>
                  </a:txBody>
                  <a:tcPr anchor="ctr">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80-100%</a:t>
                      </a:r>
                      <a:endParaRPr lang="en-US" sz="2400" dirty="0"/>
                    </a:p>
                  </a:txBody>
                  <a:tcPr anchor="ctr">
                    <a:lnL>
                      <a:noFill/>
                    </a:lnL>
                    <a:lnR>
                      <a:noFill/>
                    </a:lnR>
                    <a:lnT>
                      <a:noFill/>
                    </a:lnT>
                    <a:lnB>
                      <a:noFill/>
                    </a:lnB>
                  </a:tcPr>
                </a:tc>
                <a:extLst>
                  <a:ext uri="{0D108BD9-81ED-4DB2-BD59-A6C34878D82A}">
                    <a16:rowId xmlns:a16="http://schemas.microsoft.com/office/drawing/2014/main" val="10003"/>
                  </a:ext>
                </a:extLst>
              </a:tr>
              <a:tr h="0">
                <a:tc>
                  <a:txBody>
                    <a:bodyPr/>
                    <a:lstStyle/>
                    <a:p>
                      <a:pPr>
                        <a:buFont typeface="Arial"/>
                        <a:buNone/>
                      </a:pPr>
                      <a:r>
                        <a:rPr lang="en-US" sz="2400" dirty="0">
                          <a:effectLst/>
                        </a:rPr>
                        <a:t>Ferritin </a:t>
                      </a:r>
                    </a:p>
                  </a:txBody>
                  <a:tcPr anchor="ctr">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55-76%</a:t>
                      </a:r>
                      <a:endParaRPr lang="en-US" sz="2400" dirty="0"/>
                    </a:p>
                  </a:txBody>
                  <a:tcPr anchor="ctr">
                    <a:lnL>
                      <a:noFill/>
                    </a:lnL>
                    <a:lnR>
                      <a:noFill/>
                    </a:lnR>
                    <a:lnT>
                      <a:noFill/>
                    </a:lnT>
                    <a:lnB>
                      <a:noFill/>
                    </a:lnB>
                  </a:tcPr>
                </a:tc>
                <a:extLst>
                  <a:ext uri="{0D108BD9-81ED-4DB2-BD59-A6C34878D82A}">
                    <a16:rowId xmlns:a16="http://schemas.microsoft.com/office/drawing/2014/main" val="10004"/>
                  </a:ext>
                </a:extLst>
              </a:tr>
              <a:tr h="0">
                <a:tc>
                  <a:txBody>
                    <a:bodyPr/>
                    <a:lstStyle/>
                    <a:p>
                      <a:pPr>
                        <a:buFont typeface="Arial"/>
                        <a:buNone/>
                      </a:pPr>
                      <a:r>
                        <a:rPr lang="en-US" sz="2400" dirty="0" err="1">
                          <a:effectLst/>
                        </a:rPr>
                        <a:t>Procalcitonin</a:t>
                      </a:r>
                      <a:r>
                        <a:rPr lang="en-US" sz="2400" dirty="0">
                          <a:effectLst/>
                        </a:rPr>
                        <a:t>  </a:t>
                      </a:r>
                    </a:p>
                  </a:txBody>
                  <a:tcPr anchor="ctr">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80-95%</a:t>
                      </a:r>
                      <a:endParaRPr lang="en-US" sz="2400" dirty="0"/>
                    </a:p>
                  </a:txBody>
                  <a:tcPr anchor="ctr">
                    <a:lnL>
                      <a:noFill/>
                    </a:lnL>
                    <a:lnR>
                      <a:noFill/>
                    </a:lnR>
                    <a:lnT>
                      <a:noFill/>
                    </a:lnT>
                    <a:lnB>
                      <a:noFill/>
                    </a:lnB>
                  </a:tcPr>
                </a:tc>
                <a:extLst>
                  <a:ext uri="{0D108BD9-81ED-4DB2-BD59-A6C34878D82A}">
                    <a16:rowId xmlns:a16="http://schemas.microsoft.com/office/drawing/2014/main" val="10005"/>
                  </a:ext>
                </a:extLst>
              </a:tr>
              <a:tr h="0">
                <a:tc>
                  <a:txBody>
                    <a:bodyPr/>
                    <a:lstStyle/>
                    <a:p>
                      <a:pPr>
                        <a:buFont typeface="Arial"/>
                        <a:buNone/>
                      </a:pPr>
                      <a:r>
                        <a:rPr lang="en-US" sz="2400" dirty="0">
                          <a:effectLst/>
                        </a:rPr>
                        <a:t>Interleukin-6 </a:t>
                      </a:r>
                    </a:p>
                  </a:txBody>
                  <a:tcPr anchor="ctr">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80-100%</a:t>
                      </a:r>
                      <a:endParaRPr lang="en-US" sz="2400" dirty="0"/>
                    </a:p>
                  </a:txBody>
                  <a:tcPr anchor="ctr">
                    <a:lnL>
                      <a:noFill/>
                    </a:lnL>
                    <a:lnR>
                      <a:noFill/>
                    </a:lnR>
                    <a:lnT>
                      <a:noFill/>
                    </a:lnT>
                    <a:lnB>
                      <a:noFill/>
                    </a:lnB>
                  </a:tcPr>
                </a:tc>
                <a:extLst>
                  <a:ext uri="{0D108BD9-81ED-4DB2-BD59-A6C34878D82A}">
                    <a16:rowId xmlns:a16="http://schemas.microsoft.com/office/drawing/2014/main" val="10006"/>
                  </a:ext>
                </a:extLst>
              </a:tr>
              <a:tr h="0">
                <a:tc>
                  <a:txBody>
                    <a:bodyPr/>
                    <a:lstStyle/>
                    <a:p>
                      <a:pPr>
                        <a:buFont typeface="Arial"/>
                        <a:buNone/>
                      </a:pPr>
                      <a:r>
                        <a:rPr lang="en-US" sz="2400" dirty="0">
                          <a:effectLst/>
                        </a:rPr>
                        <a:t>Troponin </a:t>
                      </a:r>
                    </a:p>
                  </a:txBody>
                  <a:tcPr anchor="ctr">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50-90%</a:t>
                      </a:r>
                      <a:endParaRPr lang="en-US" sz="2400" dirty="0"/>
                    </a:p>
                  </a:txBody>
                  <a:tcPr anchor="ctr">
                    <a:lnL>
                      <a:noFill/>
                    </a:lnL>
                    <a:lnR>
                      <a:noFill/>
                    </a:lnR>
                    <a:lnT>
                      <a:noFill/>
                    </a:lnT>
                    <a:lnB>
                      <a:noFill/>
                    </a:lnB>
                  </a:tcPr>
                </a:tc>
                <a:extLst>
                  <a:ext uri="{0D108BD9-81ED-4DB2-BD59-A6C34878D82A}">
                    <a16:rowId xmlns:a16="http://schemas.microsoft.com/office/drawing/2014/main" val="10007"/>
                  </a:ext>
                </a:extLst>
              </a:tr>
              <a:tr h="0">
                <a:tc>
                  <a:txBody>
                    <a:bodyPr/>
                    <a:lstStyle/>
                    <a:p>
                      <a:pPr>
                        <a:buFont typeface="Arial"/>
                        <a:buNone/>
                      </a:pPr>
                      <a:r>
                        <a:rPr lang="en-US" sz="2400" dirty="0">
                          <a:effectLst/>
                        </a:rPr>
                        <a:t>BNP or NT-pro-BNP </a:t>
                      </a:r>
                    </a:p>
                  </a:txBody>
                  <a:tcPr anchor="ctr">
                    <a:lnL>
                      <a:noFill/>
                    </a:lnL>
                    <a:lnR>
                      <a:noFill/>
                    </a:lnR>
                    <a:lnT>
                      <a:noFill/>
                    </a:lnT>
                    <a:lnB>
                      <a:noFill/>
                    </a:lnB>
                  </a:tcPr>
                </a:tc>
                <a:tc>
                  <a:txBody>
                    <a:bodyPr/>
                    <a:lstStyle/>
                    <a:p>
                      <a:r>
                        <a:rPr lang="en-US" sz="2400" dirty="0" smtClean="0"/>
                        <a:t>73-90%</a:t>
                      </a:r>
                      <a:endParaRPr lang="en-US" sz="2400" dirty="0"/>
                    </a:p>
                  </a:txBody>
                  <a:tcPr anchor="ctr">
                    <a:lnL>
                      <a:noFill/>
                    </a:lnL>
                    <a:lnR>
                      <a:noFill/>
                    </a:lnR>
                    <a:lnT>
                      <a:noFill/>
                    </a:lnT>
                    <a:lnB>
                      <a:noFill/>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430991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4666" y="152400"/>
            <a:ext cx="8229600" cy="838200"/>
          </a:xfrm>
        </p:spPr>
        <p:txBody>
          <a:bodyPr>
            <a:normAutofit/>
          </a:bodyPr>
          <a:lstStyle/>
          <a:p>
            <a:r>
              <a:rPr lang="en-US" sz="3600" dirty="0" smtClean="0"/>
              <a:t>Imaging findings</a:t>
            </a:r>
            <a:endParaRPr lang="en-US" sz="3600"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75" y="6211062"/>
            <a:ext cx="2800350"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1800" y="6149721"/>
            <a:ext cx="1866900" cy="541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7391400" y="5841944"/>
            <a:ext cx="1630575" cy="307777"/>
          </a:xfrm>
          <a:prstGeom prst="rect">
            <a:avLst/>
          </a:prstGeom>
          <a:noFill/>
        </p:spPr>
        <p:txBody>
          <a:bodyPr wrap="none" rtlCol="0">
            <a:spAutoFit/>
          </a:bodyPr>
          <a:lstStyle/>
          <a:p>
            <a:r>
              <a:rPr lang="en-US" sz="1400" dirty="0" smtClean="0"/>
              <a:t>www.uptodate.com</a:t>
            </a:r>
            <a:endParaRPr lang="en-US" sz="1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55703092"/>
              </p:ext>
            </p:extLst>
          </p:nvPr>
        </p:nvGraphicFramePr>
        <p:xfrm>
          <a:off x="445604" y="1371600"/>
          <a:ext cx="8229600" cy="4084320"/>
        </p:xfrm>
        <a:graphic>
          <a:graphicData uri="http://schemas.openxmlformats.org/drawingml/2006/table">
            <a:tbl>
              <a:tblPr/>
              <a:tblGrid>
                <a:gridCol w="67056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0">
                <a:tc gridSpan="2">
                  <a:txBody>
                    <a:bodyPr/>
                    <a:lstStyle/>
                    <a:p>
                      <a:pPr>
                        <a:buFont typeface="Arial"/>
                        <a:buNone/>
                      </a:pPr>
                      <a:r>
                        <a:rPr lang="en-US" sz="2200" b="1" dirty="0"/>
                        <a:t>Echocardiogram </a:t>
                      </a:r>
                    </a:p>
                  </a:txBody>
                  <a:tcPr anchor="ctr">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0"/>
                  </a:ext>
                </a:extLst>
              </a:tr>
              <a:tr h="0">
                <a:tc>
                  <a:txBody>
                    <a:bodyPr/>
                    <a:lstStyle/>
                    <a:p>
                      <a:pPr>
                        <a:buFont typeface="Arial"/>
                        <a:buChar char="•"/>
                      </a:pPr>
                      <a:r>
                        <a:rPr lang="en-US" sz="2200" dirty="0">
                          <a:effectLst/>
                        </a:rPr>
                        <a:t>Depressed LV function </a:t>
                      </a:r>
                    </a:p>
                  </a:txBody>
                  <a:tcPr anchor="ctr">
                    <a:lnL>
                      <a:noFill/>
                    </a:lnL>
                    <a:lnR>
                      <a:noFill/>
                    </a:lnR>
                    <a:lnT>
                      <a:noFill/>
                    </a:lnT>
                    <a:lnB>
                      <a:noFill/>
                    </a:lnB>
                  </a:tcPr>
                </a:tc>
                <a:tc>
                  <a:txBody>
                    <a:bodyPr/>
                    <a:lstStyle/>
                    <a:p>
                      <a:r>
                        <a:rPr lang="en-US" sz="2200" dirty="0" smtClean="0"/>
                        <a:t>31-58%</a:t>
                      </a:r>
                      <a:endParaRPr lang="en-US" sz="2200" dirty="0"/>
                    </a:p>
                  </a:txBody>
                  <a:tcPr anchor="ctr">
                    <a:lnL>
                      <a:noFill/>
                    </a:lnL>
                    <a:lnR>
                      <a:noFill/>
                    </a:lnR>
                    <a:lnT>
                      <a:noFill/>
                    </a:lnT>
                    <a:lnB>
                      <a:noFill/>
                    </a:lnB>
                  </a:tcPr>
                </a:tc>
                <a:extLst>
                  <a:ext uri="{0D108BD9-81ED-4DB2-BD59-A6C34878D82A}">
                    <a16:rowId xmlns:a16="http://schemas.microsoft.com/office/drawing/2014/main" val="10001"/>
                  </a:ext>
                </a:extLst>
              </a:tr>
              <a:tr h="0">
                <a:tc>
                  <a:txBody>
                    <a:bodyPr/>
                    <a:lstStyle/>
                    <a:p>
                      <a:pPr>
                        <a:buFont typeface="Arial"/>
                        <a:buChar char="•"/>
                      </a:pPr>
                      <a:r>
                        <a:rPr lang="en-US" sz="2200" dirty="0">
                          <a:effectLst/>
                        </a:rPr>
                        <a:t>Coronary artery dilation/aneurysm </a:t>
                      </a:r>
                    </a:p>
                  </a:txBody>
                  <a:tcPr anchor="ctr">
                    <a:lnL>
                      <a:noFill/>
                    </a:lnL>
                    <a:lnR>
                      <a:noFill/>
                    </a:lnR>
                    <a:lnT>
                      <a:noFill/>
                    </a:lnT>
                    <a:lnB>
                      <a:noFill/>
                    </a:lnB>
                  </a:tcPr>
                </a:tc>
                <a:tc>
                  <a:txBody>
                    <a:bodyPr/>
                    <a:lstStyle/>
                    <a:p>
                      <a:r>
                        <a:rPr lang="en-US" sz="2200" dirty="0" smtClean="0"/>
                        <a:t>8-38%</a:t>
                      </a:r>
                      <a:endParaRPr lang="en-US" sz="2200" dirty="0"/>
                    </a:p>
                  </a:txBody>
                  <a:tcPr anchor="ctr">
                    <a:lnL>
                      <a:noFill/>
                    </a:lnL>
                    <a:lnR>
                      <a:noFill/>
                    </a:lnR>
                    <a:lnT>
                      <a:noFill/>
                    </a:lnT>
                    <a:lnB>
                      <a:noFill/>
                    </a:lnB>
                  </a:tcPr>
                </a:tc>
                <a:extLst>
                  <a:ext uri="{0D108BD9-81ED-4DB2-BD59-A6C34878D82A}">
                    <a16:rowId xmlns:a16="http://schemas.microsoft.com/office/drawing/2014/main" val="10002"/>
                  </a:ext>
                </a:extLst>
              </a:tr>
              <a:tr h="0">
                <a:tc>
                  <a:txBody>
                    <a:bodyPr/>
                    <a:lstStyle/>
                    <a:p>
                      <a:pPr>
                        <a:buFont typeface="Arial"/>
                        <a:buChar char="•"/>
                      </a:pPr>
                      <a:r>
                        <a:rPr lang="en-US" sz="2200" dirty="0">
                          <a:effectLst/>
                        </a:rPr>
                        <a:t>Other findings can include mitral regurgitation and pericardial effusion </a:t>
                      </a:r>
                    </a:p>
                  </a:txBody>
                  <a:tcPr anchor="ctr">
                    <a:lnL>
                      <a:noFill/>
                    </a:lnL>
                    <a:lnR>
                      <a:noFill/>
                    </a:lnR>
                    <a:lnT>
                      <a:noFill/>
                    </a:lnT>
                    <a:lnB>
                      <a:noFill/>
                    </a:lnB>
                  </a:tcPr>
                </a:tc>
                <a:tc>
                  <a:txBody>
                    <a:bodyPr/>
                    <a:lstStyle/>
                    <a:p>
                      <a:r>
                        <a:rPr lang="en-US" sz="2200"/>
                        <a:t>--</a:t>
                      </a:r>
                    </a:p>
                  </a:txBody>
                  <a:tcPr anchor="ctr">
                    <a:lnL>
                      <a:noFill/>
                    </a:lnL>
                    <a:lnR>
                      <a:noFill/>
                    </a:lnR>
                    <a:lnT>
                      <a:noFill/>
                    </a:lnT>
                    <a:lnB>
                      <a:noFill/>
                    </a:lnB>
                  </a:tcPr>
                </a:tc>
                <a:extLst>
                  <a:ext uri="{0D108BD9-81ED-4DB2-BD59-A6C34878D82A}">
                    <a16:rowId xmlns:a16="http://schemas.microsoft.com/office/drawing/2014/main" val="10003"/>
                  </a:ext>
                </a:extLst>
              </a:tr>
              <a:tr h="0">
                <a:tc gridSpan="2">
                  <a:txBody>
                    <a:bodyPr/>
                    <a:lstStyle/>
                    <a:p>
                      <a:pPr>
                        <a:buFont typeface="Arial"/>
                        <a:buNone/>
                      </a:pPr>
                      <a:endParaRPr lang="en-US" sz="2200" dirty="0"/>
                    </a:p>
                  </a:txBody>
                  <a:tcPr anchor="ctr">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4"/>
                  </a:ext>
                </a:extLst>
              </a:tr>
              <a:tr h="0">
                <a:tc gridSpan="2">
                  <a:txBody>
                    <a:bodyPr/>
                    <a:lstStyle/>
                    <a:p>
                      <a:pPr>
                        <a:buFont typeface="Arial"/>
                        <a:buNone/>
                      </a:pPr>
                      <a:r>
                        <a:rPr lang="en-US" sz="2200" b="1" dirty="0"/>
                        <a:t>Chest radiograph </a:t>
                      </a:r>
                    </a:p>
                  </a:txBody>
                  <a:tcPr anchor="ctr">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5"/>
                  </a:ext>
                </a:extLst>
              </a:tr>
              <a:tr h="0">
                <a:tc>
                  <a:txBody>
                    <a:bodyPr/>
                    <a:lstStyle/>
                    <a:p>
                      <a:pPr>
                        <a:buFont typeface="Arial"/>
                        <a:buChar char="•"/>
                      </a:pPr>
                      <a:r>
                        <a:rPr lang="en-US" sz="2200" dirty="0">
                          <a:effectLst/>
                        </a:rPr>
                        <a:t>Normal in many patients </a:t>
                      </a:r>
                    </a:p>
                  </a:txBody>
                  <a:tcPr anchor="ctr">
                    <a:lnL>
                      <a:noFill/>
                    </a:lnL>
                    <a:lnR>
                      <a:noFill/>
                    </a:lnR>
                    <a:lnT>
                      <a:noFill/>
                    </a:lnT>
                    <a:lnB>
                      <a:noFill/>
                    </a:lnB>
                  </a:tcPr>
                </a:tc>
                <a:tc>
                  <a:txBody>
                    <a:bodyPr/>
                    <a:lstStyle/>
                    <a:p>
                      <a:r>
                        <a:rPr lang="en-US" sz="2200" dirty="0"/>
                        <a:t>--</a:t>
                      </a:r>
                    </a:p>
                  </a:txBody>
                  <a:tcPr anchor="ctr">
                    <a:lnL>
                      <a:noFill/>
                    </a:lnL>
                    <a:lnR>
                      <a:noFill/>
                    </a:lnR>
                    <a:lnT>
                      <a:noFill/>
                    </a:lnT>
                    <a:lnB>
                      <a:noFill/>
                    </a:lnB>
                  </a:tcPr>
                </a:tc>
                <a:extLst>
                  <a:ext uri="{0D108BD9-81ED-4DB2-BD59-A6C34878D82A}">
                    <a16:rowId xmlns:a16="http://schemas.microsoft.com/office/drawing/2014/main" val="10006"/>
                  </a:ext>
                </a:extLst>
              </a:tr>
              <a:tr h="0">
                <a:tc>
                  <a:txBody>
                    <a:bodyPr/>
                    <a:lstStyle/>
                    <a:p>
                      <a:pPr>
                        <a:buFont typeface="Arial"/>
                        <a:buChar char="•"/>
                      </a:pPr>
                      <a:r>
                        <a:rPr lang="en-US" sz="2200">
                          <a:effectLst/>
                        </a:rPr>
                        <a:t>Abnormal findings included small pleural effusions, patchy consolidations, focal consolidation, and atelectasis </a:t>
                      </a:r>
                    </a:p>
                  </a:txBody>
                  <a:tcPr anchor="ctr">
                    <a:lnL>
                      <a:noFill/>
                    </a:lnL>
                    <a:lnR>
                      <a:noFill/>
                    </a:lnR>
                    <a:lnT>
                      <a:noFill/>
                    </a:lnT>
                    <a:lnB>
                      <a:noFill/>
                    </a:lnB>
                  </a:tcPr>
                </a:tc>
                <a:tc>
                  <a:txBody>
                    <a:bodyPr/>
                    <a:lstStyle/>
                    <a:p>
                      <a:r>
                        <a:rPr lang="en-US" sz="2200" dirty="0"/>
                        <a:t>--</a:t>
                      </a:r>
                    </a:p>
                  </a:txBody>
                  <a:tcPr anchor="ctr">
                    <a:lnL>
                      <a:noFill/>
                    </a:lnL>
                    <a:lnR>
                      <a:noFill/>
                    </a:lnR>
                    <a:lnT>
                      <a:noFill/>
                    </a:lnT>
                    <a:lnB>
                      <a:noFill/>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48742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4666" y="152400"/>
            <a:ext cx="8229600" cy="838200"/>
          </a:xfrm>
        </p:spPr>
        <p:txBody>
          <a:bodyPr>
            <a:normAutofit/>
          </a:bodyPr>
          <a:lstStyle/>
          <a:p>
            <a:r>
              <a:rPr lang="en-US" sz="3600" dirty="0" smtClean="0"/>
              <a:t>Imaging findings</a:t>
            </a:r>
            <a:endParaRPr lang="en-US" sz="3600"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75" y="6211062"/>
            <a:ext cx="2800350"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1800" y="6149721"/>
            <a:ext cx="1866900" cy="541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7391400" y="5841944"/>
            <a:ext cx="1630575" cy="307777"/>
          </a:xfrm>
          <a:prstGeom prst="rect">
            <a:avLst/>
          </a:prstGeom>
          <a:noFill/>
        </p:spPr>
        <p:txBody>
          <a:bodyPr wrap="none" rtlCol="0">
            <a:spAutoFit/>
          </a:bodyPr>
          <a:lstStyle/>
          <a:p>
            <a:r>
              <a:rPr lang="en-US" sz="1400" dirty="0" smtClean="0"/>
              <a:t>www.uptodate.com</a:t>
            </a:r>
            <a:endParaRPr lang="en-US" sz="140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786683018"/>
              </p:ext>
            </p:extLst>
          </p:nvPr>
        </p:nvGraphicFramePr>
        <p:xfrm>
          <a:off x="609600" y="1447800"/>
          <a:ext cx="7772400" cy="4092514"/>
        </p:xfrm>
        <a:graphic>
          <a:graphicData uri="http://schemas.openxmlformats.org/drawingml/2006/table">
            <a:tbl>
              <a:tblPr/>
              <a:tblGrid>
                <a:gridCol w="7772400">
                  <a:extLst>
                    <a:ext uri="{9D8B030D-6E8A-4147-A177-3AD203B41FA5}">
                      <a16:colId xmlns:a16="http://schemas.microsoft.com/office/drawing/2014/main" val="20000"/>
                    </a:ext>
                  </a:extLst>
                </a:gridCol>
              </a:tblGrid>
              <a:tr h="343580">
                <a:tc>
                  <a:txBody>
                    <a:bodyPr/>
                    <a:lstStyle/>
                    <a:p>
                      <a:pPr>
                        <a:buFont typeface="Arial"/>
                        <a:buNone/>
                      </a:pPr>
                      <a:r>
                        <a:rPr lang="en-US" sz="2400" b="1" dirty="0"/>
                        <a:t>Chest CT </a:t>
                      </a:r>
                    </a:p>
                  </a:txBody>
                  <a:tcPr anchor="ctr">
                    <a:lnL>
                      <a:noFill/>
                    </a:lnL>
                    <a:lnR>
                      <a:noFill/>
                    </a:lnR>
                    <a:lnT>
                      <a:noFill/>
                    </a:lnT>
                    <a:lnB>
                      <a:noFill/>
                    </a:lnB>
                  </a:tcPr>
                </a:tc>
                <a:extLst>
                  <a:ext uri="{0D108BD9-81ED-4DB2-BD59-A6C34878D82A}">
                    <a16:rowId xmlns:a16="http://schemas.microsoft.com/office/drawing/2014/main" val="10000"/>
                  </a:ext>
                </a:extLst>
              </a:tr>
              <a:tr h="601265">
                <a:tc>
                  <a:txBody>
                    <a:bodyPr/>
                    <a:lstStyle/>
                    <a:p>
                      <a:pPr>
                        <a:buFont typeface="Arial"/>
                        <a:buChar char="•"/>
                      </a:pPr>
                      <a:r>
                        <a:rPr lang="en-US" sz="2400" dirty="0">
                          <a:effectLst/>
                        </a:rPr>
                        <a:t>Findings generally similar to those on chest radiograph </a:t>
                      </a:r>
                    </a:p>
                  </a:txBody>
                  <a:tcPr anchor="ctr">
                    <a:lnL>
                      <a:noFill/>
                    </a:lnL>
                    <a:lnR>
                      <a:noFill/>
                    </a:lnR>
                    <a:lnT>
                      <a:noFill/>
                    </a:lnT>
                    <a:lnB>
                      <a:noFill/>
                    </a:lnB>
                  </a:tcPr>
                </a:tc>
                <a:extLst>
                  <a:ext uri="{0D108BD9-81ED-4DB2-BD59-A6C34878D82A}">
                    <a16:rowId xmlns:a16="http://schemas.microsoft.com/office/drawing/2014/main" val="10001"/>
                  </a:ext>
                </a:extLst>
              </a:tr>
              <a:tr h="601265">
                <a:tc>
                  <a:txBody>
                    <a:bodyPr/>
                    <a:lstStyle/>
                    <a:p>
                      <a:pPr>
                        <a:buFont typeface="Arial"/>
                        <a:buChar char="•"/>
                      </a:pPr>
                      <a:r>
                        <a:rPr lang="en-US" sz="2400">
                          <a:effectLst/>
                        </a:rPr>
                        <a:t>A few patients had nodular ground-glass opacification </a:t>
                      </a:r>
                    </a:p>
                  </a:txBody>
                  <a:tcPr anchor="ctr">
                    <a:lnL>
                      <a:noFill/>
                    </a:lnL>
                    <a:lnR>
                      <a:noFill/>
                    </a:lnR>
                    <a:lnT>
                      <a:noFill/>
                    </a:lnT>
                    <a:lnB>
                      <a:noFill/>
                    </a:lnB>
                  </a:tcPr>
                </a:tc>
                <a:extLst>
                  <a:ext uri="{0D108BD9-81ED-4DB2-BD59-A6C34878D82A}">
                    <a16:rowId xmlns:a16="http://schemas.microsoft.com/office/drawing/2014/main" val="10002"/>
                  </a:ext>
                </a:extLst>
              </a:tr>
              <a:tr h="343580">
                <a:tc>
                  <a:txBody>
                    <a:bodyPr/>
                    <a:lstStyle/>
                    <a:p>
                      <a:pPr>
                        <a:buFont typeface="Arial"/>
                        <a:buNone/>
                      </a:pPr>
                      <a:endParaRPr lang="en-US" sz="2400" dirty="0"/>
                    </a:p>
                  </a:txBody>
                  <a:tcPr anchor="ctr">
                    <a:lnL>
                      <a:noFill/>
                    </a:lnL>
                    <a:lnR>
                      <a:noFill/>
                    </a:lnR>
                    <a:lnT>
                      <a:noFill/>
                    </a:lnT>
                    <a:lnB>
                      <a:noFill/>
                    </a:lnB>
                  </a:tcPr>
                </a:tc>
                <a:extLst>
                  <a:ext uri="{0D108BD9-81ED-4DB2-BD59-A6C34878D82A}">
                    <a16:rowId xmlns:a16="http://schemas.microsoft.com/office/drawing/2014/main" val="10003"/>
                  </a:ext>
                </a:extLst>
              </a:tr>
              <a:tr h="601265">
                <a:tc>
                  <a:txBody>
                    <a:bodyPr/>
                    <a:lstStyle/>
                    <a:p>
                      <a:pPr>
                        <a:buFont typeface="Arial"/>
                        <a:buNone/>
                      </a:pPr>
                      <a:r>
                        <a:rPr lang="en-US" sz="2400" b="1" dirty="0"/>
                        <a:t>Abdominal imaging (ultrasound and/or CT) </a:t>
                      </a:r>
                    </a:p>
                  </a:txBody>
                  <a:tcPr anchor="ctr">
                    <a:lnL>
                      <a:noFill/>
                    </a:lnL>
                    <a:lnR>
                      <a:noFill/>
                    </a:lnR>
                    <a:lnT>
                      <a:noFill/>
                    </a:lnT>
                    <a:lnB>
                      <a:noFill/>
                    </a:lnB>
                  </a:tcPr>
                </a:tc>
                <a:extLst>
                  <a:ext uri="{0D108BD9-81ED-4DB2-BD59-A6C34878D82A}">
                    <a16:rowId xmlns:a16="http://schemas.microsoft.com/office/drawing/2014/main" val="10004"/>
                  </a:ext>
                </a:extLst>
              </a:tr>
              <a:tr h="1374319">
                <a:tc>
                  <a:txBody>
                    <a:bodyPr/>
                    <a:lstStyle/>
                    <a:p>
                      <a:pPr>
                        <a:buFont typeface="Arial"/>
                        <a:buChar char="•"/>
                      </a:pPr>
                      <a:r>
                        <a:rPr lang="en-US" sz="2400" dirty="0">
                          <a:effectLst/>
                        </a:rPr>
                        <a:t>Findings are nonspecific, including free fluid, ascites, bowel and mesenteric inflammation, including terminal ileitis, mesenteric adenopathy/adenitis, and </a:t>
                      </a:r>
                      <a:r>
                        <a:rPr lang="en-US" sz="2400" dirty="0" err="1">
                          <a:effectLst/>
                        </a:rPr>
                        <a:t>pericholecystic</a:t>
                      </a:r>
                      <a:r>
                        <a:rPr lang="en-US" sz="2400" dirty="0">
                          <a:effectLst/>
                        </a:rPr>
                        <a:t> edema </a:t>
                      </a:r>
                    </a:p>
                  </a:txBody>
                  <a:tcPr anchor="ctr">
                    <a:lnL>
                      <a:noFill/>
                    </a:lnL>
                    <a:lnR>
                      <a:noFill/>
                    </a:lnR>
                    <a:lnT>
                      <a:noFill/>
                    </a:lnT>
                    <a:lnB>
                      <a:noFill/>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507115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Clinical spectrum</a:t>
            </a:r>
            <a:endParaRPr lang="en-US"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75" y="6211062"/>
            <a:ext cx="2800350"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1800" y="6149721"/>
            <a:ext cx="1866900" cy="541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4" name="Picture 2"/>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762000" y="1752600"/>
            <a:ext cx="7707796" cy="33579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7162800" y="5531902"/>
            <a:ext cx="1630575" cy="307777"/>
          </a:xfrm>
          <a:prstGeom prst="rect">
            <a:avLst/>
          </a:prstGeom>
          <a:noFill/>
        </p:spPr>
        <p:txBody>
          <a:bodyPr wrap="none" rtlCol="0">
            <a:spAutoFit/>
          </a:bodyPr>
          <a:lstStyle/>
          <a:p>
            <a:r>
              <a:rPr lang="en-US" sz="1400" dirty="0" smtClean="0"/>
              <a:t>www.uptodate.com</a:t>
            </a:r>
            <a:endParaRPr lang="en-US" sz="1400" dirty="0"/>
          </a:p>
        </p:txBody>
      </p:sp>
    </p:spTree>
    <p:extLst>
      <p:ext uri="{BB962C8B-B14F-4D97-AF65-F5344CB8AC3E}">
        <p14:creationId xmlns:p14="http://schemas.microsoft.com/office/powerpoint/2010/main" val="38444558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92162"/>
          </a:xfrm>
        </p:spPr>
        <p:txBody>
          <a:bodyPr/>
          <a:lstStyle/>
          <a:p>
            <a:r>
              <a:rPr lang="en-US" dirty="0" smtClean="0"/>
              <a:t>COVID-19 or MIS-C?</a:t>
            </a:r>
            <a:endParaRPr lang="en-US" dirty="0"/>
          </a:p>
        </p:txBody>
      </p:sp>
      <p:sp>
        <p:nvSpPr>
          <p:cNvPr id="2" name="Text Placeholder 1"/>
          <p:cNvSpPr>
            <a:spLocks noGrp="1"/>
          </p:cNvSpPr>
          <p:nvPr>
            <p:ph type="body" idx="1"/>
          </p:nvPr>
        </p:nvSpPr>
        <p:spPr>
          <a:xfrm>
            <a:off x="457200" y="1295400"/>
            <a:ext cx="4040188" cy="639762"/>
          </a:xfrm>
          <a:ln>
            <a:solidFill>
              <a:schemeClr val="tx1"/>
            </a:solidFill>
          </a:ln>
        </p:spPr>
        <p:txBody>
          <a:bodyPr/>
          <a:lstStyle/>
          <a:p>
            <a:pPr algn="ctr"/>
            <a:r>
              <a:rPr lang="en-US" dirty="0" smtClean="0"/>
              <a:t>COVID-19</a:t>
            </a:r>
            <a:endParaRPr lang="en-US" dirty="0"/>
          </a:p>
        </p:txBody>
      </p:sp>
      <p:sp>
        <p:nvSpPr>
          <p:cNvPr id="3" name="Content Placeholder 2"/>
          <p:cNvSpPr>
            <a:spLocks noGrp="1"/>
          </p:cNvSpPr>
          <p:nvPr>
            <p:ph sz="half" idx="2"/>
          </p:nvPr>
        </p:nvSpPr>
        <p:spPr>
          <a:xfrm>
            <a:off x="457200" y="1981200"/>
            <a:ext cx="4040188" cy="3951288"/>
          </a:xfrm>
        </p:spPr>
        <p:txBody>
          <a:bodyPr>
            <a:normAutofit/>
          </a:bodyPr>
          <a:lstStyle/>
          <a:p>
            <a:pPr>
              <a:spcBef>
                <a:spcPts val="0"/>
              </a:spcBef>
              <a:spcAft>
                <a:spcPts val="1200"/>
              </a:spcAft>
            </a:pPr>
            <a:r>
              <a:rPr lang="en-US" dirty="0" smtClean="0"/>
              <a:t>Median age 11.7 years</a:t>
            </a:r>
          </a:p>
          <a:p>
            <a:pPr>
              <a:spcBef>
                <a:spcPts val="0"/>
              </a:spcBef>
              <a:spcAft>
                <a:spcPts val="1200"/>
              </a:spcAft>
            </a:pPr>
            <a:r>
              <a:rPr lang="en-US" dirty="0"/>
              <a:t>More likely to </a:t>
            </a:r>
            <a:r>
              <a:rPr lang="en-US" dirty="0" smtClean="0"/>
              <a:t>be Hispanic or Latino</a:t>
            </a:r>
          </a:p>
          <a:p>
            <a:pPr>
              <a:spcBef>
                <a:spcPts val="0"/>
              </a:spcBef>
              <a:spcAft>
                <a:spcPts val="1200"/>
              </a:spcAft>
            </a:pPr>
            <a:r>
              <a:rPr lang="en-US" dirty="0" smtClean="0"/>
              <a:t>More </a:t>
            </a:r>
            <a:r>
              <a:rPr lang="en-US" dirty="0"/>
              <a:t>likely to have </a:t>
            </a:r>
            <a:r>
              <a:rPr lang="en-US" dirty="0" smtClean="0"/>
              <a:t>≥ 1 chronic </a:t>
            </a:r>
            <a:r>
              <a:rPr lang="en-US" dirty="0"/>
              <a:t>medical conditions </a:t>
            </a:r>
            <a:endParaRPr lang="en-US" dirty="0" smtClean="0"/>
          </a:p>
          <a:p>
            <a:pPr>
              <a:spcBef>
                <a:spcPts val="0"/>
              </a:spcBef>
              <a:spcAft>
                <a:spcPts val="1200"/>
              </a:spcAft>
            </a:pPr>
            <a:r>
              <a:rPr lang="en-US" dirty="0" smtClean="0"/>
              <a:t>57% had GI symptoms</a:t>
            </a:r>
          </a:p>
          <a:p>
            <a:pPr>
              <a:spcBef>
                <a:spcPts val="0"/>
              </a:spcBef>
              <a:spcAft>
                <a:spcPts val="1200"/>
              </a:spcAft>
            </a:pPr>
            <a:r>
              <a:rPr lang="en-US" dirty="0" smtClean="0"/>
              <a:t>Higher platelet count</a:t>
            </a:r>
            <a:endParaRPr lang="en-US" dirty="0"/>
          </a:p>
          <a:p>
            <a:pPr marL="0" indent="0">
              <a:buNone/>
            </a:pPr>
            <a:endParaRPr lang="en-US" dirty="0" smtClean="0"/>
          </a:p>
        </p:txBody>
      </p:sp>
      <p:sp>
        <p:nvSpPr>
          <p:cNvPr id="6" name="Text Placeholder 5"/>
          <p:cNvSpPr>
            <a:spLocks noGrp="1"/>
          </p:cNvSpPr>
          <p:nvPr>
            <p:ph type="body" sz="quarter" idx="3"/>
          </p:nvPr>
        </p:nvSpPr>
        <p:spPr>
          <a:xfrm>
            <a:off x="4606925" y="1295400"/>
            <a:ext cx="4041775" cy="639762"/>
          </a:xfrm>
          <a:ln>
            <a:solidFill>
              <a:schemeClr val="tx1"/>
            </a:solidFill>
          </a:ln>
        </p:spPr>
        <p:txBody>
          <a:bodyPr/>
          <a:lstStyle/>
          <a:p>
            <a:pPr algn="ctr"/>
            <a:r>
              <a:rPr lang="en-US" dirty="0"/>
              <a:t>MIS-C</a:t>
            </a:r>
          </a:p>
        </p:txBody>
      </p:sp>
      <p:sp>
        <p:nvSpPr>
          <p:cNvPr id="7" name="Content Placeholder 6"/>
          <p:cNvSpPr>
            <a:spLocks noGrp="1"/>
          </p:cNvSpPr>
          <p:nvPr>
            <p:ph sz="quarter" idx="4"/>
          </p:nvPr>
        </p:nvSpPr>
        <p:spPr>
          <a:xfrm>
            <a:off x="4606925" y="1981200"/>
            <a:ext cx="4041775" cy="3951288"/>
          </a:xfrm>
        </p:spPr>
        <p:txBody>
          <a:bodyPr>
            <a:normAutofit/>
          </a:bodyPr>
          <a:lstStyle/>
          <a:p>
            <a:pPr>
              <a:spcBef>
                <a:spcPts val="0"/>
              </a:spcBef>
              <a:spcAft>
                <a:spcPts val="1200"/>
              </a:spcAft>
            </a:pPr>
            <a:r>
              <a:rPr lang="en-US" dirty="0" smtClean="0"/>
              <a:t>Median age 8.9 years</a:t>
            </a:r>
          </a:p>
          <a:p>
            <a:pPr>
              <a:spcBef>
                <a:spcPts val="0"/>
              </a:spcBef>
              <a:spcAft>
                <a:spcPts val="1200"/>
              </a:spcAft>
            </a:pPr>
            <a:r>
              <a:rPr lang="en-US" dirty="0" smtClean="0"/>
              <a:t>More </a:t>
            </a:r>
            <a:r>
              <a:rPr lang="en-US" dirty="0"/>
              <a:t>likely to be non-Hispanic </a:t>
            </a:r>
            <a:r>
              <a:rPr lang="en-US" dirty="0" smtClean="0"/>
              <a:t>Black</a:t>
            </a:r>
          </a:p>
          <a:p>
            <a:pPr>
              <a:spcBef>
                <a:spcPts val="0"/>
              </a:spcBef>
              <a:spcAft>
                <a:spcPts val="1200"/>
              </a:spcAft>
            </a:pPr>
            <a:r>
              <a:rPr lang="en-US" dirty="0" smtClean="0"/>
              <a:t>More likely to have </a:t>
            </a:r>
            <a:r>
              <a:rPr lang="en-US" dirty="0" err="1"/>
              <a:t>mucocutaneous</a:t>
            </a:r>
            <a:r>
              <a:rPr lang="en-US" dirty="0"/>
              <a:t> </a:t>
            </a:r>
            <a:r>
              <a:rPr lang="en-US" dirty="0" smtClean="0"/>
              <a:t>findings</a:t>
            </a:r>
          </a:p>
          <a:p>
            <a:pPr>
              <a:spcBef>
                <a:spcPts val="0"/>
              </a:spcBef>
              <a:spcAft>
                <a:spcPts val="1200"/>
              </a:spcAft>
            </a:pPr>
            <a:r>
              <a:rPr lang="en-US" dirty="0" smtClean="0"/>
              <a:t>90% had GI symptoms</a:t>
            </a:r>
          </a:p>
          <a:p>
            <a:pPr>
              <a:spcBef>
                <a:spcPts val="0"/>
              </a:spcBef>
              <a:spcAft>
                <a:spcPts val="1200"/>
              </a:spcAft>
            </a:pPr>
            <a:r>
              <a:rPr lang="en-US" dirty="0" smtClean="0"/>
              <a:t>More likely to have cardiac involvement </a:t>
            </a:r>
            <a:endParaRPr lang="en-US"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75" y="6211062"/>
            <a:ext cx="2800350"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1800" y="6149721"/>
            <a:ext cx="1866900" cy="541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5867400" y="5713511"/>
            <a:ext cx="2970878" cy="307777"/>
          </a:xfrm>
          <a:prstGeom prst="rect">
            <a:avLst/>
          </a:prstGeom>
          <a:noFill/>
        </p:spPr>
        <p:txBody>
          <a:bodyPr wrap="none" rtlCol="0">
            <a:spAutoFit/>
          </a:bodyPr>
          <a:lstStyle/>
          <a:p>
            <a:r>
              <a:rPr lang="en-US" sz="1400" dirty="0"/>
              <a:t>Feldstein </a:t>
            </a:r>
            <a:r>
              <a:rPr lang="en-US" sz="1400" dirty="0" smtClean="0"/>
              <a:t>LR. JAMA</a:t>
            </a:r>
            <a:r>
              <a:rPr lang="en-US" sz="1400" dirty="0"/>
              <a:t>. </a:t>
            </a:r>
            <a:r>
              <a:rPr lang="en-US" sz="1400" dirty="0" smtClean="0"/>
              <a:t>February </a:t>
            </a:r>
            <a:r>
              <a:rPr lang="en-US" sz="1400" dirty="0"/>
              <a:t>24, 2021</a:t>
            </a:r>
          </a:p>
        </p:txBody>
      </p:sp>
    </p:spTree>
    <p:extLst>
      <p:ext uri="{BB962C8B-B14F-4D97-AF65-F5344CB8AC3E}">
        <p14:creationId xmlns:p14="http://schemas.microsoft.com/office/powerpoint/2010/main" val="40503510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Kawasaki Disease or MIS-C?</a:t>
            </a:r>
            <a:endParaRPr lang="en-US" dirty="0"/>
          </a:p>
        </p:txBody>
      </p:sp>
      <p:sp>
        <p:nvSpPr>
          <p:cNvPr id="2" name="Text Placeholder 1"/>
          <p:cNvSpPr>
            <a:spLocks noGrp="1"/>
          </p:cNvSpPr>
          <p:nvPr>
            <p:ph type="body" idx="1"/>
          </p:nvPr>
        </p:nvSpPr>
        <p:spPr/>
        <p:txBody>
          <a:bodyPr/>
          <a:lstStyle/>
          <a:p>
            <a:pPr algn="ctr"/>
            <a:r>
              <a:rPr lang="en-US" dirty="0"/>
              <a:t>Kawasaki Disease</a:t>
            </a:r>
          </a:p>
        </p:txBody>
      </p:sp>
      <p:sp>
        <p:nvSpPr>
          <p:cNvPr id="3" name="Content Placeholder 2"/>
          <p:cNvSpPr>
            <a:spLocks noGrp="1"/>
          </p:cNvSpPr>
          <p:nvPr>
            <p:ph sz="half" idx="2"/>
          </p:nvPr>
        </p:nvSpPr>
        <p:spPr/>
        <p:txBody>
          <a:bodyPr>
            <a:normAutofit fontScale="92500" lnSpcReduction="10000"/>
          </a:bodyPr>
          <a:lstStyle/>
          <a:p>
            <a:pPr>
              <a:lnSpc>
                <a:spcPct val="110000"/>
              </a:lnSpc>
              <a:spcBef>
                <a:spcPts val="0"/>
              </a:spcBef>
              <a:spcAft>
                <a:spcPts val="1800"/>
              </a:spcAft>
            </a:pPr>
            <a:r>
              <a:rPr lang="en-US" dirty="0" smtClean="0"/>
              <a:t>Infants </a:t>
            </a:r>
            <a:r>
              <a:rPr lang="en-US" dirty="0"/>
              <a:t>and young </a:t>
            </a:r>
            <a:r>
              <a:rPr lang="en-US" dirty="0" smtClean="0"/>
              <a:t>children</a:t>
            </a:r>
          </a:p>
          <a:p>
            <a:pPr>
              <a:lnSpc>
                <a:spcPct val="110000"/>
              </a:lnSpc>
              <a:spcBef>
                <a:spcPts val="0"/>
              </a:spcBef>
              <a:spcAft>
                <a:spcPts val="1800"/>
              </a:spcAft>
            </a:pPr>
            <a:r>
              <a:rPr lang="en-US" dirty="0" smtClean="0"/>
              <a:t>Higher </a:t>
            </a:r>
            <a:r>
              <a:rPr lang="en-US" dirty="0"/>
              <a:t>incidence in East Asia and in </a:t>
            </a:r>
            <a:r>
              <a:rPr lang="en-US" dirty="0" smtClean="0"/>
              <a:t>pts </a:t>
            </a:r>
            <a:r>
              <a:rPr lang="en-US" dirty="0"/>
              <a:t>of Asian </a:t>
            </a:r>
            <a:r>
              <a:rPr lang="en-US" dirty="0" smtClean="0"/>
              <a:t>descent</a:t>
            </a:r>
            <a:endParaRPr lang="en-US" dirty="0"/>
          </a:p>
          <a:p>
            <a:pPr>
              <a:lnSpc>
                <a:spcPct val="110000"/>
              </a:lnSpc>
              <a:spcBef>
                <a:spcPts val="0"/>
              </a:spcBef>
              <a:spcAft>
                <a:spcPts val="1800"/>
              </a:spcAft>
            </a:pPr>
            <a:r>
              <a:rPr lang="en-US" dirty="0" smtClean="0"/>
              <a:t>Absolute </a:t>
            </a:r>
            <a:r>
              <a:rPr lang="en-US" dirty="0"/>
              <a:t>lymphocyte and platelet counts tend to be </a:t>
            </a:r>
            <a:r>
              <a:rPr lang="en-US" dirty="0" smtClean="0"/>
              <a:t>higher</a:t>
            </a:r>
          </a:p>
          <a:p>
            <a:pPr>
              <a:lnSpc>
                <a:spcPct val="110000"/>
              </a:lnSpc>
              <a:spcBef>
                <a:spcPts val="0"/>
              </a:spcBef>
              <a:spcAft>
                <a:spcPts val="1800"/>
              </a:spcAft>
            </a:pPr>
            <a:r>
              <a:rPr lang="en-US" dirty="0" smtClean="0"/>
              <a:t>Inflammatory </a:t>
            </a:r>
            <a:r>
              <a:rPr lang="en-US" dirty="0"/>
              <a:t>markers tend to be </a:t>
            </a:r>
            <a:r>
              <a:rPr lang="en-US" dirty="0" smtClean="0"/>
              <a:t>less elevated </a:t>
            </a:r>
            <a:endParaRPr lang="en-US" dirty="0"/>
          </a:p>
          <a:p>
            <a:endParaRPr lang="en-US" dirty="0"/>
          </a:p>
        </p:txBody>
      </p:sp>
      <p:sp>
        <p:nvSpPr>
          <p:cNvPr id="6" name="Text Placeholder 5"/>
          <p:cNvSpPr>
            <a:spLocks noGrp="1"/>
          </p:cNvSpPr>
          <p:nvPr>
            <p:ph type="body" sz="quarter" idx="3"/>
          </p:nvPr>
        </p:nvSpPr>
        <p:spPr/>
        <p:txBody>
          <a:bodyPr/>
          <a:lstStyle/>
          <a:p>
            <a:pPr algn="ctr"/>
            <a:r>
              <a:rPr lang="en-US" dirty="0"/>
              <a:t>MIS-C</a:t>
            </a:r>
          </a:p>
        </p:txBody>
      </p:sp>
      <p:sp>
        <p:nvSpPr>
          <p:cNvPr id="7" name="Content Placeholder 6"/>
          <p:cNvSpPr>
            <a:spLocks noGrp="1"/>
          </p:cNvSpPr>
          <p:nvPr>
            <p:ph sz="quarter" idx="4"/>
          </p:nvPr>
        </p:nvSpPr>
        <p:spPr/>
        <p:txBody>
          <a:bodyPr>
            <a:normAutofit fontScale="92500"/>
          </a:bodyPr>
          <a:lstStyle/>
          <a:p>
            <a:pPr>
              <a:spcBef>
                <a:spcPts val="0"/>
              </a:spcBef>
              <a:spcAft>
                <a:spcPts val="1800"/>
              </a:spcAft>
            </a:pPr>
            <a:r>
              <a:rPr lang="en-US" dirty="0" smtClean="0"/>
              <a:t>Older children &amp; adolescents</a:t>
            </a:r>
          </a:p>
          <a:p>
            <a:pPr>
              <a:spcBef>
                <a:spcPts val="0"/>
              </a:spcBef>
              <a:spcAft>
                <a:spcPts val="1800"/>
              </a:spcAft>
            </a:pPr>
            <a:r>
              <a:rPr lang="en-US" dirty="0" smtClean="0"/>
              <a:t>Black &amp; Hispanic </a:t>
            </a:r>
            <a:r>
              <a:rPr lang="en-US" dirty="0"/>
              <a:t>children </a:t>
            </a:r>
            <a:r>
              <a:rPr lang="en-US" dirty="0" smtClean="0"/>
              <a:t>disproportionally affected</a:t>
            </a:r>
          </a:p>
          <a:p>
            <a:pPr>
              <a:spcBef>
                <a:spcPts val="0"/>
              </a:spcBef>
              <a:spcAft>
                <a:spcPts val="1800"/>
              </a:spcAft>
            </a:pPr>
            <a:r>
              <a:rPr lang="en-US" dirty="0" smtClean="0"/>
              <a:t>GI </a:t>
            </a:r>
            <a:r>
              <a:rPr lang="en-US" dirty="0"/>
              <a:t>symptoms </a:t>
            </a:r>
            <a:r>
              <a:rPr lang="en-US" dirty="0" smtClean="0"/>
              <a:t>(abdominal </a:t>
            </a:r>
            <a:r>
              <a:rPr lang="en-US" dirty="0"/>
              <a:t>pain) are very common </a:t>
            </a:r>
          </a:p>
          <a:p>
            <a:pPr>
              <a:spcBef>
                <a:spcPts val="0"/>
              </a:spcBef>
              <a:spcAft>
                <a:spcPts val="1800"/>
              </a:spcAft>
            </a:pPr>
            <a:r>
              <a:rPr lang="en-US" dirty="0"/>
              <a:t>Myocardial dysfunction and shock occur more commonly </a:t>
            </a:r>
            <a:endParaRPr lang="en-US" dirty="0" smtClean="0"/>
          </a:p>
          <a:p>
            <a:endParaRPr lang="en-US"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75" y="6211062"/>
            <a:ext cx="2800350"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1800" y="6149721"/>
            <a:ext cx="1866900" cy="541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15748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Codes</a:t>
            </a:r>
            <a:endParaRPr lang="en-US" dirty="0"/>
          </a:p>
        </p:txBody>
      </p:sp>
      <p:sp>
        <p:nvSpPr>
          <p:cNvPr id="2" name="Text Placeholder 1"/>
          <p:cNvSpPr>
            <a:spLocks noGrp="1"/>
          </p:cNvSpPr>
          <p:nvPr>
            <p:ph type="body" idx="1"/>
          </p:nvPr>
        </p:nvSpPr>
        <p:spPr>
          <a:xfrm>
            <a:off x="457200" y="1295400"/>
            <a:ext cx="4040188" cy="879475"/>
          </a:xfrm>
          <a:ln>
            <a:solidFill>
              <a:schemeClr val="tx1"/>
            </a:solidFill>
          </a:ln>
        </p:spPr>
        <p:txBody>
          <a:bodyPr>
            <a:normAutofit/>
          </a:bodyPr>
          <a:lstStyle/>
          <a:p>
            <a:pPr algn="ctr"/>
            <a:r>
              <a:rPr lang="en-US" dirty="0" smtClean="0"/>
              <a:t>MIS-C </a:t>
            </a:r>
            <a:r>
              <a:rPr lang="en-US" dirty="0"/>
              <a:t>due to Covid-19 (current infection) </a:t>
            </a:r>
          </a:p>
        </p:txBody>
      </p:sp>
      <p:sp>
        <p:nvSpPr>
          <p:cNvPr id="3" name="Content Placeholder 2"/>
          <p:cNvSpPr>
            <a:spLocks noGrp="1"/>
          </p:cNvSpPr>
          <p:nvPr>
            <p:ph sz="half" idx="2"/>
          </p:nvPr>
        </p:nvSpPr>
        <p:spPr>
          <a:ln>
            <a:solidFill>
              <a:schemeClr val="tx1"/>
            </a:solidFill>
          </a:ln>
        </p:spPr>
        <p:txBody>
          <a:bodyPr anchor="ctr"/>
          <a:lstStyle/>
          <a:p>
            <a:pPr marL="0" indent="0">
              <a:buNone/>
            </a:pPr>
            <a:r>
              <a:rPr lang="en-US" dirty="0"/>
              <a:t>U07.1 COVID-19 (principal diagnosis) </a:t>
            </a:r>
          </a:p>
          <a:p>
            <a:pPr marL="0" indent="0">
              <a:buNone/>
            </a:pPr>
            <a:endParaRPr lang="en-US" dirty="0"/>
          </a:p>
          <a:p>
            <a:pPr marL="0" indent="0">
              <a:buNone/>
            </a:pPr>
            <a:r>
              <a:rPr lang="en-US" dirty="0"/>
              <a:t>M35.8 Other specified systemic involvement of connective tissue (secondary diagnosis) </a:t>
            </a:r>
          </a:p>
        </p:txBody>
      </p:sp>
      <p:sp>
        <p:nvSpPr>
          <p:cNvPr id="6" name="Text Placeholder 5"/>
          <p:cNvSpPr>
            <a:spLocks noGrp="1"/>
          </p:cNvSpPr>
          <p:nvPr>
            <p:ph type="body" sz="quarter" idx="3"/>
          </p:nvPr>
        </p:nvSpPr>
        <p:spPr>
          <a:xfrm>
            <a:off x="4645025" y="1295400"/>
            <a:ext cx="4041775" cy="879475"/>
          </a:xfrm>
          <a:ln>
            <a:solidFill>
              <a:schemeClr val="tx1"/>
            </a:solidFill>
          </a:ln>
        </p:spPr>
        <p:txBody>
          <a:bodyPr>
            <a:normAutofit/>
          </a:bodyPr>
          <a:lstStyle/>
          <a:p>
            <a:pPr algn="ctr"/>
            <a:r>
              <a:rPr lang="en-US" dirty="0" smtClean="0"/>
              <a:t>MIS-C </a:t>
            </a:r>
            <a:r>
              <a:rPr lang="en-US" dirty="0"/>
              <a:t>due to previous Covid-19 infection </a:t>
            </a:r>
            <a:r>
              <a:rPr lang="en-US" dirty="0" smtClean="0"/>
              <a:t>(resolved)</a:t>
            </a:r>
            <a:endParaRPr lang="en-US" dirty="0"/>
          </a:p>
        </p:txBody>
      </p:sp>
      <p:sp>
        <p:nvSpPr>
          <p:cNvPr id="7" name="Content Placeholder 6"/>
          <p:cNvSpPr>
            <a:spLocks noGrp="1"/>
          </p:cNvSpPr>
          <p:nvPr>
            <p:ph sz="quarter" idx="4"/>
          </p:nvPr>
        </p:nvSpPr>
        <p:spPr>
          <a:ln>
            <a:solidFill>
              <a:schemeClr val="tx1"/>
            </a:solidFill>
          </a:ln>
        </p:spPr>
        <p:txBody>
          <a:bodyPr anchor="ctr"/>
          <a:lstStyle/>
          <a:p>
            <a:pPr marL="0" indent="0">
              <a:buNone/>
            </a:pPr>
            <a:r>
              <a:rPr lang="en-US" dirty="0"/>
              <a:t>M35.8 Other specified systemic involvement of connective tissue (principal diagnosis) for the MIS-C </a:t>
            </a:r>
          </a:p>
          <a:p>
            <a:pPr marL="0" indent="0">
              <a:buNone/>
            </a:pPr>
            <a:endParaRPr lang="en-US" dirty="0"/>
          </a:p>
          <a:p>
            <a:pPr marL="0" indent="0">
              <a:buNone/>
            </a:pPr>
            <a:r>
              <a:rPr lang="en-US" dirty="0"/>
              <a:t>B94.8 Sequelae of other specified infectious and parasitic diseases (secondary diagnosis) for the sequelae of a COVID-19 </a:t>
            </a:r>
            <a:r>
              <a:rPr lang="en-US" dirty="0" smtClean="0"/>
              <a:t>infection </a:t>
            </a:r>
            <a:endParaRPr lang="en-US"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75" y="6211062"/>
            <a:ext cx="2800350"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1800" y="6149721"/>
            <a:ext cx="1866900" cy="541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923878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Management based on presentation</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14341973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8"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1475" y="6211062"/>
            <a:ext cx="2800350"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781800" y="6149721"/>
            <a:ext cx="1866900" cy="541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299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75" y="6211062"/>
            <a:ext cx="2800350"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1800" y="6149721"/>
            <a:ext cx="1866900" cy="541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8" name="Diagram 7"/>
          <p:cNvGraphicFramePr/>
          <p:nvPr>
            <p:extLst>
              <p:ext uri="{D42A27DB-BD31-4B8C-83A1-F6EECF244321}">
                <p14:modId xmlns:p14="http://schemas.microsoft.com/office/powerpoint/2010/main" val="3589387820"/>
              </p:ext>
            </p:extLst>
          </p:nvPr>
        </p:nvGraphicFramePr>
        <p:xfrm>
          <a:off x="781050" y="381000"/>
          <a:ext cx="7677150" cy="55626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921090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75" y="6211062"/>
            <a:ext cx="2800350"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1800" y="6149721"/>
            <a:ext cx="1866900" cy="541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1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8826" y="1295400"/>
            <a:ext cx="8317207"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4548809" y="5637095"/>
            <a:ext cx="4177407" cy="307777"/>
          </a:xfrm>
          <a:prstGeom prst="rect">
            <a:avLst/>
          </a:prstGeom>
          <a:noFill/>
        </p:spPr>
        <p:txBody>
          <a:bodyPr wrap="square" rtlCol="0">
            <a:spAutoFit/>
          </a:bodyPr>
          <a:lstStyle/>
          <a:p>
            <a:r>
              <a:rPr lang="en-US" sz="1400" dirty="0" err="1" smtClean="0"/>
              <a:t>Vari</a:t>
            </a:r>
            <a:r>
              <a:rPr lang="en-US" sz="1400" dirty="0"/>
              <a:t>. Progress in Pediatric Cardiology</a:t>
            </a:r>
            <a:r>
              <a:rPr lang="en-US" sz="1400" dirty="0" smtClean="0"/>
              <a:t>, Volume </a:t>
            </a:r>
            <a:r>
              <a:rPr lang="en-US" sz="1400" dirty="0"/>
              <a:t>58</a:t>
            </a:r>
            <a:r>
              <a:rPr lang="en-US" sz="1400" dirty="0" smtClean="0"/>
              <a:t>, 2020 </a:t>
            </a:r>
            <a:endParaRPr lang="en-US" sz="1400" dirty="0"/>
          </a:p>
        </p:txBody>
      </p:sp>
    </p:spTree>
    <p:extLst>
      <p:ext uri="{BB962C8B-B14F-4D97-AF65-F5344CB8AC3E}">
        <p14:creationId xmlns:p14="http://schemas.microsoft.com/office/powerpoint/2010/main" val="3591554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Other therapies</a:t>
            </a:r>
            <a:endParaRPr lang="en-US" dirty="0"/>
          </a:p>
        </p:txBody>
      </p:sp>
      <p:sp>
        <p:nvSpPr>
          <p:cNvPr id="5" name="Content Placeholder 4"/>
          <p:cNvSpPr>
            <a:spLocks noGrp="1"/>
          </p:cNvSpPr>
          <p:nvPr>
            <p:ph idx="1"/>
          </p:nvPr>
        </p:nvSpPr>
        <p:spPr/>
        <p:txBody>
          <a:bodyPr>
            <a:normAutofit lnSpcReduction="10000"/>
          </a:bodyPr>
          <a:lstStyle/>
          <a:p>
            <a:pPr>
              <a:spcBef>
                <a:spcPts val="0"/>
              </a:spcBef>
              <a:spcAft>
                <a:spcPts val="1800"/>
              </a:spcAft>
            </a:pPr>
            <a:r>
              <a:rPr lang="en-US" dirty="0" smtClean="0"/>
              <a:t>Interleukin-1 inhibitors</a:t>
            </a:r>
          </a:p>
          <a:p>
            <a:pPr lvl="1">
              <a:spcBef>
                <a:spcPts val="0"/>
              </a:spcBef>
              <a:spcAft>
                <a:spcPts val="1800"/>
              </a:spcAft>
            </a:pPr>
            <a:r>
              <a:rPr lang="en-US" dirty="0" err="1" smtClean="0"/>
              <a:t>Anakinra</a:t>
            </a:r>
            <a:endParaRPr lang="en-US" dirty="0" smtClean="0"/>
          </a:p>
          <a:p>
            <a:pPr lvl="1">
              <a:spcBef>
                <a:spcPts val="0"/>
              </a:spcBef>
              <a:spcAft>
                <a:spcPts val="1800"/>
              </a:spcAft>
            </a:pPr>
            <a:r>
              <a:rPr lang="en-US" dirty="0" err="1" smtClean="0"/>
              <a:t>Canakinumab</a:t>
            </a:r>
            <a:endParaRPr lang="en-US" dirty="0" smtClean="0"/>
          </a:p>
          <a:p>
            <a:pPr>
              <a:spcBef>
                <a:spcPts val="0"/>
              </a:spcBef>
              <a:spcAft>
                <a:spcPts val="1800"/>
              </a:spcAft>
            </a:pPr>
            <a:r>
              <a:rPr lang="en-US" dirty="0" smtClean="0"/>
              <a:t>IL-6 inhibitors</a:t>
            </a:r>
          </a:p>
          <a:p>
            <a:pPr lvl="1">
              <a:spcBef>
                <a:spcPts val="0"/>
              </a:spcBef>
              <a:spcAft>
                <a:spcPts val="1800"/>
              </a:spcAft>
            </a:pPr>
            <a:r>
              <a:rPr lang="en-US" dirty="0" err="1" smtClean="0"/>
              <a:t>Tocilizumab</a:t>
            </a:r>
            <a:endParaRPr lang="en-US" dirty="0" smtClean="0"/>
          </a:p>
          <a:p>
            <a:pPr>
              <a:spcBef>
                <a:spcPts val="0"/>
              </a:spcBef>
              <a:spcAft>
                <a:spcPts val="1800"/>
              </a:spcAft>
            </a:pPr>
            <a:r>
              <a:rPr lang="en-US" dirty="0"/>
              <a:t>C</a:t>
            </a:r>
            <a:r>
              <a:rPr lang="en-US" dirty="0" smtClean="0"/>
              <a:t>onvalescent plasma</a:t>
            </a:r>
          </a:p>
          <a:p>
            <a:pPr>
              <a:spcBef>
                <a:spcPts val="0"/>
              </a:spcBef>
              <a:spcAft>
                <a:spcPts val="1800"/>
              </a:spcAft>
            </a:pPr>
            <a:r>
              <a:rPr lang="en-US" dirty="0"/>
              <a:t>Antithrombotic therapy</a:t>
            </a: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75" y="6211062"/>
            <a:ext cx="2800350"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1800" y="6149721"/>
            <a:ext cx="1866900" cy="541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15633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Outcome</a:t>
            </a:r>
            <a:endParaRPr lang="en-US" dirty="0"/>
          </a:p>
        </p:txBody>
      </p:sp>
      <p:sp>
        <p:nvSpPr>
          <p:cNvPr id="5" name="Content Placeholder 4"/>
          <p:cNvSpPr>
            <a:spLocks noGrp="1"/>
          </p:cNvSpPr>
          <p:nvPr>
            <p:ph idx="1"/>
          </p:nvPr>
        </p:nvSpPr>
        <p:spPr/>
        <p:txBody>
          <a:bodyPr/>
          <a:lstStyle/>
          <a:p>
            <a:pPr>
              <a:spcBef>
                <a:spcPts val="0"/>
              </a:spcBef>
              <a:spcAft>
                <a:spcPts val="1800"/>
              </a:spcAft>
            </a:pPr>
            <a:r>
              <a:rPr lang="en-US" dirty="0" smtClean="0"/>
              <a:t>Prognosis is uncertain!</a:t>
            </a:r>
          </a:p>
          <a:p>
            <a:pPr lvl="1">
              <a:spcBef>
                <a:spcPts val="0"/>
              </a:spcBef>
              <a:spcAft>
                <a:spcPts val="1800"/>
              </a:spcAft>
            </a:pPr>
            <a:r>
              <a:rPr lang="en-US" dirty="0" smtClean="0"/>
              <a:t>Most children survive</a:t>
            </a:r>
          </a:p>
          <a:p>
            <a:pPr lvl="1">
              <a:spcBef>
                <a:spcPts val="0"/>
              </a:spcBef>
              <a:spcAft>
                <a:spcPts val="1800"/>
              </a:spcAft>
            </a:pPr>
            <a:r>
              <a:rPr lang="en-US" dirty="0" smtClean="0"/>
              <a:t>Most with cardiac involvement recover function</a:t>
            </a:r>
          </a:p>
          <a:p>
            <a:pPr lvl="1">
              <a:spcBef>
                <a:spcPts val="0"/>
              </a:spcBef>
              <a:spcAft>
                <a:spcPts val="1800"/>
              </a:spcAft>
            </a:pPr>
            <a:r>
              <a:rPr lang="en-US" dirty="0" smtClean="0"/>
              <a:t>Nature &amp; frequency </a:t>
            </a:r>
            <a:r>
              <a:rPr lang="en-US" dirty="0"/>
              <a:t>of long-term complications </a:t>
            </a:r>
            <a:r>
              <a:rPr lang="en-US" dirty="0" smtClean="0"/>
              <a:t>are </a:t>
            </a:r>
            <a:r>
              <a:rPr lang="en-US" dirty="0"/>
              <a:t>unknown </a:t>
            </a:r>
            <a:endParaRPr lang="en-US" dirty="0" smtClean="0"/>
          </a:p>
          <a:p>
            <a:pPr>
              <a:spcBef>
                <a:spcPts val="0"/>
              </a:spcBef>
              <a:spcAft>
                <a:spcPts val="1800"/>
              </a:spcAft>
            </a:pPr>
            <a:endParaRPr lang="en-US"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75" y="6211062"/>
            <a:ext cx="2800350"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1800" y="6149721"/>
            <a:ext cx="1866900" cy="541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246157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normAutofit/>
          </a:bodyPr>
          <a:lstStyle/>
          <a:p>
            <a:pPr marL="0" indent="0" algn="ctr">
              <a:spcBef>
                <a:spcPts val="0"/>
              </a:spcBef>
              <a:spcAft>
                <a:spcPts val="1800"/>
              </a:spcAft>
              <a:buNone/>
            </a:pPr>
            <a:r>
              <a:rPr lang="en-US" sz="3600" dirty="0" smtClean="0"/>
              <a:t>Thank you!</a:t>
            </a:r>
          </a:p>
          <a:p>
            <a:pPr marL="0" indent="0" algn="ctr">
              <a:spcBef>
                <a:spcPts val="0"/>
              </a:spcBef>
              <a:spcAft>
                <a:spcPts val="1800"/>
              </a:spcAft>
              <a:buNone/>
            </a:pPr>
            <a:endParaRPr lang="en-US" sz="3600" dirty="0" smtClean="0"/>
          </a:p>
          <a:p>
            <a:pPr marL="0" indent="0" algn="ctr">
              <a:spcBef>
                <a:spcPts val="0"/>
              </a:spcBef>
              <a:spcAft>
                <a:spcPts val="1800"/>
              </a:spcAft>
              <a:buNone/>
            </a:pPr>
            <a:r>
              <a:rPr lang="en-US" sz="3600" dirty="0" smtClean="0"/>
              <a:t>Questions??</a:t>
            </a:r>
          </a:p>
          <a:p>
            <a:pPr marL="0" indent="0" algn="ctr">
              <a:spcBef>
                <a:spcPts val="0"/>
              </a:spcBef>
              <a:spcAft>
                <a:spcPts val="1800"/>
              </a:spcAft>
              <a:buNone/>
            </a:pPr>
            <a:endParaRPr lang="en-US" sz="3600" dirty="0"/>
          </a:p>
          <a:p>
            <a:pPr marL="0" indent="0" algn="ctr">
              <a:spcBef>
                <a:spcPts val="0"/>
              </a:spcBef>
              <a:spcAft>
                <a:spcPts val="1800"/>
              </a:spcAft>
              <a:buNone/>
            </a:pPr>
            <a:r>
              <a:rPr lang="en-US" dirty="0"/>
              <a:t>a</a:t>
            </a:r>
            <a:r>
              <a:rPr lang="en-US" dirty="0" smtClean="0"/>
              <a:t>my.sanderson@childrens.harvard.edu</a:t>
            </a:r>
            <a:endParaRPr lang="en-US"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475" y="6211062"/>
            <a:ext cx="2800350"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6149721"/>
            <a:ext cx="1866900" cy="541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61913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Case study</a:t>
            </a:r>
            <a:endParaRPr lang="en-US" dirty="0"/>
          </a:p>
        </p:txBody>
      </p:sp>
      <p:sp>
        <p:nvSpPr>
          <p:cNvPr id="5" name="Content Placeholder 4"/>
          <p:cNvSpPr>
            <a:spLocks noGrp="1"/>
          </p:cNvSpPr>
          <p:nvPr>
            <p:ph idx="1"/>
          </p:nvPr>
        </p:nvSpPr>
        <p:spPr/>
        <p:txBody>
          <a:bodyPr>
            <a:normAutofit/>
          </a:bodyPr>
          <a:lstStyle/>
          <a:p>
            <a:pPr>
              <a:spcBef>
                <a:spcPts val="0"/>
              </a:spcBef>
              <a:spcAft>
                <a:spcPts val="1800"/>
              </a:spcAft>
            </a:pPr>
            <a:r>
              <a:rPr lang="en-US" sz="2400" dirty="0"/>
              <a:t>14-year old multiracial (Caucasian and Hispanic) </a:t>
            </a:r>
            <a:r>
              <a:rPr lang="en-US" sz="2400" dirty="0" smtClean="0"/>
              <a:t>male; PMH: constipation &amp; eczema </a:t>
            </a:r>
          </a:p>
          <a:p>
            <a:pPr>
              <a:spcBef>
                <a:spcPts val="0"/>
              </a:spcBef>
              <a:spcAft>
                <a:spcPts val="1800"/>
              </a:spcAft>
            </a:pPr>
            <a:r>
              <a:rPr lang="en-US" sz="2400" dirty="0" smtClean="0"/>
              <a:t>Presented to </a:t>
            </a:r>
            <a:r>
              <a:rPr lang="en-US" sz="2400" dirty="0"/>
              <a:t>the </a:t>
            </a:r>
            <a:r>
              <a:rPr lang="en-US" sz="2400" dirty="0" smtClean="0"/>
              <a:t>ED with 4 days of </a:t>
            </a:r>
            <a:r>
              <a:rPr lang="en-US" sz="2400" dirty="0"/>
              <a:t>fever</a:t>
            </a:r>
            <a:r>
              <a:rPr lang="en-US" sz="2400" dirty="0" smtClean="0"/>
              <a:t>, fatigue</a:t>
            </a:r>
            <a:r>
              <a:rPr lang="en-US" sz="2400" dirty="0"/>
              <a:t>, </a:t>
            </a:r>
            <a:r>
              <a:rPr lang="en-US" sz="2400" dirty="0" smtClean="0"/>
              <a:t>&amp; abdominal pain (in </a:t>
            </a:r>
            <a:r>
              <a:rPr lang="en-US" sz="2400" dirty="0"/>
              <a:t>stable condition </a:t>
            </a:r>
            <a:r>
              <a:rPr lang="en-US" sz="2400" dirty="0" smtClean="0"/>
              <a:t>without </a:t>
            </a:r>
            <a:r>
              <a:rPr lang="en-US" sz="2400" dirty="0"/>
              <a:t>significant multisystem </a:t>
            </a:r>
            <a:r>
              <a:rPr lang="en-US" sz="2400" dirty="0" smtClean="0"/>
              <a:t>involvement)</a:t>
            </a:r>
          </a:p>
          <a:p>
            <a:pPr>
              <a:spcBef>
                <a:spcPts val="0"/>
              </a:spcBef>
              <a:spcAft>
                <a:spcPts val="1800"/>
              </a:spcAft>
            </a:pPr>
            <a:r>
              <a:rPr lang="en-US" sz="2400" dirty="0" smtClean="0"/>
              <a:t>During </a:t>
            </a:r>
            <a:r>
              <a:rPr lang="en-US" sz="2400" dirty="0"/>
              <a:t>hospitalization, he developed severe </a:t>
            </a:r>
            <a:r>
              <a:rPr lang="en-US" sz="2400" dirty="0" smtClean="0"/>
              <a:t>LV </a:t>
            </a:r>
            <a:r>
              <a:rPr lang="en-US" sz="2400" dirty="0"/>
              <a:t>dysfunction and mixed hypovolemic, distributive and cardiogenic </a:t>
            </a:r>
            <a:r>
              <a:rPr lang="en-US" sz="2400" dirty="0" smtClean="0"/>
              <a:t>shock</a:t>
            </a:r>
          </a:p>
          <a:p>
            <a:pPr>
              <a:spcBef>
                <a:spcPts val="0"/>
              </a:spcBef>
              <a:spcAft>
                <a:spcPts val="1800"/>
              </a:spcAft>
            </a:pPr>
            <a:r>
              <a:rPr lang="en-US" sz="2400" dirty="0" smtClean="0"/>
              <a:t>Discharged home after 12 days</a:t>
            </a:r>
          </a:p>
          <a:p>
            <a:pPr>
              <a:spcBef>
                <a:spcPts val="0"/>
              </a:spcBef>
              <a:spcAft>
                <a:spcPts val="1800"/>
              </a:spcAft>
            </a:pPr>
            <a:r>
              <a:rPr lang="en-US" sz="2400" dirty="0" smtClean="0"/>
              <a:t>F/U echo normal</a:t>
            </a: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75" y="6211062"/>
            <a:ext cx="2800350"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1800" y="6149721"/>
            <a:ext cx="1866900" cy="541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4572000" y="5815685"/>
            <a:ext cx="4177407" cy="307777"/>
          </a:xfrm>
          <a:prstGeom prst="rect">
            <a:avLst/>
          </a:prstGeom>
          <a:noFill/>
        </p:spPr>
        <p:txBody>
          <a:bodyPr wrap="square" rtlCol="0">
            <a:spAutoFit/>
          </a:bodyPr>
          <a:lstStyle/>
          <a:p>
            <a:r>
              <a:rPr lang="en-US" sz="1400" dirty="0" err="1" smtClean="0"/>
              <a:t>Vari</a:t>
            </a:r>
            <a:r>
              <a:rPr lang="en-US" sz="1400" dirty="0"/>
              <a:t>. Progress in Pediatric Cardiology</a:t>
            </a:r>
            <a:r>
              <a:rPr lang="en-US" sz="1400" dirty="0" smtClean="0"/>
              <a:t>, Volume </a:t>
            </a:r>
            <a:r>
              <a:rPr lang="en-US" sz="1400" dirty="0"/>
              <a:t>58</a:t>
            </a:r>
            <a:r>
              <a:rPr lang="en-US" sz="1400" dirty="0" smtClean="0"/>
              <a:t>, 2020 </a:t>
            </a:r>
            <a:endParaRPr lang="en-US" sz="1400" dirty="0"/>
          </a:p>
        </p:txBody>
      </p:sp>
    </p:spTree>
    <p:extLst>
      <p:ext uri="{BB962C8B-B14F-4D97-AF65-F5344CB8AC3E}">
        <p14:creationId xmlns:p14="http://schemas.microsoft.com/office/powerpoint/2010/main" val="11229320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CDC Case </a:t>
            </a:r>
            <a:r>
              <a:rPr lang="en-US" dirty="0"/>
              <a:t>Definition </a:t>
            </a:r>
          </a:p>
        </p:txBody>
      </p:sp>
      <p:sp>
        <p:nvSpPr>
          <p:cNvPr id="5" name="Content Placeholder 4"/>
          <p:cNvSpPr>
            <a:spLocks noGrp="1"/>
          </p:cNvSpPr>
          <p:nvPr>
            <p:ph idx="1"/>
          </p:nvPr>
        </p:nvSpPr>
        <p:spPr/>
        <p:txBody>
          <a:bodyPr>
            <a:normAutofit/>
          </a:bodyPr>
          <a:lstStyle/>
          <a:p>
            <a:pPr>
              <a:spcBef>
                <a:spcPts val="0"/>
              </a:spcBef>
              <a:spcAft>
                <a:spcPts val="1800"/>
              </a:spcAft>
            </a:pPr>
            <a:r>
              <a:rPr lang="en-US" sz="2400" dirty="0"/>
              <a:t>An individual aged &lt;21 years presenting with </a:t>
            </a:r>
            <a:r>
              <a:rPr lang="en-US" sz="2400" dirty="0" smtClean="0"/>
              <a:t>fever, </a:t>
            </a:r>
            <a:r>
              <a:rPr lang="en-US" sz="2400" dirty="0"/>
              <a:t>laboratory evidence of </a:t>
            </a:r>
            <a:r>
              <a:rPr lang="en-US" sz="2400" dirty="0" smtClean="0"/>
              <a:t>inflammation </a:t>
            </a:r>
            <a:r>
              <a:rPr lang="en-US" sz="2400" dirty="0"/>
              <a:t>and evidence of clinically severe illness requiring hospitalization, with multisystem (</a:t>
            </a:r>
            <a:r>
              <a:rPr lang="en-US" sz="2400" u="sng" dirty="0"/>
              <a:t>&gt;</a:t>
            </a:r>
            <a:r>
              <a:rPr lang="en-US" sz="2400" dirty="0"/>
              <a:t>2) organ </a:t>
            </a:r>
            <a:r>
              <a:rPr lang="en-US" sz="2400" dirty="0" smtClean="0"/>
              <a:t>involvement; </a:t>
            </a:r>
            <a:r>
              <a:rPr lang="en-US" sz="2400" dirty="0"/>
              <a:t>AND</a:t>
            </a:r>
          </a:p>
          <a:p>
            <a:pPr>
              <a:spcBef>
                <a:spcPts val="0"/>
              </a:spcBef>
              <a:spcAft>
                <a:spcPts val="1800"/>
              </a:spcAft>
            </a:pPr>
            <a:r>
              <a:rPr lang="en-US" sz="2400" dirty="0"/>
              <a:t>No alternative plausible diagnoses; AND</a:t>
            </a:r>
          </a:p>
          <a:p>
            <a:pPr>
              <a:spcBef>
                <a:spcPts val="0"/>
              </a:spcBef>
              <a:spcAft>
                <a:spcPts val="1800"/>
              </a:spcAft>
            </a:pPr>
            <a:r>
              <a:rPr lang="en-US" sz="2400" dirty="0"/>
              <a:t>Positive for current or recent SARS-CoV-2 infection by RT-PCR, serology, or antigen test; or exposure to a suspected or confirmed COVID-19 case within the 4 weeks prior to the onset of </a:t>
            </a:r>
            <a:r>
              <a:rPr lang="en-US" sz="2400" dirty="0" smtClean="0"/>
              <a:t>symptoms</a:t>
            </a:r>
            <a:endParaRPr lang="en-US" sz="2400" dirty="0"/>
          </a:p>
          <a:p>
            <a:pPr>
              <a:spcBef>
                <a:spcPts val="0"/>
              </a:spcBef>
              <a:spcAft>
                <a:spcPts val="1800"/>
              </a:spcAft>
            </a:pPr>
            <a:endParaRPr lang="en-US"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75" y="6211062"/>
            <a:ext cx="2800350"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1800" y="6149721"/>
            <a:ext cx="1866900" cy="541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6400800" y="5562600"/>
            <a:ext cx="2133600" cy="307777"/>
          </a:xfrm>
          <a:prstGeom prst="rect">
            <a:avLst/>
          </a:prstGeom>
          <a:noFill/>
        </p:spPr>
        <p:txBody>
          <a:bodyPr wrap="square" rtlCol="0">
            <a:spAutoFit/>
          </a:bodyPr>
          <a:lstStyle/>
          <a:p>
            <a:r>
              <a:rPr lang="en-US" sz="1400" dirty="0" smtClean="0"/>
              <a:t>www.cdc.gov/mis-c/hcp</a:t>
            </a:r>
            <a:endParaRPr lang="en-US" sz="1400" dirty="0"/>
          </a:p>
        </p:txBody>
      </p:sp>
    </p:spTree>
    <p:extLst>
      <p:ext uri="{BB962C8B-B14F-4D97-AF65-F5344CB8AC3E}">
        <p14:creationId xmlns:p14="http://schemas.microsoft.com/office/powerpoint/2010/main" val="2948113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Incidence</a:t>
            </a:r>
            <a:endParaRPr lang="en-US" dirty="0"/>
          </a:p>
        </p:txBody>
      </p:sp>
      <p:sp>
        <p:nvSpPr>
          <p:cNvPr id="5" name="Content Placeholder 4"/>
          <p:cNvSpPr>
            <a:spLocks noGrp="1"/>
          </p:cNvSpPr>
          <p:nvPr>
            <p:ph idx="1"/>
          </p:nvPr>
        </p:nvSpPr>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sz="1400" dirty="0" smtClean="0"/>
          </a:p>
          <a:p>
            <a:pPr marL="0" indent="0">
              <a:buNone/>
            </a:pPr>
            <a:endParaRPr lang="en-US" sz="1400" dirty="0"/>
          </a:p>
          <a:p>
            <a:pPr marL="0" indent="0">
              <a:buNone/>
            </a:pPr>
            <a:endParaRPr lang="en-US" sz="1400" dirty="0" smtClean="0"/>
          </a:p>
          <a:p>
            <a:pPr marL="0" indent="0">
              <a:buNone/>
            </a:pPr>
            <a:r>
              <a:rPr lang="en-US" sz="1400" dirty="0"/>
              <a:t>	</a:t>
            </a:r>
            <a:r>
              <a:rPr lang="en-US" sz="1400" dirty="0" smtClean="0"/>
              <a:t>				</a:t>
            </a:r>
            <a:endParaRPr lang="en-US" sz="1400"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75" y="6211062"/>
            <a:ext cx="2800350"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1800" y="6149721"/>
            <a:ext cx="1866900" cy="541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Down Arrow 1"/>
          <p:cNvSpPr/>
          <p:nvPr/>
        </p:nvSpPr>
        <p:spPr>
          <a:xfrm>
            <a:off x="4232943" y="40386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592101" y="5257799"/>
            <a:ext cx="1766316" cy="584775"/>
          </a:xfrm>
          <a:prstGeom prst="rect">
            <a:avLst/>
          </a:prstGeom>
          <a:noFill/>
        </p:spPr>
        <p:txBody>
          <a:bodyPr wrap="square" rtlCol="0">
            <a:spAutoFit/>
          </a:bodyPr>
          <a:lstStyle/>
          <a:p>
            <a:r>
              <a:rPr lang="en-US" sz="3200" dirty="0" smtClean="0"/>
              <a:t>It’s rare!</a:t>
            </a:r>
            <a:endParaRPr lang="en-US" sz="3200" dirty="0"/>
          </a:p>
        </p:txBody>
      </p:sp>
      <p:sp>
        <p:nvSpPr>
          <p:cNvPr id="8" name="TextBox 7"/>
          <p:cNvSpPr txBox="1"/>
          <p:nvPr/>
        </p:nvSpPr>
        <p:spPr>
          <a:xfrm>
            <a:off x="5665304" y="5764981"/>
            <a:ext cx="3261855" cy="307777"/>
          </a:xfrm>
          <a:prstGeom prst="rect">
            <a:avLst/>
          </a:prstGeom>
          <a:noFill/>
        </p:spPr>
        <p:txBody>
          <a:bodyPr wrap="none" rtlCol="0">
            <a:spAutoFit/>
          </a:bodyPr>
          <a:lstStyle/>
          <a:p>
            <a:r>
              <a:rPr lang="da-DK" sz="1400" dirty="0"/>
              <a:t>Dufort EM. N Engl J Med. 2020;383(4):347</a:t>
            </a:r>
            <a:endParaRPr lang="en-US" sz="1400" dirty="0"/>
          </a:p>
        </p:txBody>
      </p:sp>
      <p:graphicFrame>
        <p:nvGraphicFramePr>
          <p:cNvPr id="6" name="Diagram 5"/>
          <p:cNvGraphicFramePr/>
          <p:nvPr>
            <p:extLst>
              <p:ext uri="{D42A27DB-BD31-4B8C-83A1-F6EECF244321}">
                <p14:modId xmlns:p14="http://schemas.microsoft.com/office/powerpoint/2010/main" val="2098104770"/>
              </p:ext>
            </p:extLst>
          </p:nvPr>
        </p:nvGraphicFramePr>
        <p:xfrm>
          <a:off x="869475" y="1600199"/>
          <a:ext cx="7696200" cy="249359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8075984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Pathophysiology</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72510287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8"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1475" y="6211062"/>
            <a:ext cx="2800350"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781800" y="6149721"/>
            <a:ext cx="1866900" cy="541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6" name="Diagram 5"/>
          <p:cNvGraphicFramePr/>
          <p:nvPr>
            <p:extLst>
              <p:ext uri="{D42A27DB-BD31-4B8C-83A1-F6EECF244321}">
                <p14:modId xmlns:p14="http://schemas.microsoft.com/office/powerpoint/2010/main" val="519144015"/>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21544910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71475" y="304800"/>
            <a:ext cx="8229600" cy="838200"/>
          </a:xfrm>
        </p:spPr>
        <p:txBody>
          <a:bodyPr>
            <a:normAutofit/>
          </a:bodyPr>
          <a:lstStyle/>
          <a:p>
            <a:r>
              <a:rPr lang="en-US" sz="3600" dirty="0" smtClean="0"/>
              <a:t>Presenting symptoms</a:t>
            </a:r>
            <a:endParaRPr lang="en-US" sz="3600"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75" y="6211062"/>
            <a:ext cx="2800350"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1800" y="6149721"/>
            <a:ext cx="1866900" cy="541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 name="Content Placeholder 2"/>
          <p:cNvGraphicFramePr>
            <a:graphicFrameLocks noGrp="1"/>
          </p:cNvGraphicFramePr>
          <p:nvPr>
            <p:ph idx="1"/>
            <p:extLst>
              <p:ext uri="{D42A27DB-BD31-4B8C-83A1-F6EECF244321}">
                <p14:modId xmlns:p14="http://schemas.microsoft.com/office/powerpoint/2010/main" val="4279599401"/>
              </p:ext>
            </p:extLst>
          </p:nvPr>
        </p:nvGraphicFramePr>
        <p:xfrm>
          <a:off x="533400" y="1600200"/>
          <a:ext cx="8267700" cy="3655725"/>
        </p:xfrm>
        <a:graphic>
          <a:graphicData uri="http://schemas.openxmlformats.org/drawingml/2006/table">
            <a:tbl>
              <a:tblPr/>
              <a:tblGrid>
                <a:gridCol w="6922225">
                  <a:extLst>
                    <a:ext uri="{9D8B030D-6E8A-4147-A177-3AD203B41FA5}">
                      <a16:colId xmlns:a16="http://schemas.microsoft.com/office/drawing/2014/main" val="20000"/>
                    </a:ext>
                  </a:extLst>
                </a:gridCol>
                <a:gridCol w="1345475">
                  <a:extLst>
                    <a:ext uri="{9D8B030D-6E8A-4147-A177-3AD203B41FA5}">
                      <a16:colId xmlns:a16="http://schemas.microsoft.com/office/drawing/2014/main" val="20001"/>
                    </a:ext>
                  </a:extLst>
                </a:gridCol>
              </a:tblGrid>
              <a:tr h="515963">
                <a:tc>
                  <a:txBody>
                    <a:bodyPr/>
                    <a:lstStyle/>
                    <a:p>
                      <a:pPr>
                        <a:buFont typeface="Arial"/>
                        <a:buNone/>
                      </a:pPr>
                      <a:r>
                        <a:rPr lang="en-US" sz="2400" dirty="0"/>
                        <a:t>Persistent fevers (median duration 4 to 6 days) </a:t>
                      </a:r>
                    </a:p>
                  </a:txBody>
                  <a:tcPr marL="70718" marR="70718" marT="35359" marB="35359" anchor="ctr">
                    <a:lnL>
                      <a:noFill/>
                    </a:lnL>
                    <a:lnR>
                      <a:noFill/>
                    </a:lnR>
                    <a:lnT>
                      <a:noFill/>
                    </a:lnT>
                    <a:lnB>
                      <a:noFill/>
                    </a:lnB>
                  </a:tcPr>
                </a:tc>
                <a:tc>
                  <a:txBody>
                    <a:bodyPr/>
                    <a:lstStyle/>
                    <a:p>
                      <a:r>
                        <a:rPr lang="en-US" sz="2400" dirty="0" smtClean="0"/>
                        <a:t>100%</a:t>
                      </a:r>
                      <a:endParaRPr lang="en-US" sz="2400" dirty="0"/>
                    </a:p>
                  </a:txBody>
                  <a:tcPr marL="70718" marR="70718" marT="35359" marB="35359" anchor="ctr">
                    <a:lnL>
                      <a:noFill/>
                    </a:lnL>
                    <a:lnR>
                      <a:noFill/>
                    </a:lnR>
                    <a:lnT w="12700" cmpd="sng">
                      <a:noFill/>
                      <a:prstDash val="solid"/>
                    </a:lnT>
                    <a:lnB>
                      <a:noFill/>
                    </a:lnB>
                  </a:tcPr>
                </a:tc>
                <a:extLst>
                  <a:ext uri="{0D108BD9-81ED-4DB2-BD59-A6C34878D82A}">
                    <a16:rowId xmlns:a16="http://schemas.microsoft.com/office/drawing/2014/main" val="10000"/>
                  </a:ext>
                </a:extLst>
              </a:tr>
              <a:tr h="596245">
                <a:tc>
                  <a:txBody>
                    <a:bodyPr/>
                    <a:lstStyle/>
                    <a:p>
                      <a:pPr>
                        <a:buFont typeface="Arial"/>
                        <a:buNone/>
                      </a:pPr>
                      <a:r>
                        <a:rPr lang="en-US" sz="2400" dirty="0"/>
                        <a:t>Gastrointestinal symptoms (</a:t>
                      </a:r>
                      <a:r>
                        <a:rPr lang="en-US" sz="2400" dirty="0" err="1" smtClean="0"/>
                        <a:t>abd</a:t>
                      </a:r>
                      <a:r>
                        <a:rPr lang="en-US" sz="2400" dirty="0" smtClean="0"/>
                        <a:t> </a:t>
                      </a:r>
                      <a:r>
                        <a:rPr lang="en-US" sz="2400" dirty="0"/>
                        <a:t>pain, </a:t>
                      </a:r>
                      <a:r>
                        <a:rPr lang="en-US" sz="2400" dirty="0" smtClean="0"/>
                        <a:t>N/V, </a:t>
                      </a:r>
                      <a:r>
                        <a:rPr lang="en-US" sz="2400" dirty="0"/>
                        <a:t>diarrhea) </a:t>
                      </a:r>
                    </a:p>
                  </a:txBody>
                  <a:tcPr marL="70718" marR="70718" marT="35359" marB="35359" anchor="ctr">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60-100%</a:t>
                      </a:r>
                      <a:endParaRPr lang="en-US" sz="2400" dirty="0"/>
                    </a:p>
                  </a:txBody>
                  <a:tcPr marL="70718" marR="70718" marT="35359" marB="35359" anchor="ctr">
                    <a:lnL>
                      <a:noFill/>
                    </a:lnL>
                    <a:lnR>
                      <a:noFill/>
                    </a:lnR>
                    <a:lnT>
                      <a:noFill/>
                    </a:lnT>
                    <a:lnB>
                      <a:noFill/>
                    </a:lnB>
                  </a:tcPr>
                </a:tc>
                <a:extLst>
                  <a:ext uri="{0D108BD9-81ED-4DB2-BD59-A6C34878D82A}">
                    <a16:rowId xmlns:a16="http://schemas.microsoft.com/office/drawing/2014/main" val="10001"/>
                  </a:ext>
                </a:extLst>
              </a:tr>
              <a:tr h="531729">
                <a:tc>
                  <a:txBody>
                    <a:bodyPr/>
                    <a:lstStyle/>
                    <a:p>
                      <a:pPr>
                        <a:buFont typeface="Arial"/>
                        <a:buNone/>
                      </a:pPr>
                      <a:r>
                        <a:rPr lang="en-US" sz="2400" dirty="0"/>
                        <a:t>Rash </a:t>
                      </a:r>
                    </a:p>
                  </a:txBody>
                  <a:tcPr marL="70718" marR="70718" marT="35359" marB="35359" anchor="ctr">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45-76%</a:t>
                      </a:r>
                      <a:endParaRPr lang="en-US" sz="2400" dirty="0"/>
                    </a:p>
                  </a:txBody>
                  <a:tcPr marL="70718" marR="70718" marT="35359" marB="35359" anchor="ctr">
                    <a:lnL>
                      <a:noFill/>
                    </a:lnL>
                    <a:lnR>
                      <a:noFill/>
                    </a:lnR>
                    <a:lnT>
                      <a:noFill/>
                    </a:lnT>
                    <a:lnB>
                      <a:noFill/>
                    </a:lnB>
                  </a:tcPr>
                </a:tc>
                <a:extLst>
                  <a:ext uri="{0D108BD9-81ED-4DB2-BD59-A6C34878D82A}">
                    <a16:rowId xmlns:a16="http://schemas.microsoft.com/office/drawing/2014/main" val="10002"/>
                  </a:ext>
                </a:extLst>
              </a:tr>
              <a:tr h="531729">
                <a:tc>
                  <a:txBody>
                    <a:bodyPr/>
                    <a:lstStyle/>
                    <a:p>
                      <a:pPr>
                        <a:buFont typeface="Arial"/>
                        <a:buNone/>
                      </a:pPr>
                      <a:r>
                        <a:rPr lang="en-US" sz="2400" dirty="0"/>
                        <a:t>Conjunctivitis </a:t>
                      </a:r>
                    </a:p>
                  </a:txBody>
                  <a:tcPr marL="70718" marR="70718" marT="35359" marB="35359" anchor="ctr">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30-81%</a:t>
                      </a:r>
                      <a:endParaRPr lang="en-US" sz="2400" dirty="0"/>
                    </a:p>
                  </a:txBody>
                  <a:tcPr marL="70718" marR="70718" marT="35359" marB="35359" anchor="ctr">
                    <a:lnL>
                      <a:noFill/>
                    </a:lnL>
                    <a:lnR>
                      <a:noFill/>
                    </a:lnR>
                    <a:lnT>
                      <a:noFill/>
                    </a:lnT>
                    <a:lnB>
                      <a:noFill/>
                    </a:lnB>
                  </a:tcPr>
                </a:tc>
                <a:extLst>
                  <a:ext uri="{0D108BD9-81ED-4DB2-BD59-A6C34878D82A}">
                    <a16:rowId xmlns:a16="http://schemas.microsoft.com/office/drawing/2014/main" val="10003"/>
                  </a:ext>
                </a:extLst>
              </a:tr>
              <a:tr h="531729">
                <a:tc>
                  <a:txBody>
                    <a:bodyPr/>
                    <a:lstStyle/>
                    <a:p>
                      <a:pPr>
                        <a:buFont typeface="Arial"/>
                        <a:buNone/>
                      </a:pPr>
                      <a:r>
                        <a:rPr lang="en-US" sz="2400" dirty="0"/>
                        <a:t>Mucous membrane involvement </a:t>
                      </a:r>
                    </a:p>
                  </a:txBody>
                  <a:tcPr marL="70718" marR="70718" marT="35359" marB="35359" anchor="ctr">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27-76%</a:t>
                      </a:r>
                      <a:endParaRPr lang="en-US" sz="2400" dirty="0"/>
                    </a:p>
                  </a:txBody>
                  <a:tcPr marL="70718" marR="70718" marT="35359" marB="35359" anchor="ctr">
                    <a:lnL>
                      <a:noFill/>
                    </a:lnL>
                    <a:lnR>
                      <a:noFill/>
                    </a:lnR>
                    <a:lnT>
                      <a:noFill/>
                    </a:lnT>
                    <a:lnB>
                      <a:noFill/>
                    </a:lnB>
                  </a:tcPr>
                </a:tc>
                <a:extLst>
                  <a:ext uri="{0D108BD9-81ED-4DB2-BD59-A6C34878D82A}">
                    <a16:rowId xmlns:a16="http://schemas.microsoft.com/office/drawing/2014/main" val="10004"/>
                  </a:ext>
                </a:extLst>
              </a:tr>
              <a:tr h="948330">
                <a:tc>
                  <a:txBody>
                    <a:bodyPr/>
                    <a:lstStyle/>
                    <a:p>
                      <a:pPr>
                        <a:buFont typeface="Arial"/>
                        <a:buNone/>
                      </a:pPr>
                      <a:r>
                        <a:rPr lang="en-US" sz="2400" dirty="0"/>
                        <a:t>Neurocognitive symptoms (headache, lethargy, confusion) </a:t>
                      </a:r>
                    </a:p>
                  </a:txBody>
                  <a:tcPr marL="70718" marR="70718" marT="35359" marB="35359" anchor="ctr">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29-58%</a:t>
                      </a:r>
                      <a:endParaRPr lang="en-US" sz="2400" dirty="0"/>
                    </a:p>
                  </a:txBody>
                  <a:tcPr marL="70718" marR="70718" marT="35359" marB="35359" anchor="ctr">
                    <a:lnL>
                      <a:noFill/>
                    </a:lnL>
                    <a:lnR>
                      <a:noFill/>
                    </a:lnR>
                    <a:lnT>
                      <a:noFill/>
                    </a:lnT>
                    <a:lnB>
                      <a:noFill/>
                    </a:lnB>
                  </a:tcPr>
                </a:tc>
                <a:extLst>
                  <a:ext uri="{0D108BD9-81ED-4DB2-BD59-A6C34878D82A}">
                    <a16:rowId xmlns:a16="http://schemas.microsoft.com/office/drawing/2014/main" val="10005"/>
                  </a:ext>
                </a:extLst>
              </a:tr>
            </a:tbl>
          </a:graphicData>
        </a:graphic>
      </p:graphicFrame>
      <p:sp>
        <p:nvSpPr>
          <p:cNvPr id="6" name="TextBox 5"/>
          <p:cNvSpPr txBox="1"/>
          <p:nvPr/>
        </p:nvSpPr>
        <p:spPr>
          <a:xfrm>
            <a:off x="7411276" y="5720851"/>
            <a:ext cx="1630575" cy="307777"/>
          </a:xfrm>
          <a:prstGeom prst="rect">
            <a:avLst/>
          </a:prstGeom>
          <a:noFill/>
        </p:spPr>
        <p:txBody>
          <a:bodyPr wrap="none" rtlCol="0">
            <a:spAutoFit/>
          </a:bodyPr>
          <a:lstStyle/>
          <a:p>
            <a:r>
              <a:rPr lang="en-US" sz="1400" dirty="0" smtClean="0"/>
              <a:t>www.uptodate.com</a:t>
            </a:r>
            <a:endParaRPr lang="en-US" sz="1400" dirty="0"/>
          </a:p>
        </p:txBody>
      </p:sp>
    </p:spTree>
    <p:extLst>
      <p:ext uri="{BB962C8B-B14F-4D97-AF65-F5344CB8AC3E}">
        <p14:creationId xmlns:p14="http://schemas.microsoft.com/office/powerpoint/2010/main" val="26723186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1353" y="381000"/>
            <a:ext cx="8229600" cy="838200"/>
          </a:xfrm>
        </p:spPr>
        <p:txBody>
          <a:bodyPr>
            <a:normAutofit/>
          </a:bodyPr>
          <a:lstStyle/>
          <a:p>
            <a:r>
              <a:rPr lang="en-US" sz="3600" dirty="0" smtClean="0"/>
              <a:t>Presenting symptoms</a:t>
            </a:r>
            <a:endParaRPr lang="en-US" sz="3600"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75" y="6211062"/>
            <a:ext cx="2800350"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1800" y="6149721"/>
            <a:ext cx="1866900" cy="541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 name="Content Placeholder 2"/>
          <p:cNvGraphicFramePr>
            <a:graphicFrameLocks noGrp="1"/>
          </p:cNvGraphicFramePr>
          <p:nvPr>
            <p:ph idx="1"/>
            <p:extLst>
              <p:ext uri="{D42A27DB-BD31-4B8C-83A1-F6EECF244321}">
                <p14:modId xmlns:p14="http://schemas.microsoft.com/office/powerpoint/2010/main" val="824607027"/>
              </p:ext>
            </p:extLst>
          </p:nvPr>
        </p:nvGraphicFramePr>
        <p:xfrm>
          <a:off x="495300" y="1905000"/>
          <a:ext cx="8267700" cy="3276602"/>
        </p:xfrm>
        <a:graphic>
          <a:graphicData uri="http://schemas.openxmlformats.org/drawingml/2006/table">
            <a:tbl>
              <a:tblPr/>
              <a:tblGrid>
                <a:gridCol w="6523439">
                  <a:extLst>
                    <a:ext uri="{9D8B030D-6E8A-4147-A177-3AD203B41FA5}">
                      <a16:colId xmlns:a16="http://schemas.microsoft.com/office/drawing/2014/main" val="20000"/>
                    </a:ext>
                  </a:extLst>
                </a:gridCol>
                <a:gridCol w="1744261">
                  <a:extLst>
                    <a:ext uri="{9D8B030D-6E8A-4147-A177-3AD203B41FA5}">
                      <a16:colId xmlns:a16="http://schemas.microsoft.com/office/drawing/2014/main" val="20001"/>
                    </a:ext>
                  </a:extLst>
                </a:gridCol>
              </a:tblGrid>
              <a:tr h="694566">
                <a:tc>
                  <a:txBody>
                    <a:bodyPr/>
                    <a:lstStyle/>
                    <a:p>
                      <a:pPr>
                        <a:buFont typeface="Arial"/>
                        <a:buNone/>
                      </a:pPr>
                      <a:r>
                        <a:rPr lang="en-US" sz="2400" dirty="0"/>
                        <a:t>Respiratory symptoms (tachypnea, </a:t>
                      </a:r>
                      <a:r>
                        <a:rPr lang="en-US" sz="2400" dirty="0" smtClean="0"/>
                        <a:t>dyspnea) </a:t>
                      </a:r>
                      <a:endParaRPr lang="en-US" sz="2400" dirty="0"/>
                    </a:p>
                  </a:txBody>
                  <a:tcPr marL="70718" marR="70718" marT="35359" marB="35359" anchor="ctr">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21-65%</a:t>
                      </a:r>
                      <a:endParaRPr lang="en-US" sz="2400" dirty="0"/>
                    </a:p>
                  </a:txBody>
                  <a:tcPr marL="70718" marR="70718" marT="35359" marB="35359" anchor="ctr">
                    <a:lnL>
                      <a:noFill/>
                    </a:lnL>
                    <a:lnR>
                      <a:noFill/>
                    </a:lnR>
                    <a:lnT>
                      <a:noFill/>
                    </a:lnT>
                    <a:lnB>
                      <a:noFill/>
                    </a:lnB>
                  </a:tcPr>
                </a:tc>
                <a:extLst>
                  <a:ext uri="{0D108BD9-81ED-4DB2-BD59-A6C34878D82A}">
                    <a16:rowId xmlns:a16="http://schemas.microsoft.com/office/drawing/2014/main" val="10000"/>
                  </a:ext>
                </a:extLst>
              </a:tr>
              <a:tr h="645509">
                <a:tc>
                  <a:txBody>
                    <a:bodyPr/>
                    <a:lstStyle/>
                    <a:p>
                      <a:pPr>
                        <a:buFont typeface="Arial"/>
                        <a:buNone/>
                      </a:pPr>
                      <a:r>
                        <a:rPr lang="en-US" sz="2400" dirty="0"/>
                        <a:t>Sore throat</a:t>
                      </a:r>
                    </a:p>
                  </a:txBody>
                  <a:tcPr marL="70718" marR="70718" marT="35359" marB="35359" anchor="ctr">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10-16%</a:t>
                      </a:r>
                      <a:r>
                        <a:rPr lang="en-US" sz="2400" dirty="0"/>
                        <a:t> </a:t>
                      </a:r>
                    </a:p>
                  </a:txBody>
                  <a:tcPr marL="70718" marR="70718" marT="35359" marB="35359" anchor="ctr">
                    <a:lnL>
                      <a:noFill/>
                    </a:lnL>
                    <a:lnR>
                      <a:noFill/>
                    </a:lnR>
                    <a:lnT>
                      <a:noFill/>
                    </a:lnT>
                    <a:lnB>
                      <a:noFill/>
                    </a:lnB>
                  </a:tcPr>
                </a:tc>
                <a:extLst>
                  <a:ext uri="{0D108BD9-81ED-4DB2-BD59-A6C34878D82A}">
                    <a16:rowId xmlns:a16="http://schemas.microsoft.com/office/drawing/2014/main" val="10001"/>
                  </a:ext>
                </a:extLst>
              </a:tr>
              <a:tr h="645509">
                <a:tc>
                  <a:txBody>
                    <a:bodyPr/>
                    <a:lstStyle/>
                    <a:p>
                      <a:pPr>
                        <a:buFont typeface="Arial"/>
                        <a:buNone/>
                      </a:pPr>
                      <a:r>
                        <a:rPr lang="en-US" sz="2400" dirty="0" err="1"/>
                        <a:t>Myalgias</a:t>
                      </a:r>
                      <a:endParaRPr lang="en-US" sz="2400" dirty="0"/>
                    </a:p>
                  </a:txBody>
                  <a:tcPr marL="70718" marR="70718" marT="35359" marB="35359" anchor="ctr">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8-17%</a:t>
                      </a:r>
                      <a:endParaRPr lang="en-US" sz="2400" dirty="0"/>
                    </a:p>
                  </a:txBody>
                  <a:tcPr marL="70718" marR="70718" marT="35359" marB="35359" anchor="ctr">
                    <a:lnL>
                      <a:noFill/>
                    </a:lnL>
                    <a:lnR>
                      <a:noFill/>
                    </a:lnR>
                    <a:lnT>
                      <a:noFill/>
                    </a:lnT>
                    <a:lnB>
                      <a:noFill/>
                    </a:lnB>
                  </a:tcPr>
                </a:tc>
                <a:extLst>
                  <a:ext uri="{0D108BD9-81ED-4DB2-BD59-A6C34878D82A}">
                    <a16:rowId xmlns:a16="http://schemas.microsoft.com/office/drawing/2014/main" val="10002"/>
                  </a:ext>
                </a:extLst>
              </a:tr>
              <a:tr h="645509">
                <a:tc>
                  <a:txBody>
                    <a:bodyPr/>
                    <a:lstStyle/>
                    <a:p>
                      <a:pPr>
                        <a:buFont typeface="Arial"/>
                        <a:buNone/>
                      </a:pPr>
                      <a:r>
                        <a:rPr lang="en-US" sz="2400" dirty="0"/>
                        <a:t>Swollen hands/feet </a:t>
                      </a:r>
                    </a:p>
                  </a:txBody>
                  <a:tcPr marL="70718" marR="70718" marT="35359" marB="35359" anchor="ctr">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9-16%</a:t>
                      </a:r>
                      <a:endParaRPr lang="en-US" sz="2400" dirty="0"/>
                    </a:p>
                  </a:txBody>
                  <a:tcPr marL="70718" marR="70718" marT="35359" marB="35359" anchor="ctr">
                    <a:lnL>
                      <a:noFill/>
                    </a:lnL>
                    <a:lnR>
                      <a:noFill/>
                    </a:lnR>
                    <a:lnT>
                      <a:noFill/>
                    </a:lnT>
                    <a:lnB>
                      <a:noFill/>
                    </a:lnB>
                  </a:tcPr>
                </a:tc>
                <a:extLst>
                  <a:ext uri="{0D108BD9-81ED-4DB2-BD59-A6C34878D82A}">
                    <a16:rowId xmlns:a16="http://schemas.microsoft.com/office/drawing/2014/main" val="10003"/>
                  </a:ext>
                </a:extLst>
              </a:tr>
              <a:tr h="645509">
                <a:tc>
                  <a:txBody>
                    <a:bodyPr/>
                    <a:lstStyle/>
                    <a:p>
                      <a:pPr>
                        <a:buFont typeface="Arial"/>
                        <a:buNone/>
                      </a:pPr>
                      <a:r>
                        <a:rPr lang="en-US" sz="2400" dirty="0"/>
                        <a:t>Lymphadenopathy</a:t>
                      </a:r>
                    </a:p>
                  </a:txBody>
                  <a:tcPr marL="70718" marR="70718" marT="35359" marB="35359" anchor="ctr">
                    <a:lnL>
                      <a:noFill/>
                    </a:lnL>
                    <a:lnR>
                      <a:noFill/>
                    </a:lnR>
                    <a:lnT>
                      <a:noFill/>
                    </a:lnT>
                    <a:lnB>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6-16%</a:t>
                      </a:r>
                      <a:endParaRPr lang="en-US" sz="2400" dirty="0"/>
                    </a:p>
                  </a:txBody>
                  <a:tcPr marL="70718" marR="70718" marT="35359" marB="35359" anchor="ctr">
                    <a:lnL>
                      <a:noFill/>
                    </a:lnL>
                    <a:lnR>
                      <a:noFill/>
                    </a:lnR>
                    <a:lnT>
                      <a:noFill/>
                    </a:lnT>
                    <a:lnB>
                      <a:noFill/>
                    </a:lnB>
                  </a:tcPr>
                </a:tc>
                <a:extLst>
                  <a:ext uri="{0D108BD9-81ED-4DB2-BD59-A6C34878D82A}">
                    <a16:rowId xmlns:a16="http://schemas.microsoft.com/office/drawing/2014/main" val="10004"/>
                  </a:ext>
                </a:extLst>
              </a:tr>
            </a:tbl>
          </a:graphicData>
        </a:graphic>
      </p:graphicFrame>
      <p:sp>
        <p:nvSpPr>
          <p:cNvPr id="6" name="TextBox 5"/>
          <p:cNvSpPr txBox="1"/>
          <p:nvPr/>
        </p:nvSpPr>
        <p:spPr>
          <a:xfrm>
            <a:off x="7315200" y="5566606"/>
            <a:ext cx="1630575" cy="307777"/>
          </a:xfrm>
          <a:prstGeom prst="rect">
            <a:avLst/>
          </a:prstGeom>
          <a:noFill/>
        </p:spPr>
        <p:txBody>
          <a:bodyPr wrap="none" rtlCol="0">
            <a:spAutoFit/>
          </a:bodyPr>
          <a:lstStyle/>
          <a:p>
            <a:r>
              <a:rPr lang="en-US" sz="1400" dirty="0" smtClean="0"/>
              <a:t>www.uptodate.com</a:t>
            </a:r>
            <a:endParaRPr lang="en-US" sz="1400" dirty="0"/>
          </a:p>
        </p:txBody>
      </p:sp>
    </p:spTree>
    <p:extLst>
      <p:ext uri="{BB962C8B-B14F-4D97-AF65-F5344CB8AC3E}">
        <p14:creationId xmlns:p14="http://schemas.microsoft.com/office/powerpoint/2010/main" val="19236323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5726" y="228600"/>
            <a:ext cx="8229600" cy="792162"/>
          </a:xfrm>
        </p:spPr>
        <p:txBody>
          <a:bodyPr>
            <a:normAutofit/>
          </a:bodyPr>
          <a:lstStyle/>
          <a:p>
            <a:r>
              <a:rPr lang="en-US" sz="3600" dirty="0" smtClean="0"/>
              <a:t>Clinical Findings</a:t>
            </a:r>
            <a:endParaRPr lang="en-US" sz="3600"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24483581"/>
              </p:ext>
            </p:extLst>
          </p:nvPr>
        </p:nvGraphicFramePr>
        <p:xfrm>
          <a:off x="551622" y="1219200"/>
          <a:ext cx="8077200" cy="4232399"/>
        </p:xfrm>
        <a:graphic>
          <a:graphicData uri="http://schemas.openxmlformats.org/drawingml/2006/table">
            <a:tbl>
              <a:tblPr/>
              <a:tblGrid>
                <a:gridCol w="64770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tblGrid>
              <a:tr h="312135">
                <a:tc>
                  <a:txBody>
                    <a:bodyPr/>
                    <a:lstStyle/>
                    <a:p>
                      <a:pPr>
                        <a:buFont typeface="Arial"/>
                        <a:buNone/>
                      </a:pPr>
                      <a:r>
                        <a:rPr lang="en-US" sz="2000" dirty="0"/>
                        <a:t>Shock </a:t>
                      </a:r>
                    </a:p>
                  </a:txBody>
                  <a:tcPr marL="78034" marR="78034" marT="39017" marB="39017" anchor="ctr">
                    <a:lnL>
                      <a:noFill/>
                    </a:lnL>
                    <a:lnR>
                      <a:noFill/>
                    </a:lnR>
                    <a:lnT>
                      <a:noFill/>
                    </a:lnT>
                    <a:lnB>
                      <a:noFill/>
                    </a:lnB>
                  </a:tcPr>
                </a:tc>
                <a:tc>
                  <a:txBody>
                    <a:bodyPr/>
                    <a:lstStyle/>
                    <a:p>
                      <a:r>
                        <a:rPr lang="en-US" sz="2000" dirty="0" smtClean="0"/>
                        <a:t>32-76%</a:t>
                      </a:r>
                      <a:endParaRPr lang="en-US" sz="2000" dirty="0"/>
                    </a:p>
                  </a:txBody>
                  <a:tcPr marL="78034" marR="78034" marT="39017" marB="39017" anchor="ctr">
                    <a:lnL>
                      <a:noFill/>
                    </a:lnL>
                    <a:lnR>
                      <a:noFill/>
                    </a:lnR>
                    <a:lnT>
                      <a:noFill/>
                    </a:lnT>
                    <a:lnB>
                      <a:noFill/>
                    </a:lnB>
                  </a:tcPr>
                </a:tc>
                <a:extLst>
                  <a:ext uri="{0D108BD9-81ED-4DB2-BD59-A6C34878D82A}">
                    <a16:rowId xmlns:a16="http://schemas.microsoft.com/office/drawing/2014/main" val="10000"/>
                  </a:ext>
                </a:extLst>
              </a:tr>
              <a:tr h="407728">
                <a:tc>
                  <a:txBody>
                    <a:bodyPr/>
                    <a:lstStyle/>
                    <a:p>
                      <a:pPr>
                        <a:buFont typeface="Arial"/>
                        <a:buNone/>
                      </a:pPr>
                      <a:r>
                        <a:rPr lang="en-US" sz="2000" dirty="0"/>
                        <a:t>Criteria for complete Kawasaki disease met </a:t>
                      </a:r>
                    </a:p>
                  </a:txBody>
                  <a:tcPr marL="78034" marR="78034" marT="39017" marB="39017" anchor="ctr">
                    <a:lnL>
                      <a:noFill/>
                    </a:lnL>
                    <a:lnR>
                      <a:noFill/>
                    </a:lnR>
                    <a:lnT>
                      <a:noFill/>
                    </a:lnT>
                    <a:lnB>
                      <a:noFill/>
                    </a:lnB>
                  </a:tcPr>
                </a:tc>
                <a:tc>
                  <a:txBody>
                    <a:bodyPr/>
                    <a:lstStyle/>
                    <a:p>
                      <a:r>
                        <a:rPr lang="en-US" sz="2000" dirty="0" smtClean="0"/>
                        <a:t>22-64%</a:t>
                      </a:r>
                      <a:endParaRPr lang="en-US" sz="2000" dirty="0"/>
                    </a:p>
                  </a:txBody>
                  <a:tcPr marL="78034" marR="78034" marT="39017" marB="39017" anchor="ctr">
                    <a:lnL>
                      <a:noFill/>
                    </a:lnL>
                    <a:lnR>
                      <a:noFill/>
                    </a:lnR>
                    <a:lnT>
                      <a:noFill/>
                    </a:lnT>
                    <a:lnB>
                      <a:noFill/>
                    </a:lnB>
                  </a:tcPr>
                </a:tc>
                <a:extLst>
                  <a:ext uri="{0D108BD9-81ED-4DB2-BD59-A6C34878D82A}">
                    <a16:rowId xmlns:a16="http://schemas.microsoft.com/office/drawing/2014/main" val="10001"/>
                  </a:ext>
                </a:extLst>
              </a:tr>
              <a:tr h="471091">
                <a:tc>
                  <a:txBody>
                    <a:bodyPr/>
                    <a:lstStyle/>
                    <a:p>
                      <a:pPr>
                        <a:buFont typeface="Arial"/>
                        <a:buNone/>
                      </a:pPr>
                      <a:r>
                        <a:rPr lang="en-US" sz="2000" dirty="0"/>
                        <a:t>Myocardial dysfunction (by </a:t>
                      </a:r>
                      <a:r>
                        <a:rPr lang="en-US" sz="2000" dirty="0" smtClean="0"/>
                        <a:t>echo </a:t>
                      </a:r>
                      <a:r>
                        <a:rPr lang="en-US" sz="2000" dirty="0"/>
                        <a:t>or elevated troponin/BNP) </a:t>
                      </a:r>
                    </a:p>
                  </a:txBody>
                  <a:tcPr marL="78034" marR="78034" marT="39017" marB="39017" anchor="ctr">
                    <a:lnL>
                      <a:noFill/>
                    </a:lnL>
                    <a:lnR>
                      <a:noFill/>
                    </a:lnR>
                    <a:lnT>
                      <a:noFill/>
                    </a:lnT>
                    <a:lnB>
                      <a:noFill/>
                    </a:lnB>
                  </a:tcPr>
                </a:tc>
                <a:tc>
                  <a:txBody>
                    <a:bodyPr/>
                    <a:lstStyle/>
                    <a:p>
                      <a:r>
                        <a:rPr lang="en-US" sz="2000" dirty="0" smtClean="0"/>
                        <a:t>51-90%</a:t>
                      </a:r>
                      <a:endParaRPr lang="en-US" sz="2000" dirty="0"/>
                    </a:p>
                  </a:txBody>
                  <a:tcPr marL="78034" marR="78034" marT="39017" marB="39017" anchor="ctr">
                    <a:lnL>
                      <a:noFill/>
                    </a:lnL>
                    <a:lnR>
                      <a:noFill/>
                    </a:lnR>
                    <a:lnT>
                      <a:noFill/>
                    </a:lnT>
                    <a:lnB>
                      <a:noFill/>
                    </a:lnB>
                  </a:tcPr>
                </a:tc>
                <a:extLst>
                  <a:ext uri="{0D108BD9-81ED-4DB2-BD59-A6C34878D82A}">
                    <a16:rowId xmlns:a16="http://schemas.microsoft.com/office/drawing/2014/main" val="10002"/>
                  </a:ext>
                </a:extLst>
              </a:tr>
              <a:tr h="312135">
                <a:tc>
                  <a:txBody>
                    <a:bodyPr/>
                    <a:lstStyle/>
                    <a:p>
                      <a:pPr>
                        <a:buFont typeface="Arial"/>
                        <a:buNone/>
                      </a:pPr>
                      <a:r>
                        <a:rPr lang="en-US" sz="2000" dirty="0"/>
                        <a:t>Arrhythmia</a:t>
                      </a:r>
                    </a:p>
                  </a:txBody>
                  <a:tcPr marL="78034" marR="78034" marT="39017" marB="39017" anchor="ctr">
                    <a:lnL>
                      <a:noFill/>
                    </a:lnL>
                    <a:lnR>
                      <a:noFill/>
                    </a:lnR>
                    <a:lnT>
                      <a:noFill/>
                    </a:lnT>
                    <a:lnB>
                      <a:noFill/>
                    </a:lnB>
                  </a:tcPr>
                </a:tc>
                <a:tc>
                  <a:txBody>
                    <a:bodyPr/>
                    <a:lstStyle/>
                    <a:p>
                      <a:r>
                        <a:rPr lang="en-US" sz="2000" dirty="0" smtClean="0"/>
                        <a:t>12%</a:t>
                      </a:r>
                      <a:endParaRPr lang="en-US" sz="2000" dirty="0"/>
                    </a:p>
                  </a:txBody>
                  <a:tcPr marL="78034" marR="78034" marT="39017" marB="39017" anchor="ctr">
                    <a:lnL>
                      <a:noFill/>
                    </a:lnL>
                    <a:lnR>
                      <a:noFill/>
                    </a:lnR>
                    <a:lnT>
                      <a:noFill/>
                    </a:lnT>
                    <a:lnB>
                      <a:noFill/>
                    </a:lnB>
                  </a:tcPr>
                </a:tc>
                <a:extLst>
                  <a:ext uri="{0D108BD9-81ED-4DB2-BD59-A6C34878D82A}">
                    <a16:rowId xmlns:a16="http://schemas.microsoft.com/office/drawing/2014/main" val="10003"/>
                  </a:ext>
                </a:extLst>
              </a:tr>
              <a:tr h="546237">
                <a:tc>
                  <a:txBody>
                    <a:bodyPr/>
                    <a:lstStyle/>
                    <a:p>
                      <a:pPr>
                        <a:buFont typeface="Arial"/>
                        <a:buNone/>
                      </a:pPr>
                      <a:r>
                        <a:rPr lang="en-US" sz="2000" dirty="0"/>
                        <a:t>Acute respiratory failure requiring noninvasive or invasive ventilation </a:t>
                      </a:r>
                    </a:p>
                  </a:txBody>
                  <a:tcPr marL="78034" marR="78034" marT="39017" marB="39017" anchor="ctr">
                    <a:lnL>
                      <a:noFill/>
                    </a:lnL>
                    <a:lnR>
                      <a:noFill/>
                    </a:lnR>
                    <a:lnT>
                      <a:noFill/>
                    </a:lnT>
                    <a:lnB>
                      <a:noFill/>
                    </a:lnB>
                  </a:tcPr>
                </a:tc>
                <a:tc>
                  <a:txBody>
                    <a:bodyPr/>
                    <a:lstStyle/>
                    <a:p>
                      <a:r>
                        <a:rPr lang="en-US" sz="2000" dirty="0" smtClean="0"/>
                        <a:t>28-52%</a:t>
                      </a:r>
                      <a:endParaRPr lang="en-US" sz="2000" dirty="0"/>
                    </a:p>
                  </a:txBody>
                  <a:tcPr marL="78034" marR="78034" marT="39017" marB="39017" anchor="ctr">
                    <a:lnL>
                      <a:noFill/>
                    </a:lnL>
                    <a:lnR>
                      <a:noFill/>
                    </a:lnR>
                    <a:lnT>
                      <a:noFill/>
                    </a:lnT>
                    <a:lnB>
                      <a:noFill/>
                    </a:lnB>
                  </a:tcPr>
                </a:tc>
                <a:extLst>
                  <a:ext uri="{0D108BD9-81ED-4DB2-BD59-A6C34878D82A}">
                    <a16:rowId xmlns:a16="http://schemas.microsoft.com/office/drawing/2014/main" val="10004"/>
                  </a:ext>
                </a:extLst>
              </a:tr>
              <a:tr h="439641">
                <a:tc>
                  <a:txBody>
                    <a:bodyPr/>
                    <a:lstStyle/>
                    <a:p>
                      <a:pPr>
                        <a:buFont typeface="Arial"/>
                        <a:buNone/>
                      </a:pPr>
                      <a:r>
                        <a:rPr lang="en-US" sz="2000" dirty="0"/>
                        <a:t>Acute kidney injury </a:t>
                      </a:r>
                    </a:p>
                  </a:txBody>
                  <a:tcPr marL="78034" marR="78034" marT="39017" marB="39017" anchor="ctr">
                    <a:lnL>
                      <a:noFill/>
                    </a:lnL>
                    <a:lnR>
                      <a:noFill/>
                    </a:lnR>
                    <a:lnT>
                      <a:noFill/>
                    </a:lnT>
                    <a:lnB>
                      <a:noFill/>
                    </a:lnB>
                  </a:tcPr>
                </a:tc>
                <a:tc>
                  <a:txBody>
                    <a:bodyPr/>
                    <a:lstStyle/>
                    <a:p>
                      <a:r>
                        <a:rPr lang="en-US" sz="2000" dirty="0" smtClean="0"/>
                        <a:t>8-52%</a:t>
                      </a:r>
                      <a:endParaRPr lang="en-US" sz="2000" dirty="0"/>
                    </a:p>
                  </a:txBody>
                  <a:tcPr marL="78034" marR="78034" marT="39017" marB="39017" anchor="ctr">
                    <a:lnL>
                      <a:noFill/>
                    </a:lnL>
                    <a:lnR>
                      <a:noFill/>
                    </a:lnR>
                    <a:lnT>
                      <a:noFill/>
                    </a:lnT>
                    <a:lnB>
                      <a:noFill/>
                    </a:lnB>
                  </a:tcPr>
                </a:tc>
                <a:extLst>
                  <a:ext uri="{0D108BD9-81ED-4DB2-BD59-A6C34878D82A}">
                    <a16:rowId xmlns:a16="http://schemas.microsoft.com/office/drawing/2014/main" val="10005"/>
                  </a:ext>
                </a:extLst>
              </a:tr>
              <a:tr h="451698">
                <a:tc>
                  <a:txBody>
                    <a:bodyPr/>
                    <a:lstStyle/>
                    <a:p>
                      <a:pPr>
                        <a:buFont typeface="Arial"/>
                        <a:buNone/>
                      </a:pPr>
                      <a:r>
                        <a:rPr lang="en-US" sz="2000" dirty="0" err="1"/>
                        <a:t>Serositis</a:t>
                      </a:r>
                      <a:r>
                        <a:rPr lang="en-US" sz="2000" dirty="0"/>
                        <a:t> (small pleural, pericardial, and </a:t>
                      </a:r>
                      <a:r>
                        <a:rPr lang="en-US" sz="2000" dirty="0" smtClean="0"/>
                        <a:t>ascites</a:t>
                      </a:r>
                      <a:r>
                        <a:rPr lang="en-US" sz="2000" dirty="0"/>
                        <a:t>) </a:t>
                      </a:r>
                    </a:p>
                  </a:txBody>
                  <a:tcPr marL="78034" marR="78034" marT="39017" marB="39017" anchor="ctr">
                    <a:lnL>
                      <a:noFill/>
                    </a:lnL>
                    <a:lnR>
                      <a:noFill/>
                    </a:lnR>
                    <a:lnT>
                      <a:noFill/>
                    </a:lnT>
                    <a:lnB>
                      <a:noFill/>
                    </a:lnB>
                  </a:tcPr>
                </a:tc>
                <a:tc>
                  <a:txBody>
                    <a:bodyPr/>
                    <a:lstStyle/>
                    <a:p>
                      <a:r>
                        <a:rPr lang="en-US" sz="2000" dirty="0" smtClean="0"/>
                        <a:t>24-57%</a:t>
                      </a:r>
                      <a:endParaRPr lang="en-US" sz="2000" dirty="0"/>
                    </a:p>
                  </a:txBody>
                  <a:tcPr marL="78034" marR="78034" marT="39017" marB="39017" anchor="ctr">
                    <a:lnL>
                      <a:noFill/>
                    </a:lnL>
                    <a:lnR>
                      <a:noFill/>
                    </a:lnR>
                    <a:lnT>
                      <a:noFill/>
                    </a:lnT>
                    <a:lnB>
                      <a:noFill/>
                    </a:lnB>
                  </a:tcPr>
                </a:tc>
                <a:extLst>
                  <a:ext uri="{0D108BD9-81ED-4DB2-BD59-A6C34878D82A}">
                    <a16:rowId xmlns:a16="http://schemas.microsoft.com/office/drawing/2014/main" val="10006"/>
                  </a:ext>
                </a:extLst>
              </a:tr>
              <a:tr h="462702">
                <a:tc>
                  <a:txBody>
                    <a:bodyPr/>
                    <a:lstStyle/>
                    <a:p>
                      <a:pPr>
                        <a:buFont typeface="Arial"/>
                        <a:buNone/>
                      </a:pPr>
                      <a:r>
                        <a:rPr lang="en-US" sz="2000" dirty="0"/>
                        <a:t>Hepatitis or hepatomegaly </a:t>
                      </a:r>
                    </a:p>
                  </a:txBody>
                  <a:tcPr marL="78034" marR="78034" marT="39017" marB="39017" anchor="ctr">
                    <a:lnL>
                      <a:noFill/>
                    </a:lnL>
                    <a:lnR>
                      <a:noFill/>
                    </a:lnR>
                    <a:lnT>
                      <a:noFill/>
                    </a:lnT>
                    <a:lnB>
                      <a:noFill/>
                    </a:lnB>
                  </a:tcPr>
                </a:tc>
                <a:tc>
                  <a:txBody>
                    <a:bodyPr/>
                    <a:lstStyle/>
                    <a:p>
                      <a:r>
                        <a:rPr lang="en-US" sz="2000" dirty="0" smtClean="0"/>
                        <a:t>5-21%</a:t>
                      </a:r>
                      <a:endParaRPr lang="en-US" sz="2000" dirty="0"/>
                    </a:p>
                  </a:txBody>
                  <a:tcPr marL="78034" marR="78034" marT="39017" marB="39017" anchor="ctr">
                    <a:lnL>
                      <a:noFill/>
                    </a:lnL>
                    <a:lnR>
                      <a:noFill/>
                    </a:lnR>
                    <a:lnT>
                      <a:noFill/>
                    </a:lnT>
                    <a:lnB>
                      <a:noFill/>
                    </a:lnB>
                  </a:tcPr>
                </a:tc>
                <a:extLst>
                  <a:ext uri="{0D108BD9-81ED-4DB2-BD59-A6C34878D82A}">
                    <a16:rowId xmlns:a16="http://schemas.microsoft.com/office/drawing/2014/main" val="10007"/>
                  </a:ext>
                </a:extLst>
              </a:tr>
              <a:tr h="546237">
                <a:tc>
                  <a:txBody>
                    <a:bodyPr/>
                    <a:lstStyle/>
                    <a:p>
                      <a:pPr>
                        <a:buFont typeface="Arial"/>
                        <a:buNone/>
                      </a:pPr>
                      <a:r>
                        <a:rPr lang="en-US" sz="2000" dirty="0"/>
                        <a:t>Encephalopathy, seizures, coma, or </a:t>
                      </a:r>
                      <a:r>
                        <a:rPr lang="en-US" sz="2000" dirty="0" err="1"/>
                        <a:t>meningoencephalitis</a:t>
                      </a:r>
                      <a:r>
                        <a:rPr lang="en-US" sz="2000" dirty="0"/>
                        <a:t>  </a:t>
                      </a:r>
                    </a:p>
                  </a:txBody>
                  <a:tcPr marL="78034" marR="78034" marT="39017" marB="39017" anchor="ctr">
                    <a:lnL>
                      <a:noFill/>
                    </a:lnL>
                    <a:lnR>
                      <a:noFill/>
                    </a:lnR>
                    <a:lnT>
                      <a:noFill/>
                    </a:lnT>
                    <a:lnB>
                      <a:noFill/>
                    </a:lnB>
                  </a:tcPr>
                </a:tc>
                <a:tc>
                  <a:txBody>
                    <a:bodyPr/>
                    <a:lstStyle/>
                    <a:p>
                      <a:r>
                        <a:rPr lang="en-US" sz="2000" dirty="0" smtClean="0"/>
                        <a:t>6-7%</a:t>
                      </a:r>
                      <a:endParaRPr lang="en-US" sz="2000" dirty="0"/>
                    </a:p>
                  </a:txBody>
                  <a:tcPr marL="78034" marR="78034" marT="39017" marB="39017" anchor="ctr">
                    <a:lnL>
                      <a:noFill/>
                    </a:lnL>
                    <a:lnR>
                      <a:noFill/>
                    </a:lnR>
                    <a:lnT>
                      <a:noFill/>
                    </a:lnT>
                    <a:lnB>
                      <a:noFill/>
                    </a:lnB>
                  </a:tcPr>
                </a:tc>
                <a:extLst>
                  <a:ext uri="{0D108BD9-81ED-4DB2-BD59-A6C34878D82A}">
                    <a16:rowId xmlns:a16="http://schemas.microsoft.com/office/drawing/2014/main" val="10008"/>
                  </a:ext>
                </a:extLst>
              </a:tr>
            </a:tbl>
          </a:graphicData>
        </a:graphic>
      </p:graphicFrame>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75" y="6211062"/>
            <a:ext cx="2800350" cy="495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1800" y="6149721"/>
            <a:ext cx="1866900" cy="541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7384774" y="5688055"/>
            <a:ext cx="1630575" cy="307777"/>
          </a:xfrm>
          <a:prstGeom prst="rect">
            <a:avLst/>
          </a:prstGeom>
          <a:noFill/>
        </p:spPr>
        <p:txBody>
          <a:bodyPr wrap="none" rtlCol="0">
            <a:spAutoFit/>
          </a:bodyPr>
          <a:lstStyle/>
          <a:p>
            <a:r>
              <a:rPr lang="en-US" sz="1400" dirty="0" smtClean="0"/>
              <a:t>www.uptodate.com</a:t>
            </a:r>
            <a:endParaRPr lang="en-US" sz="1400" dirty="0"/>
          </a:p>
        </p:txBody>
      </p:sp>
    </p:spTree>
    <p:extLst>
      <p:ext uri="{BB962C8B-B14F-4D97-AF65-F5344CB8AC3E}">
        <p14:creationId xmlns:p14="http://schemas.microsoft.com/office/powerpoint/2010/main" val="24021714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1422</TotalTime>
  <Words>2193</Words>
  <Application>Microsoft Office PowerPoint</Application>
  <PresentationFormat>On-screen Show (4:3)</PresentationFormat>
  <Paragraphs>296</Paragraphs>
  <Slides>22</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Multisystem Inflammatory Syndrome in Children (MIS-C)</vt:lpstr>
      <vt:lpstr>PowerPoint Presentation</vt:lpstr>
      <vt:lpstr>Case study</vt:lpstr>
      <vt:lpstr>CDC Case Definition </vt:lpstr>
      <vt:lpstr>Incidence</vt:lpstr>
      <vt:lpstr>Pathophysiology</vt:lpstr>
      <vt:lpstr>Presenting symptoms</vt:lpstr>
      <vt:lpstr>Presenting symptoms</vt:lpstr>
      <vt:lpstr>Clinical Findings</vt:lpstr>
      <vt:lpstr>Laboratory findings</vt:lpstr>
      <vt:lpstr>Laboratory findings</vt:lpstr>
      <vt:lpstr>Imaging findings</vt:lpstr>
      <vt:lpstr>Imaging findings</vt:lpstr>
      <vt:lpstr>Clinical spectrum</vt:lpstr>
      <vt:lpstr>COVID-19 or MIS-C?</vt:lpstr>
      <vt:lpstr>Kawasaki Disease or MIS-C?</vt:lpstr>
      <vt:lpstr>Codes</vt:lpstr>
      <vt:lpstr>Management based on presentation</vt:lpstr>
      <vt:lpstr>PowerPoint Presentation</vt:lpstr>
      <vt:lpstr>Other therapies</vt:lpstr>
      <vt:lpstr>Outcome</vt:lpstr>
      <vt:lpstr>PowerPoint Presentation</vt:lpstr>
    </vt:vector>
  </TitlesOfParts>
  <Company>Boston Childrens Hospital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Multisystem Inflammatory Syndrome in Children (MIS-C)</dc:title>
  <dc:creator>user</dc:creator>
  <cp:lastModifiedBy>Bush, Amy</cp:lastModifiedBy>
  <cp:revision>78</cp:revision>
  <dcterms:created xsi:type="dcterms:W3CDTF">2021-02-23T21:25:06Z</dcterms:created>
  <dcterms:modified xsi:type="dcterms:W3CDTF">2021-03-02T22:07:35Z</dcterms:modified>
</cp:coreProperties>
</file>