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6"/>
  </p:sldMasterIdLst>
  <p:notesMasterIdLst>
    <p:notesMasterId r:id="rId49"/>
  </p:notesMasterIdLst>
  <p:handoutMasterIdLst>
    <p:handoutMasterId r:id="rId50"/>
  </p:handoutMasterIdLst>
  <p:sldIdLst>
    <p:sldId id="256" r:id="rId7"/>
    <p:sldId id="362" r:id="rId8"/>
    <p:sldId id="389" r:id="rId9"/>
    <p:sldId id="370" r:id="rId10"/>
    <p:sldId id="398" r:id="rId11"/>
    <p:sldId id="364" r:id="rId12"/>
    <p:sldId id="438" r:id="rId13"/>
    <p:sldId id="439" r:id="rId14"/>
    <p:sldId id="440" r:id="rId15"/>
    <p:sldId id="441" r:id="rId16"/>
    <p:sldId id="449" r:id="rId17"/>
    <p:sldId id="451" r:id="rId18"/>
    <p:sldId id="450" r:id="rId19"/>
    <p:sldId id="445" r:id="rId20"/>
    <p:sldId id="393" r:id="rId21"/>
    <p:sldId id="405" r:id="rId22"/>
    <p:sldId id="404" r:id="rId23"/>
    <p:sldId id="394" r:id="rId24"/>
    <p:sldId id="395" r:id="rId25"/>
    <p:sldId id="396" r:id="rId26"/>
    <p:sldId id="399" r:id="rId27"/>
    <p:sldId id="413" r:id="rId28"/>
    <p:sldId id="415" r:id="rId29"/>
    <p:sldId id="416" r:id="rId30"/>
    <p:sldId id="417" r:id="rId31"/>
    <p:sldId id="428" r:id="rId32"/>
    <p:sldId id="435" r:id="rId33"/>
    <p:sldId id="434" r:id="rId34"/>
    <p:sldId id="436" r:id="rId35"/>
    <p:sldId id="457" r:id="rId36"/>
    <p:sldId id="423" r:id="rId37"/>
    <p:sldId id="424" r:id="rId38"/>
    <p:sldId id="456" r:id="rId39"/>
    <p:sldId id="454" r:id="rId40"/>
    <p:sldId id="455" r:id="rId41"/>
    <p:sldId id="420" r:id="rId42"/>
    <p:sldId id="458" r:id="rId43"/>
    <p:sldId id="387" r:id="rId44"/>
    <p:sldId id="446" r:id="rId45"/>
    <p:sldId id="447" r:id="rId46"/>
    <p:sldId id="429" r:id="rId47"/>
    <p:sldId id="295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Newell" initials="SN" lastIdx="53" clrIdx="0">
    <p:extLst/>
  </p:cmAuthor>
  <p:cmAuthor id="2" name="marcie" initials="m" lastIdx="18" clrIdx="1">
    <p:extLst/>
  </p:cmAuthor>
  <p:cmAuthor id="3" name="Donna Malone" initials="DM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719" autoAdjust="0"/>
    <p:restoredTop sz="95191" autoAdjust="0"/>
  </p:normalViewPr>
  <p:slideViewPr>
    <p:cSldViewPr snapToGrid="0" snapToObjects="1">
      <p:cViewPr varScale="1">
        <p:scale>
          <a:sx n="80" d="100"/>
          <a:sy n="80" d="100"/>
        </p:scale>
        <p:origin x="13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89" d="100"/>
          <a:sy n="89" d="100"/>
        </p:scale>
        <p:origin x="-3672" y="-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hannon\Documents\Quality\Business%20Development\Service%20Line\Analytics\Internal\Mortality\QMD-Mortality%20-%20Final%2020160408%20blake%20table%20updates%20pend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hannon\Documents\Quality\Business%20Development\Service%20Line\Analytics\Internal\THATKA%20COMPLICATIONS\THATKA%20Complications%20Master%20%20Resource%20File%20-%2020151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Risk</a:t>
            </a:r>
            <a:r>
              <a:rPr lang="en-US" sz="1800" b="1" baseline="0" dirty="0"/>
              <a:t> Standardized Pneumonia Mortality</a:t>
            </a:r>
            <a:r>
              <a:rPr lang="en-US" sz="1800" b="1" dirty="0"/>
              <a:t>
Comorbid</a:t>
            </a:r>
            <a:r>
              <a:rPr lang="en-US" sz="1800" b="1" baseline="0" dirty="0"/>
              <a:t> Categories with 90% Risk Adjustment Impact 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'Graph PNA Mortality'!$C$1</c:f>
              <c:strCache>
                <c:ptCount val="1"/>
                <c:pt idx="0">
                  <c:v>Top 90%
Sum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PNA Mortality'!$B$2:$B$14</c:f>
              <c:strCache>
                <c:ptCount val="13"/>
                <c:pt idx="0">
                  <c:v>MCANCER
or
Metastatic CA or acute leukemia</c:v>
                </c:pt>
                <c:pt idx="1">
                  <c:v>MALNUTRITION
or
PCMalnutrition</c:v>
                </c:pt>
                <c:pt idx="2">
                  <c:v>DEMENTIA</c:v>
                </c:pt>
                <c:pt idx="3">
                  <c:v>LIVERDIS</c:v>
                </c:pt>
                <c:pt idx="4">
                  <c:v>CARDIO_RESPIRATORY
or
RESPFAILURE</c:v>
                </c:pt>
                <c:pt idx="5">
                  <c:v>CHF
or
HXCHF</c:v>
                </c:pt>
                <c:pt idx="6">
                  <c:v>HEMATOLOGICAL 
or
SEVERE HEMATOLOGIC DISORDER
</c:v>
                </c:pt>
                <c:pt idx="7">
                  <c:v>IRON_DEFICIENCY
or
Anemias_Blood</c:v>
                </c:pt>
                <c:pt idx="8">
                  <c:v>FIBROSISLUNG
or
LUNG-FIBROSIS</c:v>
                </c:pt>
                <c:pt idx="9">
                  <c:v>PARALYSIS_FUNCTDIS
or 
FUNCTDIS</c:v>
                </c:pt>
                <c:pt idx="10">
                  <c:v>HxMI</c:v>
                </c:pt>
                <c:pt idx="11">
                  <c:v>VERTEBRAL_FRACTURES</c:v>
                </c:pt>
                <c:pt idx="12">
                  <c:v>PsychDIS</c:v>
                </c:pt>
              </c:strCache>
            </c:strRef>
          </c:cat>
          <c:val>
            <c:numRef>
              <c:f>'Graph PNA Mortality'!$C$2:$C$14</c:f>
              <c:numCache>
                <c:formatCode>0.00%</c:formatCode>
                <c:ptCount val="13"/>
                <c:pt idx="0">
                  <c:v>0.24418990938872401</c:v>
                </c:pt>
                <c:pt idx="1">
                  <c:v>0.17086172126997001</c:v>
                </c:pt>
                <c:pt idx="2">
                  <c:v>8.2562360384872899E-2</c:v>
                </c:pt>
                <c:pt idx="3">
                  <c:v>6.8095737764035505E-2</c:v>
                </c:pt>
                <c:pt idx="4">
                  <c:v>5.1959435028097398E-2</c:v>
                </c:pt>
                <c:pt idx="5">
                  <c:v>4.82843951811711E-2</c:v>
                </c:pt>
                <c:pt idx="6">
                  <c:v>4.5455740069214302E-2</c:v>
                </c:pt>
                <c:pt idx="7">
                  <c:v>4.05001630463388E-2</c:v>
                </c:pt>
                <c:pt idx="8">
                  <c:v>3.6207739713621998E-2</c:v>
                </c:pt>
                <c:pt idx="9">
                  <c:v>3.4424258802876299E-2</c:v>
                </c:pt>
                <c:pt idx="10">
                  <c:v>3.4188994095514E-2</c:v>
                </c:pt>
                <c:pt idx="11">
                  <c:v>3.05007281554939E-2</c:v>
                </c:pt>
                <c:pt idx="12">
                  <c:v>2.31311876079166E-2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008128"/>
        <c:axId val="37009664"/>
      </c:barChart>
      <c:catAx>
        <c:axId val="3700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9664"/>
        <c:crosses val="autoZero"/>
        <c:auto val="1"/>
        <c:lblAlgn val="ctr"/>
        <c:lblOffset val="100"/>
        <c:noMultiLvlLbl val="0"/>
      </c:catAx>
      <c:valAx>
        <c:axId val="3700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Comorbid</a:t>
            </a:r>
            <a:r>
              <a:rPr lang="en-US" sz="2000" b="1" baseline="0" dirty="0"/>
              <a:t> Category Group Risk Adjustment Impact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THA/TKA Complications</a:t>
            </a:r>
            <a:endParaRPr lang="en-US" sz="2000" b="1" dirty="0"/>
          </a:p>
        </c:rich>
      </c:tx>
      <c:layout>
        <c:manualLayout>
          <c:xMode val="edge"/>
          <c:yMode val="edge"/>
          <c:x val="0.24476329725305501"/>
          <c:y val="2.331776914382000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0552181056105"/>
          <c:y val="0.14237145296477499"/>
          <c:w val="0.52018761838212801"/>
          <c:h val="0.78541800411387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Graph!$D$1</c:f>
              <c:strCache>
                <c:ptCount val="1"/>
                <c:pt idx="0">
                  <c:v>THATKA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Graph!$A$2:$C$30</c:f>
              <c:strCache>
                <c:ptCount val="29"/>
                <c:pt idx="0">
                  <c:v>MALNUTRITION
or
PCMalnutrition</c:v>
                </c:pt>
                <c:pt idx="1">
                  <c:v>TRAUMA (variation)</c:v>
                </c:pt>
                <c:pt idx="2">
                  <c:v>OBESITY
or
OTHER ENDOCRINE DISORDERS </c:v>
                </c:pt>
                <c:pt idx="3">
                  <c:v>COPD</c:v>
                </c:pt>
                <c:pt idx="4">
                  <c:v>ESRD_DIALYSIS
or
Dialysis Status</c:v>
                </c:pt>
                <c:pt idx="5">
                  <c:v>MAJOR_PSYCH
or
PSYCHDIS</c:v>
                </c:pt>
                <c:pt idx="6">
                  <c:v>Athero</c:v>
                </c:pt>
                <c:pt idx="7">
                  <c:v>DECUBITUS_ULCER</c:v>
                </c:pt>
                <c:pt idx="8">
                  <c:v>PNEUMONIA</c:v>
                </c:pt>
                <c:pt idx="9">
                  <c:v>Major complications of medical care and trauma</c:v>
                </c:pt>
                <c:pt idx="10">
                  <c:v>RENAL_FAILURE</c:v>
                </c:pt>
                <c:pt idx="11">
                  <c:v>TRAUMA (variation)</c:v>
                </c:pt>
                <c:pt idx="12">
                  <c:v>PARALYSIS_FUNCTDIS
or 
FUNCTDIS</c:v>
                </c:pt>
                <c:pt idx="13">
                  <c:v>DEMENTIA</c:v>
                </c:pt>
                <c:pt idx="14">
                  <c:v>CARDIO_RESPIRATORY
or
RESPFAILURE</c:v>
                </c:pt>
                <c:pt idx="15">
                  <c:v>DIABETES</c:v>
                </c:pt>
                <c:pt idx="16">
                  <c:v>VASDIS_WCOMP
or
VASC or CIRC DIS 
or
PVDis</c:v>
                </c:pt>
                <c:pt idx="17">
                  <c:v>Bone/joint/muscle infections/necrosis
or
</c:v>
                </c:pt>
                <c:pt idx="18">
                  <c:v>RHEUMATOID_ARTHRITIS or
Rheumatoid Arthritis and Inflammatory Connective Tissue Disease</c:v>
                </c:pt>
                <c:pt idx="19">
                  <c:v>STROKE</c:v>
                </c:pt>
                <c:pt idx="20">
                  <c:v>VERTEBRAL_FRACTURES</c:v>
                </c:pt>
                <c:pt idx="21">
                  <c:v>MCANCER
or
Metastatic CA or acute leukemia</c:v>
                </c:pt>
                <c:pt idx="22">
                  <c:v>Other congenital deformity of hip (joint)
or
SKELETAL
</c:v>
                </c:pt>
                <c:pt idx="23">
                  <c:v>Osteoarthritis of hip or knee </c:v>
                </c:pt>
                <c:pt idx="24">
                  <c:v>Osteoporosis and other bone/cartilage disorders</c:v>
                </c:pt>
                <c:pt idx="25">
                  <c:v>Post traumatic osteoarthritis
or
POSTTRAUMATICOA</c:v>
                </c:pt>
                <c:pt idx="26">
                  <c:v>Osteoarthritis of hip or knee</c:v>
                </c:pt>
                <c:pt idx="27">
                  <c:v>CANCER</c:v>
                </c:pt>
                <c:pt idx="28">
                  <c:v>PLEURALEFFUSION</c:v>
                </c:pt>
              </c:strCache>
            </c:strRef>
          </c:cat>
          <c:val>
            <c:numRef>
              <c:f>Graph!$D$2:$D$30</c:f>
            </c:numRef>
          </c:val>
        </c:ser>
        <c:ser>
          <c:idx val="1"/>
          <c:order val="1"/>
          <c:tx>
            <c:strRef>
              <c:f>Graph!$E$1</c:f>
              <c:strCache>
                <c:ptCount val="1"/>
                <c:pt idx="0">
                  <c:v>Coeff Wt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Graph!$A$2:$C$30</c:f>
              <c:strCache>
                <c:ptCount val="29"/>
                <c:pt idx="0">
                  <c:v>MALNUTRITION
or
PCMalnutrition</c:v>
                </c:pt>
                <c:pt idx="1">
                  <c:v>TRAUMA (variation)</c:v>
                </c:pt>
                <c:pt idx="2">
                  <c:v>OBESITY
or
OTHER ENDOCRINE DISORDERS </c:v>
                </c:pt>
                <c:pt idx="3">
                  <c:v>COPD</c:v>
                </c:pt>
                <c:pt idx="4">
                  <c:v>ESRD_DIALYSIS
or
Dialysis Status</c:v>
                </c:pt>
                <c:pt idx="5">
                  <c:v>MAJOR_PSYCH
or
PSYCHDIS</c:v>
                </c:pt>
                <c:pt idx="6">
                  <c:v>Athero</c:v>
                </c:pt>
                <c:pt idx="7">
                  <c:v>DECUBITUS_ULCER</c:v>
                </c:pt>
                <c:pt idx="8">
                  <c:v>PNEUMONIA</c:v>
                </c:pt>
                <c:pt idx="9">
                  <c:v>Major complications of medical care and trauma</c:v>
                </c:pt>
                <c:pt idx="10">
                  <c:v>RENAL_FAILURE</c:v>
                </c:pt>
                <c:pt idx="11">
                  <c:v>TRAUMA (variation)</c:v>
                </c:pt>
                <c:pt idx="12">
                  <c:v>PARALYSIS_FUNCTDIS
or 
FUNCTDIS</c:v>
                </c:pt>
                <c:pt idx="13">
                  <c:v>DEMENTIA</c:v>
                </c:pt>
                <c:pt idx="14">
                  <c:v>CARDIO_RESPIRATORY
or
RESPFAILURE</c:v>
                </c:pt>
                <c:pt idx="15">
                  <c:v>DIABETES</c:v>
                </c:pt>
                <c:pt idx="16">
                  <c:v>VASDIS_WCOMP
or
VASC or CIRC DIS 
or
PVDis</c:v>
                </c:pt>
                <c:pt idx="17">
                  <c:v>Bone/joint/muscle infections/necrosis
or
</c:v>
                </c:pt>
                <c:pt idx="18">
                  <c:v>RHEUMATOID_ARTHRITIS or
Rheumatoid Arthritis and Inflammatory Connective Tissue Disease</c:v>
                </c:pt>
                <c:pt idx="19">
                  <c:v>STROKE</c:v>
                </c:pt>
                <c:pt idx="20">
                  <c:v>VERTEBRAL_FRACTURES</c:v>
                </c:pt>
                <c:pt idx="21">
                  <c:v>MCANCER
or
Metastatic CA or acute leukemia</c:v>
                </c:pt>
                <c:pt idx="22">
                  <c:v>Other congenital deformity of hip (joint)
or
SKELETAL
</c:v>
                </c:pt>
                <c:pt idx="23">
                  <c:v>Osteoarthritis of hip or knee </c:v>
                </c:pt>
                <c:pt idx="24">
                  <c:v>Osteoporosis and other bone/cartilage disorders</c:v>
                </c:pt>
                <c:pt idx="25">
                  <c:v>Post traumatic osteoarthritis
or
POSTTRAUMATICOA</c:v>
                </c:pt>
                <c:pt idx="26">
                  <c:v>Osteoarthritis of hip or knee</c:v>
                </c:pt>
                <c:pt idx="27">
                  <c:v>CANCER</c:v>
                </c:pt>
                <c:pt idx="28">
                  <c:v>PLEURALEFFUSION</c:v>
                </c:pt>
              </c:strCache>
            </c:strRef>
          </c:cat>
          <c:val>
            <c:numRef>
              <c:f>Graph!$E$2:$E$30</c:f>
            </c:numRef>
          </c:val>
        </c:ser>
        <c:ser>
          <c:idx val="2"/>
          <c:order val="2"/>
          <c:tx>
            <c:strRef>
              <c:f>Graph!$F$1</c:f>
              <c:strCache>
                <c:ptCount val="1"/>
                <c:pt idx="0">
                  <c:v>Coeff Wt +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Graph!$A$2:$C$30</c:f>
              <c:strCache>
                <c:ptCount val="29"/>
                <c:pt idx="0">
                  <c:v>MALNUTRITION
or
PCMalnutrition</c:v>
                </c:pt>
                <c:pt idx="1">
                  <c:v>TRAUMA (variation)</c:v>
                </c:pt>
                <c:pt idx="2">
                  <c:v>OBESITY
or
OTHER ENDOCRINE DISORDERS </c:v>
                </c:pt>
                <c:pt idx="3">
                  <c:v>COPD</c:v>
                </c:pt>
                <c:pt idx="4">
                  <c:v>ESRD_DIALYSIS
or
Dialysis Status</c:v>
                </c:pt>
                <c:pt idx="5">
                  <c:v>MAJOR_PSYCH
or
PSYCHDIS</c:v>
                </c:pt>
                <c:pt idx="6">
                  <c:v>Athero</c:v>
                </c:pt>
                <c:pt idx="7">
                  <c:v>DECUBITUS_ULCER</c:v>
                </c:pt>
                <c:pt idx="8">
                  <c:v>PNEUMONIA</c:v>
                </c:pt>
                <c:pt idx="9">
                  <c:v>Major complications of medical care and trauma</c:v>
                </c:pt>
                <c:pt idx="10">
                  <c:v>RENAL_FAILURE</c:v>
                </c:pt>
                <c:pt idx="11">
                  <c:v>TRAUMA (variation)</c:v>
                </c:pt>
                <c:pt idx="12">
                  <c:v>PARALYSIS_FUNCTDIS
or 
FUNCTDIS</c:v>
                </c:pt>
                <c:pt idx="13">
                  <c:v>DEMENTIA</c:v>
                </c:pt>
                <c:pt idx="14">
                  <c:v>CARDIO_RESPIRATORY
or
RESPFAILURE</c:v>
                </c:pt>
                <c:pt idx="15">
                  <c:v>DIABETES</c:v>
                </c:pt>
                <c:pt idx="16">
                  <c:v>VASDIS_WCOMP
or
VASC or CIRC DIS 
or
PVDis</c:v>
                </c:pt>
                <c:pt idx="17">
                  <c:v>Bone/joint/muscle infections/necrosis
or
</c:v>
                </c:pt>
                <c:pt idx="18">
                  <c:v>RHEUMATOID_ARTHRITIS or
Rheumatoid Arthritis and Inflammatory Connective Tissue Disease</c:v>
                </c:pt>
                <c:pt idx="19">
                  <c:v>STROKE</c:v>
                </c:pt>
                <c:pt idx="20">
                  <c:v>VERTEBRAL_FRACTURES</c:v>
                </c:pt>
                <c:pt idx="21">
                  <c:v>MCANCER
or
Metastatic CA or acute leukemia</c:v>
                </c:pt>
                <c:pt idx="22">
                  <c:v>Other congenital deformity of hip (joint)
or
SKELETAL
</c:v>
                </c:pt>
                <c:pt idx="23">
                  <c:v>Osteoarthritis of hip or knee </c:v>
                </c:pt>
                <c:pt idx="24">
                  <c:v>Osteoporosis and other bone/cartilage disorders</c:v>
                </c:pt>
                <c:pt idx="25">
                  <c:v>Post traumatic osteoarthritis
or
POSTTRAUMATICOA</c:v>
                </c:pt>
                <c:pt idx="26">
                  <c:v>Osteoarthritis of hip or knee</c:v>
                </c:pt>
                <c:pt idx="27">
                  <c:v>CANCER</c:v>
                </c:pt>
                <c:pt idx="28">
                  <c:v>PLEURALEFFUSION</c:v>
                </c:pt>
              </c:strCache>
            </c:strRef>
          </c:cat>
          <c:val>
            <c:numRef>
              <c:f>Graph!$F$2:$F$30</c:f>
            </c:numRef>
          </c:val>
        </c:ser>
        <c:ser>
          <c:idx val="3"/>
          <c:order val="3"/>
          <c:tx>
            <c:strRef>
              <c:f>Graph!$G$1</c:f>
              <c:strCache>
                <c:ptCount val="1"/>
                <c:pt idx="0">
                  <c:v>% Coeffient
Impact + Only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Graph!$A$2:$C$30</c:f>
              <c:strCache>
                <c:ptCount val="29"/>
                <c:pt idx="0">
                  <c:v>MALNUTRITION
or
PCMalnutrition</c:v>
                </c:pt>
                <c:pt idx="1">
                  <c:v>TRAUMA (variation)</c:v>
                </c:pt>
                <c:pt idx="2">
                  <c:v>OBESITY
or
OTHER ENDOCRINE DISORDERS </c:v>
                </c:pt>
                <c:pt idx="3">
                  <c:v>COPD</c:v>
                </c:pt>
                <c:pt idx="4">
                  <c:v>ESRD_DIALYSIS
or
Dialysis Status</c:v>
                </c:pt>
                <c:pt idx="5">
                  <c:v>MAJOR_PSYCH
or
PSYCHDIS</c:v>
                </c:pt>
                <c:pt idx="6">
                  <c:v>Athero</c:v>
                </c:pt>
                <c:pt idx="7">
                  <c:v>DECUBITUS_ULCER</c:v>
                </c:pt>
                <c:pt idx="8">
                  <c:v>PNEUMONIA</c:v>
                </c:pt>
                <c:pt idx="9">
                  <c:v>Major complications of medical care and trauma</c:v>
                </c:pt>
                <c:pt idx="10">
                  <c:v>RENAL_FAILURE</c:v>
                </c:pt>
                <c:pt idx="11">
                  <c:v>TRAUMA (variation)</c:v>
                </c:pt>
                <c:pt idx="12">
                  <c:v>PARALYSIS_FUNCTDIS
or 
FUNCTDIS</c:v>
                </c:pt>
                <c:pt idx="13">
                  <c:v>DEMENTIA</c:v>
                </c:pt>
                <c:pt idx="14">
                  <c:v>CARDIO_RESPIRATORY
or
RESPFAILURE</c:v>
                </c:pt>
                <c:pt idx="15">
                  <c:v>DIABETES</c:v>
                </c:pt>
                <c:pt idx="16">
                  <c:v>VASDIS_WCOMP
or
VASC or CIRC DIS 
or
PVDis</c:v>
                </c:pt>
                <c:pt idx="17">
                  <c:v>Bone/joint/muscle infections/necrosis
or
</c:v>
                </c:pt>
                <c:pt idx="18">
                  <c:v>RHEUMATOID_ARTHRITIS or
Rheumatoid Arthritis and Inflammatory Connective Tissue Disease</c:v>
                </c:pt>
                <c:pt idx="19">
                  <c:v>STROKE</c:v>
                </c:pt>
                <c:pt idx="20">
                  <c:v>VERTEBRAL_FRACTURES</c:v>
                </c:pt>
                <c:pt idx="21">
                  <c:v>MCANCER
or
Metastatic CA or acute leukemia</c:v>
                </c:pt>
                <c:pt idx="22">
                  <c:v>Other congenital deformity of hip (joint)
or
SKELETAL
</c:v>
                </c:pt>
                <c:pt idx="23">
                  <c:v>Osteoarthritis of hip or knee </c:v>
                </c:pt>
                <c:pt idx="24">
                  <c:v>Osteoporosis and other bone/cartilage disorders</c:v>
                </c:pt>
                <c:pt idx="25">
                  <c:v>Post traumatic osteoarthritis
or
POSTTRAUMATICOA</c:v>
                </c:pt>
                <c:pt idx="26">
                  <c:v>Osteoarthritis of hip or knee</c:v>
                </c:pt>
                <c:pt idx="27">
                  <c:v>CANCER</c:v>
                </c:pt>
                <c:pt idx="28">
                  <c:v>PLEURALEFFUSION</c:v>
                </c:pt>
              </c:strCache>
            </c:strRef>
          </c:cat>
          <c:val>
            <c:numRef>
              <c:f>Graph!$G$2:$G$30</c:f>
              <c:numCache>
                <c:formatCode>0.00%</c:formatCode>
                <c:ptCount val="29"/>
                <c:pt idx="0">
                  <c:v>0.16991413474240399</c:v>
                </c:pt>
                <c:pt idx="1">
                  <c:v>0.11889035667106999</c:v>
                </c:pt>
                <c:pt idx="2">
                  <c:v>7.6453104359313101E-2</c:v>
                </c:pt>
                <c:pt idx="3">
                  <c:v>6.7371202113606296E-2</c:v>
                </c:pt>
                <c:pt idx="4">
                  <c:v>6.6215323645970894E-2</c:v>
                </c:pt>
                <c:pt idx="5">
                  <c:v>5.0528401585204802E-2</c:v>
                </c:pt>
                <c:pt idx="6">
                  <c:v>4.8216644649933901E-2</c:v>
                </c:pt>
                <c:pt idx="7">
                  <c:v>4.0785997357992099E-2</c:v>
                </c:pt>
                <c:pt idx="8">
                  <c:v>3.6492734478203399E-2</c:v>
                </c:pt>
                <c:pt idx="9">
                  <c:v>3.3025099075297201E-2</c:v>
                </c:pt>
                <c:pt idx="10">
                  <c:v>2.9557463672391E-2</c:v>
                </c:pt>
                <c:pt idx="11">
                  <c:v>2.9392338177014501E-2</c:v>
                </c:pt>
                <c:pt idx="12">
                  <c:v>2.8896961690885101E-2</c:v>
                </c:pt>
                <c:pt idx="13">
                  <c:v>2.80713342140026E-2</c:v>
                </c:pt>
                <c:pt idx="14">
                  <c:v>2.3778071334214002E-2</c:v>
                </c:pt>
                <c:pt idx="15">
                  <c:v>2.3117569352707999E-2</c:v>
                </c:pt>
                <c:pt idx="16">
                  <c:v>2.1961690885072702E-2</c:v>
                </c:pt>
                <c:pt idx="17">
                  <c:v>2.16314398943197E-2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93184"/>
        <c:axId val="41694720"/>
      </c:barChart>
      <c:catAx>
        <c:axId val="4169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4720"/>
        <c:crosses val="autoZero"/>
        <c:auto val="1"/>
        <c:lblAlgn val="ctr"/>
        <c:lblOffset val="100"/>
        <c:noMultiLvlLbl val="0"/>
      </c:catAx>
      <c:valAx>
        <c:axId val="416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83622-9B68-4F07-AA8A-90F47F0CE93C}" type="doc">
      <dgm:prSet loTypeId="urn:microsoft.com/office/officeart/2005/8/layout/StepDownProcess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C0E4C6-C26C-4689-88A8-504C72833ED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ID discharges in cohort</a:t>
          </a:r>
        </a:p>
      </dgm:t>
    </dgm:pt>
    <dgm:pt modelId="{6F731EDF-6433-48ED-B4D9-D6C0B862D743}" type="parTrans" cxnId="{8418CFBE-59F9-4423-BCD1-900C38B1D8B9}">
      <dgm:prSet/>
      <dgm:spPr/>
      <dgm:t>
        <a:bodyPr/>
        <a:lstStyle/>
        <a:p>
          <a:endParaRPr lang="en-US"/>
        </a:p>
      </dgm:t>
    </dgm:pt>
    <dgm:pt modelId="{B965D8CC-BB4F-4A9F-B360-1F9E8775E09C}" type="sibTrans" cxnId="{8418CFBE-59F9-4423-BCD1-900C38B1D8B9}">
      <dgm:prSet/>
      <dgm:spPr/>
      <dgm:t>
        <a:bodyPr/>
        <a:lstStyle/>
        <a:p>
          <a:endParaRPr lang="en-US"/>
        </a:p>
      </dgm:t>
    </dgm:pt>
    <dgm:pt modelId="{B8AAB9FD-93AA-4542-BD95-EFB66AA5175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n-US" sz="2000" b="1" dirty="0" smtClean="0">
              <a:latin typeface="Calibri" panose="020F0502020204030204" pitchFamily="34" charset="0"/>
            </a:rPr>
            <a:t>ID outcome of interest</a:t>
          </a:r>
        </a:p>
      </dgm:t>
    </dgm:pt>
    <dgm:pt modelId="{F0B20B5A-EF9C-4886-8385-8C2F83F788AA}" type="parTrans" cxnId="{6A41AF5A-2AFB-4032-9E4B-B8F71188C536}">
      <dgm:prSet/>
      <dgm:spPr/>
      <dgm:t>
        <a:bodyPr/>
        <a:lstStyle/>
        <a:p>
          <a:endParaRPr lang="en-US"/>
        </a:p>
      </dgm:t>
    </dgm:pt>
    <dgm:pt modelId="{4A827C99-0FBA-48C4-A801-BCEBFC995196}" type="sibTrans" cxnId="{6A41AF5A-2AFB-4032-9E4B-B8F71188C536}">
      <dgm:prSet/>
      <dgm:spPr/>
      <dgm:t>
        <a:bodyPr/>
        <a:lstStyle/>
        <a:p>
          <a:endParaRPr lang="en-US"/>
        </a:p>
      </dgm:t>
    </dgm:pt>
    <dgm:pt modelId="{E5A7FD1D-5DB8-41DC-BB14-E85A3B0546F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n-US" sz="2000" b="1" dirty="0" smtClean="0">
              <a:latin typeface="Calibri" panose="020F0502020204030204" pitchFamily="34" charset="0"/>
            </a:rPr>
            <a:t>Risk adjust  cohort </a:t>
          </a:r>
        </a:p>
        <a:p>
          <a:pPr algn="l"/>
          <a:r>
            <a:rPr lang="en-US" sz="2000" b="1" dirty="0" smtClean="0">
              <a:latin typeface="Calibri" panose="020F0502020204030204" pitchFamily="34" charset="0"/>
            </a:rPr>
            <a:t>(CMS) Predicted/Expected</a:t>
          </a:r>
        </a:p>
      </dgm:t>
    </dgm:pt>
    <dgm:pt modelId="{4EF261FE-FC56-4416-8A34-95590FD45F51}" type="parTrans" cxnId="{704D1A62-0543-4BFD-B364-CFC78DC600BB}">
      <dgm:prSet/>
      <dgm:spPr/>
      <dgm:t>
        <a:bodyPr/>
        <a:lstStyle/>
        <a:p>
          <a:endParaRPr lang="en-US"/>
        </a:p>
      </dgm:t>
    </dgm:pt>
    <dgm:pt modelId="{C103408D-8AEF-46C3-8FEF-B1971FB633B1}" type="sibTrans" cxnId="{704D1A62-0543-4BFD-B364-CFC78DC600BB}">
      <dgm:prSet/>
      <dgm:spPr/>
      <dgm:t>
        <a:bodyPr/>
        <a:lstStyle/>
        <a:p>
          <a:endParaRPr lang="en-US"/>
        </a:p>
      </dgm:t>
    </dgm:pt>
    <dgm:pt modelId="{8567CF66-A602-43A3-AEDF-8A4A11743FAE}" type="pres">
      <dgm:prSet presAssocID="{F6083622-9B68-4F07-AA8A-90F47F0CE9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BD152C-6E6A-4F39-8380-BAE89CCDE1B8}" type="pres">
      <dgm:prSet presAssocID="{1EC0E4C6-C26C-4689-88A8-504C72833ED6}" presName="composite" presStyleCnt="0"/>
      <dgm:spPr/>
      <dgm:t>
        <a:bodyPr/>
        <a:lstStyle/>
        <a:p>
          <a:endParaRPr lang="en-US"/>
        </a:p>
      </dgm:t>
    </dgm:pt>
    <dgm:pt modelId="{76450F74-94A5-45A6-90D5-26FC1FFF344E}" type="pres">
      <dgm:prSet presAssocID="{1EC0E4C6-C26C-4689-88A8-504C72833ED6}" presName="bentUpArrow1" presStyleLbl="alignImgPlace1" presStyleIdx="0" presStyleCnt="2" custLinFactNeighborX="13991" custLinFactNeighborY="3891"/>
      <dgm:spPr/>
      <dgm:t>
        <a:bodyPr/>
        <a:lstStyle/>
        <a:p>
          <a:endParaRPr lang="en-US"/>
        </a:p>
      </dgm:t>
    </dgm:pt>
    <dgm:pt modelId="{E60FE52A-E085-4AE7-8FBE-89F087C612F6}" type="pres">
      <dgm:prSet presAssocID="{1EC0E4C6-C26C-4689-88A8-504C72833ED6}" presName="ParentText" presStyleLbl="node1" presStyleIdx="0" presStyleCnt="3" custLinFactNeighborY="-192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70FE5-6656-4AE6-9C53-88836B991BF3}" type="pres">
      <dgm:prSet presAssocID="{1EC0E4C6-C26C-4689-88A8-504C72833ED6}" presName="ChildText" presStyleLbl="revTx" presStyleIdx="0" presStyleCnt="2" custScaleX="372616" custLinFactX="48717" custLinFactNeighborX="100000" custLinFactNeighborY="-39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AC1B8-E938-43E6-B23E-51F370B61F7E}" type="pres">
      <dgm:prSet presAssocID="{B965D8CC-BB4F-4A9F-B360-1F9E8775E09C}" presName="sibTrans" presStyleCnt="0"/>
      <dgm:spPr/>
      <dgm:t>
        <a:bodyPr/>
        <a:lstStyle/>
        <a:p>
          <a:endParaRPr lang="en-US"/>
        </a:p>
      </dgm:t>
    </dgm:pt>
    <dgm:pt modelId="{3980CAD5-ED9F-470E-9FEE-5568B44F23B4}" type="pres">
      <dgm:prSet presAssocID="{B8AAB9FD-93AA-4542-BD95-EFB66AA51759}" presName="composite" presStyleCnt="0"/>
      <dgm:spPr/>
      <dgm:t>
        <a:bodyPr/>
        <a:lstStyle/>
        <a:p>
          <a:endParaRPr lang="en-US"/>
        </a:p>
      </dgm:t>
    </dgm:pt>
    <dgm:pt modelId="{715240E3-5E36-4A52-A680-2B9FD8837BA6}" type="pres">
      <dgm:prSet presAssocID="{B8AAB9FD-93AA-4542-BD95-EFB66AA51759}" presName="bentUpArrow1" presStyleLbl="alignImgPlace1" presStyleIdx="1" presStyleCnt="2" custScaleY="105763" custLinFactX="-100000" custLinFactNeighborX="-162609" custLinFactNeighborY="23291"/>
      <dgm:spPr/>
      <dgm:t>
        <a:bodyPr/>
        <a:lstStyle/>
        <a:p>
          <a:endParaRPr lang="en-US"/>
        </a:p>
      </dgm:t>
    </dgm:pt>
    <dgm:pt modelId="{93928B1C-F60A-4899-A556-E3CF77FD7AAA}" type="pres">
      <dgm:prSet presAssocID="{B8AAB9FD-93AA-4542-BD95-EFB66AA51759}" presName="ParentText" presStyleLbl="node1" presStyleIdx="1" presStyleCnt="3" custScaleX="220867" custLinFactNeighborX="-33749" custLinFactNeighborY="-5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136E3-A287-4125-8DF9-F8203E7FF93D}" type="pres">
      <dgm:prSet presAssocID="{B8AAB9FD-93AA-4542-BD95-EFB66AA51759}" presName="ChildText" presStyleLbl="revTx" presStyleIdx="1" presStyleCnt="2" custScaleX="394075" custLinFactNeighborX="83862" custLinFactNeighborY="66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FDF44-8703-441C-912C-135E0649C5D6}" type="pres">
      <dgm:prSet presAssocID="{4A827C99-0FBA-48C4-A801-BCEBFC995196}" presName="sibTrans" presStyleCnt="0"/>
      <dgm:spPr/>
      <dgm:t>
        <a:bodyPr/>
        <a:lstStyle/>
        <a:p>
          <a:endParaRPr lang="en-US"/>
        </a:p>
      </dgm:t>
    </dgm:pt>
    <dgm:pt modelId="{617EA607-CC19-4B38-966E-90145E537FF1}" type="pres">
      <dgm:prSet presAssocID="{E5A7FD1D-5DB8-41DC-BB14-E85A3B0546F2}" presName="composite" presStyleCnt="0"/>
      <dgm:spPr/>
      <dgm:t>
        <a:bodyPr/>
        <a:lstStyle/>
        <a:p>
          <a:endParaRPr lang="en-US"/>
        </a:p>
      </dgm:t>
    </dgm:pt>
    <dgm:pt modelId="{7F8E488D-2BA6-48CB-AA39-0A7F37E5827D}" type="pres">
      <dgm:prSet presAssocID="{E5A7FD1D-5DB8-41DC-BB14-E85A3B0546F2}" presName="ParentText" presStyleLbl="node1" presStyleIdx="2" presStyleCnt="3" custScaleX="226050" custLinFactX="-64230" custLinFactNeighborX="-100000" custLinFactNeighborY="-22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1AF5A-2AFB-4032-9E4B-B8F71188C536}" srcId="{F6083622-9B68-4F07-AA8A-90F47F0CE93C}" destId="{B8AAB9FD-93AA-4542-BD95-EFB66AA51759}" srcOrd="1" destOrd="0" parTransId="{F0B20B5A-EF9C-4886-8385-8C2F83F788AA}" sibTransId="{4A827C99-0FBA-48C4-A801-BCEBFC995196}"/>
    <dgm:cxn modelId="{EE8829A6-CF62-4964-A538-9B15EA48E1D5}" type="presOf" srcId="{1EC0E4C6-C26C-4689-88A8-504C72833ED6}" destId="{E60FE52A-E085-4AE7-8FBE-89F087C612F6}" srcOrd="0" destOrd="0" presId="urn:microsoft.com/office/officeart/2005/8/layout/StepDownProcess"/>
    <dgm:cxn modelId="{704D1A62-0543-4BFD-B364-CFC78DC600BB}" srcId="{F6083622-9B68-4F07-AA8A-90F47F0CE93C}" destId="{E5A7FD1D-5DB8-41DC-BB14-E85A3B0546F2}" srcOrd="2" destOrd="0" parTransId="{4EF261FE-FC56-4416-8A34-95590FD45F51}" sibTransId="{C103408D-8AEF-46C3-8FEF-B1971FB633B1}"/>
    <dgm:cxn modelId="{8418CFBE-59F9-4423-BCD1-900C38B1D8B9}" srcId="{F6083622-9B68-4F07-AA8A-90F47F0CE93C}" destId="{1EC0E4C6-C26C-4689-88A8-504C72833ED6}" srcOrd="0" destOrd="0" parTransId="{6F731EDF-6433-48ED-B4D9-D6C0B862D743}" sibTransId="{B965D8CC-BB4F-4A9F-B360-1F9E8775E09C}"/>
    <dgm:cxn modelId="{4C7E13CF-14DD-45B5-89DE-27BB77EE7D23}" type="presOf" srcId="{B8AAB9FD-93AA-4542-BD95-EFB66AA51759}" destId="{93928B1C-F60A-4899-A556-E3CF77FD7AAA}" srcOrd="0" destOrd="0" presId="urn:microsoft.com/office/officeart/2005/8/layout/StepDownProcess"/>
    <dgm:cxn modelId="{C9E26978-95F0-4631-96E0-5D36C1EF7B97}" type="presOf" srcId="{F6083622-9B68-4F07-AA8A-90F47F0CE93C}" destId="{8567CF66-A602-43A3-AEDF-8A4A11743FAE}" srcOrd="0" destOrd="0" presId="urn:microsoft.com/office/officeart/2005/8/layout/StepDownProcess"/>
    <dgm:cxn modelId="{ADAB72B3-F580-4884-80B6-6536CC4F9C15}" type="presOf" srcId="{E5A7FD1D-5DB8-41DC-BB14-E85A3B0546F2}" destId="{7F8E488D-2BA6-48CB-AA39-0A7F37E5827D}" srcOrd="0" destOrd="0" presId="urn:microsoft.com/office/officeart/2005/8/layout/StepDownProcess"/>
    <dgm:cxn modelId="{BCBBCEFB-4869-4650-8252-9A2C80B8C67C}" type="presParOf" srcId="{8567CF66-A602-43A3-AEDF-8A4A11743FAE}" destId="{4CBD152C-6E6A-4F39-8380-BAE89CCDE1B8}" srcOrd="0" destOrd="0" presId="urn:microsoft.com/office/officeart/2005/8/layout/StepDownProcess"/>
    <dgm:cxn modelId="{30E5B8C5-323F-48C3-B0D1-31B66282FF8D}" type="presParOf" srcId="{4CBD152C-6E6A-4F39-8380-BAE89CCDE1B8}" destId="{76450F74-94A5-45A6-90D5-26FC1FFF344E}" srcOrd="0" destOrd="0" presId="urn:microsoft.com/office/officeart/2005/8/layout/StepDownProcess"/>
    <dgm:cxn modelId="{04956FC9-3F9F-471E-8244-D2312DE9E1F3}" type="presParOf" srcId="{4CBD152C-6E6A-4F39-8380-BAE89CCDE1B8}" destId="{E60FE52A-E085-4AE7-8FBE-89F087C612F6}" srcOrd="1" destOrd="0" presId="urn:microsoft.com/office/officeart/2005/8/layout/StepDownProcess"/>
    <dgm:cxn modelId="{9CF7916D-B189-4F21-A489-FC9C9829F111}" type="presParOf" srcId="{4CBD152C-6E6A-4F39-8380-BAE89CCDE1B8}" destId="{E0570FE5-6656-4AE6-9C53-88836B991BF3}" srcOrd="2" destOrd="0" presId="urn:microsoft.com/office/officeart/2005/8/layout/StepDownProcess"/>
    <dgm:cxn modelId="{F90641F6-3B02-409C-ADC2-88A118AB074F}" type="presParOf" srcId="{8567CF66-A602-43A3-AEDF-8A4A11743FAE}" destId="{80DAC1B8-E938-43E6-B23E-51F370B61F7E}" srcOrd="1" destOrd="0" presId="urn:microsoft.com/office/officeart/2005/8/layout/StepDownProcess"/>
    <dgm:cxn modelId="{6011CE2A-7579-413C-A4E8-0269BF19ACD6}" type="presParOf" srcId="{8567CF66-A602-43A3-AEDF-8A4A11743FAE}" destId="{3980CAD5-ED9F-470E-9FEE-5568B44F23B4}" srcOrd="2" destOrd="0" presId="urn:microsoft.com/office/officeart/2005/8/layout/StepDownProcess"/>
    <dgm:cxn modelId="{2C6DA45C-DCA2-4ACB-8765-6B646A711B7F}" type="presParOf" srcId="{3980CAD5-ED9F-470E-9FEE-5568B44F23B4}" destId="{715240E3-5E36-4A52-A680-2B9FD8837BA6}" srcOrd="0" destOrd="0" presId="urn:microsoft.com/office/officeart/2005/8/layout/StepDownProcess"/>
    <dgm:cxn modelId="{7FC89674-B95F-489F-8085-9DE89FA9320C}" type="presParOf" srcId="{3980CAD5-ED9F-470E-9FEE-5568B44F23B4}" destId="{93928B1C-F60A-4899-A556-E3CF77FD7AAA}" srcOrd="1" destOrd="0" presId="urn:microsoft.com/office/officeart/2005/8/layout/StepDownProcess"/>
    <dgm:cxn modelId="{F63A05F1-A3BB-46AD-AD0E-C4FC4A5795F2}" type="presParOf" srcId="{3980CAD5-ED9F-470E-9FEE-5568B44F23B4}" destId="{33A136E3-A287-4125-8DF9-F8203E7FF93D}" srcOrd="2" destOrd="0" presId="urn:microsoft.com/office/officeart/2005/8/layout/StepDownProcess"/>
    <dgm:cxn modelId="{9A1B9A17-9717-4D3E-ABB4-4238B92DE904}" type="presParOf" srcId="{8567CF66-A602-43A3-AEDF-8A4A11743FAE}" destId="{546FDF44-8703-441C-912C-135E0649C5D6}" srcOrd="3" destOrd="0" presId="urn:microsoft.com/office/officeart/2005/8/layout/StepDownProcess"/>
    <dgm:cxn modelId="{76C511C6-001D-43F7-8317-9CD349D2D49D}" type="presParOf" srcId="{8567CF66-A602-43A3-AEDF-8A4A11743FAE}" destId="{617EA607-CC19-4B38-966E-90145E537FF1}" srcOrd="4" destOrd="0" presId="urn:microsoft.com/office/officeart/2005/8/layout/StepDownProcess"/>
    <dgm:cxn modelId="{458E603E-0BF7-4E8B-AA65-19CB4137A0F3}" type="presParOf" srcId="{617EA607-CC19-4B38-966E-90145E537FF1}" destId="{7F8E488D-2BA6-48CB-AA39-0A7F37E5827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05D9E-2F98-402B-AB16-39472B857784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EED5F-E2FD-4284-9CCB-26A8CF82CFAB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000" dirty="0" smtClean="0"/>
            <a:t>AHRQ</a:t>
          </a:r>
        </a:p>
        <a:p>
          <a:endParaRPr lang="en-US" sz="2400" dirty="0"/>
        </a:p>
      </dgm:t>
    </dgm:pt>
    <dgm:pt modelId="{1664B2C8-D69B-4B71-A86C-B548B9E95F5D}" type="parTrans" cxnId="{CDA84733-AA9D-4BD2-B6C2-3CB3C028E3F7}">
      <dgm:prSet/>
      <dgm:spPr/>
      <dgm:t>
        <a:bodyPr/>
        <a:lstStyle/>
        <a:p>
          <a:endParaRPr lang="en-US"/>
        </a:p>
      </dgm:t>
    </dgm:pt>
    <dgm:pt modelId="{1AB6BDE6-136F-4338-9DE3-9B45FDDCCFA2}" type="sibTrans" cxnId="{CDA84733-AA9D-4BD2-B6C2-3CB3C028E3F7}">
      <dgm:prSet/>
      <dgm:spPr/>
      <dgm:t>
        <a:bodyPr/>
        <a:lstStyle/>
        <a:p>
          <a:endParaRPr lang="en-US"/>
        </a:p>
      </dgm:t>
    </dgm:pt>
    <dgm:pt modelId="{9922825C-CBA6-4C7D-9888-F6B396EEB3DD}">
      <dgm:prSet phldrT="[Text]" custT="1"/>
      <dgm:spPr/>
      <dgm:t>
        <a:bodyPr/>
        <a:lstStyle/>
        <a:p>
          <a:r>
            <a:rPr lang="en-US" sz="2000" dirty="0" smtClean="0"/>
            <a:t>Condition Categories</a:t>
          </a:r>
        </a:p>
      </dgm:t>
    </dgm:pt>
    <dgm:pt modelId="{F8F1451F-B264-4F19-9951-CFD7E5D2EED9}" type="parTrans" cxnId="{68BB5EE8-7BFE-4529-AF43-84518E3AF2EF}">
      <dgm:prSet/>
      <dgm:spPr/>
      <dgm:t>
        <a:bodyPr/>
        <a:lstStyle/>
        <a:p>
          <a:endParaRPr lang="en-US"/>
        </a:p>
      </dgm:t>
    </dgm:pt>
    <dgm:pt modelId="{5AC74942-45E7-479E-9BA3-77A9751B0825}" type="sibTrans" cxnId="{68BB5EE8-7BFE-4529-AF43-84518E3AF2EF}">
      <dgm:prSet/>
      <dgm:spPr/>
      <dgm:t>
        <a:bodyPr/>
        <a:lstStyle/>
        <a:p>
          <a:endParaRPr lang="en-US"/>
        </a:p>
      </dgm:t>
    </dgm:pt>
    <dgm:pt modelId="{4A074D38-F56D-4482-A725-80C4A5822B93}">
      <dgm:prSet phldrT="[Text]" custT="1"/>
      <dgm:spPr/>
      <dgm:t>
        <a:bodyPr/>
        <a:lstStyle/>
        <a:p>
          <a:r>
            <a:rPr lang="en-US" sz="2000" dirty="0" smtClean="0"/>
            <a:t>Hierarchical Condition Categories</a:t>
          </a:r>
          <a:endParaRPr lang="en-US" sz="2000" dirty="0"/>
        </a:p>
      </dgm:t>
    </dgm:pt>
    <dgm:pt modelId="{BE06EB07-BE7A-4A46-9EAA-4B6E87C4002C}" type="parTrans" cxnId="{A72A2CB3-CD49-4838-9F85-C122229BF5A0}">
      <dgm:prSet/>
      <dgm:spPr/>
      <dgm:t>
        <a:bodyPr/>
        <a:lstStyle/>
        <a:p>
          <a:endParaRPr lang="en-US"/>
        </a:p>
      </dgm:t>
    </dgm:pt>
    <dgm:pt modelId="{1CD4697F-D3A1-4C72-93E6-7A6628473591}" type="sibTrans" cxnId="{A72A2CB3-CD49-4838-9F85-C122229BF5A0}">
      <dgm:prSet/>
      <dgm:spPr/>
      <dgm:t>
        <a:bodyPr/>
        <a:lstStyle/>
        <a:p>
          <a:endParaRPr lang="en-US"/>
        </a:p>
      </dgm:t>
    </dgm:pt>
    <dgm:pt modelId="{07C742BB-FC63-4716-AFF5-509091178E9C}" type="pres">
      <dgm:prSet presAssocID="{10205D9E-2F98-402B-AB16-39472B8577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8B854E-4F8B-4950-B6DA-2C759E3A3807}" type="pres">
      <dgm:prSet presAssocID="{E0FEED5F-E2FD-4284-9CCB-26A8CF82CFAB}" presName="compNode" presStyleCnt="0"/>
      <dgm:spPr/>
      <dgm:t>
        <a:bodyPr/>
        <a:lstStyle/>
        <a:p>
          <a:endParaRPr lang="en-US"/>
        </a:p>
      </dgm:t>
    </dgm:pt>
    <dgm:pt modelId="{E9DB1EB9-EF6B-4DC2-B63E-616B63662CC1}" type="pres">
      <dgm:prSet presAssocID="{E0FEED5F-E2FD-4284-9CCB-26A8CF82CFAB}" presName="aNode" presStyleLbl="bgShp" presStyleIdx="0" presStyleCnt="3" custLinFactNeighborX="-106" custLinFactNeighborY="3077"/>
      <dgm:spPr/>
      <dgm:t>
        <a:bodyPr/>
        <a:lstStyle/>
        <a:p>
          <a:endParaRPr lang="en-US"/>
        </a:p>
      </dgm:t>
    </dgm:pt>
    <dgm:pt modelId="{C9897574-9F60-4538-8DFC-DC0142EB91A7}" type="pres">
      <dgm:prSet presAssocID="{E0FEED5F-E2FD-4284-9CCB-26A8CF82CFAB}" presName="textNode" presStyleLbl="bgShp" presStyleIdx="0" presStyleCnt="3"/>
      <dgm:spPr/>
      <dgm:t>
        <a:bodyPr/>
        <a:lstStyle/>
        <a:p>
          <a:endParaRPr lang="en-US"/>
        </a:p>
      </dgm:t>
    </dgm:pt>
    <dgm:pt modelId="{32BFA34C-FB86-4038-93B0-8E47F81D50FB}" type="pres">
      <dgm:prSet presAssocID="{E0FEED5F-E2FD-4284-9CCB-26A8CF82CFAB}" presName="compChildNode" presStyleCnt="0"/>
      <dgm:spPr/>
      <dgm:t>
        <a:bodyPr/>
        <a:lstStyle/>
        <a:p>
          <a:endParaRPr lang="en-US"/>
        </a:p>
      </dgm:t>
    </dgm:pt>
    <dgm:pt modelId="{EF5B109F-7B8C-4DC1-B6FC-E9799046696F}" type="pres">
      <dgm:prSet presAssocID="{E0FEED5F-E2FD-4284-9CCB-26A8CF82CFAB}" presName="theInnerList" presStyleCnt="0"/>
      <dgm:spPr/>
      <dgm:t>
        <a:bodyPr/>
        <a:lstStyle/>
        <a:p>
          <a:endParaRPr lang="en-US"/>
        </a:p>
      </dgm:t>
    </dgm:pt>
    <dgm:pt modelId="{EEC1CF8C-4238-46B4-BD29-00EEE1C1458B}" type="pres">
      <dgm:prSet presAssocID="{E0FEED5F-E2FD-4284-9CCB-26A8CF82CFAB}" presName="aSpace" presStyleCnt="0"/>
      <dgm:spPr/>
      <dgm:t>
        <a:bodyPr/>
        <a:lstStyle/>
        <a:p>
          <a:endParaRPr lang="en-US"/>
        </a:p>
      </dgm:t>
    </dgm:pt>
    <dgm:pt modelId="{E55D76FB-A41D-48E8-9484-773658860BA5}" type="pres">
      <dgm:prSet presAssocID="{9922825C-CBA6-4C7D-9888-F6B396EEB3DD}" presName="compNode" presStyleCnt="0"/>
      <dgm:spPr/>
      <dgm:t>
        <a:bodyPr/>
        <a:lstStyle/>
        <a:p>
          <a:endParaRPr lang="en-US"/>
        </a:p>
      </dgm:t>
    </dgm:pt>
    <dgm:pt modelId="{7AA94035-AC1C-4399-B5CF-9BAD81DABC88}" type="pres">
      <dgm:prSet presAssocID="{9922825C-CBA6-4C7D-9888-F6B396EEB3DD}" presName="aNode" presStyleLbl="bgShp" presStyleIdx="1" presStyleCnt="3"/>
      <dgm:spPr/>
      <dgm:t>
        <a:bodyPr/>
        <a:lstStyle/>
        <a:p>
          <a:endParaRPr lang="en-US"/>
        </a:p>
      </dgm:t>
    </dgm:pt>
    <dgm:pt modelId="{4F4FA9EA-E89B-45B1-82BD-A9C429A98403}" type="pres">
      <dgm:prSet presAssocID="{9922825C-CBA6-4C7D-9888-F6B396EEB3DD}" presName="textNode" presStyleLbl="bgShp" presStyleIdx="1" presStyleCnt="3"/>
      <dgm:spPr/>
      <dgm:t>
        <a:bodyPr/>
        <a:lstStyle/>
        <a:p>
          <a:endParaRPr lang="en-US"/>
        </a:p>
      </dgm:t>
    </dgm:pt>
    <dgm:pt modelId="{B53FA75C-9148-4999-86B6-8CB1444114F4}" type="pres">
      <dgm:prSet presAssocID="{9922825C-CBA6-4C7D-9888-F6B396EEB3DD}" presName="compChildNode" presStyleCnt="0"/>
      <dgm:spPr/>
      <dgm:t>
        <a:bodyPr/>
        <a:lstStyle/>
        <a:p>
          <a:endParaRPr lang="en-US"/>
        </a:p>
      </dgm:t>
    </dgm:pt>
    <dgm:pt modelId="{114851AF-3F13-43BD-AAAC-37ADAE89E862}" type="pres">
      <dgm:prSet presAssocID="{9922825C-CBA6-4C7D-9888-F6B396EEB3DD}" presName="theInnerList" presStyleCnt="0"/>
      <dgm:spPr/>
      <dgm:t>
        <a:bodyPr/>
        <a:lstStyle/>
        <a:p>
          <a:endParaRPr lang="en-US"/>
        </a:p>
      </dgm:t>
    </dgm:pt>
    <dgm:pt modelId="{D55C93AF-29F0-4EE8-A879-F00D506BCD6F}" type="pres">
      <dgm:prSet presAssocID="{9922825C-CBA6-4C7D-9888-F6B396EEB3DD}" presName="aSpace" presStyleCnt="0"/>
      <dgm:spPr/>
      <dgm:t>
        <a:bodyPr/>
        <a:lstStyle/>
        <a:p>
          <a:endParaRPr lang="en-US"/>
        </a:p>
      </dgm:t>
    </dgm:pt>
    <dgm:pt modelId="{1DF4DB14-0D73-4703-A856-7D65C89C6757}" type="pres">
      <dgm:prSet presAssocID="{4A074D38-F56D-4482-A725-80C4A5822B93}" presName="compNode" presStyleCnt="0"/>
      <dgm:spPr/>
      <dgm:t>
        <a:bodyPr/>
        <a:lstStyle/>
        <a:p>
          <a:endParaRPr lang="en-US"/>
        </a:p>
      </dgm:t>
    </dgm:pt>
    <dgm:pt modelId="{AF8CAB9D-0C54-49AA-9569-66E79678CC7C}" type="pres">
      <dgm:prSet presAssocID="{4A074D38-F56D-4482-A725-80C4A5822B93}" presName="aNode" presStyleLbl="bgShp" presStyleIdx="2" presStyleCnt="3"/>
      <dgm:spPr/>
      <dgm:t>
        <a:bodyPr/>
        <a:lstStyle/>
        <a:p>
          <a:endParaRPr lang="en-US"/>
        </a:p>
      </dgm:t>
    </dgm:pt>
    <dgm:pt modelId="{326CB3E4-1E81-4A54-8266-F623FED3AA5C}" type="pres">
      <dgm:prSet presAssocID="{4A074D38-F56D-4482-A725-80C4A5822B93}" presName="textNode" presStyleLbl="bgShp" presStyleIdx="2" presStyleCnt="3"/>
      <dgm:spPr/>
      <dgm:t>
        <a:bodyPr/>
        <a:lstStyle/>
        <a:p>
          <a:endParaRPr lang="en-US"/>
        </a:p>
      </dgm:t>
    </dgm:pt>
    <dgm:pt modelId="{DD7EECC7-BB33-450B-9649-1A49AB1CA0FD}" type="pres">
      <dgm:prSet presAssocID="{4A074D38-F56D-4482-A725-80C4A5822B93}" presName="compChildNode" presStyleCnt="0"/>
      <dgm:spPr/>
      <dgm:t>
        <a:bodyPr/>
        <a:lstStyle/>
        <a:p>
          <a:endParaRPr lang="en-US"/>
        </a:p>
      </dgm:t>
    </dgm:pt>
    <dgm:pt modelId="{289AD754-75A0-4484-B4A3-72576CE70378}" type="pres">
      <dgm:prSet presAssocID="{4A074D38-F56D-4482-A725-80C4A5822B93}" presName="theInnerList" presStyleCnt="0"/>
      <dgm:spPr/>
      <dgm:t>
        <a:bodyPr/>
        <a:lstStyle/>
        <a:p>
          <a:endParaRPr lang="en-US"/>
        </a:p>
      </dgm:t>
    </dgm:pt>
  </dgm:ptLst>
  <dgm:cxnLst>
    <dgm:cxn modelId="{68BB5EE8-7BFE-4529-AF43-84518E3AF2EF}" srcId="{10205D9E-2F98-402B-AB16-39472B857784}" destId="{9922825C-CBA6-4C7D-9888-F6B396EEB3DD}" srcOrd="1" destOrd="0" parTransId="{F8F1451F-B264-4F19-9951-CFD7E5D2EED9}" sibTransId="{5AC74942-45E7-479E-9BA3-77A9751B0825}"/>
    <dgm:cxn modelId="{8B16D756-BF8F-4E61-AA11-C548C3532EE2}" type="presOf" srcId="{9922825C-CBA6-4C7D-9888-F6B396EEB3DD}" destId="{4F4FA9EA-E89B-45B1-82BD-A9C429A98403}" srcOrd="1" destOrd="0" presId="urn:microsoft.com/office/officeart/2005/8/layout/lProcess2"/>
    <dgm:cxn modelId="{413FCC28-F184-4B57-868C-C96019190656}" type="presOf" srcId="{9922825C-CBA6-4C7D-9888-F6B396EEB3DD}" destId="{7AA94035-AC1C-4399-B5CF-9BAD81DABC88}" srcOrd="0" destOrd="0" presId="urn:microsoft.com/office/officeart/2005/8/layout/lProcess2"/>
    <dgm:cxn modelId="{CDA84733-AA9D-4BD2-B6C2-3CB3C028E3F7}" srcId="{10205D9E-2F98-402B-AB16-39472B857784}" destId="{E0FEED5F-E2FD-4284-9CCB-26A8CF82CFAB}" srcOrd="0" destOrd="0" parTransId="{1664B2C8-D69B-4B71-A86C-B548B9E95F5D}" sibTransId="{1AB6BDE6-136F-4338-9DE3-9B45FDDCCFA2}"/>
    <dgm:cxn modelId="{8F04D64D-6503-4917-9FE3-5904BBCEB7DE}" type="presOf" srcId="{4A074D38-F56D-4482-A725-80C4A5822B93}" destId="{326CB3E4-1E81-4A54-8266-F623FED3AA5C}" srcOrd="1" destOrd="0" presId="urn:microsoft.com/office/officeart/2005/8/layout/lProcess2"/>
    <dgm:cxn modelId="{96A3DDFB-7428-4CF8-A76C-172F1602A719}" type="presOf" srcId="{E0FEED5F-E2FD-4284-9CCB-26A8CF82CFAB}" destId="{E9DB1EB9-EF6B-4DC2-B63E-616B63662CC1}" srcOrd="0" destOrd="0" presId="urn:microsoft.com/office/officeart/2005/8/layout/lProcess2"/>
    <dgm:cxn modelId="{492B2F1A-0037-442E-BF0F-1CB04783314B}" type="presOf" srcId="{4A074D38-F56D-4482-A725-80C4A5822B93}" destId="{AF8CAB9D-0C54-49AA-9569-66E79678CC7C}" srcOrd="0" destOrd="0" presId="urn:microsoft.com/office/officeart/2005/8/layout/lProcess2"/>
    <dgm:cxn modelId="{9BEB2BD2-1199-4C5A-BF84-61AF7934510D}" type="presOf" srcId="{10205D9E-2F98-402B-AB16-39472B857784}" destId="{07C742BB-FC63-4716-AFF5-509091178E9C}" srcOrd="0" destOrd="0" presId="urn:microsoft.com/office/officeart/2005/8/layout/lProcess2"/>
    <dgm:cxn modelId="{A72A2CB3-CD49-4838-9F85-C122229BF5A0}" srcId="{10205D9E-2F98-402B-AB16-39472B857784}" destId="{4A074D38-F56D-4482-A725-80C4A5822B93}" srcOrd="2" destOrd="0" parTransId="{BE06EB07-BE7A-4A46-9EAA-4B6E87C4002C}" sibTransId="{1CD4697F-D3A1-4C72-93E6-7A6628473591}"/>
    <dgm:cxn modelId="{2392EDA9-2965-48B4-97C9-156BA5AA84BD}" type="presOf" srcId="{E0FEED5F-E2FD-4284-9CCB-26A8CF82CFAB}" destId="{C9897574-9F60-4538-8DFC-DC0142EB91A7}" srcOrd="1" destOrd="0" presId="urn:microsoft.com/office/officeart/2005/8/layout/lProcess2"/>
    <dgm:cxn modelId="{D6D4ED30-C46D-47EB-B903-AEA2C9B7B681}" type="presParOf" srcId="{07C742BB-FC63-4716-AFF5-509091178E9C}" destId="{508B854E-4F8B-4950-B6DA-2C759E3A3807}" srcOrd="0" destOrd="0" presId="urn:microsoft.com/office/officeart/2005/8/layout/lProcess2"/>
    <dgm:cxn modelId="{2AB2F80B-AB44-452D-9D65-7F14B94C8E55}" type="presParOf" srcId="{508B854E-4F8B-4950-B6DA-2C759E3A3807}" destId="{E9DB1EB9-EF6B-4DC2-B63E-616B63662CC1}" srcOrd="0" destOrd="0" presId="urn:microsoft.com/office/officeart/2005/8/layout/lProcess2"/>
    <dgm:cxn modelId="{11414098-35F3-4790-AE32-76D913C08CAD}" type="presParOf" srcId="{508B854E-4F8B-4950-B6DA-2C759E3A3807}" destId="{C9897574-9F60-4538-8DFC-DC0142EB91A7}" srcOrd="1" destOrd="0" presId="urn:microsoft.com/office/officeart/2005/8/layout/lProcess2"/>
    <dgm:cxn modelId="{8A285590-E6D1-485F-B775-939EF98143A5}" type="presParOf" srcId="{508B854E-4F8B-4950-B6DA-2C759E3A3807}" destId="{32BFA34C-FB86-4038-93B0-8E47F81D50FB}" srcOrd="2" destOrd="0" presId="urn:microsoft.com/office/officeart/2005/8/layout/lProcess2"/>
    <dgm:cxn modelId="{D580C359-7D76-4069-BB2C-126EEE2CCF12}" type="presParOf" srcId="{32BFA34C-FB86-4038-93B0-8E47F81D50FB}" destId="{EF5B109F-7B8C-4DC1-B6FC-E9799046696F}" srcOrd="0" destOrd="0" presId="urn:microsoft.com/office/officeart/2005/8/layout/lProcess2"/>
    <dgm:cxn modelId="{220737C1-B7A3-4B79-8DCC-4029FCE0646A}" type="presParOf" srcId="{07C742BB-FC63-4716-AFF5-509091178E9C}" destId="{EEC1CF8C-4238-46B4-BD29-00EEE1C1458B}" srcOrd="1" destOrd="0" presId="urn:microsoft.com/office/officeart/2005/8/layout/lProcess2"/>
    <dgm:cxn modelId="{D42994A4-18A8-4AC3-8650-965B4ED802D9}" type="presParOf" srcId="{07C742BB-FC63-4716-AFF5-509091178E9C}" destId="{E55D76FB-A41D-48E8-9484-773658860BA5}" srcOrd="2" destOrd="0" presId="urn:microsoft.com/office/officeart/2005/8/layout/lProcess2"/>
    <dgm:cxn modelId="{2F8CB3E4-416C-4FC6-9687-5DC16177EA64}" type="presParOf" srcId="{E55D76FB-A41D-48E8-9484-773658860BA5}" destId="{7AA94035-AC1C-4399-B5CF-9BAD81DABC88}" srcOrd="0" destOrd="0" presId="urn:microsoft.com/office/officeart/2005/8/layout/lProcess2"/>
    <dgm:cxn modelId="{CF8CD2FA-E6F5-47FA-AE42-C72DC8ADCBCB}" type="presParOf" srcId="{E55D76FB-A41D-48E8-9484-773658860BA5}" destId="{4F4FA9EA-E89B-45B1-82BD-A9C429A98403}" srcOrd="1" destOrd="0" presId="urn:microsoft.com/office/officeart/2005/8/layout/lProcess2"/>
    <dgm:cxn modelId="{50F6A9D7-FE02-4F22-990B-CEB13D36800C}" type="presParOf" srcId="{E55D76FB-A41D-48E8-9484-773658860BA5}" destId="{B53FA75C-9148-4999-86B6-8CB1444114F4}" srcOrd="2" destOrd="0" presId="urn:microsoft.com/office/officeart/2005/8/layout/lProcess2"/>
    <dgm:cxn modelId="{E6B8DC35-C51F-4129-AA37-9A29168DBAC9}" type="presParOf" srcId="{B53FA75C-9148-4999-86B6-8CB1444114F4}" destId="{114851AF-3F13-43BD-AAAC-37ADAE89E862}" srcOrd="0" destOrd="0" presId="urn:microsoft.com/office/officeart/2005/8/layout/lProcess2"/>
    <dgm:cxn modelId="{1D52E879-16A9-46B7-8B35-94B91734810B}" type="presParOf" srcId="{07C742BB-FC63-4716-AFF5-509091178E9C}" destId="{D55C93AF-29F0-4EE8-A879-F00D506BCD6F}" srcOrd="3" destOrd="0" presId="urn:microsoft.com/office/officeart/2005/8/layout/lProcess2"/>
    <dgm:cxn modelId="{FF21CB63-8C83-45B5-AD7F-1C62E4CF0702}" type="presParOf" srcId="{07C742BB-FC63-4716-AFF5-509091178E9C}" destId="{1DF4DB14-0D73-4703-A856-7D65C89C6757}" srcOrd="4" destOrd="0" presId="urn:microsoft.com/office/officeart/2005/8/layout/lProcess2"/>
    <dgm:cxn modelId="{CA2E34F6-A1E7-4DD2-BC5B-E713F1DA84D7}" type="presParOf" srcId="{1DF4DB14-0D73-4703-A856-7D65C89C6757}" destId="{AF8CAB9D-0C54-49AA-9569-66E79678CC7C}" srcOrd="0" destOrd="0" presId="urn:microsoft.com/office/officeart/2005/8/layout/lProcess2"/>
    <dgm:cxn modelId="{2EB0B1BC-CA7A-4763-BB79-EAFA0A0A8E0B}" type="presParOf" srcId="{1DF4DB14-0D73-4703-A856-7D65C89C6757}" destId="{326CB3E4-1E81-4A54-8266-F623FED3AA5C}" srcOrd="1" destOrd="0" presId="urn:microsoft.com/office/officeart/2005/8/layout/lProcess2"/>
    <dgm:cxn modelId="{DF709007-C21B-40DB-9F21-DC42F1417AD3}" type="presParOf" srcId="{1DF4DB14-0D73-4703-A856-7D65C89C6757}" destId="{DD7EECC7-BB33-450B-9649-1A49AB1CA0FD}" srcOrd="2" destOrd="0" presId="urn:microsoft.com/office/officeart/2005/8/layout/lProcess2"/>
    <dgm:cxn modelId="{E22BF466-D657-49C2-A445-E89E3EC3A52A}" type="presParOf" srcId="{DD7EECC7-BB33-450B-9649-1A49AB1CA0FD}" destId="{289AD754-75A0-4484-B4A3-72576CE7037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53CF8-1925-4F77-AF55-213D127D0CE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F408B-6E42-4694-9314-8D59BF2FBC25}">
      <dgm:prSet phldrT="[Text]"/>
      <dgm:spPr/>
      <dgm:t>
        <a:bodyPr/>
        <a:lstStyle/>
        <a:p>
          <a:r>
            <a:rPr lang="en-US" dirty="0" smtClean="0"/>
            <a:t>Discharge</a:t>
          </a:r>
          <a:endParaRPr lang="en-US" dirty="0"/>
        </a:p>
      </dgm:t>
    </dgm:pt>
    <dgm:pt modelId="{1FAC10EF-8310-48BD-A59B-CE0E7FBD3169}" type="parTrans" cxnId="{EC5018C5-6750-4CC1-B6E3-2CE1F423F426}">
      <dgm:prSet/>
      <dgm:spPr/>
      <dgm:t>
        <a:bodyPr/>
        <a:lstStyle/>
        <a:p>
          <a:endParaRPr lang="en-US"/>
        </a:p>
      </dgm:t>
    </dgm:pt>
    <dgm:pt modelId="{95207BBF-444C-46AE-969B-2F5956930153}" type="sibTrans" cxnId="{EC5018C5-6750-4CC1-B6E3-2CE1F423F426}">
      <dgm:prSet/>
      <dgm:spPr/>
      <dgm:t>
        <a:bodyPr/>
        <a:lstStyle/>
        <a:p>
          <a:endParaRPr lang="en-US"/>
        </a:p>
      </dgm:t>
    </dgm:pt>
    <dgm:pt modelId="{45521649-E5B6-4B51-A56B-7CB2EA92637C}">
      <dgm:prSet phldrT="[Text]"/>
      <dgm:spPr/>
      <dgm:t>
        <a:bodyPr/>
        <a:lstStyle/>
        <a:p>
          <a:r>
            <a:rPr lang="en-US" dirty="0" smtClean="0"/>
            <a:t>Discharge</a:t>
          </a:r>
          <a:endParaRPr lang="en-US" dirty="0"/>
        </a:p>
      </dgm:t>
    </dgm:pt>
    <dgm:pt modelId="{F1B6ECEF-523E-49A7-879F-4B52E3B660F9}" type="parTrans" cxnId="{532D91AE-3602-4F35-947B-3927F9B4B70D}">
      <dgm:prSet/>
      <dgm:spPr/>
      <dgm:t>
        <a:bodyPr/>
        <a:lstStyle/>
        <a:p>
          <a:endParaRPr lang="en-US"/>
        </a:p>
      </dgm:t>
    </dgm:pt>
    <dgm:pt modelId="{F9842301-8DEB-4879-A209-E38E549E8562}" type="sibTrans" cxnId="{532D91AE-3602-4F35-947B-3927F9B4B70D}">
      <dgm:prSet/>
      <dgm:spPr/>
      <dgm:t>
        <a:bodyPr/>
        <a:lstStyle/>
        <a:p>
          <a:endParaRPr lang="en-US"/>
        </a:p>
      </dgm:t>
    </dgm:pt>
    <dgm:pt modelId="{2CA86F0C-99C3-48EA-BA33-B490B2AFD919}">
      <dgm:prSet phldrT="[Text]"/>
      <dgm:spPr/>
      <dgm:t>
        <a:bodyPr/>
        <a:lstStyle/>
        <a:p>
          <a:r>
            <a:rPr lang="en-US" dirty="0" smtClean="0"/>
            <a:t>Discharge</a:t>
          </a:r>
          <a:endParaRPr lang="en-US" dirty="0"/>
        </a:p>
      </dgm:t>
    </dgm:pt>
    <dgm:pt modelId="{D8A3C945-2CAF-4B55-A304-E69B1B471E30}" type="parTrans" cxnId="{6596B993-2C28-4976-B150-9772D7679740}">
      <dgm:prSet/>
      <dgm:spPr/>
      <dgm:t>
        <a:bodyPr/>
        <a:lstStyle/>
        <a:p>
          <a:endParaRPr lang="en-US"/>
        </a:p>
      </dgm:t>
    </dgm:pt>
    <dgm:pt modelId="{8E3B783A-E759-4C91-A293-7EB6E322D824}" type="sibTrans" cxnId="{6596B993-2C28-4976-B150-9772D7679740}">
      <dgm:prSet/>
      <dgm:spPr/>
      <dgm:t>
        <a:bodyPr/>
        <a:lstStyle/>
        <a:p>
          <a:endParaRPr lang="en-US"/>
        </a:p>
      </dgm:t>
    </dgm:pt>
    <dgm:pt modelId="{31E51AEB-02F2-4CF7-A9E1-9E361174376B}">
      <dgm:prSet phldrT="[Text]" custT="1"/>
      <dgm:spPr/>
      <dgm:t>
        <a:bodyPr/>
        <a:lstStyle/>
        <a:p>
          <a:endParaRPr lang="en-US" sz="2000" dirty="0"/>
        </a:p>
      </dgm:t>
    </dgm:pt>
    <dgm:pt modelId="{A4AFF6A4-F007-40AB-BF7E-2676D3C820B2}" type="sibTrans" cxnId="{033ED57A-3A08-4C91-A6D0-1BCB1AD629B8}">
      <dgm:prSet/>
      <dgm:spPr/>
      <dgm:t>
        <a:bodyPr/>
        <a:lstStyle/>
        <a:p>
          <a:endParaRPr lang="en-US"/>
        </a:p>
      </dgm:t>
    </dgm:pt>
    <dgm:pt modelId="{58B108E9-91E7-4410-B3F3-87AF14C524C9}" type="parTrans" cxnId="{033ED57A-3A08-4C91-A6D0-1BCB1AD629B8}">
      <dgm:prSet/>
      <dgm:spPr/>
      <dgm:t>
        <a:bodyPr/>
        <a:lstStyle/>
        <a:p>
          <a:endParaRPr lang="en-US"/>
        </a:p>
      </dgm:t>
    </dgm:pt>
    <dgm:pt modelId="{FBD5898C-0603-4BDA-A01E-3116CABB8CDE}" type="pres">
      <dgm:prSet presAssocID="{3EB53CF8-1925-4F77-AF55-213D127D0CE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7491A-0B7B-48E4-B5DB-6A2F4E8EC7A4}" type="pres">
      <dgm:prSet presAssocID="{3EB53CF8-1925-4F77-AF55-213D127D0CE5}" presName="ellipse" presStyleLbl="trBgShp" presStyleIdx="0" presStyleCnt="1"/>
      <dgm:spPr/>
    </dgm:pt>
    <dgm:pt modelId="{1E2A41C5-B557-40D6-A08C-0A89AB1CDFE3}" type="pres">
      <dgm:prSet presAssocID="{3EB53CF8-1925-4F77-AF55-213D127D0CE5}" presName="arrow1" presStyleLbl="fgShp" presStyleIdx="0" presStyleCnt="1"/>
      <dgm:spPr/>
    </dgm:pt>
    <dgm:pt modelId="{873376CF-32CA-4283-BE8F-508BFAF85A46}" type="pres">
      <dgm:prSet presAssocID="{3EB53CF8-1925-4F77-AF55-213D127D0CE5}" presName="rectangle" presStyleLbl="revTx" presStyleIdx="0" presStyleCnt="1" custScaleX="200000" custLinFactNeighborY="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B7290-1BCD-4883-816F-D8EEC70D0F3D}" type="pres">
      <dgm:prSet presAssocID="{45521649-E5B6-4B51-A56B-7CB2EA92637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8EF96-DF91-4504-8BBD-CBE81DB0D892}" type="pres">
      <dgm:prSet presAssocID="{2CA86F0C-99C3-48EA-BA33-B490B2AFD91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4CA6F-B12A-429B-948C-A119A5B737BB}" type="pres">
      <dgm:prSet presAssocID="{31E51AEB-02F2-4CF7-A9E1-9E361174376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CC81-C340-4DCB-93D0-9626D218C03C}" type="pres">
      <dgm:prSet presAssocID="{3EB53CF8-1925-4F77-AF55-213D127D0CE5}" presName="funnel" presStyleLbl="trAlignAcc1" presStyleIdx="0" presStyleCnt="1" custLinFactNeighborX="1075" custLinFactNeighborY="-893"/>
      <dgm:spPr/>
    </dgm:pt>
  </dgm:ptLst>
  <dgm:cxnLst>
    <dgm:cxn modelId="{033ED57A-3A08-4C91-A6D0-1BCB1AD629B8}" srcId="{3EB53CF8-1925-4F77-AF55-213D127D0CE5}" destId="{31E51AEB-02F2-4CF7-A9E1-9E361174376B}" srcOrd="3" destOrd="0" parTransId="{58B108E9-91E7-4410-B3F3-87AF14C524C9}" sibTransId="{A4AFF6A4-F007-40AB-BF7E-2676D3C820B2}"/>
    <dgm:cxn modelId="{532D91AE-3602-4F35-947B-3927F9B4B70D}" srcId="{3EB53CF8-1925-4F77-AF55-213D127D0CE5}" destId="{45521649-E5B6-4B51-A56B-7CB2EA92637C}" srcOrd="1" destOrd="0" parTransId="{F1B6ECEF-523E-49A7-879F-4B52E3B660F9}" sibTransId="{F9842301-8DEB-4879-A209-E38E549E8562}"/>
    <dgm:cxn modelId="{394CE776-051A-4ECE-BE7F-3AFD7A2B98B8}" type="presOf" srcId="{3EB53CF8-1925-4F77-AF55-213D127D0CE5}" destId="{FBD5898C-0603-4BDA-A01E-3116CABB8CDE}" srcOrd="0" destOrd="0" presId="urn:microsoft.com/office/officeart/2005/8/layout/funnel1"/>
    <dgm:cxn modelId="{6596B993-2C28-4976-B150-9772D7679740}" srcId="{3EB53CF8-1925-4F77-AF55-213D127D0CE5}" destId="{2CA86F0C-99C3-48EA-BA33-B490B2AFD919}" srcOrd="2" destOrd="0" parTransId="{D8A3C945-2CAF-4B55-A304-E69B1B471E30}" sibTransId="{8E3B783A-E759-4C91-A293-7EB6E322D824}"/>
    <dgm:cxn modelId="{46AB8276-67D1-444A-8B46-A54E235182F6}" type="presOf" srcId="{31E51AEB-02F2-4CF7-A9E1-9E361174376B}" destId="{873376CF-32CA-4283-BE8F-508BFAF85A46}" srcOrd="0" destOrd="0" presId="urn:microsoft.com/office/officeart/2005/8/layout/funnel1"/>
    <dgm:cxn modelId="{EC5018C5-6750-4CC1-B6E3-2CE1F423F426}" srcId="{3EB53CF8-1925-4F77-AF55-213D127D0CE5}" destId="{DEFF408B-6E42-4694-9314-8D59BF2FBC25}" srcOrd="0" destOrd="0" parTransId="{1FAC10EF-8310-48BD-A59B-CE0E7FBD3169}" sibTransId="{95207BBF-444C-46AE-969B-2F5956930153}"/>
    <dgm:cxn modelId="{5A353437-07AB-4DD4-A449-F84F6AA57482}" type="presOf" srcId="{DEFF408B-6E42-4694-9314-8D59BF2FBC25}" destId="{0D64CA6F-B12A-429B-948C-A119A5B737BB}" srcOrd="0" destOrd="0" presId="urn:microsoft.com/office/officeart/2005/8/layout/funnel1"/>
    <dgm:cxn modelId="{363F151B-5E25-47E5-8995-2800D58395CD}" type="presOf" srcId="{2CA86F0C-99C3-48EA-BA33-B490B2AFD919}" destId="{9B5B7290-1BCD-4883-816F-D8EEC70D0F3D}" srcOrd="0" destOrd="0" presId="urn:microsoft.com/office/officeart/2005/8/layout/funnel1"/>
    <dgm:cxn modelId="{69682FAE-3083-4979-85ED-61DC8A401981}" type="presOf" srcId="{45521649-E5B6-4B51-A56B-7CB2EA92637C}" destId="{C708EF96-DF91-4504-8BBD-CBE81DB0D892}" srcOrd="0" destOrd="0" presId="urn:microsoft.com/office/officeart/2005/8/layout/funnel1"/>
    <dgm:cxn modelId="{8D75F445-5766-4266-A631-61681CA56B3A}" type="presParOf" srcId="{FBD5898C-0603-4BDA-A01E-3116CABB8CDE}" destId="{DA17491A-0B7B-48E4-B5DB-6A2F4E8EC7A4}" srcOrd="0" destOrd="0" presId="urn:microsoft.com/office/officeart/2005/8/layout/funnel1"/>
    <dgm:cxn modelId="{017B8555-0480-40C1-912D-6F69674D01A7}" type="presParOf" srcId="{FBD5898C-0603-4BDA-A01E-3116CABB8CDE}" destId="{1E2A41C5-B557-40D6-A08C-0A89AB1CDFE3}" srcOrd="1" destOrd="0" presId="urn:microsoft.com/office/officeart/2005/8/layout/funnel1"/>
    <dgm:cxn modelId="{6089B60F-EE8A-4B79-B89E-F51A255CB1C5}" type="presParOf" srcId="{FBD5898C-0603-4BDA-A01E-3116CABB8CDE}" destId="{873376CF-32CA-4283-BE8F-508BFAF85A46}" srcOrd="2" destOrd="0" presId="urn:microsoft.com/office/officeart/2005/8/layout/funnel1"/>
    <dgm:cxn modelId="{90661365-D2EF-468E-80C8-89F1FF3DEF61}" type="presParOf" srcId="{FBD5898C-0603-4BDA-A01E-3116CABB8CDE}" destId="{9B5B7290-1BCD-4883-816F-D8EEC70D0F3D}" srcOrd="3" destOrd="0" presId="urn:microsoft.com/office/officeart/2005/8/layout/funnel1"/>
    <dgm:cxn modelId="{408C70C7-470F-4D72-8278-BDDEA780DEAB}" type="presParOf" srcId="{FBD5898C-0603-4BDA-A01E-3116CABB8CDE}" destId="{C708EF96-DF91-4504-8BBD-CBE81DB0D892}" srcOrd="4" destOrd="0" presId="urn:microsoft.com/office/officeart/2005/8/layout/funnel1"/>
    <dgm:cxn modelId="{A5134A8B-5C2D-41C9-B705-4129791A61D7}" type="presParOf" srcId="{FBD5898C-0603-4BDA-A01E-3116CABB8CDE}" destId="{0D64CA6F-B12A-429B-948C-A119A5B737BB}" srcOrd="5" destOrd="0" presId="urn:microsoft.com/office/officeart/2005/8/layout/funnel1"/>
    <dgm:cxn modelId="{B178E661-F7E1-47E7-B62E-1C7B6196010B}" type="presParOf" srcId="{FBD5898C-0603-4BDA-A01E-3116CABB8CDE}" destId="{4A3ACC81-C340-4DCB-93D0-9626D218C0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D2E7A-CE2B-463D-85DD-6AEE8D9A798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F5B66-F3F6-42CF-B27D-ED31EF30E46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Provider Documentation</a:t>
          </a:r>
          <a:endParaRPr lang="en-US" sz="1800" dirty="0"/>
        </a:p>
      </dgm:t>
    </dgm:pt>
    <dgm:pt modelId="{24735CB0-106C-402A-A340-6E44D792415E}" type="parTrans" cxnId="{81273657-04B0-4C65-8921-1E85A2AC8412}">
      <dgm:prSet/>
      <dgm:spPr/>
      <dgm:t>
        <a:bodyPr/>
        <a:lstStyle/>
        <a:p>
          <a:endParaRPr lang="en-US" sz="1800"/>
        </a:p>
      </dgm:t>
    </dgm:pt>
    <dgm:pt modelId="{AE46ECD7-823C-4F1E-A180-AF8EF4CB9EAA}" type="sibTrans" cxnId="{81273657-04B0-4C65-8921-1E85A2AC8412}">
      <dgm:prSet/>
      <dgm:spPr/>
      <dgm:t>
        <a:bodyPr/>
        <a:lstStyle/>
        <a:p>
          <a:endParaRPr lang="en-US" sz="1800"/>
        </a:p>
      </dgm:t>
    </dgm:pt>
    <dgm:pt modelId="{219D5675-7F65-4EF9-878E-53628503B33E}">
      <dgm:prSet phldrT="[Text]" custT="1"/>
      <dgm:spPr/>
      <dgm:t>
        <a:bodyPr/>
        <a:lstStyle/>
        <a:p>
          <a:r>
            <a:rPr lang="en-US" sz="1800" dirty="0" smtClean="0"/>
            <a:t>Clinical Documentation Specialist</a:t>
          </a:r>
          <a:endParaRPr lang="en-US" sz="1800" dirty="0"/>
        </a:p>
      </dgm:t>
    </dgm:pt>
    <dgm:pt modelId="{C94A0C25-EB1A-46AE-92A9-4BE3AB821C5A}" type="parTrans" cxnId="{675083E8-6568-41D9-A003-FFBB1E67E476}">
      <dgm:prSet/>
      <dgm:spPr/>
      <dgm:t>
        <a:bodyPr/>
        <a:lstStyle/>
        <a:p>
          <a:endParaRPr lang="en-US" sz="1800"/>
        </a:p>
      </dgm:t>
    </dgm:pt>
    <dgm:pt modelId="{9AE4FDA1-2A42-4DE9-8872-633B24702245}" type="sibTrans" cxnId="{675083E8-6568-41D9-A003-FFBB1E67E476}">
      <dgm:prSet/>
      <dgm:spPr/>
      <dgm:t>
        <a:bodyPr/>
        <a:lstStyle/>
        <a:p>
          <a:endParaRPr lang="en-US" sz="1800"/>
        </a:p>
      </dgm:t>
    </dgm:pt>
    <dgm:pt modelId="{1B1AF7CA-E756-40BC-9B0A-C21CFC81918E}">
      <dgm:prSet phldrT="[Text]" custT="1"/>
      <dgm:spPr/>
      <dgm:t>
        <a:bodyPr/>
        <a:lstStyle/>
        <a:p>
          <a:r>
            <a:rPr lang="en-US" sz="1800" dirty="0" smtClean="0"/>
            <a:t>CDI Physician Advisor</a:t>
          </a:r>
          <a:endParaRPr lang="en-US" sz="1800" dirty="0"/>
        </a:p>
      </dgm:t>
    </dgm:pt>
    <dgm:pt modelId="{FD822F21-42C9-4B6D-BE08-FDBD67D3B69E}" type="parTrans" cxnId="{2CFB73CB-FB43-4743-9273-BF8972F7D225}">
      <dgm:prSet/>
      <dgm:spPr/>
      <dgm:t>
        <a:bodyPr/>
        <a:lstStyle/>
        <a:p>
          <a:endParaRPr lang="en-US" sz="1800"/>
        </a:p>
      </dgm:t>
    </dgm:pt>
    <dgm:pt modelId="{C9EA0EEF-7163-4D1F-A36F-19AA60E5A0EB}" type="sibTrans" cxnId="{2CFB73CB-FB43-4743-9273-BF8972F7D225}">
      <dgm:prSet/>
      <dgm:spPr/>
      <dgm:t>
        <a:bodyPr/>
        <a:lstStyle/>
        <a:p>
          <a:endParaRPr lang="en-US" sz="1800"/>
        </a:p>
      </dgm:t>
    </dgm:pt>
    <dgm:pt modelId="{B7D9DDC7-6599-4EA8-A9DA-D927E541F0DF}">
      <dgm:prSet phldrT="[Text]" custT="1"/>
      <dgm:spPr/>
      <dgm:t>
        <a:bodyPr/>
        <a:lstStyle/>
        <a:p>
          <a:r>
            <a:rPr lang="en-US" sz="1800" dirty="0" smtClean="0"/>
            <a:t>ICD-10 Coder</a:t>
          </a:r>
          <a:endParaRPr lang="en-US" sz="1800" dirty="0"/>
        </a:p>
      </dgm:t>
    </dgm:pt>
    <dgm:pt modelId="{6D3ADB40-027B-4CFB-8E26-71633B314C34}" type="parTrans" cxnId="{B6415219-ADA7-4A39-980C-4990E551A591}">
      <dgm:prSet/>
      <dgm:spPr/>
      <dgm:t>
        <a:bodyPr/>
        <a:lstStyle/>
        <a:p>
          <a:endParaRPr lang="en-US" sz="1800"/>
        </a:p>
      </dgm:t>
    </dgm:pt>
    <dgm:pt modelId="{404A0015-CC0C-4CA2-B6FD-6ACC433FA989}" type="sibTrans" cxnId="{B6415219-ADA7-4A39-980C-4990E551A591}">
      <dgm:prSet/>
      <dgm:spPr/>
      <dgm:t>
        <a:bodyPr/>
        <a:lstStyle/>
        <a:p>
          <a:endParaRPr lang="en-US" sz="1800"/>
        </a:p>
      </dgm:t>
    </dgm:pt>
    <dgm:pt modelId="{45D1B416-D272-4B21-A552-2D4C32CD35E9}" type="pres">
      <dgm:prSet presAssocID="{380D2E7A-CE2B-463D-85DD-6AEE8D9A79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943B41-D980-4731-8F0D-DBD98CB35D1E}" type="pres">
      <dgm:prSet presAssocID="{4C1F5B66-F3F6-42CF-B27D-ED31EF30E463}" presName="singleCycle" presStyleCnt="0"/>
      <dgm:spPr/>
    </dgm:pt>
    <dgm:pt modelId="{269D777F-E620-4AF2-81FF-EDCBD71AEB1F}" type="pres">
      <dgm:prSet presAssocID="{4C1F5B66-F3F6-42CF-B27D-ED31EF30E463}" presName="singleCenter" presStyleLbl="node1" presStyleIdx="0" presStyleCnt="4" custScaleX="186974" custLinFactNeighborX="1406" custLinFactNeighborY="-890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6CE5399-2AB9-43F8-9AB8-4710FFA7FC4A}" type="pres">
      <dgm:prSet presAssocID="{C94A0C25-EB1A-46AE-92A9-4BE3AB821C5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D6DC8E8-EA7F-403A-95F1-4EDE0EFF0699}" type="pres">
      <dgm:prSet presAssocID="{219D5675-7F65-4EF9-878E-53628503B33E}" presName="text0" presStyleLbl="node1" presStyleIdx="1" presStyleCnt="4" custScaleX="278561" custScaleY="128394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680B7-684D-47A8-BEAA-3A6CF438656B}" type="pres">
      <dgm:prSet presAssocID="{FD822F21-42C9-4B6D-BE08-FDBD67D3B69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D998487-70CC-4CF5-AA8B-334F857C0212}" type="pres">
      <dgm:prSet presAssocID="{1B1AF7CA-E756-40BC-9B0A-C21CFC81918E}" presName="text0" presStyleLbl="node1" presStyleIdx="2" presStyleCnt="4" custScaleX="229734" custRadScaleRad="111828" custRadScaleInc="-6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A09FB-8196-4E54-83C6-14646202B962}" type="pres">
      <dgm:prSet presAssocID="{6D3ADB40-027B-4CFB-8E26-71633B314C3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EBE5707-48A0-4592-9AAF-CFC1E377B6AA}" type="pres">
      <dgm:prSet presAssocID="{B7D9DDC7-6599-4EA8-A9DA-D927E541F0DF}" presName="text0" presStyleLbl="node1" presStyleIdx="3" presStyleCnt="4" custScaleX="239550" custRadScaleRad="111406" custRadScaleInc="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3657-04B0-4C65-8921-1E85A2AC8412}" srcId="{380D2E7A-CE2B-463D-85DD-6AEE8D9A798C}" destId="{4C1F5B66-F3F6-42CF-B27D-ED31EF30E463}" srcOrd="0" destOrd="0" parTransId="{24735CB0-106C-402A-A340-6E44D792415E}" sibTransId="{AE46ECD7-823C-4F1E-A180-AF8EF4CB9EAA}"/>
    <dgm:cxn modelId="{392BC278-4CF0-4C8D-BC6A-146898F1C7D6}" type="presOf" srcId="{B7D9DDC7-6599-4EA8-A9DA-D927E541F0DF}" destId="{2EBE5707-48A0-4592-9AAF-CFC1E377B6AA}" srcOrd="0" destOrd="0" presId="urn:microsoft.com/office/officeart/2008/layout/RadialCluster"/>
    <dgm:cxn modelId="{3EC4CEB1-2A48-4D89-8EE3-101FD971BD5E}" type="presOf" srcId="{4C1F5B66-F3F6-42CF-B27D-ED31EF30E463}" destId="{269D777F-E620-4AF2-81FF-EDCBD71AEB1F}" srcOrd="0" destOrd="0" presId="urn:microsoft.com/office/officeart/2008/layout/RadialCluster"/>
    <dgm:cxn modelId="{3BF8BDAE-52A6-4910-978C-8D25FAF8BF74}" type="presOf" srcId="{6D3ADB40-027B-4CFB-8E26-71633B314C34}" destId="{77EA09FB-8196-4E54-83C6-14646202B962}" srcOrd="0" destOrd="0" presId="urn:microsoft.com/office/officeart/2008/layout/RadialCluster"/>
    <dgm:cxn modelId="{3DB8B1A8-7676-45B3-80EC-5FB693911845}" type="presOf" srcId="{219D5675-7F65-4EF9-878E-53628503B33E}" destId="{2D6DC8E8-EA7F-403A-95F1-4EDE0EFF0699}" srcOrd="0" destOrd="0" presId="urn:microsoft.com/office/officeart/2008/layout/RadialCluster"/>
    <dgm:cxn modelId="{2CFB73CB-FB43-4743-9273-BF8972F7D225}" srcId="{4C1F5B66-F3F6-42CF-B27D-ED31EF30E463}" destId="{1B1AF7CA-E756-40BC-9B0A-C21CFC81918E}" srcOrd="1" destOrd="0" parTransId="{FD822F21-42C9-4B6D-BE08-FDBD67D3B69E}" sibTransId="{C9EA0EEF-7163-4D1F-A36F-19AA60E5A0EB}"/>
    <dgm:cxn modelId="{35B0A84F-34F5-4C1B-BA70-1E795DBFA551}" type="presOf" srcId="{1B1AF7CA-E756-40BC-9B0A-C21CFC81918E}" destId="{FD998487-70CC-4CF5-AA8B-334F857C0212}" srcOrd="0" destOrd="0" presId="urn:microsoft.com/office/officeart/2008/layout/RadialCluster"/>
    <dgm:cxn modelId="{675083E8-6568-41D9-A003-FFBB1E67E476}" srcId="{4C1F5B66-F3F6-42CF-B27D-ED31EF30E463}" destId="{219D5675-7F65-4EF9-878E-53628503B33E}" srcOrd="0" destOrd="0" parTransId="{C94A0C25-EB1A-46AE-92A9-4BE3AB821C5A}" sibTransId="{9AE4FDA1-2A42-4DE9-8872-633B24702245}"/>
    <dgm:cxn modelId="{7C7CC510-8091-4313-B783-DCB78F9F77EC}" type="presOf" srcId="{C94A0C25-EB1A-46AE-92A9-4BE3AB821C5A}" destId="{66CE5399-2AB9-43F8-9AB8-4710FFA7FC4A}" srcOrd="0" destOrd="0" presId="urn:microsoft.com/office/officeart/2008/layout/RadialCluster"/>
    <dgm:cxn modelId="{BA3B007D-F177-4489-B16F-029AE356DABA}" type="presOf" srcId="{380D2E7A-CE2B-463D-85DD-6AEE8D9A798C}" destId="{45D1B416-D272-4B21-A552-2D4C32CD35E9}" srcOrd="0" destOrd="0" presId="urn:microsoft.com/office/officeart/2008/layout/RadialCluster"/>
    <dgm:cxn modelId="{E41F56BE-D1CF-4F57-BEC6-45BD26359A11}" type="presOf" srcId="{FD822F21-42C9-4B6D-BE08-FDBD67D3B69E}" destId="{F05680B7-684D-47A8-BEAA-3A6CF438656B}" srcOrd="0" destOrd="0" presId="urn:microsoft.com/office/officeart/2008/layout/RadialCluster"/>
    <dgm:cxn modelId="{B6415219-ADA7-4A39-980C-4990E551A591}" srcId="{4C1F5B66-F3F6-42CF-B27D-ED31EF30E463}" destId="{B7D9DDC7-6599-4EA8-A9DA-D927E541F0DF}" srcOrd="2" destOrd="0" parTransId="{6D3ADB40-027B-4CFB-8E26-71633B314C34}" sibTransId="{404A0015-CC0C-4CA2-B6FD-6ACC433FA989}"/>
    <dgm:cxn modelId="{7E25FF71-6212-4BDA-A432-EC849496A41E}" type="presParOf" srcId="{45D1B416-D272-4B21-A552-2D4C32CD35E9}" destId="{A5943B41-D980-4731-8F0D-DBD98CB35D1E}" srcOrd="0" destOrd="0" presId="urn:microsoft.com/office/officeart/2008/layout/RadialCluster"/>
    <dgm:cxn modelId="{3428DF6A-4859-4695-86A1-85D09954BD75}" type="presParOf" srcId="{A5943B41-D980-4731-8F0D-DBD98CB35D1E}" destId="{269D777F-E620-4AF2-81FF-EDCBD71AEB1F}" srcOrd="0" destOrd="0" presId="urn:microsoft.com/office/officeart/2008/layout/RadialCluster"/>
    <dgm:cxn modelId="{B033D7C3-E91E-4216-8934-763C36758A74}" type="presParOf" srcId="{A5943B41-D980-4731-8F0D-DBD98CB35D1E}" destId="{66CE5399-2AB9-43F8-9AB8-4710FFA7FC4A}" srcOrd="1" destOrd="0" presId="urn:microsoft.com/office/officeart/2008/layout/RadialCluster"/>
    <dgm:cxn modelId="{B650B1FA-DE28-476A-AE2C-0499A443D2D7}" type="presParOf" srcId="{A5943B41-D980-4731-8F0D-DBD98CB35D1E}" destId="{2D6DC8E8-EA7F-403A-95F1-4EDE0EFF0699}" srcOrd="2" destOrd="0" presId="urn:microsoft.com/office/officeart/2008/layout/RadialCluster"/>
    <dgm:cxn modelId="{BD27D08A-3392-4F3D-BD7C-6970534D8FD8}" type="presParOf" srcId="{A5943B41-D980-4731-8F0D-DBD98CB35D1E}" destId="{F05680B7-684D-47A8-BEAA-3A6CF438656B}" srcOrd="3" destOrd="0" presId="urn:microsoft.com/office/officeart/2008/layout/RadialCluster"/>
    <dgm:cxn modelId="{5734BA59-0667-4D25-A05D-ACAD15F27162}" type="presParOf" srcId="{A5943B41-D980-4731-8F0D-DBD98CB35D1E}" destId="{FD998487-70CC-4CF5-AA8B-334F857C0212}" srcOrd="4" destOrd="0" presId="urn:microsoft.com/office/officeart/2008/layout/RadialCluster"/>
    <dgm:cxn modelId="{1115DFDE-3A9A-4F41-B827-491F3F8F701B}" type="presParOf" srcId="{A5943B41-D980-4731-8F0D-DBD98CB35D1E}" destId="{77EA09FB-8196-4E54-83C6-14646202B962}" srcOrd="5" destOrd="0" presId="urn:microsoft.com/office/officeart/2008/layout/RadialCluster"/>
    <dgm:cxn modelId="{09C30DBE-5EA0-4DAC-98AB-5B1784C31BFE}" type="presParOf" srcId="{A5943B41-D980-4731-8F0D-DBD98CB35D1E}" destId="{2EBE5707-48A0-4592-9AAF-CFC1E377B6A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64B9E-B924-4964-91EF-2E9D8748B744}" type="doc">
      <dgm:prSet loTypeId="urn:microsoft.com/office/officeart/2005/8/layout/matrix1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AB02D4C-460F-4B0B-AD8F-B12A465EBE51}">
      <dgm:prSet phldrT="[Text]"/>
      <dgm:spPr/>
      <dgm:t>
        <a:bodyPr/>
        <a:lstStyle/>
        <a:p>
          <a:r>
            <a:rPr lang="en-US" dirty="0" smtClean="0"/>
            <a:t>Provider Engagement</a:t>
          </a:r>
          <a:endParaRPr lang="en-US" dirty="0"/>
        </a:p>
      </dgm:t>
    </dgm:pt>
    <dgm:pt modelId="{45AAAA61-5697-42CF-9F79-F21E07D40C89}" type="parTrans" cxnId="{6EBB11FB-C1F2-47E5-83B1-DBE6918FC825}">
      <dgm:prSet/>
      <dgm:spPr/>
      <dgm:t>
        <a:bodyPr/>
        <a:lstStyle/>
        <a:p>
          <a:endParaRPr lang="en-US"/>
        </a:p>
      </dgm:t>
    </dgm:pt>
    <dgm:pt modelId="{30C2B07D-9AF5-4257-B863-299991A59BC4}" type="sibTrans" cxnId="{6EBB11FB-C1F2-47E5-83B1-DBE6918FC825}">
      <dgm:prSet/>
      <dgm:spPr/>
      <dgm:t>
        <a:bodyPr/>
        <a:lstStyle/>
        <a:p>
          <a:endParaRPr lang="en-US"/>
        </a:p>
      </dgm:t>
    </dgm:pt>
    <dgm:pt modelId="{A909CF25-A5DB-45C4-A64A-9478E04CAF9E}">
      <dgm:prSet phldrT="[Text]"/>
      <dgm:spPr/>
      <dgm:t>
        <a:bodyPr/>
        <a:lstStyle/>
        <a:p>
          <a:r>
            <a:rPr lang="en-US" dirty="0" smtClean="0"/>
            <a:t>Documentation Infrastructure</a:t>
          </a:r>
          <a:endParaRPr lang="en-US" dirty="0"/>
        </a:p>
      </dgm:t>
    </dgm:pt>
    <dgm:pt modelId="{50169723-067E-4888-ACFF-F6FD8FE33CE8}" type="parTrans" cxnId="{94382C91-680A-4AA8-BA47-A16F281D799C}">
      <dgm:prSet/>
      <dgm:spPr/>
      <dgm:t>
        <a:bodyPr/>
        <a:lstStyle/>
        <a:p>
          <a:endParaRPr lang="en-US"/>
        </a:p>
      </dgm:t>
    </dgm:pt>
    <dgm:pt modelId="{F717DDD5-1A4F-4852-844C-69DA3AE675F9}" type="sibTrans" cxnId="{94382C91-680A-4AA8-BA47-A16F281D799C}">
      <dgm:prSet/>
      <dgm:spPr/>
      <dgm:t>
        <a:bodyPr/>
        <a:lstStyle/>
        <a:p>
          <a:endParaRPr lang="en-US"/>
        </a:p>
      </dgm:t>
    </dgm:pt>
    <dgm:pt modelId="{C043EF55-0BA2-45C7-A92B-E8713E9C5417}">
      <dgm:prSet phldrT="[Text]"/>
      <dgm:spPr/>
      <dgm:t>
        <a:bodyPr/>
        <a:lstStyle/>
        <a:p>
          <a:r>
            <a:rPr lang="en-US" dirty="0" smtClean="0"/>
            <a:t>Performance Monitoring</a:t>
          </a:r>
          <a:endParaRPr lang="en-US" dirty="0"/>
        </a:p>
      </dgm:t>
    </dgm:pt>
    <dgm:pt modelId="{067CA947-B1F0-4191-B5A9-F09DD7960FFA}" type="parTrans" cxnId="{C14610AC-A01F-4C79-A037-DED17A0F55DB}">
      <dgm:prSet/>
      <dgm:spPr/>
      <dgm:t>
        <a:bodyPr/>
        <a:lstStyle/>
        <a:p>
          <a:endParaRPr lang="en-US"/>
        </a:p>
      </dgm:t>
    </dgm:pt>
    <dgm:pt modelId="{D9DA8117-63F3-408F-BFA4-1C3C15CAFDB7}" type="sibTrans" cxnId="{C14610AC-A01F-4C79-A037-DED17A0F55DB}">
      <dgm:prSet/>
      <dgm:spPr/>
      <dgm:t>
        <a:bodyPr/>
        <a:lstStyle/>
        <a:p>
          <a:endParaRPr lang="en-US"/>
        </a:p>
      </dgm:t>
    </dgm:pt>
    <dgm:pt modelId="{4C43D979-4081-4E1D-896E-C2A1B65AF55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CDI Medical Record Reviews	</a:t>
          </a:r>
          <a:endParaRPr lang="en-US" dirty="0"/>
        </a:p>
      </dgm:t>
    </dgm:pt>
    <dgm:pt modelId="{DBB19129-1A3D-47F9-B2B3-65FFAEC9FA3E}" type="sibTrans" cxnId="{B6682A38-E6E2-4B43-87FB-BED48B19E82C}">
      <dgm:prSet/>
      <dgm:spPr/>
      <dgm:t>
        <a:bodyPr/>
        <a:lstStyle/>
        <a:p>
          <a:endParaRPr lang="en-US"/>
        </a:p>
      </dgm:t>
    </dgm:pt>
    <dgm:pt modelId="{86AA1147-05D0-4CA2-8A27-4B4B60F96D14}" type="parTrans" cxnId="{B6682A38-E6E2-4B43-87FB-BED48B19E82C}">
      <dgm:prSet/>
      <dgm:spPr/>
      <dgm:t>
        <a:bodyPr/>
        <a:lstStyle/>
        <a:p>
          <a:endParaRPr lang="en-US"/>
        </a:p>
      </dgm:t>
    </dgm:pt>
    <dgm:pt modelId="{32D5538E-E98E-4805-AE06-EECE34DEB31A}">
      <dgm:prSet phldrT="[Text]"/>
      <dgm:spPr/>
      <dgm:t>
        <a:bodyPr/>
        <a:lstStyle/>
        <a:p>
          <a:r>
            <a:rPr lang="en-US" dirty="0" smtClean="0"/>
            <a:t>CDI Program</a:t>
          </a:r>
        </a:p>
      </dgm:t>
    </dgm:pt>
    <dgm:pt modelId="{8C124334-041E-4E02-9E62-6CEE51E6FCC6}" type="sibTrans" cxnId="{8C2799BE-D1EF-4173-998A-8F4BB06F4E3C}">
      <dgm:prSet/>
      <dgm:spPr/>
      <dgm:t>
        <a:bodyPr/>
        <a:lstStyle/>
        <a:p>
          <a:endParaRPr lang="en-US"/>
        </a:p>
      </dgm:t>
    </dgm:pt>
    <dgm:pt modelId="{40541E85-15A1-4181-B736-D3E4E22DFEDB}" type="parTrans" cxnId="{8C2799BE-D1EF-4173-998A-8F4BB06F4E3C}">
      <dgm:prSet/>
      <dgm:spPr/>
      <dgm:t>
        <a:bodyPr/>
        <a:lstStyle/>
        <a:p>
          <a:endParaRPr lang="en-US"/>
        </a:p>
      </dgm:t>
    </dgm:pt>
    <dgm:pt modelId="{E985B435-1E66-4601-BB0C-4601F338F1D5}" type="pres">
      <dgm:prSet presAssocID="{7AD64B9E-B924-4964-91EF-2E9D8748B74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2558BA-7480-40BE-935C-18B4B0A3E4C6}" type="pres">
      <dgm:prSet presAssocID="{7AD64B9E-B924-4964-91EF-2E9D8748B744}" presName="matrix" presStyleCnt="0"/>
      <dgm:spPr/>
      <dgm:t>
        <a:bodyPr/>
        <a:lstStyle/>
        <a:p>
          <a:endParaRPr lang="en-US"/>
        </a:p>
      </dgm:t>
    </dgm:pt>
    <dgm:pt modelId="{099314FF-7733-4FAA-9EEA-892E836CE50C}" type="pres">
      <dgm:prSet presAssocID="{7AD64B9E-B924-4964-91EF-2E9D8748B744}" presName="tile1" presStyleLbl="node1" presStyleIdx="0" presStyleCnt="4" custLinFactNeighborY="16931"/>
      <dgm:spPr/>
      <dgm:t>
        <a:bodyPr/>
        <a:lstStyle/>
        <a:p>
          <a:endParaRPr lang="en-US"/>
        </a:p>
      </dgm:t>
    </dgm:pt>
    <dgm:pt modelId="{7317D0B1-FA3C-4B93-A115-12413BDEC3FF}" type="pres">
      <dgm:prSet presAssocID="{7AD64B9E-B924-4964-91EF-2E9D8748B74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D5D83-ED1E-413E-A51C-DF40AFFC704D}" type="pres">
      <dgm:prSet presAssocID="{7AD64B9E-B924-4964-91EF-2E9D8748B744}" presName="tile2" presStyleLbl="node1" presStyleIdx="1" presStyleCnt="4" custLinFactNeighborY="17345"/>
      <dgm:spPr/>
      <dgm:t>
        <a:bodyPr/>
        <a:lstStyle/>
        <a:p>
          <a:endParaRPr lang="en-US"/>
        </a:p>
      </dgm:t>
    </dgm:pt>
    <dgm:pt modelId="{7738B637-FF63-447E-9DAF-3F5F73B7E89E}" type="pres">
      <dgm:prSet presAssocID="{7AD64B9E-B924-4964-91EF-2E9D8748B74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E9CCA-A3B5-4F48-87D6-3B875920D0F6}" type="pres">
      <dgm:prSet presAssocID="{7AD64B9E-B924-4964-91EF-2E9D8748B744}" presName="tile3" presStyleLbl="node1" presStyleIdx="2" presStyleCnt="4" custLinFactNeighborY="413"/>
      <dgm:spPr/>
      <dgm:t>
        <a:bodyPr/>
        <a:lstStyle/>
        <a:p>
          <a:endParaRPr lang="en-US"/>
        </a:p>
      </dgm:t>
    </dgm:pt>
    <dgm:pt modelId="{EA075164-AA24-4D8B-B61A-5D753D0D4616}" type="pres">
      <dgm:prSet presAssocID="{7AD64B9E-B924-4964-91EF-2E9D8748B74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4554-09DD-41EA-BD04-44738AECFC0D}" type="pres">
      <dgm:prSet presAssocID="{7AD64B9E-B924-4964-91EF-2E9D8748B744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B9CDD56A-CD8C-44C1-9DEB-E7D17C830923}" type="pres">
      <dgm:prSet presAssocID="{7AD64B9E-B924-4964-91EF-2E9D8748B74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EA431-951B-4DC5-99C0-A31E5CE9C19C}" type="pres">
      <dgm:prSet presAssocID="{7AD64B9E-B924-4964-91EF-2E9D8748B744}" presName="centerTile" presStyleLbl="fgShp" presStyleIdx="0" presStyleCnt="1" custLinFactNeighborY="121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82C91-680A-4AA8-BA47-A16F281D799C}" srcId="{32D5538E-E98E-4805-AE06-EECE34DEB31A}" destId="{A909CF25-A5DB-45C4-A64A-9478E04CAF9E}" srcOrd="2" destOrd="0" parTransId="{50169723-067E-4888-ACFF-F6FD8FE33CE8}" sibTransId="{F717DDD5-1A4F-4852-844C-69DA3AE675F9}"/>
    <dgm:cxn modelId="{B6682A38-E6E2-4B43-87FB-BED48B19E82C}" srcId="{32D5538E-E98E-4805-AE06-EECE34DEB31A}" destId="{4C43D979-4081-4E1D-896E-C2A1B65AF55A}" srcOrd="0" destOrd="0" parTransId="{86AA1147-05D0-4CA2-8A27-4B4B60F96D14}" sibTransId="{DBB19129-1A3D-47F9-B2B3-65FFAEC9FA3E}"/>
    <dgm:cxn modelId="{6E5FB511-DC2E-4B70-A9CF-5BFCB76172E4}" type="presOf" srcId="{C043EF55-0BA2-45C7-A92B-E8713E9C5417}" destId="{A3214554-09DD-41EA-BD04-44738AECFC0D}" srcOrd="0" destOrd="0" presId="urn:microsoft.com/office/officeart/2005/8/layout/matrix1"/>
    <dgm:cxn modelId="{634EFBB6-1C02-453B-8866-852C51F7A136}" type="presOf" srcId="{7AD64B9E-B924-4964-91EF-2E9D8748B744}" destId="{E985B435-1E66-4601-BB0C-4601F338F1D5}" srcOrd="0" destOrd="0" presId="urn:microsoft.com/office/officeart/2005/8/layout/matrix1"/>
    <dgm:cxn modelId="{A99F091D-9312-4843-863B-6A7DB02C4B72}" type="presOf" srcId="{CAB02D4C-460F-4B0B-AD8F-B12A465EBE51}" destId="{161D5D83-ED1E-413E-A51C-DF40AFFC704D}" srcOrd="0" destOrd="0" presId="urn:microsoft.com/office/officeart/2005/8/layout/matrix1"/>
    <dgm:cxn modelId="{8D980908-DE48-464A-81A7-45408D183CF8}" type="presOf" srcId="{C043EF55-0BA2-45C7-A92B-E8713E9C5417}" destId="{B9CDD56A-CD8C-44C1-9DEB-E7D17C830923}" srcOrd="1" destOrd="0" presId="urn:microsoft.com/office/officeart/2005/8/layout/matrix1"/>
    <dgm:cxn modelId="{9EBE31F5-CD2C-4BCF-B5D7-6D8CA6604905}" type="presOf" srcId="{4C43D979-4081-4E1D-896E-C2A1B65AF55A}" destId="{099314FF-7733-4FAA-9EEA-892E836CE50C}" srcOrd="0" destOrd="0" presId="urn:microsoft.com/office/officeart/2005/8/layout/matrix1"/>
    <dgm:cxn modelId="{E0EA6C9C-C847-4A2D-8D96-35624493A6A2}" type="presOf" srcId="{4C43D979-4081-4E1D-896E-C2A1B65AF55A}" destId="{7317D0B1-FA3C-4B93-A115-12413BDEC3FF}" srcOrd="1" destOrd="0" presId="urn:microsoft.com/office/officeart/2005/8/layout/matrix1"/>
    <dgm:cxn modelId="{4D818CF0-8E6E-4AF9-BF6D-72284E00A1CD}" type="presOf" srcId="{CAB02D4C-460F-4B0B-AD8F-B12A465EBE51}" destId="{7738B637-FF63-447E-9DAF-3F5F73B7E89E}" srcOrd="1" destOrd="0" presId="urn:microsoft.com/office/officeart/2005/8/layout/matrix1"/>
    <dgm:cxn modelId="{3FF92383-1C63-4464-984A-E6715166303F}" type="presOf" srcId="{A909CF25-A5DB-45C4-A64A-9478E04CAF9E}" destId="{91EE9CCA-A3B5-4F48-87D6-3B875920D0F6}" srcOrd="0" destOrd="0" presId="urn:microsoft.com/office/officeart/2005/8/layout/matrix1"/>
    <dgm:cxn modelId="{C14610AC-A01F-4C79-A037-DED17A0F55DB}" srcId="{32D5538E-E98E-4805-AE06-EECE34DEB31A}" destId="{C043EF55-0BA2-45C7-A92B-E8713E9C5417}" srcOrd="3" destOrd="0" parTransId="{067CA947-B1F0-4191-B5A9-F09DD7960FFA}" sibTransId="{D9DA8117-63F3-408F-BFA4-1C3C15CAFDB7}"/>
    <dgm:cxn modelId="{8C2799BE-D1EF-4173-998A-8F4BB06F4E3C}" srcId="{7AD64B9E-B924-4964-91EF-2E9D8748B744}" destId="{32D5538E-E98E-4805-AE06-EECE34DEB31A}" srcOrd="0" destOrd="0" parTransId="{40541E85-15A1-4181-B736-D3E4E22DFEDB}" sibTransId="{8C124334-041E-4E02-9E62-6CEE51E6FCC6}"/>
    <dgm:cxn modelId="{08EE8492-AD7A-4C4D-813C-E00837BBCA67}" type="presOf" srcId="{32D5538E-E98E-4805-AE06-EECE34DEB31A}" destId="{903EA431-951B-4DC5-99C0-A31E5CE9C19C}" srcOrd="0" destOrd="0" presId="urn:microsoft.com/office/officeart/2005/8/layout/matrix1"/>
    <dgm:cxn modelId="{2CC36549-F957-424A-A59A-75A53ECCA595}" type="presOf" srcId="{A909CF25-A5DB-45C4-A64A-9478E04CAF9E}" destId="{EA075164-AA24-4D8B-B61A-5D753D0D4616}" srcOrd="1" destOrd="0" presId="urn:microsoft.com/office/officeart/2005/8/layout/matrix1"/>
    <dgm:cxn modelId="{6EBB11FB-C1F2-47E5-83B1-DBE6918FC825}" srcId="{32D5538E-E98E-4805-AE06-EECE34DEB31A}" destId="{CAB02D4C-460F-4B0B-AD8F-B12A465EBE51}" srcOrd="1" destOrd="0" parTransId="{45AAAA61-5697-42CF-9F79-F21E07D40C89}" sibTransId="{30C2B07D-9AF5-4257-B863-299991A59BC4}"/>
    <dgm:cxn modelId="{040908EA-23AA-44F9-9EBD-861FB62C5DA6}" type="presParOf" srcId="{E985B435-1E66-4601-BB0C-4601F338F1D5}" destId="{332558BA-7480-40BE-935C-18B4B0A3E4C6}" srcOrd="0" destOrd="0" presId="urn:microsoft.com/office/officeart/2005/8/layout/matrix1"/>
    <dgm:cxn modelId="{3E28FE5F-27E3-434B-9494-D9A46835066F}" type="presParOf" srcId="{332558BA-7480-40BE-935C-18B4B0A3E4C6}" destId="{099314FF-7733-4FAA-9EEA-892E836CE50C}" srcOrd="0" destOrd="0" presId="urn:microsoft.com/office/officeart/2005/8/layout/matrix1"/>
    <dgm:cxn modelId="{2B551C4A-AC83-4BD6-9641-C0D4426DFB0F}" type="presParOf" srcId="{332558BA-7480-40BE-935C-18B4B0A3E4C6}" destId="{7317D0B1-FA3C-4B93-A115-12413BDEC3FF}" srcOrd="1" destOrd="0" presId="urn:microsoft.com/office/officeart/2005/8/layout/matrix1"/>
    <dgm:cxn modelId="{7E05A674-3FA9-4A77-B514-F876C08D6C94}" type="presParOf" srcId="{332558BA-7480-40BE-935C-18B4B0A3E4C6}" destId="{161D5D83-ED1E-413E-A51C-DF40AFFC704D}" srcOrd="2" destOrd="0" presId="urn:microsoft.com/office/officeart/2005/8/layout/matrix1"/>
    <dgm:cxn modelId="{88CACC00-0CBB-4AB6-A649-1503086D051A}" type="presParOf" srcId="{332558BA-7480-40BE-935C-18B4B0A3E4C6}" destId="{7738B637-FF63-447E-9DAF-3F5F73B7E89E}" srcOrd="3" destOrd="0" presId="urn:microsoft.com/office/officeart/2005/8/layout/matrix1"/>
    <dgm:cxn modelId="{642A459C-6BF6-425D-97D2-DA795550DEFF}" type="presParOf" srcId="{332558BA-7480-40BE-935C-18B4B0A3E4C6}" destId="{91EE9CCA-A3B5-4F48-87D6-3B875920D0F6}" srcOrd="4" destOrd="0" presId="urn:microsoft.com/office/officeart/2005/8/layout/matrix1"/>
    <dgm:cxn modelId="{5D70F4E3-7136-4060-A775-37E8E5F58CBB}" type="presParOf" srcId="{332558BA-7480-40BE-935C-18B4B0A3E4C6}" destId="{EA075164-AA24-4D8B-B61A-5D753D0D4616}" srcOrd="5" destOrd="0" presId="urn:microsoft.com/office/officeart/2005/8/layout/matrix1"/>
    <dgm:cxn modelId="{71D9F43F-D216-4FA0-95E0-2C8A82E48EE7}" type="presParOf" srcId="{332558BA-7480-40BE-935C-18B4B0A3E4C6}" destId="{A3214554-09DD-41EA-BD04-44738AECFC0D}" srcOrd="6" destOrd="0" presId="urn:microsoft.com/office/officeart/2005/8/layout/matrix1"/>
    <dgm:cxn modelId="{ED697465-2A9F-4DBD-AFE6-4051DE4AF5B5}" type="presParOf" srcId="{332558BA-7480-40BE-935C-18B4B0A3E4C6}" destId="{B9CDD56A-CD8C-44C1-9DEB-E7D17C830923}" srcOrd="7" destOrd="0" presId="urn:microsoft.com/office/officeart/2005/8/layout/matrix1"/>
    <dgm:cxn modelId="{42895771-FDC8-4F18-911A-FE6ED003AC6F}" type="presParOf" srcId="{E985B435-1E66-4601-BB0C-4601F338F1D5}" destId="{903EA431-951B-4DC5-99C0-A31E5CE9C19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7491A-0B7B-48E4-B5DB-6A2F4E8EC7A4}">
      <dsp:nvSpPr>
        <dsp:cNvPr id="0" name=""/>
        <dsp:cNvSpPr/>
      </dsp:nvSpPr>
      <dsp:spPr>
        <a:xfrm>
          <a:off x="1149901" y="128129"/>
          <a:ext cx="2542871" cy="88310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A41C5-B557-40D6-A08C-0A89AB1CDFE3}">
      <dsp:nvSpPr>
        <dsp:cNvPr id="0" name=""/>
        <dsp:cNvSpPr/>
      </dsp:nvSpPr>
      <dsp:spPr>
        <a:xfrm>
          <a:off x="2178877" y="2290555"/>
          <a:ext cx="492804" cy="31539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376CF-32CA-4283-BE8F-508BFAF85A46}">
      <dsp:nvSpPr>
        <dsp:cNvPr id="0" name=""/>
        <dsp:cNvSpPr/>
      </dsp:nvSpPr>
      <dsp:spPr>
        <a:xfrm>
          <a:off x="59818" y="2562583"/>
          <a:ext cx="4730923" cy="59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9818" y="2562583"/>
        <a:ext cx="4730923" cy="591365"/>
      </dsp:txXfrm>
    </dsp:sp>
    <dsp:sp modelId="{9B5B7290-1BCD-4883-816F-D8EEC70D0F3D}">
      <dsp:nvSpPr>
        <dsp:cNvPr id="0" name=""/>
        <dsp:cNvSpPr/>
      </dsp:nvSpPr>
      <dsp:spPr>
        <a:xfrm>
          <a:off x="2074403" y="1079439"/>
          <a:ext cx="887048" cy="88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Discharge</a:t>
          </a:r>
          <a:endParaRPr lang="en-US" sz="1100" kern="1200" dirty="0"/>
        </a:p>
      </dsp:txBody>
      <dsp:txXfrm>
        <a:off x="2204308" y="1209344"/>
        <a:ext cx="627238" cy="627238"/>
      </dsp:txXfrm>
    </dsp:sp>
    <dsp:sp modelId="{C708EF96-DF91-4504-8BBD-CBE81DB0D892}">
      <dsp:nvSpPr>
        <dsp:cNvPr id="0" name=""/>
        <dsp:cNvSpPr/>
      </dsp:nvSpPr>
      <dsp:spPr>
        <a:xfrm>
          <a:off x="1439670" y="413955"/>
          <a:ext cx="887048" cy="88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Discharge</a:t>
          </a:r>
          <a:endParaRPr lang="en-US" sz="1100" kern="1200" dirty="0"/>
        </a:p>
      </dsp:txBody>
      <dsp:txXfrm>
        <a:off x="1569575" y="543860"/>
        <a:ext cx="627238" cy="627238"/>
      </dsp:txXfrm>
    </dsp:sp>
    <dsp:sp modelId="{0D64CA6F-B12A-429B-948C-A119A5B737BB}">
      <dsp:nvSpPr>
        <dsp:cNvPr id="0" name=""/>
        <dsp:cNvSpPr/>
      </dsp:nvSpPr>
      <dsp:spPr>
        <a:xfrm>
          <a:off x="2346431" y="199487"/>
          <a:ext cx="887048" cy="88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Discharge</a:t>
          </a:r>
          <a:endParaRPr lang="en-US" sz="1100" kern="1200" dirty="0"/>
        </a:p>
      </dsp:txBody>
      <dsp:txXfrm>
        <a:off x="2476336" y="329392"/>
        <a:ext cx="627238" cy="627238"/>
      </dsp:txXfrm>
    </dsp:sp>
    <dsp:sp modelId="{4A3ACC81-C340-4DCB-93D0-9626D218C03C}">
      <dsp:nvSpPr>
        <dsp:cNvPr id="0" name=""/>
        <dsp:cNvSpPr/>
      </dsp:nvSpPr>
      <dsp:spPr>
        <a:xfrm>
          <a:off x="1075094" y="0"/>
          <a:ext cx="2759705" cy="22077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E1C4-C8BA-45E3-A3DA-73D8017A4080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14AFE-1485-423F-B1D6-613B9F7EC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9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CCC429-9115-5E44-AA79-2E8EA1D64F29}" type="datetimeFigureOut">
              <a:rPr lang="en-US" smtClean="0"/>
              <a:t>8/15/2016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32ACC4-F312-DC42-82E7-F778CA034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1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3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9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3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011D8-7247-4A9D-88DD-AB8E656263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1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A99EA-AAB6-4AED-929D-5381181425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4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78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9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8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3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40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9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0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92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17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84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44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7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73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01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24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76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5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77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5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26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3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94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8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78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31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97F5B-6DFF-4729-910C-C5147B4316F5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59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7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6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2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5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4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C273-9B33-4342-8ADC-15B9188AB2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8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1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1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4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ACC4-F312-DC42-82E7-F778CA0345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7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665" y="1122363"/>
            <a:ext cx="826013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665" y="3602038"/>
            <a:ext cx="826013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665" y="6356351"/>
            <a:ext cx="486301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0"/>
            <a:ext cx="8922326" cy="88633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1673" y="112733"/>
            <a:ext cx="8684332" cy="638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673" y="6356351"/>
            <a:ext cx="47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maj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1497418" y="106590"/>
            <a:ext cx="7536357" cy="979332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 sz="3273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281546"/>
            <a:ext cx="8204791" cy="48375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2243" indent="-308844">
              <a:lnSpc>
                <a:spcPct val="150000"/>
              </a:lnSpc>
              <a:defRPr/>
            </a:lvl1pPr>
            <a:lvl2pPr marL="362243" indent="213593">
              <a:defRPr/>
            </a:lvl2pPr>
            <a:lvl3pPr marL="630677" indent="254003">
              <a:defRPr/>
            </a:lvl3pPr>
            <a:lvl8pPr marL="1193524" indent="-255446">
              <a:defRPr/>
            </a:lvl8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Test</a:t>
            </a:r>
          </a:p>
          <a:p>
            <a:pPr lvl="0"/>
            <a:r>
              <a:rPr lang="en-US" dirty="0" smtClean="0"/>
              <a:t>Test</a:t>
            </a:r>
          </a:p>
          <a:p>
            <a:pPr lvl="0"/>
            <a:endParaRPr lang="en-US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968211" y="6439343"/>
            <a:ext cx="1707956" cy="2218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727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76168" y="6439343"/>
            <a:ext cx="357607" cy="221853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100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15745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111056"/>
            <a:ext cx="8492645" cy="6249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052186"/>
            <a:ext cx="8492645" cy="5124777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203" y="6356351"/>
            <a:ext cx="523946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102291"/>
            <a:ext cx="8156857" cy="346018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8156856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888" y="6356351"/>
            <a:ext cx="473392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150311"/>
            <a:ext cx="8404963" cy="5887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77" y="1089764"/>
            <a:ext cx="4189173" cy="5087199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89764"/>
            <a:ext cx="4101490" cy="5087199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5677" y="6357002"/>
            <a:ext cx="484220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67" y="10828"/>
            <a:ext cx="8164196" cy="7219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67" y="1089764"/>
            <a:ext cx="4054453" cy="713985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67" y="1803749"/>
            <a:ext cx="4197557" cy="4385914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8182" y="1089764"/>
            <a:ext cx="4201681" cy="713985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8182" y="1803749"/>
            <a:ext cx="4201681" cy="4385914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0625" y="6356351"/>
            <a:ext cx="470084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102079"/>
            <a:ext cx="8542749" cy="6870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3151" y="6356351"/>
            <a:ext cx="392243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87" y="6356350"/>
            <a:ext cx="510816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5677" y="130629"/>
            <a:ext cx="85051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26" y="1064712"/>
            <a:ext cx="3586765" cy="839244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064712"/>
            <a:ext cx="4930933" cy="47963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626" y="1903956"/>
            <a:ext cx="3586765" cy="39650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0626" y="6356351"/>
            <a:ext cx="574585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" y="89554"/>
            <a:ext cx="8492646" cy="662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99" y="1114816"/>
            <a:ext cx="8492645" cy="5062147"/>
          </a:xfrm>
        </p:spPr>
        <p:txBody>
          <a:bodyPr vert="eaVert"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99" y="6356350"/>
            <a:ext cx="600175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63" y="1126339"/>
            <a:ext cx="8255726" cy="505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225" y="6356350"/>
            <a:ext cx="510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628A-1AC5-EA48-90CF-9005452EF1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78"/>
            <a:ext cx="9148997" cy="88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8" b="20922"/>
          <a:stretch/>
        </p:blipFill>
        <p:spPr>
          <a:xfrm>
            <a:off x="7592290" y="6273908"/>
            <a:ext cx="1440291" cy="447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59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4" r:id="rId9"/>
    <p:sldLayoutId id="2147483662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m.content.healthaffairs.org/content/34/3/423.abstract?sid=6c0faf3e-5fc0-45f1-80ba-5e3c39982828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55913"/>
            <a:ext cx="9144000" cy="3701668"/>
          </a:xfrm>
        </p:spPr>
        <p:txBody>
          <a:bodyPr>
            <a:noAutofit/>
          </a:bodyPr>
          <a:lstStyle/>
          <a:p>
            <a:r>
              <a:rPr lang="en-US" sz="4400" b="1" dirty="0"/>
              <a:t>Transforming Today’s CDI Model to Support Value Based Payments</a:t>
            </a:r>
            <a:endParaRPr lang="en-US" b="1" dirty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pPr algn="r"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8" b="20922"/>
          <a:stretch/>
        </p:blipFill>
        <p:spPr>
          <a:xfrm>
            <a:off x="149902" y="272540"/>
            <a:ext cx="4019734" cy="124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55"/>
            <a:ext cx="9144000" cy="5334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686425" y="4991785"/>
            <a:ext cx="305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Shannon Newell, RHIA, CCS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Director, </a:t>
            </a:r>
            <a:r>
              <a:rPr lang="en-US" dirty="0">
                <a:solidFill>
                  <a:srgbClr val="002060"/>
                </a:solidFill>
              </a:rPr>
              <a:t>CDI Quality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7787" y="1167260"/>
            <a:ext cx="3423553" cy="45259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000" dirty="0" smtClean="0"/>
              <a:t>Medicare spending per beneficiary measure (MSPB)</a:t>
            </a:r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01106" y="1173418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Part A and Part B costs</a:t>
            </a:r>
          </a:p>
          <a:p>
            <a:r>
              <a:rPr lang="en-US" sz="2000" dirty="0" smtClean="0"/>
              <a:t>Immediately prior to, during, and for 30 days following a qualifying stay</a:t>
            </a:r>
          </a:p>
          <a:p>
            <a:r>
              <a:rPr lang="en-US" sz="2000" dirty="0" smtClean="0"/>
              <a:t>Risk adjustment methodology - </a:t>
            </a:r>
            <a:r>
              <a:rPr lang="en-US" sz="2000" dirty="0"/>
              <a:t>Hierarchical Condition </a:t>
            </a:r>
            <a:r>
              <a:rPr lang="en-US" sz="2000" dirty="0" smtClean="0"/>
              <a:t>Categories </a:t>
            </a:r>
            <a:r>
              <a:rPr lang="en-US" sz="2000" dirty="0"/>
              <a:t>(HCC)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8385" y="3839747"/>
            <a:ext cx="65220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HCC risk adjustment methodology is also utilized by payers (Medicare Advantage, some commercial) to determine physician payment rates.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17117" y="205175"/>
            <a:ext cx="8404963" cy="588725"/>
          </a:xfrm>
        </p:spPr>
        <p:txBody>
          <a:bodyPr/>
          <a:lstStyle/>
          <a:p>
            <a:r>
              <a:rPr lang="en-US" dirty="0" smtClean="0"/>
              <a:t>Value Based Modifier (VBM) (cont)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1925" y="1143903"/>
            <a:ext cx="8166587" cy="52945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HCCs are hierarchical categories used to predict healthcare expenditures </a:t>
            </a:r>
            <a:r>
              <a:rPr lang="en-US" sz="2000" dirty="0"/>
              <a:t>of individuals </a:t>
            </a:r>
            <a:endParaRPr lang="en-US" sz="2000" dirty="0" smtClean="0"/>
          </a:p>
          <a:p>
            <a:r>
              <a:rPr lang="en-US" sz="2000" dirty="0"/>
              <a:t>CMS calculates </a:t>
            </a:r>
            <a:r>
              <a:rPr lang="en-US" sz="2000" dirty="0" smtClean="0"/>
              <a:t>risk </a:t>
            </a:r>
            <a:r>
              <a:rPr lang="en-US" sz="2000" dirty="0"/>
              <a:t>for a member based on the following:</a:t>
            </a:r>
          </a:p>
          <a:p>
            <a:pPr lvl="1"/>
            <a:r>
              <a:rPr lang="en-US" dirty="0"/>
              <a:t>Demographics (i.e. Age, Sex)</a:t>
            </a:r>
          </a:p>
          <a:p>
            <a:pPr lvl="1"/>
            <a:r>
              <a:rPr lang="en-US" dirty="0" smtClean="0"/>
              <a:t>Reported (ICD-10) diagnoses (chronic conditions – acute conditions)</a:t>
            </a:r>
          </a:p>
          <a:p>
            <a:r>
              <a:rPr lang="en-US" sz="2000" dirty="0" smtClean="0"/>
              <a:t>Reported diagnoses are used to prospectively </a:t>
            </a:r>
            <a:r>
              <a:rPr lang="en-US" sz="2000" dirty="0"/>
              <a:t>adjust capitation payments for a given enrollee/member based on them enrollee/member’s health </a:t>
            </a:r>
            <a:r>
              <a:rPr lang="en-US" sz="2000" dirty="0" smtClean="0"/>
              <a:t>status</a:t>
            </a:r>
            <a:endParaRPr lang="en-US" dirty="0"/>
          </a:p>
          <a:p>
            <a:pPr marL="171450" lvl="1">
              <a:spcBef>
                <a:spcPts val="750"/>
              </a:spcBef>
            </a:pPr>
            <a:r>
              <a:rPr lang="en-US" sz="2000" dirty="0"/>
              <a:t>At the end of the collection year, </a:t>
            </a:r>
            <a:r>
              <a:rPr lang="en-US" sz="2000" dirty="0" smtClean="0"/>
              <a:t>Value Based Models (VBM) utilize risk score (patient health status), cost of care (medical expenses) and quality of care for reimbursement</a:t>
            </a:r>
            <a:endParaRPr lang="en-US" sz="2000" dirty="0"/>
          </a:p>
          <a:p>
            <a:pPr marL="171450" lvl="1">
              <a:spcBef>
                <a:spcPts val="750"/>
              </a:spcBef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4462" y="4870591"/>
            <a:ext cx="7691099" cy="1075591"/>
            <a:chOff x="798265" y="4706561"/>
            <a:chExt cx="7510145" cy="879277"/>
          </a:xfrm>
        </p:grpSpPr>
        <p:sp>
          <p:nvSpPr>
            <p:cNvPr id="7" name="Rectangle 6"/>
            <p:cNvSpPr/>
            <p:nvPr/>
          </p:nvSpPr>
          <p:spPr>
            <a:xfrm>
              <a:off x="798265" y="4706561"/>
              <a:ext cx="2105186" cy="8766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Diagnosis codes are submitted on claims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0744" y="4706561"/>
              <a:ext cx="2105186" cy="8792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Risk scores are calculated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03224" y="4706561"/>
              <a:ext cx="2105186" cy="8792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Risk Adjustment Factor (RAF) impacts reimbursement  for  next calendar year</a:t>
              </a:r>
              <a:endParaRPr lang="en-US" dirty="0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876635" y="5343222"/>
            <a:ext cx="418247" cy="29858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617515" y="5343222"/>
            <a:ext cx="418247" cy="29858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355" y="184208"/>
            <a:ext cx="8492645" cy="624966"/>
          </a:xfrm>
        </p:spPr>
        <p:txBody>
          <a:bodyPr/>
          <a:lstStyle/>
          <a:p>
            <a:r>
              <a:rPr lang="en-US" dirty="0" smtClean="0"/>
              <a:t>HCC Impact on Payment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5677" y="6357002"/>
            <a:ext cx="48422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376303" y="157644"/>
            <a:ext cx="8266913" cy="6557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HCC Risk Adjustment Methodology</a:t>
            </a:r>
            <a:endParaRPr lang="en-US" sz="3000" b="1" i="1" dirty="0">
              <a:latin typeface="Calibri" panose="020F0502020204030204" pitchFamily="34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16167" y="974058"/>
            <a:ext cx="8212017" cy="5105401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/>
              <a:t>CMS accounts for varying severities within a disease grouping with payments based on the most severe form</a:t>
            </a:r>
          </a:p>
          <a:p>
            <a:pPr marL="171450" lvl="1">
              <a:spcBef>
                <a:spcPts val="750"/>
              </a:spcBef>
              <a:buClr>
                <a:schemeClr val="accent1"/>
              </a:buClr>
              <a:buSzPct val="65000"/>
              <a:defRPr/>
            </a:pPr>
            <a:endParaRPr lang="en-US" sz="2000" dirty="0"/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000" b="1" dirty="0" smtClean="0"/>
          </a:p>
          <a:p>
            <a:pPr lvl="1" indent="-3429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en-US" sz="2000" b="1" dirty="0" smtClean="0"/>
              <a:t>Example:</a:t>
            </a:r>
            <a:endParaRPr lang="en-US" sz="2000" dirty="0"/>
          </a:p>
          <a:p>
            <a:pPr lvl="1" indent="-3429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endParaRPr lang="en-US" sz="2000" dirty="0" smtClean="0"/>
          </a:p>
          <a:p>
            <a:pPr lvl="2" indent="-3429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en-US" dirty="0" smtClean="0"/>
              <a:t>January 2016 Sally Smith is diagnosed with: L</a:t>
            </a:r>
            <a:r>
              <a:rPr lang="en-US" sz="1800" dirty="0" smtClean="0"/>
              <a:t>UQ Breast Cancer = HCC 12</a:t>
            </a:r>
          </a:p>
          <a:p>
            <a:pPr lvl="2" indent="-3429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en-US" sz="1800" dirty="0" smtClean="0"/>
              <a:t>June 2016 Sally Smith is diagnosed with:  LUQ breast cancer  = HCC 12        (0.146) </a:t>
            </a:r>
            <a:r>
              <a:rPr lang="en-US" sz="1800" i="1" dirty="0" smtClean="0"/>
              <a:t>with</a:t>
            </a:r>
            <a:r>
              <a:rPr lang="en-US" sz="1800" dirty="0" smtClean="0"/>
              <a:t> metastasis to ribs = HCC 8     (2.625)</a:t>
            </a:r>
          </a:p>
          <a:p>
            <a:pPr marL="171450" lvl="1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	</a:t>
            </a: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5000"/>
              <a:buNone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65000"/>
              <a:buFont typeface="Wingdings" panose="05000000000000000000" pitchFamily="2" charset="2"/>
              <a:buChar char="v"/>
            </a:pPr>
            <a:endParaRPr lang="en-US" sz="2800" b="1" dirty="0"/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65000"/>
              <a:buNone/>
            </a:pPr>
            <a:endParaRPr lang="en-US" sz="2800" b="1" dirty="0"/>
          </a:p>
          <a:p>
            <a:pPr marL="342900" lvl="1">
              <a:lnSpc>
                <a:spcPct val="7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628650" lvl="1" indent="-457200">
              <a:lnSpc>
                <a:spcPct val="7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65000"/>
              <a:buFont typeface="Wingdings" panose="05000000000000000000" pitchFamily="2" charset="2"/>
              <a:buChar char="v"/>
            </a:pPr>
            <a:endParaRPr lang="en-US" sz="2800" b="1" dirty="0" smtClean="0"/>
          </a:p>
          <a:p>
            <a:pPr marL="171450" lvl="1" indent="0">
              <a:lnSpc>
                <a:spcPct val="7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buSzPct val="65000"/>
              <a:buNone/>
            </a:pPr>
            <a:endParaRPr lang="en-US" sz="2800" b="1" dirty="0"/>
          </a:p>
          <a:p>
            <a:pPr marL="342900" lvl="1">
              <a:lnSpc>
                <a:spcPct val="7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114300" indent="0" eaLnBrk="1" hangingPunct="1">
              <a:spcBef>
                <a:spcPts val="900"/>
              </a:spcBef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2FF9-CBA7-46E0-8613-261A873FF8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92" y="1633097"/>
            <a:ext cx="5817901" cy="1338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17" y="4467697"/>
            <a:ext cx="7114351" cy="15311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8067" y="2044665"/>
            <a:ext cx="701460" cy="914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054273" y="1997040"/>
            <a:ext cx="0" cy="9265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95118" y="5248852"/>
            <a:ext cx="7114350" cy="2124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0983" y="6079014"/>
            <a:ext cx="727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Coefficients shown are based on CMS PY2017 HCC Model V22 – community, non-dual, aged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75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1" y="1"/>
            <a:ext cx="8973595" cy="806960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400" dirty="0"/>
              <a:t>Risk Adjustment Factor (RAF)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Financial </a:t>
            </a:r>
            <a:r>
              <a:rPr lang="en-US" sz="3400" dirty="0"/>
              <a:t>Comparison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2FF9-CBA7-46E0-8613-261A873FF88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4910" y="1490525"/>
          <a:ext cx="2314113" cy="4849390"/>
        </p:xfrm>
        <a:graphic>
          <a:graphicData uri="http://schemas.openxmlformats.org/drawingml/2006/table">
            <a:tbl>
              <a:tblPr/>
              <a:tblGrid>
                <a:gridCol w="1651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conditions documented           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  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  not seen in CY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year old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female –    Full benefit dual aged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.739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COPD documented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Diabetes documented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 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CKD Stage 5 documented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Chronic Diastolic CHF documented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disease interaction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disease interaction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disease interaction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RAF score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.739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PMPM Payment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Payment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$6,788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12741" y="1502339"/>
          <a:ext cx="2357064" cy="4823397"/>
        </p:xfrm>
        <a:graphic>
          <a:graphicData uri="http://schemas.openxmlformats.org/drawingml/2006/table">
            <a:tbl>
              <a:tblPr/>
              <a:tblGrid>
                <a:gridCol w="1682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7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Conditions </a:t>
                      </a:r>
                      <a:r>
                        <a:rPr lang="en-US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documented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highest specificity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&amp;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missing documentation   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year old female –     Full benefit dual aged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.739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COPD J44.9 (HCC 111)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.422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Diabetes w/o Compl.                      E11.9 (HCC 19)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.097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CKD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Stage 5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documented                  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Chronic Diastolic CHF documented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disease interaction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disease interaction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disease interaction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RAF score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PMPM Payment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$963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Payment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$11,555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13864" y="1496310"/>
          <a:ext cx="2343518" cy="4793622"/>
        </p:xfrm>
        <a:graphic>
          <a:graphicData uri="http://schemas.openxmlformats.org/drawingml/2006/table">
            <a:tbl>
              <a:tblPr/>
              <a:tblGrid>
                <a:gridCol w="1745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condition precisely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documented 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year old female –       Full benefit dual aged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.739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COPD J44.9 (HCC 111)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.422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Diabetes w/ diabetic CKD                        E11.22  (HCC 18)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CKD Stage 5                       N18.5 (HCC 136)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Chronic Diastolic CHF  I50.32 (HCC 85)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Disease Interaction         (DM + CHF)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.205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Disease Interaction         (CHF + RF)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.271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Disease Interaction       (CHF + COPD)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.240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RAF score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PMPM Payment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$1975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Payment</a:t>
                      </a:r>
                    </a:p>
                  </a:txBody>
                  <a:tcPr marL="7505" marR="7505" marT="7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$23,716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05" marR="7505" marT="7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5862715" y="1479478"/>
            <a:ext cx="48665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028" y="985407"/>
            <a:ext cx="8673354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Sue Smith DOB 1/10/1931 Clinical picture: Diabetic CKD Stage 5, Chronic Diastolic CHF &amp; COPD</a:t>
            </a:r>
            <a:endParaRPr lang="en-US" sz="15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614228" y="1436337"/>
            <a:ext cx="499599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635471" y="5127573"/>
            <a:ext cx="833211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33715" y="5129144"/>
            <a:ext cx="807685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034839" y="5095099"/>
            <a:ext cx="822543" cy="447675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751" y="6428733"/>
            <a:ext cx="4439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Medicare Advantage (full benefit dual) – HCC v12  PY2017</a:t>
            </a:r>
            <a:endParaRPr lang="en-US" sz="1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45400" y="5899637"/>
            <a:ext cx="833211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43644" y="5899151"/>
            <a:ext cx="807685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034839" y="5860480"/>
            <a:ext cx="822543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60585"/>
            <a:ext cx="3086100" cy="365125"/>
          </a:xfrm>
        </p:spPr>
        <p:txBody>
          <a:bodyPr/>
          <a:lstStyle/>
          <a:p>
            <a:r>
              <a:rPr lang="en-US" dirty="0"/>
              <a:t>Copyright 2016, Enjoin</a:t>
            </a:r>
          </a:p>
        </p:txBody>
      </p:sp>
    </p:spTree>
    <p:extLst>
      <p:ext uri="{BB962C8B-B14F-4D97-AF65-F5344CB8AC3E}">
        <p14:creationId xmlns:p14="http://schemas.microsoft.com/office/powerpoint/2010/main" val="15173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3-07 at 3.1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1168320"/>
            <a:ext cx="8257032" cy="50391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089-C420-A64E-88F2-F6857081A46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11355" y="111056"/>
            <a:ext cx="8492645" cy="624966"/>
          </a:xfrm>
        </p:spPr>
        <p:txBody>
          <a:bodyPr>
            <a:noAutofit/>
          </a:bodyPr>
          <a:lstStyle/>
          <a:p>
            <a:r>
              <a:rPr lang="en-US" dirty="0" smtClean="0"/>
              <a:t>Alternative Payment Model (APM)</a:t>
            </a:r>
            <a:br>
              <a:rPr lang="en-US" dirty="0" smtClean="0"/>
            </a:br>
            <a:r>
              <a:rPr lang="en-US" dirty="0" smtClean="0"/>
              <a:t>Participation Incentivized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64009"/>
            <a:ext cx="8252460" cy="720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Category 2 – Fee for Service Link to Value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1156771"/>
            <a:ext cx="8218170" cy="5038289"/>
          </a:xfrm>
        </p:spPr>
        <p:txBody>
          <a:bodyPr>
            <a:normAutofit/>
          </a:bodyPr>
          <a:lstStyle/>
          <a:p>
            <a:r>
              <a:rPr lang="en-US" b="1" dirty="0" smtClean="0"/>
              <a:t>Hospital</a:t>
            </a:r>
            <a:r>
              <a:rPr lang="en-US" dirty="0" smtClean="0"/>
              <a:t> Pay for Performance Programs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6750" y="3470848"/>
            <a:ext cx="7430500" cy="3112634"/>
            <a:chOff x="1493239" y="3598877"/>
            <a:chExt cx="7486347" cy="3591887"/>
          </a:xfrm>
        </p:grpSpPr>
        <p:sp>
          <p:nvSpPr>
            <p:cNvPr id="9" name="Rounded Rectangle 8"/>
            <p:cNvSpPr/>
            <p:nvPr/>
          </p:nvSpPr>
          <p:spPr>
            <a:xfrm>
              <a:off x="1493239" y="3598877"/>
              <a:ext cx="7259323" cy="271630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9157" y="3639114"/>
              <a:ext cx="7350429" cy="3551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Risk-adjusted claims based </a:t>
              </a:r>
              <a:r>
                <a:rPr lang="en-US" sz="2000" dirty="0">
                  <a:solidFill>
                    <a:schemeClr val="bg1"/>
                  </a:solidFill>
                </a:rPr>
                <a:t>o</a:t>
              </a:r>
              <a:r>
                <a:rPr lang="en-US" sz="2000" dirty="0" smtClean="0">
                  <a:solidFill>
                    <a:schemeClr val="bg1"/>
                  </a:solidFill>
                </a:rPr>
                <a:t>utcome measures include: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</a:rPr>
                <a:t>Patient </a:t>
              </a:r>
              <a:r>
                <a:rPr lang="en-US" sz="2000" dirty="0">
                  <a:solidFill>
                    <a:schemeClr val="bg1"/>
                  </a:solidFill>
                </a:rPr>
                <a:t>Safety Indicator (PSI) 90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</a:rPr>
                <a:t>Mortality Rates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</a:rPr>
                <a:t>Readmission </a:t>
              </a:r>
              <a:r>
                <a:rPr lang="en-US" sz="2000" dirty="0">
                  <a:solidFill>
                    <a:schemeClr val="bg1"/>
                  </a:solidFill>
                </a:rPr>
                <a:t>Rates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</a:rPr>
                <a:t>THA/TKA Complication </a:t>
              </a:r>
              <a:r>
                <a:rPr lang="en-US" sz="2000" dirty="0">
                  <a:solidFill>
                    <a:schemeClr val="bg1"/>
                  </a:solidFill>
                </a:rPr>
                <a:t>Rates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Medicare Spending Per Beneficiary (MSPB</a:t>
              </a:r>
              <a:r>
                <a:rPr lang="en-US" sz="2000" dirty="0" smtClean="0">
                  <a:solidFill>
                    <a:schemeClr val="bg1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</a:rPr>
                <a:t>Payment measures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900747"/>
              </p:ext>
            </p:extLst>
          </p:nvPr>
        </p:nvGraphicFramePr>
        <p:xfrm>
          <a:off x="719599" y="1592167"/>
          <a:ext cx="7385110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77022"/>
                <a:gridCol w="1477022"/>
                <a:gridCol w="1477022"/>
                <a:gridCol w="1477022"/>
                <a:gridCol w="147702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HACRP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HVBP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HRRP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Overall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5.50%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1.75%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5.75%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2.00%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6.00%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8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31" y="129344"/>
            <a:ext cx="8492645" cy="624966"/>
          </a:xfrm>
        </p:spPr>
        <p:txBody>
          <a:bodyPr/>
          <a:lstStyle/>
          <a:p>
            <a:r>
              <a:rPr lang="en-US" dirty="0" smtClean="0"/>
              <a:t>HVBP – FY2017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088762"/>
            <a:ext cx="8492645" cy="5124777"/>
          </a:xfrm>
        </p:spPr>
        <p:txBody>
          <a:bodyPr/>
          <a:lstStyle/>
          <a:p>
            <a:r>
              <a:rPr lang="en-US" dirty="0" smtClean="0"/>
              <a:t>CDI impacts claims based measures:  mortality, MSPB, APRQ PSI-90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628A-1AC5-EA48-90CF-9005452EF1C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3549" y="1545336"/>
            <a:ext cx="6626787" cy="4682999"/>
            <a:chOff x="675465" y="1535892"/>
            <a:chExt cx="7360920" cy="4820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465" y="1535892"/>
              <a:ext cx="7360920" cy="482045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4818888" y="3518099"/>
              <a:ext cx="1296162" cy="8046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910328" y="4629791"/>
              <a:ext cx="2816351" cy="1890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20690" y="5715000"/>
              <a:ext cx="1371600" cy="2194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1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81938" y="1072242"/>
            <a:ext cx="8736508" cy="5073797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Code assignment has a significant impact on claims based measure performance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cs typeface="Arial" panose="020B0604020202020204" pitchFamily="34" charset="0"/>
              </a:rPr>
              <a:t>Code assignment is based on physician documentation for the encounter </a:t>
            </a:r>
          </a:p>
          <a:p>
            <a:pPr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2" indent="0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lvl="2" indent="0">
              <a:buFont typeface="Arial" panose="020B0604020202020204" pitchFamily="34" charset="0"/>
              <a:buNone/>
            </a:pPr>
            <a:r>
              <a:rPr lang="en-US" sz="1600" b="1" dirty="0" smtClean="0"/>
              <a:t>Patient Care</a:t>
            </a:r>
          </a:p>
          <a:p>
            <a:pPr marL="53399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9078" y="6414136"/>
            <a:ext cx="45720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394654" y="-36576"/>
            <a:ext cx="8291177" cy="886335"/>
          </a:xfrm>
        </p:spPr>
        <p:txBody>
          <a:bodyPr>
            <a:normAutofit/>
          </a:bodyPr>
          <a:lstStyle/>
          <a:p>
            <a:r>
              <a:rPr lang="en-US" dirty="0" smtClean="0"/>
              <a:t>CDI Impacts Claims Based Measures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257300" y="2108200"/>
            <a:ext cx="1930400" cy="59305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900" y="2701252"/>
            <a:ext cx="0" cy="2553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ultidocument 8"/>
          <p:cNvSpPr/>
          <p:nvPr/>
        </p:nvSpPr>
        <p:spPr>
          <a:xfrm>
            <a:off x="1257300" y="2956581"/>
            <a:ext cx="1930400" cy="1079500"/>
          </a:xfrm>
          <a:prstGeom prst="flowChartMultidocumen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Medical Records Documentation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46300" y="3984179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3446237" y="4355872"/>
            <a:ext cx="2109974" cy="1282927"/>
          </a:xfrm>
          <a:prstGeom prst="triangle">
            <a:avLst>
              <a:gd name="adj" fmla="val 5061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8" name="Elbow Connector 27"/>
          <p:cNvCxnSpPr>
            <a:endCxn id="26" idx="0"/>
          </p:cNvCxnSpPr>
          <p:nvPr/>
        </p:nvCxnSpPr>
        <p:spPr>
          <a:xfrm>
            <a:off x="2120900" y="4077944"/>
            <a:ext cx="2393195" cy="2779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4099054" y="2110365"/>
            <a:ext cx="3787645" cy="899138"/>
          </a:xfrm>
          <a:prstGeom prst="flowChart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Patient Care Improvement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Flowchart: Stored Data 32"/>
          <p:cNvSpPr/>
          <p:nvPr/>
        </p:nvSpPr>
        <p:spPr>
          <a:xfrm>
            <a:off x="6071785" y="3343962"/>
            <a:ext cx="1828800" cy="686457"/>
          </a:xfrm>
          <a:prstGeom prst="flowChartOnlineStorag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Other Warehouses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Flowchart: Stored Data 33"/>
          <p:cNvSpPr/>
          <p:nvPr/>
        </p:nvSpPr>
        <p:spPr>
          <a:xfrm>
            <a:off x="6084014" y="4264634"/>
            <a:ext cx="1804342" cy="703537"/>
          </a:xfrm>
          <a:prstGeom prst="flowChartOnlineStorag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Clinical Registries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Flowchart: Stored Data 34"/>
          <p:cNvSpPr/>
          <p:nvPr/>
        </p:nvSpPr>
        <p:spPr>
          <a:xfrm>
            <a:off x="6096243" y="5167202"/>
            <a:ext cx="1804342" cy="756198"/>
          </a:xfrm>
          <a:prstGeom prst="flowChartOnlineStorag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Payers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1085848" y="4355873"/>
            <a:ext cx="2101851" cy="1282926"/>
          </a:xfrm>
          <a:prstGeom prst="triangle">
            <a:avLst>
              <a:gd name="adj" fmla="val 5061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990099"/>
              </a:solidFill>
            </a:endParaRPr>
          </a:p>
        </p:txBody>
      </p:sp>
      <p:cxnSp>
        <p:nvCxnSpPr>
          <p:cNvPr id="43" name="Elbow Connector 42"/>
          <p:cNvCxnSpPr>
            <a:endCxn id="33" idx="1"/>
          </p:cNvCxnSpPr>
          <p:nvPr/>
        </p:nvCxnSpPr>
        <p:spPr>
          <a:xfrm flipV="1">
            <a:off x="2094973" y="3687191"/>
            <a:ext cx="3976812" cy="2516356"/>
          </a:xfrm>
          <a:prstGeom prst="bentConnector3">
            <a:avLst>
              <a:gd name="adj1" fmla="val 89919"/>
            </a:avLst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17237" y="4619287"/>
            <a:ext cx="366063" cy="0"/>
          </a:xfrm>
          <a:prstGeom prst="straightConnector1">
            <a:avLst/>
          </a:prstGeom>
          <a:ln w="3810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730180" y="5545301"/>
            <a:ext cx="366063" cy="0"/>
          </a:xfrm>
          <a:prstGeom prst="straightConnector1">
            <a:avLst/>
          </a:prstGeom>
          <a:ln w="28575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599882" y="4619287"/>
            <a:ext cx="605126" cy="0"/>
          </a:xfrm>
          <a:prstGeom prst="straightConnector1">
            <a:avLst/>
          </a:prstGeom>
          <a:ln w="3810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599882" y="3725117"/>
            <a:ext cx="605126" cy="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5" idx="3"/>
          </p:cNvCxnSpPr>
          <p:nvPr/>
        </p:nvCxnSpPr>
        <p:spPr>
          <a:xfrm>
            <a:off x="7599861" y="5545301"/>
            <a:ext cx="605147" cy="0"/>
          </a:xfrm>
          <a:prstGeom prst="straightConnector1">
            <a:avLst/>
          </a:prstGeom>
          <a:ln w="28575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146300" y="5638799"/>
            <a:ext cx="0" cy="564748"/>
          </a:xfrm>
          <a:prstGeom prst="lin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endCxn id="32" idx="3"/>
          </p:cNvCxnSpPr>
          <p:nvPr/>
        </p:nvCxnSpPr>
        <p:spPr>
          <a:xfrm rot="16200000" flipV="1">
            <a:off x="6553169" y="3893464"/>
            <a:ext cx="2985368" cy="318308"/>
          </a:xfrm>
          <a:prstGeom prst="bentConnector2">
            <a:avLst/>
          </a:prstGeom>
          <a:ln w="3810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/>
          <p:nvPr/>
        </p:nvCxnSpPr>
        <p:spPr>
          <a:xfrm rot="5400000" flipH="1" flipV="1">
            <a:off x="4656587" y="4747841"/>
            <a:ext cx="2501396" cy="380097"/>
          </a:xfrm>
          <a:prstGeom prst="bentConnector3">
            <a:avLst>
              <a:gd name="adj1" fmla="val 9924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546953" y="5638799"/>
            <a:ext cx="0" cy="557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534535" y="6188587"/>
            <a:ext cx="1158787" cy="14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669960" y="5525858"/>
            <a:ext cx="37846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608392" y="3704079"/>
            <a:ext cx="609222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584177" y="5525858"/>
            <a:ext cx="620830" cy="194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8217614" y="2559934"/>
            <a:ext cx="13507" cy="29752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7881414" y="2569687"/>
            <a:ext cx="32359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514095" y="5398081"/>
            <a:ext cx="400110" cy="7503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Claim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490" y="4853298"/>
            <a:ext cx="106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90099"/>
                </a:solidFill>
              </a:rPr>
              <a:t>Clinical Abstraction</a:t>
            </a:r>
            <a:endParaRPr lang="en-US" sz="1400" b="1" dirty="0">
              <a:solidFill>
                <a:srgbClr val="99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409" y="4884220"/>
            <a:ext cx="115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ICD 10 Code Assignment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100585"/>
            <a:ext cx="8252460" cy="720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Pneumonia Mortality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1156771"/>
            <a:ext cx="8218170" cy="5038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95410" y="2176900"/>
            <a:ext cx="1899736" cy="102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dirty="0" smtClean="0"/>
              <a:t>Cohort</a:t>
            </a:r>
          </a:p>
          <a:p>
            <a:pPr lvl="1"/>
            <a:r>
              <a:rPr lang="en-US" sz="2000" dirty="0" smtClean="0"/>
              <a:t>Inclusions</a:t>
            </a:r>
          </a:p>
          <a:p>
            <a:pPr lvl="1"/>
            <a:r>
              <a:rPr lang="en-US" sz="2000" dirty="0" smtClean="0"/>
              <a:t>Exclusions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48779"/>
              </p:ext>
            </p:extLst>
          </p:nvPr>
        </p:nvGraphicFramePr>
        <p:xfrm>
          <a:off x="2715767" y="1156772"/>
          <a:ext cx="6135624" cy="500723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7453"/>
                <a:gridCol w="326482"/>
                <a:gridCol w="2012839"/>
                <a:gridCol w="2368850"/>
              </a:tblGrid>
              <a:tr h="698530">
                <a:tc gridSpan="4">
                  <a:txBody>
                    <a:bodyPr/>
                    <a:lstStyle/>
                    <a:p>
                      <a:r>
                        <a:rPr lang="en-US" sz="1800" dirty="0" smtClean="0"/>
                        <a:t>Risk Standardized Mortality Rate</a:t>
                      </a:r>
                    </a:p>
                    <a:p>
                      <a:r>
                        <a:rPr lang="en-US" sz="1800" dirty="0" smtClean="0"/>
                        <a:t>Pneumonia (v10.0)</a:t>
                      </a:r>
                      <a:r>
                        <a:rPr lang="en-US" sz="1800" baseline="0" dirty="0" smtClean="0"/>
                        <a:t> – Effective FY 2021 (IPPS FY2015)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46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Inclusion</a:t>
                      </a:r>
                      <a:endParaRPr lang="en-US" sz="1800" b="1" dirty="0"/>
                    </a:p>
                  </a:txBody>
                  <a:tcPr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Pneumonia as principal</a:t>
                      </a:r>
                      <a:r>
                        <a:rPr lang="en-US" sz="1800" baseline="0" dirty="0" smtClean="0"/>
                        <a:t> diagnosis, or</a:t>
                      </a:r>
                      <a:endParaRPr lang="en-US" sz="1800" i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Sepsis as principal diagnosis with</a:t>
                      </a:r>
                      <a:r>
                        <a:rPr lang="en-US" sz="1800" baseline="0" dirty="0" smtClean="0"/>
                        <a:t> pneumonia as other diagnosis (POA) 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Exclusions</a:t>
                      </a:r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Severe sepsis as SDx (POA)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Discharged AMA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60">
                <a:tc gridSpan="4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Risk Adjustment of Entire Cohort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smCheck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3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MCANCER</a:t>
                      </a:r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MALNUTRITION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HEMATOLICAL DISORDER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16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DEMENTIA</a:t>
                      </a:r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RESPFAILURE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FIBROSIS</a:t>
                      </a:r>
                      <a:r>
                        <a:rPr lang="en-US" sz="1800" baseline="0" dirty="0" smtClean="0"/>
                        <a:t> LUNG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16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LIVER</a:t>
                      </a:r>
                      <a:r>
                        <a:rPr lang="en-US" sz="1800" baseline="0" dirty="0" smtClean="0"/>
                        <a:t>DIS</a:t>
                      </a:r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CHF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HXMI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971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…29 risk adjustment comorbid</a:t>
                      </a:r>
                      <a:r>
                        <a:rPr lang="en-US" sz="1800" i="1" baseline="0" dirty="0" smtClean="0"/>
                        <a:t> category groups </a:t>
                      </a:r>
                      <a:endParaRPr lang="en-US" sz="1800" i="1" dirty="0"/>
                    </a:p>
                  </a:txBody>
                  <a:tcPr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2286000" y="1874520"/>
            <a:ext cx="265176" cy="1801395"/>
          </a:xfrm>
          <a:prstGeom prst="leftBrac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2286000" y="4232026"/>
            <a:ext cx="265176" cy="1801395"/>
          </a:xfrm>
          <a:prstGeom prst="leftBrac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67976" y="4600625"/>
            <a:ext cx="2063352" cy="730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dirty="0" smtClean="0"/>
              <a:t>Risk adjustment variables</a:t>
            </a:r>
          </a:p>
        </p:txBody>
      </p:sp>
    </p:spTree>
    <p:extLst>
      <p:ext uri="{BB962C8B-B14F-4D97-AF65-F5344CB8AC3E}">
        <p14:creationId xmlns:p14="http://schemas.microsoft.com/office/powerpoint/2010/main" val="19527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45720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13273553"/>
              </p:ext>
            </p:extLst>
          </p:nvPr>
        </p:nvGraphicFramePr>
        <p:xfrm>
          <a:off x="350520" y="1106424"/>
          <a:ext cx="7924800" cy="463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Left Arrow 11"/>
          <p:cNvSpPr/>
          <p:nvPr/>
        </p:nvSpPr>
        <p:spPr>
          <a:xfrm>
            <a:off x="628651" y="5493482"/>
            <a:ext cx="7336256" cy="790113"/>
          </a:xfrm>
          <a:prstGeom prst="lef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583" y="5701155"/>
            <a:ext cx="672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12 month “lookback”.  Part A &amp; B claims.   </a:t>
            </a:r>
            <a:r>
              <a:rPr lang="en-US" sz="2000" b="1" dirty="0" smtClean="0">
                <a:solidFill>
                  <a:srgbClr val="FF0000"/>
                </a:solidFill>
              </a:rPr>
              <a:t>“Complications”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54334" y="1356539"/>
            <a:ext cx="5020986" cy="932483"/>
            <a:chOff x="750651" y="4203592"/>
            <a:chExt cx="6602136" cy="2214694"/>
          </a:xfrm>
        </p:grpSpPr>
        <p:sp>
          <p:nvSpPr>
            <p:cNvPr id="14" name="Rounded Rectangle 13"/>
            <p:cNvSpPr/>
            <p:nvPr/>
          </p:nvSpPr>
          <p:spPr>
            <a:xfrm>
              <a:off x="750651" y="4203592"/>
              <a:ext cx="6602136" cy="221469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777" y="4543402"/>
              <a:ext cx="6490010" cy="153506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Key takeaway - All discharges in the cohort “count” in the measure; not limited to mortality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34340" y="64009"/>
            <a:ext cx="8709660" cy="7200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Pneumonia Mortality – Risk Adjustment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Inpatient/Ambulatory Documentation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91441"/>
            <a:ext cx="8252460" cy="720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Learning Objectives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1156771"/>
            <a:ext cx="8218170" cy="5038289"/>
          </a:xfrm>
        </p:spPr>
        <p:txBody>
          <a:bodyPr>
            <a:normAutofit/>
          </a:bodyPr>
          <a:lstStyle/>
          <a:p>
            <a:r>
              <a:rPr lang="en-US" dirty="0" smtClean="0"/>
              <a:t>At the completion of this session participants will be able to:</a:t>
            </a:r>
          </a:p>
          <a:p>
            <a:pPr lvl="1"/>
            <a:r>
              <a:rPr lang="en-US" dirty="0"/>
              <a:t>Understand how documentation and code assignment impact the selection </a:t>
            </a:r>
            <a:r>
              <a:rPr lang="en-US" i="1" dirty="0"/>
              <a:t>and</a:t>
            </a:r>
            <a:r>
              <a:rPr lang="en-US" dirty="0"/>
              <a:t> risk adjustment of encounters included in claims based quality measures linked to payment</a:t>
            </a:r>
          </a:p>
          <a:p>
            <a:pPr lvl="1"/>
            <a:r>
              <a:rPr lang="en-US" dirty="0"/>
              <a:t>Gain insights into the increasing alignment of physician and hospital interests in accurate and complete documentation </a:t>
            </a:r>
          </a:p>
          <a:p>
            <a:pPr lvl="1"/>
            <a:r>
              <a:rPr lang="en-US" dirty="0"/>
              <a:t>Identify CDI Program evolution requirements to effectively support clinical documentation impactful in today’s value based payment era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1156771"/>
            <a:ext cx="8218170" cy="5038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271805"/>
              </p:ext>
            </p:extLst>
          </p:nvPr>
        </p:nvGraphicFramePr>
        <p:xfrm>
          <a:off x="685801" y="1232004"/>
          <a:ext cx="7973568" cy="496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34340" y="45721"/>
            <a:ext cx="8709660" cy="7200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Pneumonia Mortality – Risk Adjustment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Weighted Comorbidity Groups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5522976" y="3154707"/>
            <a:ext cx="2788920" cy="932688"/>
          </a:xfrm>
          <a:prstGeom prst="borderCallout1">
            <a:avLst>
              <a:gd name="adj1" fmla="val 18750"/>
              <a:gd name="adj2" fmla="val -8333"/>
              <a:gd name="adj3" fmla="val -5147"/>
              <a:gd name="adj4" fmla="val -6144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22976" y="2836370"/>
            <a:ext cx="2871216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Paralysis…: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-plegia (mono, hemi,…)</a:t>
            </a:r>
          </a:p>
          <a:p>
            <a:r>
              <a:rPr lang="en-US" dirty="0">
                <a:solidFill>
                  <a:schemeClr val="bg1"/>
                </a:solidFill>
              </a:rPr>
              <a:t>-functional quadriplegia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-not  “weakness” </a:t>
            </a:r>
            <a:r>
              <a:rPr lang="en-US" i="1" dirty="0" smtClean="0">
                <a:solidFill>
                  <a:schemeClr val="bg1"/>
                </a:solidFill>
              </a:rPr>
              <a:t>unless </a:t>
            </a:r>
            <a:r>
              <a:rPr lang="en-US" dirty="0" smtClean="0">
                <a:solidFill>
                  <a:schemeClr val="bg1"/>
                </a:solidFill>
              </a:rPr>
              <a:t>associated with stroke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2057400"/>
            <a:ext cx="157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Comorbidity Category Groups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2152650" y="2124075"/>
            <a:ext cx="628650" cy="3657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35433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8338" y="109517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Quality and CDI Program synergy?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Clinical documentation and/or code reporting opportunities?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1920461"/>
            <a:ext cx="7735824" cy="42072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31" y="92768"/>
            <a:ext cx="8492645" cy="624966"/>
          </a:xfrm>
        </p:spPr>
        <p:txBody>
          <a:bodyPr>
            <a:noAutofit/>
          </a:bodyPr>
          <a:lstStyle/>
          <a:p>
            <a:r>
              <a:rPr lang="en-US" dirty="0"/>
              <a:t>Pneumonia Mortality – Risk Adjustment</a:t>
            </a:r>
            <a:br>
              <a:rPr lang="en-US" dirty="0"/>
            </a:br>
            <a:r>
              <a:rPr lang="en-US" dirty="0" smtClean="0"/>
              <a:t>CMS Feedback Reports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2" y="1202865"/>
            <a:ext cx="8387506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Comprehensive Care Joint Replacement Payment Model (CJR)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628650" y="1861644"/>
            <a:ext cx="4415743" cy="4159402"/>
            <a:chOff x="522802" y="2342853"/>
            <a:chExt cx="5014302" cy="4361419"/>
          </a:xfrm>
        </p:grpSpPr>
        <p:sp>
          <p:nvSpPr>
            <p:cNvPr id="17" name="Flowchart: Terminator 16"/>
            <p:cNvSpPr/>
            <p:nvPr/>
          </p:nvSpPr>
          <p:spPr>
            <a:xfrm>
              <a:off x="1387408" y="2342853"/>
              <a:ext cx="1174613" cy="777997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22802" y="4262821"/>
              <a:ext cx="3151911" cy="766196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Left Arrow 19"/>
            <p:cNvSpPr/>
            <p:nvPr/>
          </p:nvSpPr>
          <p:spPr>
            <a:xfrm rot="10800000">
              <a:off x="2786650" y="5113040"/>
              <a:ext cx="1197370" cy="1591232"/>
            </a:xfrm>
            <a:prstGeom prst="leftArrow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01904" y="5480240"/>
              <a:ext cx="1226491" cy="87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Quality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Composite Score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 rot="5400000">
              <a:off x="1471004" y="3011192"/>
              <a:ext cx="1039903" cy="1338401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52762" y="3353662"/>
              <a:ext cx="891990" cy="87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Above</a:t>
              </a:r>
            </a:p>
            <a:p>
              <a:r>
                <a:rPr lang="en-US" sz="1600" dirty="0" smtClean="0"/>
                <a:t>target </a:t>
              </a:r>
            </a:p>
            <a:p>
              <a:r>
                <a:rPr lang="en-US" sz="1600" dirty="0" smtClean="0"/>
                <a:t>price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3695" y="4316722"/>
              <a:ext cx="3091018" cy="67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Performance Year </a:t>
              </a:r>
            </a:p>
            <a:p>
              <a:pPr algn="ctr"/>
              <a:r>
                <a:rPr lang="en-US" b="1" dirty="0" smtClean="0"/>
                <a:t>episode cost reconciliation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7537" y="2413726"/>
              <a:ext cx="1302620" cy="9036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Hospital repayment</a:t>
              </a:r>
            </a:p>
            <a:p>
              <a:pPr algn="ctr"/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013817" y="5449346"/>
              <a:ext cx="1523287" cy="871357"/>
              <a:chOff x="7361683" y="4911010"/>
              <a:chExt cx="1523287" cy="871357"/>
            </a:xfrm>
          </p:grpSpPr>
          <p:sp>
            <p:nvSpPr>
              <p:cNvPr id="29" name="Flowchart: Terminator 28"/>
              <p:cNvSpPr/>
              <p:nvPr/>
            </p:nvSpPr>
            <p:spPr>
              <a:xfrm>
                <a:off x="7411603" y="5007977"/>
                <a:ext cx="1423447" cy="693241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361683" y="4911010"/>
                <a:ext cx="1523287" cy="871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Hospital reconciliation payment</a:t>
                </a:r>
              </a:p>
            </p:txBody>
          </p:sp>
        </p:grpSp>
        <p:sp>
          <p:nvSpPr>
            <p:cNvPr id="27" name="Left Arrow 26"/>
            <p:cNvSpPr/>
            <p:nvPr/>
          </p:nvSpPr>
          <p:spPr>
            <a:xfrm rot="16200000">
              <a:off x="1467448" y="4954932"/>
              <a:ext cx="1039903" cy="1338401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82705" y="5112845"/>
              <a:ext cx="872724" cy="87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Below</a:t>
              </a:r>
            </a:p>
            <a:p>
              <a:r>
                <a:rPr lang="en-US" sz="1600" dirty="0" smtClean="0"/>
                <a:t>target </a:t>
              </a:r>
            </a:p>
            <a:p>
              <a:r>
                <a:rPr lang="en-US" sz="1600" dirty="0" smtClean="0"/>
                <a:t>price</a:t>
              </a:r>
              <a:endParaRPr lang="en-US" sz="1600" dirty="0"/>
            </a:p>
          </p:txBody>
        </p:sp>
      </p:grpSp>
      <p:sp>
        <p:nvSpPr>
          <p:cNvPr id="3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411480" cy="365125"/>
          </a:xfrm>
          <a:prstGeom prst="rect">
            <a:avLst/>
          </a:prstGeom>
        </p:spPr>
        <p:txBody>
          <a:bodyPr/>
          <a:lstStyle/>
          <a:p>
            <a:fld id="{936813D0-E705-4A91-BCB3-3DA67689867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09127" y="1886388"/>
            <a:ext cx="43418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Mandatory bundled payment for defined episode of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90 day episode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joint replacements lower extremity (MS-DRGs 469, 470)(Includes fractures)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sided payment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Hospital accountable for financial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April 1, 2016 through December 31, 2020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067" y="129344"/>
            <a:ext cx="8492645" cy="624966"/>
          </a:xfrm>
        </p:spPr>
        <p:txBody>
          <a:bodyPr>
            <a:noAutofit/>
          </a:bodyPr>
          <a:lstStyle/>
          <a:p>
            <a:r>
              <a:rPr lang="en-US" dirty="0"/>
              <a:t>Category </a:t>
            </a:r>
            <a:r>
              <a:rPr lang="en-US" dirty="0" smtClean="0"/>
              <a:t>3 </a:t>
            </a:r>
            <a:r>
              <a:rPr lang="en-US" dirty="0"/>
              <a:t>– APM Build on Fee-for-Service Infrastructure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2" y="1202865"/>
            <a:ext cx="8387506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Comprehensive Care Joint Replacement Payment Model (CJR)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628650" y="1861644"/>
            <a:ext cx="4415743" cy="4159402"/>
            <a:chOff x="522802" y="2342853"/>
            <a:chExt cx="5014302" cy="4361419"/>
          </a:xfrm>
        </p:grpSpPr>
        <p:sp>
          <p:nvSpPr>
            <p:cNvPr id="17" name="Flowchart: Terminator 16"/>
            <p:cNvSpPr/>
            <p:nvPr/>
          </p:nvSpPr>
          <p:spPr>
            <a:xfrm>
              <a:off x="1387408" y="2342853"/>
              <a:ext cx="1174613" cy="777997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22802" y="4262821"/>
              <a:ext cx="3151911" cy="766196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Left Arrow 19"/>
            <p:cNvSpPr/>
            <p:nvPr/>
          </p:nvSpPr>
          <p:spPr>
            <a:xfrm rot="10800000">
              <a:off x="2786650" y="5113040"/>
              <a:ext cx="1197370" cy="1591232"/>
            </a:xfrm>
            <a:prstGeom prst="leftArrow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01904" y="5480240"/>
              <a:ext cx="1226491" cy="87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Quality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Composite Score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 rot="5400000">
              <a:off x="1471004" y="3011192"/>
              <a:ext cx="1039903" cy="1338401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52762" y="3353662"/>
              <a:ext cx="891990" cy="87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Above</a:t>
              </a:r>
            </a:p>
            <a:p>
              <a:r>
                <a:rPr lang="en-US" sz="1600" dirty="0" smtClean="0"/>
                <a:t>target </a:t>
              </a:r>
            </a:p>
            <a:p>
              <a:r>
                <a:rPr lang="en-US" sz="1600" dirty="0" smtClean="0"/>
                <a:t>price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3695" y="4316722"/>
              <a:ext cx="3091018" cy="677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Performance Year </a:t>
              </a:r>
            </a:p>
            <a:p>
              <a:pPr algn="ctr"/>
              <a:r>
                <a:rPr lang="en-US" b="1" dirty="0" smtClean="0"/>
                <a:t>episode cost reconciliation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7537" y="2413726"/>
              <a:ext cx="1302620" cy="9036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Hospital repayment</a:t>
              </a:r>
            </a:p>
            <a:p>
              <a:pPr algn="ctr"/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013817" y="5449346"/>
              <a:ext cx="1523287" cy="871357"/>
              <a:chOff x="7361683" y="4911010"/>
              <a:chExt cx="1523287" cy="871357"/>
            </a:xfrm>
          </p:grpSpPr>
          <p:sp>
            <p:nvSpPr>
              <p:cNvPr id="29" name="Flowchart: Terminator 28"/>
              <p:cNvSpPr/>
              <p:nvPr/>
            </p:nvSpPr>
            <p:spPr>
              <a:xfrm>
                <a:off x="7411603" y="5007977"/>
                <a:ext cx="1423447" cy="693241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361683" y="4911010"/>
                <a:ext cx="1523287" cy="871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Hospital reconciliation payment</a:t>
                </a:r>
              </a:p>
            </p:txBody>
          </p:sp>
        </p:grpSp>
        <p:sp>
          <p:nvSpPr>
            <p:cNvPr id="27" name="Left Arrow 26"/>
            <p:cNvSpPr/>
            <p:nvPr/>
          </p:nvSpPr>
          <p:spPr>
            <a:xfrm rot="16200000">
              <a:off x="1467448" y="4954932"/>
              <a:ext cx="1039903" cy="1338401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82705" y="5112845"/>
              <a:ext cx="872724" cy="87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Below</a:t>
              </a:r>
            </a:p>
            <a:p>
              <a:r>
                <a:rPr lang="en-US" sz="1600" dirty="0" smtClean="0"/>
                <a:t>target </a:t>
              </a:r>
            </a:p>
            <a:p>
              <a:r>
                <a:rPr lang="en-US" sz="1600" dirty="0" smtClean="0"/>
                <a:t>price</a:t>
              </a:r>
              <a:endParaRPr lang="en-US" sz="1600" dirty="0"/>
            </a:p>
          </p:txBody>
        </p:sp>
      </p:grpSp>
      <p:sp>
        <p:nvSpPr>
          <p:cNvPr id="3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377190" cy="365125"/>
          </a:xfrm>
          <a:prstGeom prst="rect">
            <a:avLst/>
          </a:prstGeom>
        </p:spPr>
        <p:txBody>
          <a:bodyPr/>
          <a:lstStyle/>
          <a:p>
            <a:fld id="{936813D0-E705-4A91-BCB3-3DA67689867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09127" y="1886388"/>
            <a:ext cx="434186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</a:t>
            </a:r>
            <a:r>
              <a:rPr lang="en-US" dirty="0"/>
              <a:t>composite score determines: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Eligibility for reconciliation 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Amount of repayment </a:t>
            </a:r>
            <a:r>
              <a:rPr lang="en-US" i="1" dirty="0"/>
              <a:t>or </a:t>
            </a:r>
            <a:r>
              <a:rPr lang="en-US" dirty="0"/>
              <a:t>reconciliation payment (through reduction of up to 50% of the CMS 3% discount)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067" y="120200"/>
            <a:ext cx="8492645" cy="624966"/>
          </a:xfrm>
        </p:spPr>
        <p:txBody>
          <a:bodyPr>
            <a:noAutofit/>
          </a:bodyPr>
          <a:lstStyle/>
          <a:p>
            <a:r>
              <a:rPr lang="en-US" dirty="0"/>
              <a:t>Category </a:t>
            </a:r>
            <a:r>
              <a:rPr lang="en-US" dirty="0" smtClean="0"/>
              <a:t>3 </a:t>
            </a:r>
            <a:r>
              <a:rPr lang="en-US" dirty="0"/>
              <a:t>– APM Build on Fee-for-Service </a:t>
            </a:r>
            <a:r>
              <a:rPr lang="en-US" dirty="0" smtClean="0"/>
              <a:t>Infrastructure (cont)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46863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33728"/>
              </p:ext>
            </p:extLst>
          </p:nvPr>
        </p:nvGraphicFramePr>
        <p:xfrm>
          <a:off x="480060" y="997832"/>
          <a:ext cx="8143291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159"/>
                <a:gridCol w="6671132"/>
              </a:tblGrid>
              <a:tr h="58099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What is It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Risk adjusted measure to estimate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the rate of defined complications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with elective  primary THA and TKA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9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(Cohort)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ICD-10 procedure driven (total hip, total knee)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Exclusions:   partial hips; fractures, other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98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Impact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50% of CJR quality composite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HVBP (Outcome Domain)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95092"/>
              </p:ext>
            </p:extLst>
          </p:nvPr>
        </p:nvGraphicFramePr>
        <p:xfrm>
          <a:off x="480060" y="2947414"/>
          <a:ext cx="8143291" cy="34321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45407"/>
                <a:gridCol w="5297884"/>
              </a:tblGrid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Complication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Timeframe for occurrence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Within </a:t>
                      </a:r>
                      <a:r>
                        <a:rPr lang="en-US" sz="1600" dirty="0" smtClean="0">
                          <a:effectLst/>
                        </a:rPr>
                        <a:t>7 </a:t>
                      </a:r>
                      <a:r>
                        <a:rPr lang="en-US" sz="1600" dirty="0">
                          <a:effectLst/>
                        </a:rPr>
                        <a:t>days of index admission admit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Pneumonia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Same as above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Sepsis/septicemia/shock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Same as above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Surgical site bleeding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During </a:t>
                      </a:r>
                      <a:r>
                        <a:rPr lang="en-US" sz="1600" dirty="0" smtClean="0">
                          <a:effectLst/>
                        </a:rPr>
                        <a:t>index </a:t>
                      </a:r>
                      <a:r>
                        <a:rPr lang="en-US" sz="1600" dirty="0">
                          <a:effectLst/>
                        </a:rPr>
                        <a:t>admission or within </a:t>
                      </a:r>
                      <a:r>
                        <a:rPr lang="en-US" sz="1600" dirty="0" smtClean="0">
                          <a:effectLst/>
                        </a:rPr>
                        <a:t>30 </a:t>
                      </a:r>
                      <a:r>
                        <a:rPr lang="en-US" sz="1600" dirty="0">
                          <a:effectLst/>
                        </a:rPr>
                        <a:t>days of admit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PE/DVT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During index admission or within 30 days of admit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Death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During </a:t>
                      </a:r>
                      <a:r>
                        <a:rPr lang="en-US" sz="1600" dirty="0" smtClean="0">
                          <a:effectLst/>
                        </a:rPr>
                        <a:t>index </a:t>
                      </a:r>
                      <a:r>
                        <a:rPr lang="en-US" sz="1600" dirty="0">
                          <a:effectLst/>
                        </a:rPr>
                        <a:t>admission or within </a:t>
                      </a:r>
                      <a:r>
                        <a:rPr lang="en-US" sz="1600" dirty="0" smtClean="0">
                          <a:effectLst/>
                        </a:rPr>
                        <a:t>30 </a:t>
                      </a:r>
                      <a:r>
                        <a:rPr lang="en-US" sz="1600" dirty="0">
                          <a:effectLst/>
                        </a:rPr>
                        <a:t>days of </a:t>
                      </a:r>
                      <a:r>
                        <a:rPr lang="en-US" sz="1600" dirty="0" smtClean="0">
                          <a:effectLst/>
                        </a:rPr>
                        <a:t>admit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3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Mechanical </a:t>
                      </a:r>
                      <a:r>
                        <a:rPr lang="en-US" sz="1600" dirty="0" smtClean="0">
                          <a:effectLst/>
                        </a:rPr>
                        <a:t>complications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During index admission or within </a:t>
                      </a:r>
                      <a:r>
                        <a:rPr lang="en-US" sz="1600" dirty="0" smtClean="0">
                          <a:effectLst/>
                        </a:rPr>
                        <a:t>90 </a:t>
                      </a:r>
                      <a:r>
                        <a:rPr lang="en-US" sz="1600" dirty="0">
                          <a:effectLst/>
                        </a:rPr>
                        <a:t>days of </a:t>
                      </a:r>
                      <a:r>
                        <a:rPr lang="en-US" sz="1600" dirty="0" smtClean="0">
                          <a:effectLst/>
                        </a:rPr>
                        <a:t>admit </a:t>
                      </a:r>
                      <a:r>
                        <a:rPr lang="en-US" sz="1600" dirty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Peri-prosthetic </a:t>
                      </a:r>
                      <a:r>
                        <a:rPr lang="en-US" sz="1600" dirty="0">
                          <a:effectLst/>
                        </a:rPr>
                        <a:t>joint</a:t>
                      </a:r>
                      <a:r>
                        <a:rPr lang="en-US" sz="1600" dirty="0" smtClean="0">
                          <a:effectLst/>
                        </a:rPr>
                        <a:t>/ wound </a:t>
                      </a:r>
                      <a:r>
                        <a:rPr lang="en-US" sz="1600" dirty="0">
                          <a:effectLst/>
                        </a:rPr>
                        <a:t>infection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Same as above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067" y="111056"/>
            <a:ext cx="8492645" cy="624966"/>
          </a:xfrm>
        </p:spPr>
        <p:txBody>
          <a:bodyPr/>
          <a:lstStyle/>
          <a:p>
            <a:r>
              <a:rPr lang="en-US" dirty="0"/>
              <a:t>Risk Standardized Complication Rate (RSCR)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35433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3776" y="1137764"/>
            <a:ext cx="8069199" cy="5260366"/>
            <a:chOff x="145242" y="1548920"/>
            <a:chExt cx="8667078" cy="4411418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145242" y="1548920"/>
            <a:ext cx="8667078" cy="44114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Line Callout 3 10"/>
            <p:cNvSpPr/>
            <p:nvPr/>
          </p:nvSpPr>
          <p:spPr>
            <a:xfrm>
              <a:off x="6793685" y="4437892"/>
              <a:ext cx="1163154" cy="887183"/>
            </a:xfrm>
            <a:prstGeom prst="borderCallout3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93685" y="4665036"/>
              <a:ext cx="1163154" cy="473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“Morbid </a:t>
              </a:r>
            </a:p>
            <a:p>
              <a:r>
                <a:rPr lang="en-US" sz="1600" b="1" dirty="0"/>
                <a:t>o</a:t>
              </a:r>
              <a:r>
                <a:rPr lang="en-US" sz="1600" b="1" dirty="0" smtClean="0"/>
                <a:t>besity</a:t>
              </a:r>
              <a:r>
                <a:rPr lang="en-US" sz="1600" dirty="0" smtClean="0"/>
                <a:t>” </a:t>
              </a:r>
              <a:endParaRPr lang="en-US" sz="16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067" y="120200"/>
            <a:ext cx="8492645" cy="624966"/>
          </a:xfrm>
        </p:spPr>
        <p:txBody>
          <a:bodyPr>
            <a:noAutofit/>
          </a:bodyPr>
          <a:lstStyle/>
          <a:p>
            <a:r>
              <a:rPr lang="en-US" dirty="0" smtClean="0"/>
              <a:t>RSCR – </a:t>
            </a:r>
            <a:r>
              <a:rPr lang="en-US" dirty="0"/>
              <a:t>Risk Adjustment</a:t>
            </a:r>
            <a:br>
              <a:rPr lang="en-US" dirty="0"/>
            </a:br>
            <a:r>
              <a:rPr lang="en-US" dirty="0"/>
              <a:t>Inpatient/Ambulatory Documentation Impact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  <p:sp>
        <p:nvSpPr>
          <p:cNvPr id="13" name="Line Callout 1 12"/>
          <p:cNvSpPr/>
          <p:nvPr/>
        </p:nvSpPr>
        <p:spPr>
          <a:xfrm>
            <a:off x="5431536" y="3358839"/>
            <a:ext cx="1938528" cy="932688"/>
          </a:xfrm>
          <a:prstGeom prst="borderCallout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23560" y="3363730"/>
            <a:ext cx="162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Renal Failure:  “chronic renal insufficiency”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375" y="1762125"/>
            <a:ext cx="3238500" cy="43148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5289" y="2085975"/>
            <a:ext cx="2919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Comorbidity categories </a:t>
            </a:r>
            <a:r>
              <a:rPr lang="en-US" dirty="0" smtClean="0"/>
              <a:t>- unique to each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Risk adjustment weights </a:t>
            </a:r>
            <a:r>
              <a:rPr lang="en-US" dirty="0" smtClean="0"/>
              <a:t>assigned to each comorbid category – unique to each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ICD-10 codes - </a:t>
            </a:r>
            <a:r>
              <a:rPr lang="en-US" dirty="0" smtClean="0"/>
              <a:t>mapped to each comorbid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“Complication” codes -</a:t>
            </a:r>
            <a:r>
              <a:rPr lang="en-US" dirty="0" smtClean="0"/>
              <a:t>unique to each comorbid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3857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Goal: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Improve the clinical reliability and integrity of health care data thereby appropriately defining the patient population under treatment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Objective: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Promote and support the accurate and complete capture of clinical documentation and reported codes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Benefits: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Reimbursement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Quality profiles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Improved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opulation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nalytics</a:t>
            </a:r>
          </a:p>
          <a:p>
            <a:pPr marL="3429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2089-C420-A64E-88F2-F6857081A46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203" y="111056"/>
            <a:ext cx="8805797" cy="624966"/>
          </a:xfrm>
        </p:spPr>
        <p:txBody>
          <a:bodyPr>
            <a:normAutofit/>
          </a:bodyPr>
          <a:lstStyle/>
          <a:p>
            <a:r>
              <a:rPr lang="en-US" dirty="0" smtClean="0"/>
              <a:t>Clinical Documentation Integrity (CDI)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628A-1AC5-EA48-90CF-9005452EF1C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1043" y="202496"/>
            <a:ext cx="8492645" cy="624966"/>
          </a:xfrm>
        </p:spPr>
        <p:txBody>
          <a:bodyPr>
            <a:normAutofit/>
          </a:bodyPr>
          <a:lstStyle/>
          <a:p>
            <a:r>
              <a:rPr lang="en-US" dirty="0" smtClean="0"/>
              <a:t>Risk Adjustment Methodology Variations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4253"/>
              </p:ext>
            </p:extLst>
          </p:nvPr>
        </p:nvGraphicFramePr>
        <p:xfrm>
          <a:off x="270918" y="3609410"/>
          <a:ext cx="8724053" cy="257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9195" y="433396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PSI-90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2125" y="4333965"/>
            <a:ext cx="257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Readmissions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Payment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2426" y="4242334"/>
            <a:ext cx="2810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Medicare Advantage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MSBP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VBM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MSSP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38202" y="920496"/>
          <a:ext cx="8589487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392"/>
                <a:gridCol w="6735095"/>
              </a:tblGrid>
              <a:tr h="19411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Purpose</a:t>
                      </a:r>
                      <a:r>
                        <a:rPr lang="en-US" sz="1800" baseline="0" dirty="0" smtClean="0"/>
                        <a:t> of Risk Adjustment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To compensate for differences among patients that may affect their healthcare outcomes (e.g.</a:t>
                      </a:r>
                      <a:r>
                        <a:rPr lang="en-US" sz="1800" baseline="0" dirty="0" smtClean="0"/>
                        <a:t> comorbidities, demographics) and support:</a:t>
                      </a:r>
                    </a:p>
                    <a:p>
                      <a:pPr marL="628650" lvl="1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Provider comparisons</a:t>
                      </a:r>
                    </a:p>
                    <a:p>
                      <a:pPr marL="628650" lvl="1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Assessment of treatment efficacy</a:t>
                      </a:r>
                    </a:p>
                    <a:p>
                      <a:pPr marL="628650" lvl="1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Allocation of funds for treatment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Methodology Variations: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Outcome of interest</a:t>
                      </a:r>
                    </a:p>
                    <a:p>
                      <a:pPr marL="285750" lvl="0" indent="-285750">
                        <a:spcBef>
                          <a:spcPts val="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Measure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1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59954" y="1281546"/>
            <a:ext cx="8252526" cy="4837545"/>
          </a:xfrm>
        </p:spPr>
        <p:txBody>
          <a:bodyPr/>
          <a:lstStyle/>
          <a:p>
            <a:pPr lvl="1" indent="0">
              <a:spcBef>
                <a:spcPts val="0"/>
              </a:spcBef>
              <a:buNone/>
            </a:pPr>
            <a:endParaRPr lang="en-US" dirty="0" smtClean="0"/>
          </a:p>
          <a:p>
            <a:pPr lvl="1" indent="0">
              <a:spcBef>
                <a:spcPts val="0"/>
              </a:spcBef>
              <a:buNone/>
            </a:pPr>
            <a:endParaRPr lang="en-US" dirty="0" smtClean="0"/>
          </a:p>
          <a:p>
            <a:pPr lvl="2" indent="0">
              <a:buNone/>
            </a:pPr>
            <a:endParaRPr lang="en-US" dirty="0"/>
          </a:p>
          <a:p>
            <a:pPr marL="53399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696" y="6254375"/>
            <a:ext cx="357607" cy="221853"/>
          </a:xfrm>
        </p:spPr>
        <p:txBody>
          <a:bodyPr/>
          <a:lstStyle/>
          <a:p>
            <a:fld id="{0AF8A4B7-68D6-47C7-8DF0-E856C99010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698500" y="1420091"/>
            <a:ext cx="8252526" cy="4837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8463" indent="-339725" algn="l" defTabSz="128016" rtl="0" eaLnBrk="1" latinLnBrk="0" hangingPunct="1">
              <a:lnSpc>
                <a:spcPct val="150000"/>
              </a:lnSpc>
              <a:spcBef>
                <a:spcPts val="264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234950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738" indent="279400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112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863" indent="-280988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144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36" dirty="0"/>
          </a:p>
          <a:p>
            <a:pPr lvl="2" indent="0">
              <a:buNone/>
            </a:pPr>
            <a:endParaRPr lang="en-US" sz="1636" dirty="0"/>
          </a:p>
          <a:p>
            <a:pPr marL="53399" indent="0">
              <a:lnSpc>
                <a:spcPct val="100000"/>
              </a:lnSpc>
              <a:buNone/>
            </a:pPr>
            <a:endParaRPr lang="en-US" sz="1636" dirty="0"/>
          </a:p>
          <a:p>
            <a:pPr>
              <a:lnSpc>
                <a:spcPct val="100000"/>
              </a:lnSpc>
            </a:pPr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0" y="1491346"/>
            <a:ext cx="7874672" cy="4121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820" y="1814247"/>
            <a:ext cx="2848485" cy="2770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9954" y="130022"/>
            <a:ext cx="6572250" cy="637453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73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What Measures? Risk Adjustment?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9696" y="3943577"/>
            <a:ext cx="843133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Numerous methodologies for quality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system has its own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Lack of agreement among the national hospital 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Example:   Only 10% of hospitals rated as a high performer by one rating system were rated as a high performer by other leading national hospital rating systems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-630464" y="1197498"/>
            <a:ext cx="9574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 algn="r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m.content.healthaffairs.org/content/34/3/423.abstract?sid=6c0faf3e-5fc0-45f1-80ba-5e3c39982828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spcBef>
                <a:spcPts val="0"/>
              </a:spcBef>
            </a:pP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3232" y="1091822"/>
            <a:ext cx="7803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Cohort selection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Inclusions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Exclusions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Risk adjustment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Observed </a:t>
            </a:r>
            <a:r>
              <a:rPr lang="en-US" dirty="0"/>
              <a:t>/ expected rate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1673" y="6466892"/>
            <a:ext cx="357607" cy="221853"/>
          </a:xfrm>
        </p:spPr>
        <p:txBody>
          <a:bodyPr/>
          <a:lstStyle/>
          <a:p>
            <a:fld id="{0AF8A4B7-68D6-47C7-8DF0-E856C990106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95207" y="2100970"/>
            <a:ext cx="2788614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775" indent="-259775">
              <a:buFont typeface="Arial" panose="020B0604020202020204" pitchFamily="34" charset="0"/>
              <a:buChar char="•"/>
            </a:pPr>
            <a:r>
              <a:rPr lang="en-US" sz="1636" dirty="0">
                <a:solidFill>
                  <a:schemeClr val="bg1"/>
                </a:solidFill>
              </a:rPr>
              <a:t>Inclusions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60809" y="0"/>
            <a:ext cx="8922327" cy="886335"/>
          </a:xfrm>
        </p:spPr>
        <p:txBody>
          <a:bodyPr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Risk Adjustment Focus:  The Denominator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66656" y="1155076"/>
            <a:ext cx="4850560" cy="4642340"/>
            <a:chOff x="4819580" y="1229522"/>
            <a:chExt cx="4850560" cy="4642340"/>
          </a:xfrm>
        </p:grpSpPr>
        <p:graphicFrame>
          <p:nvGraphicFramePr>
            <p:cNvPr id="22" name="Diagram 21"/>
            <p:cNvGraphicFramePr/>
            <p:nvPr>
              <p:extLst/>
            </p:nvPr>
          </p:nvGraphicFramePr>
          <p:xfrm>
            <a:off x="4819580" y="1229522"/>
            <a:ext cx="4850560" cy="31539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5771626" y="3845927"/>
              <a:ext cx="3075253" cy="977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3688" y="5040865"/>
              <a:ext cx="1391196" cy="8309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Outcomes of Interest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(Numerator)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72294" y="5005855"/>
              <a:ext cx="1400961" cy="584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Risk Adjustment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72294" y="3906442"/>
              <a:ext cx="2902590" cy="8309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Eligible Discharges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(Denominator)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(Population at risk)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rapezoid 27"/>
            <p:cNvSpPr/>
            <p:nvPr/>
          </p:nvSpPr>
          <p:spPr>
            <a:xfrm>
              <a:off x="6509857" y="4792418"/>
              <a:ext cx="62917" cy="21343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apezoid 28"/>
            <p:cNvSpPr/>
            <p:nvPr/>
          </p:nvSpPr>
          <p:spPr>
            <a:xfrm>
              <a:off x="7993488" y="4812763"/>
              <a:ext cx="62917" cy="21343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30224" y="6439343"/>
            <a:ext cx="1707956" cy="221853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0" y="2919082"/>
            <a:ext cx="3835688" cy="33181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91441"/>
            <a:ext cx="8252460" cy="720090"/>
          </a:xfrm>
        </p:spPr>
        <p:txBody>
          <a:bodyPr>
            <a:normAutofit/>
          </a:bodyPr>
          <a:lstStyle/>
          <a:p>
            <a:r>
              <a:rPr lang="en-US" dirty="0" smtClean="0"/>
              <a:t>CMS Shift to Value Based Care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34340" y="1252016"/>
            <a:ext cx="4574415" cy="486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Move away from payment for volume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Improve care coordination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Promote alignment of financial and other incentives to increase the quality of care and lead to better outcomes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434544" y="4976728"/>
            <a:ext cx="256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HHS Secretary </a:t>
            </a:r>
            <a:r>
              <a:rPr lang="en-US" dirty="0" smtClean="0"/>
              <a:t>Burwell </a:t>
            </a:r>
          </a:p>
          <a:p>
            <a:r>
              <a:rPr lang="en-US" dirty="0" smtClean="0"/>
              <a:t>Posting January 2015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650" y="2781043"/>
            <a:ext cx="35741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dirty="0" smtClean="0"/>
              <a:t>Goals - increase % of Medicare provider payments linked to quality outcomes and alternate payment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Quality:  2016 85%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2018 90%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APMs:    2016  30%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2018 50%</a:t>
            </a:r>
          </a:p>
          <a:p>
            <a:endParaRPr lang="en-US" dirty="0" smtClean="0"/>
          </a:p>
          <a:p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2166" y="1405436"/>
            <a:ext cx="2472988" cy="4418989"/>
            <a:chOff x="6107757" y="1427471"/>
            <a:chExt cx="1909668" cy="3856135"/>
          </a:xfrm>
        </p:grpSpPr>
        <p:sp>
          <p:nvSpPr>
            <p:cNvPr id="12" name="Rectangle 11"/>
            <p:cNvSpPr/>
            <p:nvPr/>
          </p:nvSpPr>
          <p:spPr>
            <a:xfrm rot="20743974">
              <a:off x="6107757" y="2910196"/>
              <a:ext cx="1909668" cy="736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203669" y="1427471"/>
              <a:ext cx="1579860" cy="14540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6203669" y="3719337"/>
              <a:ext cx="1579860" cy="1564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1133" y="2006052"/>
              <a:ext cx="796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Lower</a:t>
              </a:r>
              <a:r>
                <a:rPr lang="en-US" dirty="0" smtClean="0"/>
                <a:t> </a:t>
              </a:r>
              <a:r>
                <a:rPr lang="en-US" b="1" dirty="0" smtClean="0"/>
                <a:t>Cost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0706875">
              <a:off x="6678858" y="3016840"/>
              <a:ext cx="1063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Value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19812" y="4061406"/>
              <a:ext cx="1179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Improve Quality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1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91441"/>
            <a:ext cx="8252460" cy="720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CDI Record Review Process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1156771"/>
            <a:ext cx="4002886" cy="5038289"/>
          </a:xfrm>
        </p:spPr>
        <p:txBody>
          <a:bodyPr>
            <a:normAutofit/>
          </a:bodyPr>
          <a:lstStyle/>
          <a:p>
            <a:r>
              <a:rPr lang="en-US" dirty="0" smtClean="0"/>
              <a:t>Support accurate translation of case mix complexity</a:t>
            </a:r>
          </a:p>
          <a:p>
            <a:pPr lvl="1"/>
            <a:r>
              <a:rPr lang="en-US" dirty="0" smtClean="0"/>
              <a:t>Physician documentation and/or  terminology</a:t>
            </a:r>
          </a:p>
          <a:p>
            <a:pPr lvl="1"/>
            <a:r>
              <a:rPr lang="en-US" dirty="0" smtClean="0"/>
              <a:t>Coding guidelines </a:t>
            </a:r>
          </a:p>
          <a:p>
            <a:pPr lvl="1"/>
            <a:r>
              <a:rPr lang="en-US" dirty="0" smtClean="0"/>
              <a:t>Congruence of clinical picture and reported ICD-10 codes</a:t>
            </a:r>
          </a:p>
          <a:p>
            <a:r>
              <a:rPr lang="en-US" dirty="0" smtClean="0"/>
              <a:t>Defined process to align with organization’s CDI Program objectives</a:t>
            </a:r>
          </a:p>
          <a:p>
            <a:pPr lvl="1"/>
            <a:r>
              <a:rPr lang="en-US" dirty="0" smtClean="0"/>
              <a:t>Patient population and scope</a:t>
            </a:r>
          </a:p>
          <a:p>
            <a:pPr lvl="1"/>
            <a:r>
              <a:rPr lang="en-US" dirty="0" smtClean="0"/>
              <a:t>Provider communication</a:t>
            </a:r>
          </a:p>
          <a:p>
            <a:pPr lvl="1"/>
            <a:r>
              <a:rPr lang="en-US" dirty="0" smtClean="0"/>
              <a:t>CDS, Coder and CDI Physician Advisor responsibilities, tools, process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3396795" y="1337173"/>
          <a:ext cx="6105727" cy="337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3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3923" y="132383"/>
            <a:ext cx="8492645" cy="624966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CDI Program Objective – MS-DRGs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1395" y="6446520"/>
            <a:ext cx="520647" cy="247015"/>
          </a:xfrm>
          <a:prstGeom prst="rect">
            <a:avLst/>
          </a:prstGeom>
        </p:spPr>
        <p:txBody>
          <a:bodyPr/>
          <a:lstStyle/>
          <a:p>
            <a:fld id="{34CCA14A-DFC5-404E-A7BE-9C81313D59B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195" y="1411434"/>
            <a:ext cx="2840182" cy="340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6196" y="1462478"/>
            <a:ext cx="2632364" cy="33943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2042" y="4897281"/>
            <a:ext cx="360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5" b="1" dirty="0"/>
              <a:t>   </a:t>
            </a:r>
            <a:r>
              <a:rPr lang="en-US" b="1" dirty="0"/>
              <a:t>MS-DRG 690</a:t>
            </a:r>
          </a:p>
          <a:p>
            <a:pPr algn="ctr"/>
            <a:r>
              <a:rPr lang="en-US" b="1" dirty="0"/>
              <a:t>Urinary tract infection </a:t>
            </a:r>
            <a:endParaRPr lang="en-US" b="1" dirty="0" smtClean="0"/>
          </a:p>
          <a:p>
            <a:pPr algn="ctr"/>
            <a:r>
              <a:rPr lang="en-US" b="1" dirty="0" smtClean="0"/>
              <a:t>w/o </a:t>
            </a:r>
            <a:r>
              <a:rPr lang="en-US" b="1" dirty="0"/>
              <a:t>complication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2834" y="4919016"/>
            <a:ext cx="3503073" cy="8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MS-DRG 871</a:t>
            </a:r>
          </a:p>
          <a:p>
            <a:pPr algn="ctr"/>
            <a:r>
              <a:rPr lang="en-US" b="1" dirty="0"/>
              <a:t>Sepsis major complication</a:t>
            </a:r>
          </a:p>
          <a:p>
            <a:endParaRPr lang="en-US" sz="1455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03671" y="2450821"/>
            <a:ext cx="1877530" cy="2106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36" dirty="0"/>
              <a:t>UTI</a:t>
            </a:r>
          </a:p>
          <a:p>
            <a:r>
              <a:rPr lang="en-US" sz="1636" dirty="0"/>
              <a:t>Bacteremia</a:t>
            </a:r>
          </a:p>
          <a:p>
            <a:r>
              <a:rPr lang="en-US" sz="1636" dirty="0"/>
              <a:t>Hypotension</a:t>
            </a:r>
          </a:p>
          <a:p>
            <a:r>
              <a:rPr lang="en-US" sz="1636" dirty="0"/>
              <a:t>Hypoxemia</a:t>
            </a:r>
          </a:p>
          <a:p>
            <a:r>
              <a:rPr lang="en-US" sz="1636" dirty="0" smtClean="0"/>
              <a:t>Cachexia</a:t>
            </a:r>
          </a:p>
          <a:p>
            <a:endParaRPr lang="en-US" sz="1636" dirty="0" smtClean="0"/>
          </a:p>
          <a:p>
            <a:pPr algn="r"/>
            <a:r>
              <a:rPr lang="en-US" sz="1636" dirty="0" smtClean="0"/>
              <a:t>6 day LOS</a:t>
            </a:r>
          </a:p>
          <a:p>
            <a:pPr algn="r"/>
            <a:r>
              <a:rPr lang="en-US" sz="1636" dirty="0" smtClean="0"/>
              <a:t>Expired</a:t>
            </a:r>
            <a:endParaRPr lang="en-US" sz="1636" dirty="0"/>
          </a:p>
        </p:txBody>
      </p:sp>
      <p:sp>
        <p:nvSpPr>
          <p:cNvPr id="13" name="TextBox 12"/>
          <p:cNvSpPr txBox="1"/>
          <p:nvPr/>
        </p:nvSpPr>
        <p:spPr>
          <a:xfrm>
            <a:off x="5407474" y="2470593"/>
            <a:ext cx="1865575" cy="2106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36" dirty="0"/>
              <a:t>Sepsis due to UTI</a:t>
            </a:r>
          </a:p>
          <a:p>
            <a:r>
              <a:rPr lang="en-US" sz="1636" dirty="0"/>
              <a:t>Septic </a:t>
            </a:r>
            <a:r>
              <a:rPr lang="en-US" sz="1636" dirty="0" smtClean="0"/>
              <a:t>shock</a:t>
            </a:r>
          </a:p>
          <a:p>
            <a:endParaRPr lang="en-US" sz="1636" dirty="0" smtClean="0"/>
          </a:p>
          <a:p>
            <a:endParaRPr lang="en-US" sz="1636" dirty="0"/>
          </a:p>
          <a:p>
            <a:endParaRPr lang="en-US" sz="1636" dirty="0" smtClean="0"/>
          </a:p>
          <a:p>
            <a:endParaRPr lang="en-US" sz="1636" dirty="0"/>
          </a:p>
          <a:p>
            <a:pPr algn="r"/>
            <a:r>
              <a:rPr lang="en-US" sz="1636" dirty="0"/>
              <a:t>6 day LOS</a:t>
            </a:r>
          </a:p>
          <a:p>
            <a:pPr algn="r"/>
            <a:r>
              <a:rPr lang="en-US" sz="1636" dirty="0" smtClean="0"/>
              <a:t>Expired</a:t>
            </a:r>
            <a:endParaRPr lang="en-US" sz="1636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59954" y="1281546"/>
            <a:ext cx="8252526" cy="48375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lvl="1" indent="0">
              <a:spcBef>
                <a:spcPts val="0"/>
              </a:spcBef>
              <a:buNone/>
            </a:pPr>
            <a:endParaRPr lang="en-US" dirty="0" smtClean="0"/>
          </a:p>
          <a:p>
            <a:pPr lvl="2" indent="0">
              <a:buNone/>
            </a:pPr>
            <a:endParaRPr lang="en-US" dirty="0"/>
          </a:p>
          <a:p>
            <a:pPr marL="53399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3399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5080" y="6328416"/>
            <a:ext cx="357607" cy="221853"/>
          </a:xfrm>
        </p:spPr>
        <p:txBody>
          <a:bodyPr/>
          <a:lstStyle/>
          <a:p>
            <a:fld id="{0AF8A4B7-68D6-47C7-8DF0-E856C990106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640" y="1374858"/>
            <a:ext cx="2840182" cy="340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3527" y="1389326"/>
            <a:ext cx="2632364" cy="3394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884" y="4897281"/>
            <a:ext cx="399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5" b="1" dirty="0"/>
              <a:t>   </a:t>
            </a:r>
            <a:r>
              <a:rPr lang="en-US" b="1" dirty="0"/>
              <a:t>MS-DRG 690 </a:t>
            </a:r>
          </a:p>
          <a:p>
            <a:pPr algn="ctr"/>
            <a:r>
              <a:rPr lang="en-US" b="1" dirty="0"/>
              <a:t>Urinary tract infection </a:t>
            </a:r>
            <a:r>
              <a:rPr lang="en-US" b="1" dirty="0" smtClean="0"/>
              <a:t>w/o </a:t>
            </a:r>
            <a:r>
              <a:rPr lang="en-US" b="1" dirty="0"/>
              <a:t>complication</a:t>
            </a:r>
          </a:p>
          <a:p>
            <a:pPr lvl="1" algn="ctr"/>
            <a:r>
              <a:rPr lang="en-US" b="1" dirty="0"/>
              <a:t>SOI score - 3</a:t>
            </a:r>
          </a:p>
          <a:p>
            <a:pPr lvl="1" algn="ctr"/>
            <a:r>
              <a:rPr lang="en-US" b="1" dirty="0"/>
              <a:t>ROM score - 3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5157" y="4919015"/>
            <a:ext cx="2950870" cy="1424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MS-DRG 871</a:t>
            </a:r>
          </a:p>
          <a:p>
            <a:pPr algn="ctr"/>
            <a:r>
              <a:rPr lang="en-US" b="1" dirty="0"/>
              <a:t>Sepsis w major complication</a:t>
            </a:r>
          </a:p>
          <a:p>
            <a:pPr algn="ctr"/>
            <a:r>
              <a:rPr lang="en-US" b="1" dirty="0"/>
              <a:t>SOI score – 4</a:t>
            </a:r>
          </a:p>
          <a:p>
            <a:pPr algn="ctr"/>
            <a:r>
              <a:rPr lang="en-US" b="1" dirty="0"/>
              <a:t>ROM score - 4</a:t>
            </a:r>
          </a:p>
          <a:p>
            <a:endParaRPr lang="en-US" sz="1455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4884" y="2248063"/>
            <a:ext cx="1877530" cy="2106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36" dirty="0"/>
              <a:t>UTI</a:t>
            </a:r>
          </a:p>
          <a:p>
            <a:r>
              <a:rPr lang="en-US" sz="1636" dirty="0"/>
              <a:t>Bacteremia</a:t>
            </a:r>
          </a:p>
          <a:p>
            <a:r>
              <a:rPr lang="en-US" sz="1636" dirty="0"/>
              <a:t>Hypotension</a:t>
            </a:r>
          </a:p>
          <a:p>
            <a:r>
              <a:rPr lang="en-US" sz="1636" dirty="0"/>
              <a:t>Hypoxemia</a:t>
            </a:r>
          </a:p>
          <a:p>
            <a:r>
              <a:rPr lang="en-US" sz="1636" dirty="0"/>
              <a:t>Cachexia</a:t>
            </a:r>
          </a:p>
          <a:p>
            <a:endParaRPr lang="en-US" sz="1636" dirty="0"/>
          </a:p>
          <a:p>
            <a:pPr algn="r"/>
            <a:r>
              <a:rPr lang="en-US" sz="1636" dirty="0"/>
              <a:t>6 day LOS</a:t>
            </a:r>
          </a:p>
          <a:p>
            <a:pPr algn="r"/>
            <a:r>
              <a:rPr lang="en-US" sz="1636" dirty="0"/>
              <a:t>Expired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944" y="2391458"/>
            <a:ext cx="1996761" cy="2106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36" dirty="0"/>
              <a:t>Sepsis due to UTI</a:t>
            </a:r>
          </a:p>
          <a:p>
            <a:r>
              <a:rPr lang="en-US" sz="1636" dirty="0"/>
              <a:t>Septic shock</a:t>
            </a:r>
          </a:p>
          <a:p>
            <a:r>
              <a:rPr lang="en-US" sz="1636" dirty="0"/>
              <a:t>Resp failure, acute</a:t>
            </a:r>
          </a:p>
          <a:p>
            <a:r>
              <a:rPr lang="en-US" sz="1636" dirty="0"/>
              <a:t>Malnutrition</a:t>
            </a:r>
          </a:p>
          <a:p>
            <a:endParaRPr lang="en-US" sz="1636" dirty="0" smtClean="0"/>
          </a:p>
          <a:p>
            <a:endParaRPr lang="en-US" sz="1636" dirty="0" smtClean="0"/>
          </a:p>
          <a:p>
            <a:pPr algn="r"/>
            <a:r>
              <a:rPr lang="en-US" sz="1636" dirty="0" smtClean="0"/>
              <a:t>6 day LOS</a:t>
            </a:r>
          </a:p>
          <a:p>
            <a:pPr algn="r"/>
            <a:r>
              <a:rPr lang="en-US" sz="1636" dirty="0" smtClean="0"/>
              <a:t>Expired</a:t>
            </a:r>
            <a:endParaRPr lang="en-US" sz="1636" dirty="0"/>
          </a:p>
        </p:txBody>
      </p:sp>
      <p:sp>
        <p:nvSpPr>
          <p:cNvPr id="14" name="TextBox 13"/>
          <p:cNvSpPr txBox="1"/>
          <p:nvPr/>
        </p:nvSpPr>
        <p:spPr>
          <a:xfrm>
            <a:off x="6219021" y="1905667"/>
            <a:ext cx="329643" cy="34406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36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4400" y="1867450"/>
            <a:ext cx="329643" cy="34406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36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84507" y="123239"/>
            <a:ext cx="8492645" cy="62496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CDI Program </a:t>
            </a:r>
            <a:r>
              <a:rPr lang="en-US" sz="3600" b="1" dirty="0" smtClean="0">
                <a:solidFill>
                  <a:schemeClr val="bg1"/>
                </a:solidFill>
              </a:rPr>
              <a:t>Objective – APR-DRGs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91441"/>
            <a:ext cx="8252460" cy="720090"/>
          </a:xfrm>
        </p:spPr>
        <p:txBody>
          <a:bodyPr>
            <a:normAutofit/>
          </a:bodyPr>
          <a:lstStyle/>
          <a:p>
            <a:r>
              <a:rPr lang="en-US" dirty="0" smtClean="0"/>
              <a:t>The Impact of A</a:t>
            </a:r>
            <a:r>
              <a:rPr lang="en-US" sz="3600" dirty="0" smtClean="0">
                <a:solidFill>
                  <a:schemeClr val="bg1"/>
                </a:solidFill>
              </a:rPr>
              <a:t>ccurate Translation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7650" y="1011186"/>
          <a:ext cx="8696325" cy="57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68"/>
                <a:gridCol w="1314869"/>
                <a:gridCol w="1677930"/>
                <a:gridCol w="2188178"/>
                <a:gridCol w="1980680"/>
              </a:tblGrid>
              <a:tr h="55225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Quality Measure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Cohort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Provider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Documentation 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Provider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Documentation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&amp;  Reported Codes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Quality Measure Impact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Complications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THA/TKA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“Renal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insufficiency”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“CKD”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Strengthened risk adjustment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Readmissions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Pneumonia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“Hypoxemia”*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&lt;not reported&gt;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Weakened risk adjustment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Readmissions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Pneumonia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“Sepsis”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“Severe sepsis” POA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Patient excluded from cohort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Mortality 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Heart Failure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“Diastolic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dysfunction”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“Diastolic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heart failure”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Patient included in cohort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PSI 90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Post-op sepsis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&lt;none&gt;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“Pressure ulcer” “stage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2”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Patient excluded from cohort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PSI 90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Post-op sepsis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&lt;none&gt;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&lt;none&gt;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Admission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type “elective” – Patient excluded from cohort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91441"/>
            <a:ext cx="8252460" cy="720090"/>
          </a:xfrm>
        </p:spPr>
        <p:txBody>
          <a:bodyPr>
            <a:normAutofit/>
          </a:bodyPr>
          <a:lstStyle/>
          <a:p>
            <a:r>
              <a:rPr lang="en-US" dirty="0" smtClean="0"/>
              <a:t>Claims Data – Key Inputs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4389" y="1324464"/>
            <a:ext cx="3207460" cy="5383529"/>
          </a:xfrm>
        </p:spPr>
        <p:txBody>
          <a:bodyPr>
            <a:normAutofit/>
          </a:bodyPr>
          <a:lstStyle/>
          <a:p>
            <a:r>
              <a:rPr lang="en-US" dirty="0" smtClean="0"/>
              <a:t>Diagnoses</a:t>
            </a:r>
          </a:p>
          <a:p>
            <a:pPr lvl="1"/>
            <a:r>
              <a:rPr lang="en-US" dirty="0" smtClean="0"/>
              <a:t>UB-04 = 25</a:t>
            </a:r>
          </a:p>
          <a:p>
            <a:pPr lvl="1"/>
            <a:r>
              <a:rPr lang="en-US" dirty="0" smtClean="0"/>
              <a:t>1500   = 6</a:t>
            </a:r>
          </a:p>
          <a:p>
            <a:r>
              <a:rPr lang="en-US" dirty="0" smtClean="0"/>
              <a:t>Procedures and dates</a:t>
            </a:r>
          </a:p>
          <a:p>
            <a:pPr lvl="1"/>
            <a:r>
              <a:rPr lang="en-US" dirty="0" smtClean="0"/>
              <a:t>UB-04 = 25</a:t>
            </a:r>
          </a:p>
          <a:p>
            <a:pPr lvl="1"/>
            <a:r>
              <a:rPr lang="en-US" dirty="0" smtClean="0"/>
              <a:t>1500   = 6</a:t>
            </a:r>
          </a:p>
          <a:p>
            <a:r>
              <a:rPr lang="en-US" dirty="0" smtClean="0"/>
              <a:t>Other fields:</a:t>
            </a:r>
          </a:p>
          <a:p>
            <a:pPr lvl="1"/>
            <a:r>
              <a:rPr lang="en-US" dirty="0" smtClean="0"/>
              <a:t>Admission Source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ka Point </a:t>
            </a:r>
            <a:r>
              <a:rPr lang="en-US" dirty="0"/>
              <a:t>of Origin</a:t>
            </a:r>
          </a:p>
          <a:p>
            <a:pPr lvl="1"/>
            <a:r>
              <a:rPr lang="en-US" dirty="0"/>
              <a:t>Admission type</a:t>
            </a:r>
          </a:p>
          <a:p>
            <a:pPr lvl="1"/>
            <a:r>
              <a:rPr lang="en-US" dirty="0"/>
              <a:t>Discharge </a:t>
            </a:r>
            <a:r>
              <a:rPr lang="en-US" dirty="0" smtClean="0"/>
              <a:t>status</a:t>
            </a:r>
            <a:endParaRPr lang="en-US" dirty="0"/>
          </a:p>
          <a:p>
            <a:pPr lvl="1"/>
            <a:r>
              <a:rPr lang="en-US" dirty="0" smtClean="0"/>
              <a:t>Provider </a:t>
            </a:r>
            <a:r>
              <a:rPr lang="en-US" dirty="0"/>
              <a:t>attribution</a:t>
            </a:r>
          </a:p>
          <a:p>
            <a:pPr marL="342900" lvl="1" indent="0">
              <a:buNone/>
            </a:pPr>
            <a:endParaRPr lang="en-US" sz="2000" dirty="0" smtClean="0"/>
          </a:p>
          <a:p>
            <a:pPr marL="3429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509" y="6386169"/>
            <a:ext cx="721061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Source:  https</a:t>
            </a:r>
            <a:r>
              <a:rPr lang="en-US" sz="1400" dirty="0"/>
              <a:t>://www.cms.gov/Medicare/CMS-Forms/CMS-Forms/Downloads/CMS1500.pdf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0" y="975111"/>
            <a:ext cx="3787468" cy="5075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841" y="1673819"/>
            <a:ext cx="3806417" cy="4684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77679" y="962563"/>
            <a:ext cx="207564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Inpatient = UB-04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1456" y="1823581"/>
            <a:ext cx="207564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Outpatient = 1500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228" y="2021861"/>
            <a:ext cx="8452064" cy="4351338"/>
          </a:xfrm>
        </p:spPr>
        <p:txBody>
          <a:bodyPr>
            <a:noAutofit/>
          </a:bodyPr>
          <a:lstStyle/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38862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07343" y="1179746"/>
          <a:ext cx="8085949" cy="497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92305" y="-29995"/>
            <a:ext cx="7865660" cy="8863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CDI Program Infrastructure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0873" y="1107280"/>
            <a:ext cx="8342419" cy="154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Designed to support organizational objectives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2872" y="1148954"/>
            <a:ext cx="5584186" cy="47855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Health system leadership team is aware of CDI impact on claims based outcomes linked to payment across continuum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600" dirty="0"/>
              <a:t>CDI Program objectives are aligned with organizational priorities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600" dirty="0" smtClean="0"/>
              <a:t>Expertise </a:t>
            </a:r>
            <a:r>
              <a:rPr lang="en-US" sz="2600" dirty="0"/>
              <a:t>in claims based </a:t>
            </a:r>
            <a:r>
              <a:rPr lang="en-US" sz="2600" dirty="0" smtClean="0"/>
              <a:t>measure structure, risk adjustment methodologies, CDI vulnerabilities is maintained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600" dirty="0" smtClean="0"/>
              <a:t>CDI Program infrastructure supports data driven collaborative approach to documentation capture and reported codes</a:t>
            </a:r>
            <a:endParaRPr lang="en-US" sz="2600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300" dirty="0" smtClean="0"/>
              <a:t>CDI record reviews</a:t>
            </a:r>
            <a:endParaRPr lang="en-US" sz="2300" dirty="0"/>
          </a:p>
          <a:p>
            <a:pPr lvl="1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2300" dirty="0" smtClean="0"/>
              <a:t>Point of care documentation capture</a:t>
            </a:r>
            <a:endParaRPr lang="en-US" sz="2300" dirty="0"/>
          </a:p>
          <a:p>
            <a:pPr lvl="1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2300" dirty="0" smtClean="0"/>
              <a:t>Performance monitoring</a:t>
            </a:r>
            <a:endParaRPr lang="en-US" sz="2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0873" y="1107280"/>
            <a:ext cx="8232775" cy="154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58" y="1192709"/>
            <a:ext cx="2395424" cy="420867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CDI Program </a:t>
            </a:r>
            <a:r>
              <a:rPr lang="en-US" dirty="0" smtClean="0"/>
              <a:t>Elevation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/>
              <a:t>Data Driven Approach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45720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Copyright 2016, Enjoin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191887"/>
            <a:ext cx="7353300" cy="3871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23" y="1801560"/>
            <a:ext cx="7591426" cy="332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53723" y="2305050"/>
            <a:ext cx="3970752" cy="2870510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737" y="2447643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conditions: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Comorbid category </a:t>
            </a:r>
            <a:r>
              <a:rPr lang="en-US" dirty="0" smtClean="0">
                <a:sym typeface="Wingdings" panose="05000000000000000000" pitchFamily="2" charset="2"/>
              </a:rPr>
              <a:t> ICD-10 codes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ICD-10 codes  common concepts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Example: 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310009" y="1242785"/>
            <a:ext cx="8252526" cy="4837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8463" indent="-339725" algn="l" defTabSz="128016" rtl="0" eaLnBrk="1" latinLnBrk="0" hangingPunct="1">
              <a:lnSpc>
                <a:spcPct val="150000"/>
              </a:lnSpc>
              <a:spcBef>
                <a:spcPts val="264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234950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738" indent="279400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6112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863" indent="-280988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144" indent="-128016" algn="l" defTabSz="128016" rtl="0" eaLnBrk="1" latinLnBrk="0" hangingPunct="1">
              <a:spcBef>
                <a:spcPts val="264"/>
              </a:spcBef>
              <a:buFont typeface="Franklin Gothic Book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18" dirty="0" smtClean="0">
                <a:cs typeface="Arial" panose="020B0604020202020204" pitchFamily="34" charset="0"/>
              </a:rPr>
              <a:t>Collaborative documentation capture - “</a:t>
            </a:r>
            <a:r>
              <a:rPr lang="en-US" sz="1818" dirty="0">
                <a:cs typeface="Arial" panose="020B0604020202020204" pitchFamily="34" charset="0"/>
              </a:rPr>
              <a:t>underweight”</a:t>
            </a: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1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18" dirty="0" smtClean="0">
                <a:cs typeface="Arial" panose="020B0604020202020204" pitchFamily="34" charset="0"/>
              </a:rPr>
              <a:t>Point of care capture – CKD stage</a:t>
            </a:r>
            <a:endParaRPr lang="en-US" sz="1818" dirty="0"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99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99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99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99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38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99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99" indent="0">
              <a:lnSpc>
                <a:spcPct val="100000"/>
              </a:lnSpc>
              <a:buNone/>
            </a:pPr>
            <a:endParaRPr lang="en-US" sz="1636" dirty="0"/>
          </a:p>
          <a:p>
            <a:pPr lvl="1" indent="0">
              <a:spcBef>
                <a:spcPts val="0"/>
              </a:spcBef>
              <a:buNone/>
            </a:pPr>
            <a:endParaRPr lang="en-US" sz="1636" dirty="0"/>
          </a:p>
          <a:p>
            <a:pPr lvl="2" indent="0">
              <a:buNone/>
            </a:pPr>
            <a:endParaRPr lang="en-US" sz="1636" dirty="0"/>
          </a:p>
          <a:p>
            <a:pPr marL="53399" indent="0">
              <a:lnSpc>
                <a:spcPct val="100000"/>
              </a:lnSpc>
              <a:buNone/>
            </a:pPr>
            <a:endParaRPr lang="en-US" sz="1636" dirty="0"/>
          </a:p>
          <a:p>
            <a:pPr marL="53399" indent="0">
              <a:lnSpc>
                <a:spcPct val="100000"/>
              </a:lnSpc>
              <a:buNone/>
            </a:pPr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pPr marL="53399" indent="0">
              <a:buNone/>
            </a:pPr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  <a:p>
            <a:endParaRPr lang="en-US" sz="163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2923" y="6310856"/>
            <a:ext cx="357607" cy="221853"/>
          </a:xfrm>
        </p:spPr>
        <p:txBody>
          <a:bodyPr/>
          <a:lstStyle/>
          <a:p>
            <a:fld id="{0AF8A4B7-68D6-47C7-8DF0-E856C990106D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38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7" y="1617284"/>
            <a:ext cx="7835657" cy="161498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2874" y="2486800"/>
            <a:ext cx="418225" cy="4633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99" y="3819644"/>
            <a:ext cx="7498232" cy="1903642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10009" y="-2563"/>
            <a:ext cx="8699012" cy="886335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Documentation Capture Re-Design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888" y="6238887"/>
            <a:ext cx="308484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52578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08132" y="1142595"/>
            <a:ext cx="8278668" cy="4880334"/>
          </a:xfrm>
        </p:spPr>
        <p:txBody>
          <a:bodyPr>
            <a:normAutofit/>
          </a:bodyPr>
          <a:lstStyle/>
          <a:p>
            <a:r>
              <a:rPr lang="en-US" dirty="0" smtClean="0"/>
              <a:t>Clinical documentation supports both:  </a:t>
            </a:r>
          </a:p>
          <a:p>
            <a:pPr lvl="1"/>
            <a:r>
              <a:rPr lang="en-US" sz="2000" dirty="0" smtClean="0"/>
              <a:t>Opportunities to reduce the frequency of events</a:t>
            </a:r>
          </a:p>
          <a:p>
            <a:pPr lvl="1"/>
            <a:r>
              <a:rPr lang="en-US" sz="2000" dirty="0" smtClean="0"/>
              <a:t>Risk adjusted outcome measure performance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Patient Benefits</a:t>
            </a:r>
            <a:endParaRPr lang="en-US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1700878" y="5579512"/>
            <a:ext cx="5031279" cy="25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CDI Across the Continuum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354" y="5547456"/>
            <a:ext cx="460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Patient Centered Around Episodes of Care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7" y="2331781"/>
            <a:ext cx="4182380" cy="30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31" y="147632"/>
            <a:ext cx="8492645" cy="62496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National Quality Strategy</a:t>
            </a:r>
            <a:br>
              <a:rPr lang="en-US" sz="4000" dirty="0" smtClean="0"/>
            </a:b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2" y="954656"/>
            <a:ext cx="8630393" cy="5124777"/>
          </a:xfrm>
        </p:spPr>
        <p:txBody>
          <a:bodyPr/>
          <a:lstStyle/>
          <a:p>
            <a:r>
              <a:rPr lang="en-US" dirty="0" smtClean="0"/>
              <a:t>To optimize health outcomes by improving quality and transforming the healthcare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628A-1AC5-EA48-90CF-9005452EF1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8201" y="5679931"/>
            <a:ext cx="8126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 https://www.cms.gov/Medicare/Quality-Initiatives-Patient-Assessment-Instruments/QualityInitiativesGenInfo/CMS-Quality-Strategy.html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6" y="1623400"/>
            <a:ext cx="8768143" cy="39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52578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08132" y="1142595"/>
            <a:ext cx="8278668" cy="488033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 smtClean="0"/>
              <a:t>Concurrently identified risk variables support prevention opportunities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Documented risk variables support expected fall rates</a:t>
            </a:r>
          </a:p>
          <a:p>
            <a:pPr marL="3429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Patient Benefits (cont)</a:t>
            </a:r>
            <a:br>
              <a:rPr lang="en-US" sz="3200" dirty="0" smtClean="0"/>
            </a:br>
            <a:r>
              <a:rPr lang="en-US" sz="3200" dirty="0" smtClean="0"/>
              <a:t>PSI 8 (In-Hospital Falls) - Example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00878" y="5579512"/>
            <a:ext cx="5031279" cy="25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CDI Across the Continuum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354" y="5547456"/>
            <a:ext cx="460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Patient Centered Around Episodes of Care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" y="1885218"/>
            <a:ext cx="7577895" cy="3600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81812" y="5526368"/>
            <a:ext cx="626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http://www.qualityindicators.ahrq.gov/Resources/Toolkits.aspx</a:t>
            </a:r>
          </a:p>
        </p:txBody>
      </p:sp>
    </p:spTree>
    <p:extLst>
      <p:ext uri="{BB962C8B-B14F-4D97-AF65-F5344CB8AC3E}">
        <p14:creationId xmlns:p14="http://schemas.microsoft.com/office/powerpoint/2010/main" val="22646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525780" cy="365125"/>
          </a:xfrm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08132" y="1142595"/>
            <a:ext cx="8278668" cy="488033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000" dirty="0" smtClean="0"/>
              <a:t>Clinical documentation and reported codes across the continuum: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Drive your organization’s performance for risk adjusted claims based outcomes.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Impact hospital and provider reimbursement.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Influence effectiveness of clinical performance improvement initiatives.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Expanded use of risk adjustment requires CDI Program elevation.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Summary</a:t>
            </a:r>
            <a:endParaRPr lang="en-US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1700878" y="5579512"/>
            <a:ext cx="5031279" cy="25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CDI Across the Continuum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354" y="5547456"/>
            <a:ext cx="460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Patient Centered Around Episodes of Care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91" y="3261781"/>
            <a:ext cx="7207667" cy="2572364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>
            <a:off x="1733367" y="5195861"/>
            <a:ext cx="5628197" cy="4374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10513" y="5171635"/>
            <a:ext cx="496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CDI Across the Continuum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770" y="11430"/>
            <a:ext cx="8263890" cy="75438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Q&amp;A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1673" y="6356351"/>
            <a:ext cx="328277" cy="365125"/>
          </a:xfrm>
        </p:spPr>
        <p:txBody>
          <a:bodyPr/>
          <a:lstStyle/>
          <a:p>
            <a:fld id="{9B7E628A-1AC5-EA48-90CF-9005452EF1C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052186"/>
            <a:ext cx="826389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22160" y="914400"/>
            <a:ext cx="1452880" cy="14250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7160"/>
            <a:ext cx="8610600" cy="649224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Payers Following CMS Lead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711422" y="3184694"/>
            <a:ext cx="532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https://www.cms.gov/Newsroom/MediaReleaseDatabase/Fact-sheets/2016-Fact-sheets-items/2016-02-16.html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1"/>
            <a:ext cx="6410212" cy="5292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232838" y="1211408"/>
            <a:ext cx="13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70% </a:t>
            </a:r>
          </a:p>
          <a:p>
            <a:pPr algn="ctr"/>
            <a:r>
              <a:rPr lang="en-US" sz="2400" dirty="0" smtClean="0"/>
              <a:t>Payers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5677" y="6357002"/>
            <a:ext cx="48422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913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9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706"/>
            <a:ext cx="9144000" cy="4762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8" y="5939281"/>
            <a:ext cx="5098222" cy="541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07" y="972855"/>
            <a:ext cx="336877" cy="406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914" y="925483"/>
            <a:ext cx="338482" cy="425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009" y="946142"/>
            <a:ext cx="403957" cy="432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830" y="948122"/>
            <a:ext cx="442309" cy="463625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04553" y="109728"/>
            <a:ext cx="8589360" cy="740031"/>
          </a:xfrm>
        </p:spPr>
        <p:txBody>
          <a:bodyPr>
            <a:normAutofit/>
          </a:bodyPr>
          <a:lstStyle/>
          <a:p>
            <a:r>
              <a:rPr lang="en-US" dirty="0" smtClean="0"/>
              <a:t>CMS Payment Model Evolution </a:t>
            </a:r>
            <a:endParaRPr lang="en-US" i="1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29114" y="6461125"/>
            <a:ext cx="492729" cy="365125"/>
          </a:xfrm>
          <a:prstGeom prst="rect">
            <a:avLst/>
          </a:prstGeom>
        </p:spPr>
        <p:txBody>
          <a:bodyPr/>
          <a:lstStyle/>
          <a:p>
            <a:fld id="{B0CB323E-B5EE-44B3-B97D-57D4048A1C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65514"/>
            <a:ext cx="8237982" cy="4006686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Physician</a:t>
            </a:r>
            <a:r>
              <a:rPr lang="en-US" dirty="0" smtClean="0"/>
              <a:t> fee schedule adjustments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dirty="0" smtClean="0"/>
              <a:t>Providers  rated on four criteria weighted and scored to create a composite score; the score adjusts provider fee for service reimbursement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4578" y="5772772"/>
            <a:ext cx="492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Data in 2017 impacts performance in 2019</a:t>
            </a:r>
            <a:endParaRPr lang="en-US" sz="1600" i="1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28650" y="6356351"/>
            <a:ext cx="354330" cy="365125"/>
          </a:xfrm>
          <a:prstGeom prst="rect">
            <a:avLst/>
          </a:prstGeom>
        </p:spPr>
        <p:txBody>
          <a:bodyPr/>
          <a:lstStyle/>
          <a:p>
            <a:fld id="{9CC2A6B3-6161-4D64-AF8A-864ECFC86E5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067" y="184208"/>
            <a:ext cx="8492645" cy="624966"/>
          </a:xfrm>
        </p:spPr>
        <p:txBody>
          <a:bodyPr/>
          <a:lstStyle/>
          <a:p>
            <a:r>
              <a:rPr lang="en-US" dirty="0"/>
              <a:t>Category 2 – Fee for Service Link to Value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80360" y="1701288"/>
          <a:ext cx="7521801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02337"/>
                <a:gridCol w="181946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Merit</a:t>
                      </a:r>
                      <a:r>
                        <a:rPr lang="en-US" sz="1800" baseline="0" dirty="0" smtClean="0"/>
                        <a:t>-Based Incentive Payment System (MIPS)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Quality (50%)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PQRS / VBM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Advancing Care Information (25%)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EHR</a:t>
                      </a:r>
                      <a:r>
                        <a:rPr lang="en-US" sz="1800" baseline="0" dirty="0" smtClean="0"/>
                        <a:t> use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Clinical Practice Improvement Activities (15%)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(10%)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VBM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80361" y="4334256"/>
          <a:ext cx="7521800" cy="1376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4050"/>
                <a:gridCol w="1134833"/>
                <a:gridCol w="1134833"/>
                <a:gridCol w="1134833"/>
                <a:gridCol w="1913251"/>
              </a:tblGrid>
              <a:tr h="2817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Calendar Year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2019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2020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2021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2022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Physician Fee Schedule Adj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+/- 4%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+/- 5%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+/- 7%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+/- 9%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Incentive 10%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2837" y="1170357"/>
            <a:ext cx="3829984" cy="45259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000" dirty="0" smtClean="0"/>
              <a:t>Acute composite index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Hospital admissions with select acute diagnoses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Bacterial pneumonia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UTI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Dehydration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60" y="1124637"/>
            <a:ext cx="3599258" cy="3848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28158" y="5035505"/>
            <a:ext cx="40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Pneumonia</a:t>
            </a:r>
          </a:p>
          <a:p>
            <a:pPr algn="ctr"/>
            <a:r>
              <a:rPr lang="en-US" dirty="0" smtClean="0"/>
              <a:t>Principal Diagnosis Codes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117" y="205175"/>
            <a:ext cx="8404963" cy="588725"/>
          </a:xfrm>
        </p:spPr>
        <p:txBody>
          <a:bodyPr/>
          <a:lstStyle/>
          <a:p>
            <a:r>
              <a:rPr lang="en-US" dirty="0" smtClean="0"/>
              <a:t>Value Based Modifier (VBM)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3912" y="1190464"/>
            <a:ext cx="3862873" cy="45259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000" dirty="0" smtClean="0"/>
              <a:t>Chronic composite index</a:t>
            </a:r>
          </a:p>
          <a:p>
            <a:pPr lvl="1">
              <a:spcBef>
                <a:spcPts val="500"/>
              </a:spcBef>
            </a:pPr>
            <a:r>
              <a:rPr lang="en-US" sz="1800" dirty="0" smtClean="0"/>
              <a:t>Hospital admissions with select chronic diagnoses</a:t>
            </a:r>
          </a:p>
          <a:p>
            <a:pPr lvl="2">
              <a:spcBef>
                <a:spcPts val="500"/>
              </a:spcBef>
            </a:pPr>
            <a:r>
              <a:rPr lang="en-US" sz="1800" dirty="0" smtClean="0"/>
              <a:t>Short term complications - diabetes</a:t>
            </a:r>
          </a:p>
          <a:p>
            <a:pPr lvl="2">
              <a:spcBef>
                <a:spcPts val="500"/>
              </a:spcBef>
            </a:pPr>
            <a:r>
              <a:rPr lang="en-US" sz="1800" dirty="0" smtClean="0"/>
              <a:t>Long term complications - diabetes</a:t>
            </a:r>
          </a:p>
          <a:p>
            <a:pPr lvl="2">
              <a:spcBef>
                <a:spcPts val="500"/>
              </a:spcBef>
            </a:pPr>
            <a:r>
              <a:rPr lang="en-US" sz="1800" dirty="0" smtClean="0"/>
              <a:t>Uncontrolled - diabetes</a:t>
            </a:r>
          </a:p>
          <a:p>
            <a:pPr lvl="1">
              <a:spcBef>
                <a:spcPts val="500"/>
              </a:spcBef>
            </a:pPr>
            <a:r>
              <a:rPr lang="en-US" sz="1800" dirty="0" smtClean="0"/>
              <a:t>Diabetes may be secondary diagnosis if patient had a lower extremity amputation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B7E628A-1AC5-EA48-90CF-9005452EF1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9703" y="5301469"/>
            <a:ext cx="40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Diabetes Principal Diagnosis </a:t>
            </a:r>
          </a:p>
          <a:p>
            <a:pPr algn="ctr"/>
            <a:r>
              <a:rPr lang="en-US" dirty="0" smtClean="0"/>
              <a:t>Codes -  Excerpts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88704" y="1205730"/>
            <a:ext cx="3730239" cy="4079923"/>
            <a:chOff x="4021494" y="1840995"/>
            <a:chExt cx="3758231" cy="40799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1494" y="1840995"/>
              <a:ext cx="3723519" cy="24843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1494" y="4229131"/>
              <a:ext cx="3758231" cy="16917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07973" y="205175"/>
            <a:ext cx="8404963" cy="588725"/>
          </a:xfrm>
        </p:spPr>
        <p:txBody>
          <a:bodyPr/>
          <a:lstStyle/>
          <a:p>
            <a:r>
              <a:rPr lang="en-US" dirty="0" smtClean="0"/>
              <a:t>Value Based Modifier (VBM) (cont)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smtClean="0"/>
              <a:t>Copyright 2016, Enjoin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join PPT Template_05 03 16_standard template with tips -macro enabled template Autosaved [Read-Only]" id="{00436FEF-FEC4-4E8D-A553-295E7A7DEEB1}" vid="{A27E95D4-CD3B-4267-A38B-26E1E3067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XMLData LayoutName="SingleColumnPane"/>
</file>

<file path=customXml/item3.xml><?xml version="1.0" encoding="utf-8"?>
<XMLData LayoutName="SingleColumnPan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F8146825F7D49B3F29125539BAC09" ma:contentTypeVersion="2" ma:contentTypeDescription="Create a new document." ma:contentTypeScope="" ma:versionID="b0e80ad3749329279b1efbb7ab7aa96a">
  <xsd:schema xmlns:xsd="http://www.w3.org/2001/XMLSchema" xmlns:xs="http://www.w3.org/2001/XMLSchema" xmlns:p="http://schemas.microsoft.com/office/2006/metadata/properties" xmlns:ns2="d72e71aa-a3c1-4828-9e0c-570e3e55a8f8" targetNamespace="http://schemas.microsoft.com/office/2006/metadata/properties" ma:root="true" ma:fieldsID="ce68802d1952c536569f998085c7f13b" ns2:_="">
    <xsd:import namespace="d72e71aa-a3c1-4828-9e0c-570e3e55a8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e71aa-a3c1-4828-9e0c-570e3e55a8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46AD9-29D1-4E45-816D-0322F8464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5FD69A-F026-4EAD-9E17-2018A8B01617}">
  <ds:schemaRefs/>
</ds:datastoreItem>
</file>

<file path=customXml/itemProps3.xml><?xml version="1.0" encoding="utf-8"?>
<ds:datastoreItem xmlns:ds="http://schemas.openxmlformats.org/officeDocument/2006/customXml" ds:itemID="{E534A2E0-F89D-4A1A-AB92-AC36AE0211A1}">
  <ds:schemaRefs/>
</ds:datastoreItem>
</file>

<file path=customXml/itemProps4.xml><?xml version="1.0" encoding="utf-8"?>
<ds:datastoreItem xmlns:ds="http://schemas.openxmlformats.org/officeDocument/2006/customXml" ds:itemID="{9A9791E3-9B68-4D0E-835B-7808ABE91BC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72e71aa-a3c1-4828-9e0c-570e3e55a8f8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B55A427-C873-467A-9EF6-3DE7FEB47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e71aa-a3c1-4828-9e0c-570e3e55a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Enjoin PPT Template_05 04 16_standard template with tips -macro enabled template Autosaved</Template>
  <TotalTime>2826</TotalTime>
  <Words>2565</Words>
  <Application>Microsoft Office PowerPoint</Application>
  <PresentationFormat>On-screen Show (4:3)</PresentationFormat>
  <Paragraphs>863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Learning Objectives</vt:lpstr>
      <vt:lpstr>CMS Shift to Value Based Care</vt:lpstr>
      <vt:lpstr>National Quality Strategy Vision</vt:lpstr>
      <vt:lpstr>Commercial Payers Following CMS Lead</vt:lpstr>
      <vt:lpstr>CMS Payment Model Evolution </vt:lpstr>
      <vt:lpstr>Category 2 – Fee for Service Link to Value</vt:lpstr>
      <vt:lpstr>Value Based Modifier (VBM)</vt:lpstr>
      <vt:lpstr>Value Based Modifier (VBM) (cont)</vt:lpstr>
      <vt:lpstr>Value Based Modifier (VBM) (cont)</vt:lpstr>
      <vt:lpstr>HCC Impact on Payment</vt:lpstr>
      <vt:lpstr>HCC Risk Adjustment Methodology</vt:lpstr>
      <vt:lpstr>     Risk Adjustment Factor (RAF)  Financial Comparison      </vt:lpstr>
      <vt:lpstr>Alternative Payment Model (APM) Participation Incentivized</vt:lpstr>
      <vt:lpstr>Category 2 – Fee for Service Link to Value</vt:lpstr>
      <vt:lpstr>HVBP – FY2017</vt:lpstr>
      <vt:lpstr>CDI Impacts Claims Based Measures</vt:lpstr>
      <vt:lpstr>Pneumonia Mortality</vt:lpstr>
      <vt:lpstr>Pneumonia Mortality – Risk Adjustment Inpatient/Ambulatory Documentation Impact</vt:lpstr>
      <vt:lpstr>Pneumonia Mortality – Risk Adjustment Weighted Comorbidity Groups</vt:lpstr>
      <vt:lpstr>Pneumonia Mortality – Risk Adjustment CMS Feedback Reports</vt:lpstr>
      <vt:lpstr>Category 3 – APM Build on Fee-for-Service Infrastructure</vt:lpstr>
      <vt:lpstr>Category 3 – APM Build on Fee-for-Service Infrastructure (cont)</vt:lpstr>
      <vt:lpstr>Risk Standardized Complication Rate (RSCR) </vt:lpstr>
      <vt:lpstr>RSCR – Risk Adjustment Inpatient/Ambulatory Documentation Impact</vt:lpstr>
      <vt:lpstr>Clinical Documentation Integrity (CDI) Program</vt:lpstr>
      <vt:lpstr>Risk Adjustment Methodology Variations</vt:lpstr>
      <vt:lpstr>PowerPoint Presentation</vt:lpstr>
      <vt:lpstr>Risk Adjustment Focus:  The Denominator</vt:lpstr>
      <vt:lpstr>CDI Record Review Process</vt:lpstr>
      <vt:lpstr>CDI Program Objective – MS-DRGs</vt:lpstr>
      <vt:lpstr>CDI Program Objective – APR-DRGs</vt:lpstr>
      <vt:lpstr>The Impact of Accurate Translation</vt:lpstr>
      <vt:lpstr>Claims Data – Key Inputs</vt:lpstr>
      <vt:lpstr>CDI Program Infrastructure</vt:lpstr>
      <vt:lpstr>CDI Program Elevation</vt:lpstr>
      <vt:lpstr>Data Driven Approach</vt:lpstr>
      <vt:lpstr>Documentation Capture Re-Design</vt:lpstr>
      <vt:lpstr>Patient Benefits</vt:lpstr>
      <vt:lpstr>Patient Benefits (cont) PSI 8 (In-Hospital Falls) - Example</vt:lpstr>
      <vt:lpstr>Summary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marcie</dc:creator>
  <cp:lastModifiedBy>Fields, Rita (BHE)</cp:lastModifiedBy>
  <cp:revision>160</cp:revision>
  <cp:lastPrinted>2015-10-12T12:57:47Z</cp:lastPrinted>
  <dcterms:created xsi:type="dcterms:W3CDTF">2016-05-04T13:04:47Z</dcterms:created>
  <dcterms:modified xsi:type="dcterms:W3CDTF">2016-08-15T17:56:25Z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0x010100354F8146825F7D49B3F29125539BAC09</vt:lpwstr>
  </property>
</Properties>
</file>