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8" r:id="rId2"/>
    <p:sldId id="265" r:id="rId3"/>
    <p:sldId id="259" r:id="rId4"/>
    <p:sldId id="798" r:id="rId5"/>
    <p:sldId id="799" r:id="rId6"/>
    <p:sldId id="800" r:id="rId7"/>
    <p:sldId id="801" r:id="rId8"/>
    <p:sldId id="802" r:id="rId9"/>
    <p:sldId id="803" r:id="rId10"/>
    <p:sldId id="804" r:id="rId11"/>
    <p:sldId id="806" r:id="rId12"/>
    <p:sldId id="809" r:id="rId13"/>
    <p:sldId id="808" r:id="rId14"/>
    <p:sldId id="807" r:id="rId15"/>
    <p:sldId id="1889" r:id="rId16"/>
    <p:sldId id="1890" r:id="rId17"/>
    <p:sldId id="1896" r:id="rId18"/>
    <p:sldId id="1895" r:id="rId19"/>
    <p:sldId id="1893" r:id="rId20"/>
    <p:sldId id="1892" r:id="rId21"/>
    <p:sldId id="1894" r:id="rId22"/>
    <p:sldId id="262" r:id="rId2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8951949-391F-41AA-A17E-5B2FA0632B14}">
          <p14:sldIdLst>
            <p14:sldId id="258"/>
            <p14:sldId id="265"/>
            <p14:sldId id="259"/>
            <p14:sldId id="798"/>
            <p14:sldId id="799"/>
            <p14:sldId id="800"/>
            <p14:sldId id="801"/>
            <p14:sldId id="802"/>
            <p14:sldId id="803"/>
            <p14:sldId id="804"/>
            <p14:sldId id="806"/>
            <p14:sldId id="809"/>
            <p14:sldId id="808"/>
            <p14:sldId id="807"/>
            <p14:sldId id="1889"/>
            <p14:sldId id="1890"/>
            <p14:sldId id="1896"/>
            <p14:sldId id="1895"/>
            <p14:sldId id="1893"/>
            <p14:sldId id="1892"/>
            <p14:sldId id="1894"/>
            <p14:sldId id="262"/>
          </p14:sldIdLst>
        </p14:section>
      </p14:sectionLst>
    </p:ext>
    <p:ext uri="{EFAFB233-063F-42B5-8137-9DF3F51BA10A}">
      <p15:sldGuideLst xmlns:p15="http://schemas.microsoft.com/office/powerpoint/2012/main">
        <p15:guide id="1" orient="horz" pos="2184" userDrawn="1">
          <p15:clr>
            <a:srgbClr val="A4A3A4"/>
          </p15:clr>
        </p15:guide>
        <p15:guide id="2" pos="2856"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519"/>
    <a:srgbClr val="0000FF"/>
    <a:srgbClr val="7030A0"/>
    <a:srgbClr val="9BBB59"/>
    <a:srgbClr val="CC99FF"/>
    <a:srgbClr val="5B03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95501" autoAdjust="0"/>
  </p:normalViewPr>
  <p:slideViewPr>
    <p:cSldViewPr snapToGrid="0" snapToObjects="1" showGuides="1">
      <p:cViewPr varScale="1">
        <p:scale>
          <a:sx n="65" d="100"/>
          <a:sy n="65" d="100"/>
        </p:scale>
        <p:origin x="1434" y="60"/>
      </p:cViewPr>
      <p:guideLst>
        <p:guide orient="horz" pos="2184"/>
        <p:guide pos="2856"/>
      </p:guideLst>
    </p:cSldViewPr>
  </p:slideViewPr>
  <p:notesTextViewPr>
    <p:cViewPr>
      <p:scale>
        <a:sx n="100" d="100"/>
        <a:sy n="100" d="100"/>
      </p:scale>
      <p:origin x="0" y="0"/>
    </p:cViewPr>
  </p:notesTextViewPr>
  <p:sorterViewPr>
    <p:cViewPr>
      <p:scale>
        <a:sx n="152" d="100"/>
        <a:sy n="152" d="100"/>
      </p:scale>
      <p:origin x="0" y="0"/>
    </p:cViewPr>
  </p:sorterViewPr>
  <p:notesViewPr>
    <p:cSldViewPr snapToGrid="0" snapToObjects="1">
      <p:cViewPr varScale="1">
        <p:scale>
          <a:sx n="80" d="100"/>
          <a:sy n="80" d="100"/>
        </p:scale>
        <p:origin x="1974" y="6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Footer Placeholder 3"/>
          <p:cNvSpPr txBox="1">
            <a:spLocks/>
          </p:cNvSpPr>
          <p:nvPr/>
        </p:nvSpPr>
        <p:spPr>
          <a:xfrm>
            <a:off x="65940" y="9089968"/>
            <a:ext cx="7211260" cy="515718"/>
          </a:xfrm>
          <a:prstGeom prst="rect">
            <a:avLst/>
          </a:prstGeom>
        </p:spPr>
        <p:txBody>
          <a:bodyPr vert="horz" lIns="102180" tIns="51091" rIns="102180" bIns="51091" rtlCol="0" anchor="b"/>
          <a:lstStyle>
            <a:defPPr>
              <a:defRPr lang="en-US"/>
            </a:defPPr>
            <a:lvl1pPr marL="0" algn="l" defTabSz="457200" rtl="0" eaLnBrk="1" latinLnBrk="0" hangingPunct="1">
              <a:defRPr sz="13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00" i="1" dirty="0"/>
          </a:p>
        </p:txBody>
      </p:sp>
    </p:spTree>
    <p:extLst>
      <p:ext uri="{BB962C8B-B14F-4D97-AF65-F5344CB8AC3E}">
        <p14:creationId xmlns:p14="http://schemas.microsoft.com/office/powerpoint/2010/main" val="1828223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C90B280-9A6F-4D32-9143-5DDA3ACC33B9}" type="datetimeFigureOut">
              <a:rPr lang="en-US" smtClean="0"/>
              <a:t>8/28/2018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16E0C35-DAB9-45D9-AF4F-E630DFAC874A}" type="slidenum">
              <a:rPr lang="en-US" smtClean="0"/>
              <a:t>‹#›</a:t>
            </a:fld>
            <a:endParaRPr lang="en-US"/>
          </a:p>
        </p:txBody>
      </p:sp>
    </p:spTree>
    <p:extLst>
      <p:ext uri="{BB962C8B-B14F-4D97-AF65-F5344CB8AC3E}">
        <p14:creationId xmlns:p14="http://schemas.microsoft.com/office/powerpoint/2010/main" val="2938234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21714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798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380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660396"/>
            <a:ext cx="7772400" cy="1362075"/>
          </a:xfrm>
        </p:spPr>
        <p:txBody>
          <a:bodyPr anchor="t">
            <a:normAutofit/>
          </a:bodyPr>
          <a:lstStyle>
            <a:lvl1pPr algn="l">
              <a:defRPr sz="3200" b="1" cap="none"/>
            </a:lvl1pPr>
          </a:lstStyle>
          <a:p>
            <a:r>
              <a:rPr lang="en-US" dirty="0"/>
              <a:t>Click to edit Master title style</a:t>
            </a:r>
          </a:p>
        </p:txBody>
      </p:sp>
      <p:sp>
        <p:nvSpPr>
          <p:cNvPr id="3" name="Text Placeholder 2"/>
          <p:cNvSpPr>
            <a:spLocks noGrp="1"/>
          </p:cNvSpPr>
          <p:nvPr>
            <p:ph type="body" idx="1"/>
          </p:nvPr>
        </p:nvSpPr>
        <p:spPr>
          <a:xfrm>
            <a:off x="722313" y="4241738"/>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81710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386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053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1414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859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5" name="Picture 4" descr="ACDIS_Logo_tag_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4158" y="100870"/>
            <a:ext cx="1322484" cy="552080"/>
          </a:xfrm>
          <a:prstGeom prst="rect">
            <a:avLst/>
          </a:prstGeom>
        </p:spPr>
      </p:pic>
      <p:sp>
        <p:nvSpPr>
          <p:cNvPr id="6" name="TextBox 5"/>
          <p:cNvSpPr txBox="1"/>
          <p:nvPr userDrawn="1"/>
        </p:nvSpPr>
        <p:spPr>
          <a:xfrm>
            <a:off x="8521329" y="6569881"/>
            <a:ext cx="452576" cy="153888"/>
          </a:xfrm>
          <a:prstGeom prst="rect">
            <a:avLst/>
          </a:prstGeom>
          <a:noFill/>
        </p:spPr>
        <p:txBody>
          <a:bodyPr wrap="square" lIns="0" tIns="0" rIns="0" bIns="0" rtlCol="0">
            <a:spAutoFit/>
          </a:bodyPr>
          <a:lstStyle/>
          <a:p>
            <a:pPr algn="r"/>
            <a:fld id="{033E1BD6-8763-4040-AA6B-628050BD921A}" type="slidenum">
              <a:rPr lang="en-US" sz="1000" b="0" smtClean="0">
                <a:latin typeface="Arial"/>
                <a:cs typeface="Arial"/>
              </a:rPr>
              <a:pPr algn="r"/>
              <a:t>‹#›</a:t>
            </a:fld>
            <a:endParaRPr lang="en-US" sz="1000" b="0" dirty="0">
              <a:latin typeface="Arial"/>
              <a:cs typeface="Arial"/>
            </a:endParaRPr>
          </a:p>
        </p:txBody>
      </p:sp>
    </p:spTree>
    <p:extLst>
      <p:ext uri="{BB962C8B-B14F-4D97-AF65-F5344CB8AC3E}">
        <p14:creationId xmlns:p14="http://schemas.microsoft.com/office/powerpoint/2010/main" val="1860803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786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411" y="274639"/>
            <a:ext cx="7545747" cy="76514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409" y="1600201"/>
            <a:ext cx="8764563"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1263087"/>
            <a:ext cx="9144000" cy="111652"/>
          </a:xfrm>
          <a:prstGeom prst="rect">
            <a:avLst/>
          </a:prstGeom>
          <a:gradFill>
            <a:gsLst>
              <a:gs pos="30000">
                <a:srgbClr val="5B035E"/>
              </a:gs>
              <a:gs pos="100000">
                <a:srgbClr val="EF6519"/>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CDIS_Logo_tag_RGB.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734158" y="100870"/>
            <a:ext cx="1322484" cy="552080"/>
          </a:xfrm>
          <a:prstGeom prst="rect">
            <a:avLst/>
          </a:prstGeom>
        </p:spPr>
      </p:pic>
      <p:sp>
        <p:nvSpPr>
          <p:cNvPr id="9" name="TextBox 8"/>
          <p:cNvSpPr txBox="1"/>
          <p:nvPr userDrawn="1"/>
        </p:nvSpPr>
        <p:spPr>
          <a:xfrm>
            <a:off x="8521329" y="6569881"/>
            <a:ext cx="452576" cy="153888"/>
          </a:xfrm>
          <a:prstGeom prst="rect">
            <a:avLst/>
          </a:prstGeom>
          <a:noFill/>
        </p:spPr>
        <p:txBody>
          <a:bodyPr wrap="square" lIns="0" tIns="0" rIns="0" bIns="0" rtlCol="0">
            <a:spAutoFit/>
          </a:bodyPr>
          <a:lstStyle/>
          <a:p>
            <a:pPr algn="r"/>
            <a:fld id="{033E1BD6-8763-4040-AA6B-628050BD921A}" type="slidenum">
              <a:rPr lang="en-US" sz="1000" b="0" smtClean="0">
                <a:solidFill>
                  <a:schemeClr val="tx1">
                    <a:lumMod val="75000"/>
                    <a:lumOff val="25000"/>
                  </a:schemeClr>
                </a:solidFill>
                <a:latin typeface="Arial"/>
                <a:cs typeface="Arial"/>
              </a:rPr>
              <a:pPr algn="r"/>
              <a:t>‹#›</a:t>
            </a:fld>
            <a:endParaRPr lang="en-US" sz="1000" b="0" dirty="0">
              <a:solidFill>
                <a:schemeClr val="tx1">
                  <a:lumMod val="75000"/>
                  <a:lumOff val="25000"/>
                </a:schemeClr>
              </a:solidFill>
              <a:latin typeface="Arial"/>
              <a:cs typeface="Arial"/>
            </a:endParaRPr>
          </a:p>
        </p:txBody>
      </p:sp>
      <p:pic>
        <p:nvPicPr>
          <p:cNvPr id="10" name="Picture 9">
            <a:extLst>
              <a:ext uri="{FF2B5EF4-FFF2-40B4-BE49-F238E27FC236}">
                <a16:creationId xmlns:a16="http://schemas.microsoft.com/office/drawing/2014/main" id="{55354D09-91A6-4E80-9687-FE879E92F38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12992"/>
            <a:ext cx="1524000" cy="445008"/>
          </a:xfrm>
          <a:prstGeom prst="rect">
            <a:avLst/>
          </a:prstGeom>
        </p:spPr>
      </p:pic>
    </p:spTree>
    <p:extLst>
      <p:ext uri="{BB962C8B-B14F-4D97-AF65-F5344CB8AC3E}">
        <p14:creationId xmlns:p14="http://schemas.microsoft.com/office/powerpoint/2010/main" val="2815303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60" r:id="rId10"/>
  </p:sldLayoutIdLst>
  <p:txStyles>
    <p:titleStyle>
      <a:lvl1pPr algn="l" defTabSz="457200" rtl="0" eaLnBrk="1" latinLnBrk="0" hangingPunct="1">
        <a:spcBef>
          <a:spcPct val="0"/>
        </a:spcBef>
        <a:buNone/>
        <a:defRPr sz="3200" kern="1200">
          <a:solidFill>
            <a:srgbClr val="5B035E"/>
          </a:solidFill>
          <a:latin typeface="Arial Black"/>
          <a:ea typeface="+mj-ea"/>
          <a:cs typeface="Arial Black"/>
        </a:defRPr>
      </a:lvl1pPr>
    </p:titleStyle>
    <p:bodyStyle>
      <a:lvl1pPr marL="342900" indent="-342900" algn="l" defTabSz="457200" rtl="0" eaLnBrk="1" latinLnBrk="0" hangingPunct="1">
        <a:spcBef>
          <a:spcPct val="20000"/>
        </a:spcBef>
        <a:buClr>
          <a:srgbClr val="EF6519"/>
        </a:buClr>
        <a:buFont typeface="Arial"/>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Clr>
          <a:srgbClr val="EF6519"/>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EF6519"/>
        </a:buClr>
        <a:buFont typeface="Arial"/>
        <a:buChar char="•"/>
        <a:defRPr sz="2600" kern="1200">
          <a:solidFill>
            <a:schemeClr val="tx1"/>
          </a:solidFill>
          <a:latin typeface="Arial"/>
          <a:ea typeface="+mn-ea"/>
          <a:cs typeface="Arial"/>
        </a:defRPr>
      </a:lvl3pPr>
      <a:lvl4pPr marL="1600200" indent="-228600" algn="l" defTabSz="457200" rtl="0" eaLnBrk="1" latinLnBrk="0" hangingPunct="1">
        <a:spcBef>
          <a:spcPct val="20000"/>
        </a:spcBef>
        <a:buClr>
          <a:srgbClr val="EF6519"/>
        </a:buClr>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Clr>
          <a:srgbClr val="EF6519"/>
        </a:buClr>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kennedy@cdimd.com"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tinyurl.com/2018UDMI" TargetMode="Externa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182762"/>
            <a:ext cx="7772400" cy="1839710"/>
          </a:xfrm>
        </p:spPr>
        <p:txBody>
          <a:bodyPr>
            <a:normAutofit fontScale="90000"/>
          </a:bodyPr>
          <a:lstStyle/>
          <a:p>
            <a:r>
              <a:rPr lang="en-US" dirty="0"/>
              <a:t>4</a:t>
            </a:r>
            <a:r>
              <a:rPr lang="en-US" baseline="30000" dirty="0"/>
              <a:t>th</a:t>
            </a:r>
            <a:r>
              <a:rPr lang="en-US" dirty="0"/>
              <a:t> Universal Definition of MI</a:t>
            </a:r>
            <a:br>
              <a:rPr lang="en-US" dirty="0"/>
            </a:br>
            <a:r>
              <a:rPr lang="en-US" dirty="0"/>
              <a:t>CDI Implications</a:t>
            </a:r>
            <a:br>
              <a:rPr lang="en-US" dirty="0"/>
            </a:br>
            <a:br>
              <a:rPr lang="en-US" dirty="0"/>
            </a:br>
            <a:r>
              <a:rPr lang="en-US" dirty="0"/>
              <a:t>ACDIS Radio – August 29, 2018</a:t>
            </a:r>
          </a:p>
        </p:txBody>
      </p:sp>
      <p:sp>
        <p:nvSpPr>
          <p:cNvPr id="5" name="Text Placeholder 4"/>
          <p:cNvSpPr>
            <a:spLocks noGrp="1"/>
          </p:cNvSpPr>
          <p:nvPr>
            <p:ph type="body" idx="1"/>
          </p:nvPr>
        </p:nvSpPr>
        <p:spPr>
          <a:xfrm>
            <a:off x="722313" y="4241738"/>
            <a:ext cx="3436732" cy="1737957"/>
          </a:xfrm>
        </p:spPr>
        <p:txBody>
          <a:bodyPr>
            <a:normAutofit/>
          </a:bodyPr>
          <a:lstStyle/>
          <a:p>
            <a:r>
              <a:rPr lang="en-US" sz="1400" dirty="0"/>
              <a:t>James S. Kennedy, MD, CCS, CDIP</a:t>
            </a:r>
          </a:p>
          <a:p>
            <a:r>
              <a:rPr lang="en-US" sz="1400" dirty="0"/>
              <a:t>President and Chief Medical Officer</a:t>
            </a:r>
          </a:p>
          <a:p>
            <a:r>
              <a:rPr lang="en-US" sz="1400" dirty="0"/>
              <a:t>CDIMD – Physician Champions</a:t>
            </a:r>
          </a:p>
          <a:p>
            <a:r>
              <a:rPr lang="en-US" sz="1400" dirty="0"/>
              <a:t>Smyrna, Tennessee</a:t>
            </a:r>
          </a:p>
          <a:p>
            <a:r>
              <a:rPr lang="en-US" sz="1400" dirty="0">
                <a:hlinkClick r:id="rId2"/>
              </a:rPr>
              <a:t>jkennedy@cdimd.com</a:t>
            </a:r>
            <a:r>
              <a:rPr lang="en-US" sz="1400" dirty="0"/>
              <a:t> – (615) 479-7021</a:t>
            </a:r>
          </a:p>
        </p:txBody>
      </p:sp>
    </p:spTree>
    <p:extLst>
      <p:ext uri="{BB962C8B-B14F-4D97-AF65-F5344CB8AC3E}">
        <p14:creationId xmlns:p14="http://schemas.microsoft.com/office/powerpoint/2010/main" val="4183430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50F7E-08F6-4E02-8EFA-D5854007F92C}"/>
              </a:ext>
            </a:extLst>
          </p:cNvPr>
          <p:cNvSpPr>
            <a:spLocks noGrp="1"/>
          </p:cNvSpPr>
          <p:nvPr>
            <p:ph type="title"/>
          </p:nvPr>
        </p:nvSpPr>
        <p:spPr/>
        <p:txBody>
          <a:bodyPr>
            <a:normAutofit fontScale="90000"/>
          </a:bodyPr>
          <a:lstStyle/>
          <a:p>
            <a:r>
              <a:rPr lang="en-US" dirty="0"/>
              <a:t>Criteria for Type 1</a:t>
            </a:r>
            <a:br>
              <a:rPr lang="en-US" dirty="0"/>
            </a:br>
            <a:r>
              <a:rPr lang="en-US" dirty="0"/>
              <a:t>Acute Myocardial Infarction</a:t>
            </a:r>
          </a:p>
        </p:txBody>
      </p:sp>
      <p:sp>
        <p:nvSpPr>
          <p:cNvPr id="3" name="Content Placeholder 2">
            <a:extLst>
              <a:ext uri="{FF2B5EF4-FFF2-40B4-BE49-F238E27FC236}">
                <a16:creationId xmlns:a16="http://schemas.microsoft.com/office/drawing/2014/main" id="{14A6C952-57ED-44F7-90E5-D78D3F80D44D}"/>
              </a:ext>
            </a:extLst>
          </p:cNvPr>
          <p:cNvSpPr>
            <a:spLocks noGrp="1"/>
          </p:cNvSpPr>
          <p:nvPr>
            <p:ph idx="1"/>
          </p:nvPr>
        </p:nvSpPr>
        <p:spPr>
          <a:xfrm>
            <a:off x="4188542" y="1460090"/>
            <a:ext cx="4764430" cy="5123271"/>
          </a:xfrm>
        </p:spPr>
        <p:txBody>
          <a:bodyPr>
            <a:normAutofit fontScale="77500" lnSpcReduction="20000"/>
          </a:bodyPr>
          <a:lstStyle/>
          <a:p>
            <a:pPr marL="350838" indent="-293688"/>
            <a:r>
              <a:rPr lang="en-US" b="1" dirty="0">
                <a:solidFill>
                  <a:srgbClr val="FF0000"/>
                </a:solidFill>
              </a:rPr>
              <a:t>Acute myocardial injury +</a:t>
            </a:r>
          </a:p>
          <a:p>
            <a:pPr marL="350838" indent="-293688"/>
            <a:r>
              <a:rPr lang="en-US" b="1" dirty="0">
                <a:solidFill>
                  <a:srgbClr val="FF0000"/>
                </a:solidFill>
              </a:rPr>
              <a:t>Symptoms of myocardial </a:t>
            </a:r>
            <a:r>
              <a:rPr lang="en-US" b="1" dirty="0" err="1">
                <a:solidFill>
                  <a:srgbClr val="FF0000"/>
                </a:solidFill>
              </a:rPr>
              <a:t>ischaemia</a:t>
            </a:r>
            <a:r>
              <a:rPr lang="en-US" b="1" dirty="0">
                <a:solidFill>
                  <a:srgbClr val="FF0000"/>
                </a:solidFill>
              </a:rPr>
              <a:t>;</a:t>
            </a:r>
          </a:p>
          <a:p>
            <a:pPr marL="750888" lvl="1" indent="-293688"/>
            <a:r>
              <a:rPr lang="en-US" dirty="0"/>
              <a:t>New </a:t>
            </a:r>
            <a:r>
              <a:rPr lang="en-US" dirty="0" err="1"/>
              <a:t>ischaemic</a:t>
            </a:r>
            <a:r>
              <a:rPr lang="en-US" dirty="0"/>
              <a:t> ECG changes;</a:t>
            </a:r>
          </a:p>
          <a:p>
            <a:pPr marL="750888" lvl="1" indent="-293688"/>
            <a:r>
              <a:rPr lang="en-US" dirty="0"/>
              <a:t>Development of pathological Q waves;</a:t>
            </a:r>
          </a:p>
          <a:p>
            <a:pPr marL="750888" lvl="1" indent="-293688"/>
            <a:r>
              <a:rPr lang="en-US" dirty="0"/>
              <a:t>Imaging evidence of new loss of viable myocardium or new regional wall motion abnormality in a pattern consistent with an </a:t>
            </a:r>
            <a:r>
              <a:rPr lang="en-US" dirty="0" err="1"/>
              <a:t>ischaemic</a:t>
            </a:r>
            <a:r>
              <a:rPr lang="en-US" dirty="0"/>
              <a:t> </a:t>
            </a:r>
            <a:r>
              <a:rPr lang="en-US" dirty="0" err="1"/>
              <a:t>aetiology</a:t>
            </a:r>
            <a:r>
              <a:rPr lang="en-US" dirty="0"/>
              <a:t>;</a:t>
            </a:r>
          </a:p>
          <a:p>
            <a:pPr marL="750888" lvl="1" indent="-293688"/>
            <a:r>
              <a:rPr lang="en-US" dirty="0"/>
              <a:t>Identification of a coronary thrombus by angiography or autopsy </a:t>
            </a:r>
            <a:endParaRPr lang="fr-FR" dirty="0"/>
          </a:p>
        </p:txBody>
      </p:sp>
      <p:pic>
        <p:nvPicPr>
          <p:cNvPr id="6" name="Picture 5">
            <a:extLst>
              <a:ext uri="{FF2B5EF4-FFF2-40B4-BE49-F238E27FC236}">
                <a16:creationId xmlns:a16="http://schemas.microsoft.com/office/drawing/2014/main" id="{2D47CAF9-BC1E-4238-A0B6-64976597A5EB}"/>
              </a:ext>
            </a:extLst>
          </p:cNvPr>
          <p:cNvPicPr>
            <a:picLocks noChangeAspect="1"/>
          </p:cNvPicPr>
          <p:nvPr/>
        </p:nvPicPr>
        <p:blipFill>
          <a:blip r:embed="rId2"/>
          <a:stretch>
            <a:fillRect/>
          </a:stretch>
        </p:blipFill>
        <p:spPr>
          <a:xfrm>
            <a:off x="258864" y="1650657"/>
            <a:ext cx="3702420" cy="3556686"/>
          </a:xfrm>
          <a:prstGeom prst="rect">
            <a:avLst/>
          </a:prstGeom>
        </p:spPr>
      </p:pic>
      <p:sp>
        <p:nvSpPr>
          <p:cNvPr id="5" name="TextBox 4">
            <a:extLst>
              <a:ext uri="{FF2B5EF4-FFF2-40B4-BE49-F238E27FC236}">
                <a16:creationId xmlns:a16="http://schemas.microsoft.com/office/drawing/2014/main" id="{C4A66BA0-9BA9-4D35-B0AF-CFE2556FC33D}"/>
              </a:ext>
            </a:extLst>
          </p:cNvPr>
          <p:cNvSpPr txBox="1"/>
          <p:nvPr/>
        </p:nvSpPr>
        <p:spPr>
          <a:xfrm>
            <a:off x="619432" y="4778477"/>
            <a:ext cx="3569110" cy="1200329"/>
          </a:xfrm>
          <a:prstGeom prst="rect">
            <a:avLst/>
          </a:prstGeom>
          <a:noFill/>
        </p:spPr>
        <p:txBody>
          <a:bodyPr wrap="square" rtlCol="0">
            <a:spAutoFit/>
          </a:bodyPr>
          <a:lstStyle/>
          <a:p>
            <a:r>
              <a:rPr lang="en-US" sz="2400" b="1" dirty="0"/>
              <a:t>Atherosclerotic plaque disruption with thrombosis</a:t>
            </a:r>
          </a:p>
        </p:txBody>
      </p:sp>
    </p:spTree>
    <p:extLst>
      <p:ext uri="{BB962C8B-B14F-4D97-AF65-F5344CB8AC3E}">
        <p14:creationId xmlns:p14="http://schemas.microsoft.com/office/powerpoint/2010/main" val="2092006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50F7E-08F6-4E02-8EFA-D5854007F92C}"/>
              </a:ext>
            </a:extLst>
          </p:cNvPr>
          <p:cNvSpPr>
            <a:spLocks noGrp="1"/>
          </p:cNvSpPr>
          <p:nvPr>
            <p:ph type="title"/>
          </p:nvPr>
        </p:nvSpPr>
        <p:spPr/>
        <p:txBody>
          <a:bodyPr>
            <a:normAutofit fontScale="90000"/>
          </a:bodyPr>
          <a:lstStyle/>
          <a:p>
            <a:r>
              <a:rPr lang="en-US" dirty="0"/>
              <a:t>Criteria for Type 2</a:t>
            </a:r>
            <a:br>
              <a:rPr lang="en-US" dirty="0"/>
            </a:br>
            <a:r>
              <a:rPr lang="en-US" dirty="0"/>
              <a:t>Acute Myocardial Infarction</a:t>
            </a:r>
          </a:p>
        </p:txBody>
      </p:sp>
      <p:sp>
        <p:nvSpPr>
          <p:cNvPr id="3" name="Content Placeholder 2">
            <a:extLst>
              <a:ext uri="{FF2B5EF4-FFF2-40B4-BE49-F238E27FC236}">
                <a16:creationId xmlns:a16="http://schemas.microsoft.com/office/drawing/2014/main" id="{14A6C952-57ED-44F7-90E5-D78D3F80D44D}"/>
              </a:ext>
            </a:extLst>
          </p:cNvPr>
          <p:cNvSpPr>
            <a:spLocks noGrp="1"/>
          </p:cNvSpPr>
          <p:nvPr>
            <p:ph idx="1"/>
          </p:nvPr>
        </p:nvSpPr>
        <p:spPr>
          <a:xfrm>
            <a:off x="3775587" y="1460090"/>
            <a:ext cx="5177385" cy="5123271"/>
          </a:xfrm>
        </p:spPr>
        <p:txBody>
          <a:bodyPr>
            <a:normAutofit fontScale="77500" lnSpcReduction="20000"/>
          </a:bodyPr>
          <a:lstStyle/>
          <a:p>
            <a:pPr marL="350838" indent="-293688"/>
            <a:r>
              <a:rPr lang="en-US" b="1" dirty="0">
                <a:solidFill>
                  <a:srgbClr val="FF0000"/>
                </a:solidFill>
              </a:rPr>
              <a:t>Acute myocardial injury +</a:t>
            </a:r>
          </a:p>
          <a:p>
            <a:pPr marL="350838" indent="-293688"/>
            <a:r>
              <a:rPr lang="en-US" b="1" dirty="0">
                <a:solidFill>
                  <a:srgbClr val="FF0000"/>
                </a:solidFill>
              </a:rPr>
              <a:t>Symptoms of myocardial </a:t>
            </a:r>
            <a:r>
              <a:rPr lang="en-US" b="1" dirty="0" err="1">
                <a:solidFill>
                  <a:srgbClr val="FF0000"/>
                </a:solidFill>
              </a:rPr>
              <a:t>ischaemia</a:t>
            </a:r>
            <a:r>
              <a:rPr lang="en-US" b="1" dirty="0">
                <a:solidFill>
                  <a:srgbClr val="FF0000"/>
                </a:solidFill>
              </a:rPr>
              <a:t>;</a:t>
            </a:r>
          </a:p>
          <a:p>
            <a:pPr marL="750888" lvl="1" indent="-293688"/>
            <a:r>
              <a:rPr lang="en-US" dirty="0"/>
              <a:t>New </a:t>
            </a:r>
            <a:r>
              <a:rPr lang="en-US" dirty="0" err="1"/>
              <a:t>ischaemic</a:t>
            </a:r>
            <a:r>
              <a:rPr lang="en-US" dirty="0"/>
              <a:t> ECG changes;</a:t>
            </a:r>
          </a:p>
          <a:p>
            <a:pPr marL="750888" lvl="1" indent="-293688"/>
            <a:r>
              <a:rPr lang="en-US" dirty="0"/>
              <a:t>Development of pathological Q waves;</a:t>
            </a:r>
          </a:p>
          <a:p>
            <a:pPr marL="750888" lvl="1" indent="-293688"/>
            <a:r>
              <a:rPr lang="en-US" dirty="0"/>
              <a:t>Imaging evidence of new loss of viable myocardium or new regional wall motion abnormality in a pattern consistent with an </a:t>
            </a:r>
            <a:r>
              <a:rPr lang="en-US" dirty="0" err="1"/>
              <a:t>ischaemic</a:t>
            </a:r>
            <a:r>
              <a:rPr lang="en-US" dirty="0"/>
              <a:t> </a:t>
            </a:r>
            <a:r>
              <a:rPr lang="en-US" dirty="0" err="1"/>
              <a:t>aetiology</a:t>
            </a:r>
            <a:r>
              <a:rPr lang="en-US" dirty="0"/>
              <a:t>;</a:t>
            </a:r>
          </a:p>
          <a:p>
            <a:pPr marL="750888" lvl="1" indent="-293688"/>
            <a:r>
              <a:rPr lang="en-US" dirty="0"/>
              <a:t>Identification of a coronary thrombus by angiography or autopsy </a:t>
            </a:r>
          </a:p>
          <a:p>
            <a:pPr marL="350838" indent="-293688"/>
            <a:r>
              <a:rPr lang="en-US" dirty="0"/>
              <a:t>No evidence of type 1, 3, 4, or 5 mechanism</a:t>
            </a:r>
            <a:endParaRPr lang="fr-FR" dirty="0"/>
          </a:p>
        </p:txBody>
      </p:sp>
      <p:pic>
        <p:nvPicPr>
          <p:cNvPr id="7" name="Picture 6">
            <a:extLst>
              <a:ext uri="{FF2B5EF4-FFF2-40B4-BE49-F238E27FC236}">
                <a16:creationId xmlns:a16="http://schemas.microsoft.com/office/drawing/2014/main" id="{EF82A29D-DA51-4582-AE8B-C331422530C8}"/>
              </a:ext>
            </a:extLst>
          </p:cNvPr>
          <p:cNvPicPr>
            <a:picLocks noChangeAspect="1"/>
          </p:cNvPicPr>
          <p:nvPr/>
        </p:nvPicPr>
        <p:blipFill rotWithShape="1">
          <a:blip r:embed="rId2"/>
          <a:srcRect l="62420" t="14571" r="10967" b="13997"/>
          <a:stretch/>
        </p:blipFill>
        <p:spPr>
          <a:xfrm>
            <a:off x="368710" y="1460090"/>
            <a:ext cx="3200400" cy="4829696"/>
          </a:xfrm>
          <a:prstGeom prst="rect">
            <a:avLst/>
          </a:prstGeom>
        </p:spPr>
      </p:pic>
    </p:spTree>
    <p:extLst>
      <p:ext uri="{BB962C8B-B14F-4D97-AF65-F5344CB8AC3E}">
        <p14:creationId xmlns:p14="http://schemas.microsoft.com/office/powerpoint/2010/main" val="1396361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C34031-B427-4BD8-8D55-D5E2BF6D1586}"/>
              </a:ext>
            </a:extLst>
          </p:cNvPr>
          <p:cNvSpPr>
            <a:spLocks noGrp="1"/>
          </p:cNvSpPr>
          <p:nvPr>
            <p:ph type="title"/>
          </p:nvPr>
        </p:nvSpPr>
        <p:spPr/>
        <p:txBody>
          <a:bodyPr/>
          <a:lstStyle/>
          <a:p>
            <a:r>
              <a:rPr lang="en-US" dirty="0"/>
              <a:t>Type 2 MI Mechanisms</a:t>
            </a:r>
          </a:p>
        </p:txBody>
      </p:sp>
      <p:sp>
        <p:nvSpPr>
          <p:cNvPr id="5" name="Content Placeholder 4">
            <a:extLst>
              <a:ext uri="{FF2B5EF4-FFF2-40B4-BE49-F238E27FC236}">
                <a16:creationId xmlns:a16="http://schemas.microsoft.com/office/drawing/2014/main" id="{08E30D28-7E28-4266-BA47-4345BE3D661D}"/>
              </a:ext>
            </a:extLst>
          </p:cNvPr>
          <p:cNvSpPr>
            <a:spLocks noGrp="1"/>
          </p:cNvSpPr>
          <p:nvPr>
            <p:ph sz="half" idx="1"/>
          </p:nvPr>
        </p:nvSpPr>
        <p:spPr>
          <a:xfrm>
            <a:off x="457200" y="2566219"/>
            <a:ext cx="4038600" cy="3559945"/>
          </a:xfrm>
        </p:spPr>
        <p:txBody>
          <a:bodyPr>
            <a:normAutofit fontScale="85000" lnSpcReduction="10000"/>
          </a:bodyPr>
          <a:lstStyle/>
          <a:p>
            <a:r>
              <a:rPr lang="en-US" dirty="0"/>
              <a:t>Reduced myocardial perfusion, e.g.</a:t>
            </a:r>
          </a:p>
          <a:p>
            <a:pPr lvl="1"/>
            <a:r>
              <a:rPr lang="en-US" dirty="0"/>
              <a:t> Coronary artery spasm, microvascular dysfunction</a:t>
            </a:r>
          </a:p>
          <a:p>
            <a:pPr lvl="1"/>
            <a:r>
              <a:rPr lang="en-US" dirty="0"/>
              <a:t> Coronary embolism</a:t>
            </a:r>
          </a:p>
          <a:p>
            <a:pPr lvl="1"/>
            <a:r>
              <a:rPr lang="en-US" dirty="0"/>
              <a:t> Coronary artery dissection</a:t>
            </a:r>
          </a:p>
          <a:p>
            <a:pPr lvl="1"/>
            <a:r>
              <a:rPr lang="en-US" dirty="0"/>
              <a:t> Sustained bradyarrhythmia</a:t>
            </a:r>
          </a:p>
          <a:p>
            <a:pPr lvl="1"/>
            <a:r>
              <a:rPr lang="en-US" dirty="0"/>
              <a:t> Hypotension or shock</a:t>
            </a:r>
          </a:p>
          <a:p>
            <a:pPr lvl="1"/>
            <a:r>
              <a:rPr lang="en-US" dirty="0"/>
              <a:t> Respiratory failure</a:t>
            </a:r>
          </a:p>
          <a:p>
            <a:pPr lvl="1"/>
            <a:r>
              <a:rPr lang="en-US" dirty="0"/>
              <a:t> Severe </a:t>
            </a:r>
            <a:r>
              <a:rPr lang="en-US" dirty="0" err="1"/>
              <a:t>anaemia</a:t>
            </a:r>
            <a:endParaRPr lang="en-US" dirty="0"/>
          </a:p>
          <a:p>
            <a:pPr lvl="1"/>
            <a:endParaRPr lang="en-US" dirty="0"/>
          </a:p>
        </p:txBody>
      </p:sp>
      <p:sp>
        <p:nvSpPr>
          <p:cNvPr id="6" name="Content Placeholder 5">
            <a:extLst>
              <a:ext uri="{FF2B5EF4-FFF2-40B4-BE49-F238E27FC236}">
                <a16:creationId xmlns:a16="http://schemas.microsoft.com/office/drawing/2014/main" id="{EA576E2C-A10B-4827-B4AF-E3C933DB2A14}"/>
              </a:ext>
            </a:extLst>
          </p:cNvPr>
          <p:cNvSpPr>
            <a:spLocks noGrp="1"/>
          </p:cNvSpPr>
          <p:nvPr>
            <p:ph sz="half" idx="2"/>
          </p:nvPr>
        </p:nvSpPr>
        <p:spPr>
          <a:xfrm>
            <a:off x="4648200" y="2566219"/>
            <a:ext cx="4038600" cy="3559945"/>
          </a:xfrm>
        </p:spPr>
        <p:txBody>
          <a:bodyPr>
            <a:normAutofit fontScale="85000" lnSpcReduction="10000"/>
          </a:bodyPr>
          <a:lstStyle/>
          <a:p>
            <a:r>
              <a:rPr lang="en-US" dirty="0"/>
              <a:t>Increased myocardial oxygen demand, e.g.</a:t>
            </a:r>
          </a:p>
          <a:p>
            <a:pPr lvl="1"/>
            <a:r>
              <a:rPr lang="en-US" dirty="0"/>
              <a:t> Sustained tachyarrhythmia</a:t>
            </a:r>
          </a:p>
          <a:p>
            <a:pPr lvl="1"/>
            <a:r>
              <a:rPr lang="en-US" dirty="0"/>
              <a:t> Severe hypertension with or without left ventricular hypertrophy</a:t>
            </a:r>
          </a:p>
          <a:p>
            <a:pPr lvl="1"/>
            <a:endParaRPr lang="en-US" dirty="0"/>
          </a:p>
        </p:txBody>
      </p:sp>
      <p:sp>
        <p:nvSpPr>
          <p:cNvPr id="7" name="Rectangle 6">
            <a:extLst>
              <a:ext uri="{FF2B5EF4-FFF2-40B4-BE49-F238E27FC236}">
                <a16:creationId xmlns:a16="http://schemas.microsoft.com/office/drawing/2014/main" id="{07A497A3-6DB5-45AF-82A5-A325A33942ED}"/>
              </a:ext>
            </a:extLst>
          </p:cNvPr>
          <p:cNvSpPr/>
          <p:nvPr/>
        </p:nvSpPr>
        <p:spPr>
          <a:xfrm>
            <a:off x="575186" y="1521993"/>
            <a:ext cx="8111613" cy="830997"/>
          </a:xfrm>
          <a:prstGeom prst="rect">
            <a:avLst/>
          </a:prstGeom>
        </p:spPr>
        <p:txBody>
          <a:bodyPr wrap="square">
            <a:spAutoFit/>
          </a:bodyPr>
          <a:lstStyle/>
          <a:p>
            <a:r>
              <a:rPr lang="en-US" sz="2400" b="1" dirty="0"/>
              <a:t>Myocardial injury related to acute myocardial </a:t>
            </a:r>
            <a:r>
              <a:rPr lang="en-US" sz="2400" b="1" dirty="0" err="1"/>
              <a:t>ischaemia</a:t>
            </a:r>
            <a:r>
              <a:rPr lang="en-US" sz="2400" b="1" dirty="0"/>
              <a:t> because of oxygen supply/demand imbalance</a:t>
            </a:r>
          </a:p>
        </p:txBody>
      </p:sp>
      <p:sp>
        <p:nvSpPr>
          <p:cNvPr id="8" name="TextBox 7">
            <a:extLst>
              <a:ext uri="{FF2B5EF4-FFF2-40B4-BE49-F238E27FC236}">
                <a16:creationId xmlns:a16="http://schemas.microsoft.com/office/drawing/2014/main" id="{C4A0632D-9F5F-4B2E-A1A6-EF3C119128CB}"/>
              </a:ext>
            </a:extLst>
          </p:cNvPr>
          <p:cNvSpPr txBox="1"/>
          <p:nvPr/>
        </p:nvSpPr>
        <p:spPr>
          <a:xfrm>
            <a:off x="4670323" y="4578751"/>
            <a:ext cx="4311445" cy="1815882"/>
          </a:xfrm>
          <a:prstGeom prst="rect">
            <a:avLst/>
          </a:prstGeom>
          <a:noFill/>
        </p:spPr>
        <p:txBody>
          <a:bodyPr wrap="square" rtlCol="0">
            <a:spAutoFit/>
          </a:bodyPr>
          <a:lstStyle/>
          <a:p>
            <a:r>
              <a:rPr lang="en-US" sz="2800" b="1" dirty="0"/>
              <a:t>NOTE:  </a:t>
            </a:r>
            <a:r>
              <a:rPr lang="en-US" sz="2800" dirty="0"/>
              <a:t>Demand ischemia alone should have a normal troponin; not a “troponin leak”.</a:t>
            </a:r>
            <a:endParaRPr lang="en-US" sz="2800" b="1" dirty="0"/>
          </a:p>
        </p:txBody>
      </p:sp>
    </p:spTree>
    <p:extLst>
      <p:ext uri="{BB962C8B-B14F-4D97-AF65-F5344CB8AC3E}">
        <p14:creationId xmlns:p14="http://schemas.microsoft.com/office/powerpoint/2010/main" val="908970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0262-411F-4FC7-9109-3DEC8121E513}"/>
              </a:ext>
            </a:extLst>
          </p:cNvPr>
          <p:cNvSpPr>
            <a:spLocks noGrp="1"/>
          </p:cNvSpPr>
          <p:nvPr>
            <p:ph type="title"/>
          </p:nvPr>
        </p:nvSpPr>
        <p:spPr/>
        <p:txBody>
          <a:bodyPr>
            <a:normAutofit fontScale="90000"/>
          </a:bodyPr>
          <a:lstStyle/>
          <a:p>
            <a:r>
              <a:rPr lang="en-US" dirty="0"/>
              <a:t>What Troponin Elevations are NOT</a:t>
            </a:r>
            <a:br>
              <a:rPr lang="en-US" dirty="0"/>
            </a:br>
            <a:r>
              <a:rPr lang="en-US" dirty="0"/>
              <a:t>Acute Myocardial Infraction</a:t>
            </a:r>
          </a:p>
        </p:txBody>
      </p:sp>
      <p:sp>
        <p:nvSpPr>
          <p:cNvPr id="4" name="Content Placeholder 3">
            <a:extLst>
              <a:ext uri="{FF2B5EF4-FFF2-40B4-BE49-F238E27FC236}">
                <a16:creationId xmlns:a16="http://schemas.microsoft.com/office/drawing/2014/main" id="{C50374E6-1DBD-424C-BE79-1BD6F9B5484A}"/>
              </a:ext>
            </a:extLst>
          </p:cNvPr>
          <p:cNvSpPr>
            <a:spLocks noGrp="1"/>
          </p:cNvSpPr>
          <p:nvPr>
            <p:ph sz="half" idx="1"/>
          </p:nvPr>
        </p:nvSpPr>
        <p:spPr/>
        <p:txBody>
          <a:bodyPr>
            <a:normAutofit fontScale="85000" lnSpcReduction="10000"/>
          </a:bodyPr>
          <a:lstStyle/>
          <a:p>
            <a:r>
              <a:rPr lang="en-US" dirty="0"/>
              <a:t>Cardiac conditions, e.g.</a:t>
            </a:r>
          </a:p>
          <a:p>
            <a:pPr lvl="1"/>
            <a:r>
              <a:rPr lang="en-US" dirty="0"/>
              <a:t> Heart failure</a:t>
            </a:r>
          </a:p>
          <a:p>
            <a:pPr lvl="1"/>
            <a:r>
              <a:rPr lang="en-US" dirty="0"/>
              <a:t> Myocarditis</a:t>
            </a:r>
          </a:p>
          <a:p>
            <a:pPr lvl="1"/>
            <a:r>
              <a:rPr lang="en-US" dirty="0"/>
              <a:t> Cardiomyopathy (any type)</a:t>
            </a:r>
          </a:p>
          <a:p>
            <a:pPr lvl="1"/>
            <a:r>
              <a:rPr lang="en-US" dirty="0"/>
              <a:t> Takotsubo syndrome</a:t>
            </a:r>
          </a:p>
          <a:p>
            <a:pPr lvl="1"/>
            <a:r>
              <a:rPr lang="en-US" dirty="0"/>
              <a:t> Coronary revascularization procedure</a:t>
            </a:r>
          </a:p>
          <a:p>
            <a:pPr lvl="1"/>
            <a:r>
              <a:rPr lang="en-US" dirty="0"/>
              <a:t> Cardiac procedure other than revascularization</a:t>
            </a:r>
          </a:p>
          <a:p>
            <a:pPr lvl="1"/>
            <a:r>
              <a:rPr lang="en-US" dirty="0"/>
              <a:t> Catheter ablation</a:t>
            </a:r>
          </a:p>
          <a:p>
            <a:pPr lvl="1"/>
            <a:r>
              <a:rPr lang="en-US" dirty="0"/>
              <a:t> Defibrillator shocks</a:t>
            </a:r>
          </a:p>
          <a:p>
            <a:pPr lvl="1"/>
            <a:r>
              <a:rPr lang="en-US" dirty="0"/>
              <a:t> Cardiac contusion</a:t>
            </a:r>
          </a:p>
        </p:txBody>
      </p:sp>
      <p:sp>
        <p:nvSpPr>
          <p:cNvPr id="5" name="Content Placeholder 4">
            <a:extLst>
              <a:ext uri="{FF2B5EF4-FFF2-40B4-BE49-F238E27FC236}">
                <a16:creationId xmlns:a16="http://schemas.microsoft.com/office/drawing/2014/main" id="{A58899EF-3FDE-4BDA-8659-C77B18234306}"/>
              </a:ext>
            </a:extLst>
          </p:cNvPr>
          <p:cNvSpPr>
            <a:spLocks noGrp="1"/>
          </p:cNvSpPr>
          <p:nvPr>
            <p:ph sz="half" idx="2"/>
          </p:nvPr>
        </p:nvSpPr>
        <p:spPr>
          <a:xfrm>
            <a:off x="4648200" y="1600201"/>
            <a:ext cx="4038600" cy="4525963"/>
          </a:xfrm>
        </p:spPr>
        <p:txBody>
          <a:bodyPr>
            <a:normAutofit fontScale="85000" lnSpcReduction="10000"/>
          </a:bodyPr>
          <a:lstStyle/>
          <a:p>
            <a:r>
              <a:rPr lang="en-US" dirty="0"/>
              <a:t>Systemic conditions, e.g.</a:t>
            </a:r>
          </a:p>
          <a:p>
            <a:pPr lvl="1"/>
            <a:r>
              <a:rPr lang="en-US" dirty="0"/>
              <a:t> Sepsis, infectious disease</a:t>
            </a:r>
          </a:p>
          <a:p>
            <a:pPr lvl="1"/>
            <a:r>
              <a:rPr lang="en-US" dirty="0"/>
              <a:t> Chronic kidney disease</a:t>
            </a:r>
          </a:p>
          <a:p>
            <a:pPr lvl="1"/>
            <a:r>
              <a:rPr lang="en-US" dirty="0"/>
              <a:t> Stroke, subarachnoid </a:t>
            </a:r>
            <a:r>
              <a:rPr lang="en-US" dirty="0" err="1"/>
              <a:t>haemorrhage</a:t>
            </a:r>
            <a:endParaRPr lang="en-US" dirty="0"/>
          </a:p>
          <a:p>
            <a:pPr lvl="1"/>
            <a:r>
              <a:rPr lang="en-US" dirty="0"/>
              <a:t> Pulmonary embolism, pulmonary hypertension</a:t>
            </a:r>
          </a:p>
          <a:p>
            <a:pPr lvl="1"/>
            <a:r>
              <a:rPr lang="en-US" dirty="0"/>
              <a:t> Infiltrative diseases, e.g. amyloidosis, sarcoidosis</a:t>
            </a:r>
          </a:p>
          <a:p>
            <a:pPr lvl="1"/>
            <a:r>
              <a:rPr lang="en-US" dirty="0"/>
              <a:t> Chemotherapeutic agents</a:t>
            </a:r>
          </a:p>
          <a:p>
            <a:pPr lvl="1"/>
            <a:r>
              <a:rPr lang="en-US" dirty="0"/>
              <a:t> Critically ill patients</a:t>
            </a:r>
          </a:p>
          <a:p>
            <a:pPr lvl="1"/>
            <a:r>
              <a:rPr lang="en-US" dirty="0"/>
              <a:t> Strenuous exercise</a:t>
            </a:r>
          </a:p>
          <a:p>
            <a:endParaRPr lang="en-US" dirty="0"/>
          </a:p>
        </p:txBody>
      </p:sp>
      <p:sp>
        <p:nvSpPr>
          <p:cNvPr id="6" name="TextBox 5">
            <a:extLst>
              <a:ext uri="{FF2B5EF4-FFF2-40B4-BE49-F238E27FC236}">
                <a16:creationId xmlns:a16="http://schemas.microsoft.com/office/drawing/2014/main" id="{0609A243-0975-4B27-BD01-B491395FAA9A}"/>
              </a:ext>
            </a:extLst>
          </p:cNvPr>
          <p:cNvSpPr txBox="1"/>
          <p:nvPr/>
        </p:nvSpPr>
        <p:spPr>
          <a:xfrm>
            <a:off x="0" y="5855110"/>
            <a:ext cx="9144000" cy="461665"/>
          </a:xfrm>
          <a:prstGeom prst="rect">
            <a:avLst/>
          </a:prstGeom>
          <a:noFill/>
        </p:spPr>
        <p:txBody>
          <a:bodyPr wrap="square" rtlCol="0">
            <a:spAutoFit/>
          </a:bodyPr>
          <a:lstStyle/>
          <a:p>
            <a:pPr algn="ctr"/>
            <a:r>
              <a:rPr lang="en-US" sz="2400" b="1" dirty="0"/>
              <a:t>4</a:t>
            </a:r>
            <a:r>
              <a:rPr lang="en-US" sz="2400" b="1" baseline="30000" dirty="0"/>
              <a:t>th</a:t>
            </a:r>
            <a:r>
              <a:rPr lang="en-US" sz="2400" b="1" dirty="0"/>
              <a:t> UDMI encourages the documentation of “acute myocardial injury”</a:t>
            </a:r>
          </a:p>
        </p:txBody>
      </p:sp>
    </p:spTree>
    <p:extLst>
      <p:ext uri="{BB962C8B-B14F-4D97-AF65-F5344CB8AC3E}">
        <p14:creationId xmlns:p14="http://schemas.microsoft.com/office/powerpoint/2010/main" val="28094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D8E0-3709-413E-AAE9-EB5018450592}"/>
              </a:ext>
            </a:extLst>
          </p:cNvPr>
          <p:cNvSpPr>
            <a:spLocks noGrp="1"/>
          </p:cNvSpPr>
          <p:nvPr>
            <p:ph type="title"/>
          </p:nvPr>
        </p:nvSpPr>
        <p:spPr/>
        <p:txBody>
          <a:bodyPr>
            <a:normAutofit fontScale="90000"/>
          </a:bodyPr>
          <a:lstStyle/>
          <a:p>
            <a:r>
              <a:rPr lang="en-US" dirty="0"/>
              <a:t>ICD-10-CM Index Challenges</a:t>
            </a:r>
            <a:br>
              <a:rPr lang="en-US" dirty="0"/>
            </a:br>
            <a:r>
              <a:rPr lang="en-US" dirty="0"/>
              <a:t>Myocardial Injury </a:t>
            </a:r>
          </a:p>
        </p:txBody>
      </p:sp>
      <p:sp>
        <p:nvSpPr>
          <p:cNvPr id="3" name="Content Placeholder 2">
            <a:extLst>
              <a:ext uri="{FF2B5EF4-FFF2-40B4-BE49-F238E27FC236}">
                <a16:creationId xmlns:a16="http://schemas.microsoft.com/office/drawing/2014/main" id="{3A14B773-C81D-4149-9AE4-D5A05EEBBD76}"/>
              </a:ext>
            </a:extLst>
          </p:cNvPr>
          <p:cNvSpPr>
            <a:spLocks noGrp="1"/>
          </p:cNvSpPr>
          <p:nvPr>
            <p:ph sz="half" idx="1"/>
          </p:nvPr>
        </p:nvSpPr>
        <p:spPr>
          <a:xfrm>
            <a:off x="457199" y="1600201"/>
            <a:ext cx="5250427" cy="4667864"/>
          </a:xfrm>
        </p:spPr>
        <p:txBody>
          <a:bodyPr>
            <a:normAutofit fontScale="77500" lnSpcReduction="20000"/>
          </a:bodyPr>
          <a:lstStyle/>
          <a:p>
            <a:pPr marL="0" indent="0">
              <a:buNone/>
            </a:pPr>
            <a:r>
              <a:rPr lang="en-US" b="1" dirty="0"/>
              <a:t>INJURY</a:t>
            </a:r>
          </a:p>
          <a:p>
            <a:r>
              <a:rPr lang="en-US" dirty="0"/>
              <a:t>- heart S26.90</a:t>
            </a:r>
          </a:p>
          <a:p>
            <a:r>
              <a:rPr lang="en-US" dirty="0"/>
              <a:t>- - with hemopericardium S26.00</a:t>
            </a:r>
          </a:p>
          <a:p>
            <a:pPr lvl="1"/>
            <a:r>
              <a:rPr lang="en-US" dirty="0"/>
              <a:t>- - - contusion S26.01</a:t>
            </a:r>
          </a:p>
          <a:p>
            <a:pPr lvl="1"/>
            <a:r>
              <a:rPr lang="en-US" dirty="0"/>
              <a:t>- - - laceration (mild) S26.020</a:t>
            </a:r>
          </a:p>
          <a:p>
            <a:pPr lvl="2"/>
            <a:r>
              <a:rPr lang="en-US" dirty="0"/>
              <a:t>- - - - moderate S26.021</a:t>
            </a:r>
          </a:p>
          <a:p>
            <a:pPr lvl="2"/>
            <a:r>
              <a:rPr lang="en-US" dirty="0"/>
              <a:t>- - - - major S26.022</a:t>
            </a:r>
          </a:p>
          <a:p>
            <a:pPr lvl="1"/>
            <a:r>
              <a:rPr lang="en-US" dirty="0"/>
              <a:t>- - - specified type NEC S26.09</a:t>
            </a:r>
          </a:p>
          <a:p>
            <a:r>
              <a:rPr lang="en-US" dirty="0"/>
              <a:t>- - contusion S26.91</a:t>
            </a:r>
          </a:p>
          <a:p>
            <a:r>
              <a:rPr lang="en-US" dirty="0"/>
              <a:t>- - laceration S26.92</a:t>
            </a:r>
          </a:p>
          <a:p>
            <a:r>
              <a:rPr lang="en-US" dirty="0"/>
              <a:t>- - specified type NEC S26.99</a:t>
            </a:r>
          </a:p>
          <a:p>
            <a:r>
              <a:rPr lang="en-US" dirty="0"/>
              <a:t>- - without hemopericardium S26.10</a:t>
            </a:r>
          </a:p>
          <a:p>
            <a:pPr lvl="1"/>
            <a:r>
              <a:rPr lang="en-US" dirty="0"/>
              <a:t>- - - contusion S26.11</a:t>
            </a:r>
          </a:p>
          <a:p>
            <a:pPr lvl="1"/>
            <a:r>
              <a:rPr lang="en-US" dirty="0"/>
              <a:t>- - - laceration S26.12</a:t>
            </a:r>
          </a:p>
          <a:p>
            <a:r>
              <a:rPr lang="en-US" dirty="0"/>
              <a:t>- - - specified type NEC S26.19</a:t>
            </a:r>
            <a:endParaRPr lang="en-US" b="1" dirty="0"/>
          </a:p>
        </p:txBody>
      </p:sp>
      <p:sp>
        <p:nvSpPr>
          <p:cNvPr id="4" name="Content Placeholder 3">
            <a:extLst>
              <a:ext uri="{FF2B5EF4-FFF2-40B4-BE49-F238E27FC236}">
                <a16:creationId xmlns:a16="http://schemas.microsoft.com/office/drawing/2014/main" id="{545DEE8D-79F1-40E9-B6AA-1D4C976F7487}"/>
              </a:ext>
            </a:extLst>
          </p:cNvPr>
          <p:cNvSpPr>
            <a:spLocks noGrp="1"/>
          </p:cNvSpPr>
          <p:nvPr>
            <p:ph sz="half" idx="2"/>
          </p:nvPr>
        </p:nvSpPr>
        <p:spPr>
          <a:xfrm>
            <a:off x="5574890" y="1600201"/>
            <a:ext cx="3111909" cy="4667864"/>
          </a:xfrm>
        </p:spPr>
        <p:txBody>
          <a:bodyPr>
            <a:normAutofit fontScale="77500" lnSpcReduction="20000"/>
          </a:bodyPr>
          <a:lstStyle/>
          <a:p>
            <a:r>
              <a:rPr lang="en-US" sz="3400" dirty="0"/>
              <a:t>ICD-10-CM Index classifies “myocardial injury” only as traumatic in nature </a:t>
            </a:r>
          </a:p>
        </p:txBody>
      </p:sp>
    </p:spTree>
    <p:extLst>
      <p:ext uri="{BB962C8B-B14F-4D97-AF65-F5344CB8AC3E}">
        <p14:creationId xmlns:p14="http://schemas.microsoft.com/office/powerpoint/2010/main" val="1888182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Code Title Suggested by Index</a:t>
            </a:r>
            <a:br>
              <a:rPr lang="en-US" dirty="0"/>
            </a:br>
            <a:r>
              <a:rPr lang="en-US" dirty="0"/>
              <a:t>Conflicting with Clinical Diagnoses</a:t>
            </a:r>
          </a:p>
        </p:txBody>
      </p:sp>
      <p:sp>
        <p:nvSpPr>
          <p:cNvPr id="3" name="Content Placeholder 2"/>
          <p:cNvSpPr>
            <a:spLocks noGrp="1"/>
          </p:cNvSpPr>
          <p:nvPr>
            <p:ph idx="1"/>
          </p:nvPr>
        </p:nvSpPr>
        <p:spPr>
          <a:xfrm>
            <a:off x="188409" y="1600201"/>
            <a:ext cx="8764563" cy="2588341"/>
          </a:xfrm>
        </p:spPr>
        <p:txBody>
          <a:bodyPr>
            <a:normAutofit fontScale="92500" lnSpcReduction="20000"/>
          </a:bodyPr>
          <a:lstStyle/>
          <a:p>
            <a:pPr marL="0" indent="0">
              <a:buNone/>
            </a:pPr>
            <a:r>
              <a:rPr lang="en-US" sz="2800" dirty="0"/>
              <a:t>(If the index is confusing), A basic rule of coding is that further research is done if the title of the code suggested by the index clearly does not identify the condition correctly. </a:t>
            </a:r>
          </a:p>
          <a:p>
            <a:pPr lvl="1"/>
            <a:r>
              <a:rPr lang="en-US" sz="2400" dirty="0"/>
              <a:t>Coding Clinic, Second Quarter 1991 Page: 20 </a:t>
            </a:r>
          </a:p>
          <a:p>
            <a:pPr lvl="1"/>
            <a:r>
              <a:rPr lang="en-US" sz="2400" dirty="0"/>
              <a:t>Coding Clinic, Third Quarter 2004 Page: 5 to 6 </a:t>
            </a:r>
          </a:p>
          <a:p>
            <a:pPr lvl="1"/>
            <a:r>
              <a:rPr lang="en-US" sz="2400" dirty="0"/>
              <a:t>Coding Clinic, First Quarter 2013 Pages: 13-14 </a:t>
            </a:r>
          </a:p>
        </p:txBody>
      </p:sp>
      <p:sp>
        <p:nvSpPr>
          <p:cNvPr id="4" name="TextBox 3">
            <a:extLst>
              <a:ext uri="{FF2B5EF4-FFF2-40B4-BE49-F238E27FC236}">
                <a16:creationId xmlns:a16="http://schemas.microsoft.com/office/drawing/2014/main" id="{B5C5F9A8-BA20-409A-BFD9-7DEE18C7026A}"/>
              </a:ext>
            </a:extLst>
          </p:cNvPr>
          <p:cNvSpPr txBox="1"/>
          <p:nvPr/>
        </p:nvSpPr>
        <p:spPr>
          <a:xfrm>
            <a:off x="188411" y="4103637"/>
            <a:ext cx="8764561" cy="2308324"/>
          </a:xfrm>
          <a:prstGeom prst="rect">
            <a:avLst/>
          </a:prstGeom>
          <a:noFill/>
        </p:spPr>
        <p:txBody>
          <a:bodyPr wrap="square" rtlCol="0">
            <a:spAutoFit/>
          </a:bodyPr>
          <a:lstStyle/>
          <a:p>
            <a:r>
              <a:rPr lang="en-US" sz="2400" b="1" dirty="0"/>
              <a:t>Possible options:</a:t>
            </a:r>
          </a:p>
          <a:p>
            <a:pPr marL="342900" indent="-342900">
              <a:buFont typeface="Arial" panose="020B0604020202020204" pitchFamily="34" charset="0"/>
              <a:buChar char="•"/>
            </a:pPr>
            <a:r>
              <a:rPr lang="en-US" sz="2400" b="1" dirty="0"/>
              <a:t>Consider myocardial injury as integral to the linked heart disease (e.g. myocarditis, Takotsubo cardiomyopathy, heart trauma)</a:t>
            </a:r>
          </a:p>
          <a:p>
            <a:pPr marL="342900" indent="-342900">
              <a:buFont typeface="Arial" panose="020B0604020202020204" pitchFamily="34" charset="0"/>
              <a:buChar char="•"/>
            </a:pPr>
            <a:r>
              <a:rPr lang="en-US" sz="2400" b="1" dirty="0"/>
              <a:t>I52, Other heart disorders in diseases classified elsewhere, if the linked underlying cause is not cardiac in nature (cannot be PDx)</a:t>
            </a:r>
          </a:p>
          <a:p>
            <a:pPr marL="342900" indent="-342900">
              <a:buFont typeface="Arial" panose="020B0604020202020204" pitchFamily="34" charset="0"/>
              <a:buChar char="•"/>
            </a:pPr>
            <a:r>
              <a:rPr lang="en-US" sz="2400" b="1" dirty="0"/>
              <a:t>I51.89 Other ill-defined heart diseases if no cause is given</a:t>
            </a:r>
          </a:p>
        </p:txBody>
      </p:sp>
    </p:spTree>
    <p:extLst>
      <p:ext uri="{BB962C8B-B14F-4D97-AF65-F5344CB8AC3E}">
        <p14:creationId xmlns:p14="http://schemas.microsoft.com/office/powerpoint/2010/main" val="1707088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E861C-1D21-4B62-A9D6-C981E1F3BE3B}"/>
              </a:ext>
            </a:extLst>
          </p:cNvPr>
          <p:cNvSpPr>
            <a:spLocks noGrp="1"/>
          </p:cNvSpPr>
          <p:nvPr>
            <p:ph type="title"/>
          </p:nvPr>
        </p:nvSpPr>
        <p:spPr>
          <a:xfrm>
            <a:off x="188411" y="274639"/>
            <a:ext cx="8764561" cy="765140"/>
          </a:xfrm>
        </p:spPr>
        <p:txBody>
          <a:bodyPr>
            <a:normAutofit fontScale="90000"/>
          </a:bodyPr>
          <a:lstStyle/>
          <a:p>
            <a:r>
              <a:rPr lang="en-US" dirty="0"/>
              <a:t>Myocardial Injury w/o M. Infarction</a:t>
            </a:r>
            <a:br>
              <a:rPr lang="en-US" dirty="0"/>
            </a:br>
            <a:r>
              <a:rPr lang="en-US" dirty="0"/>
              <a:t>Coding Clinic, 1</a:t>
            </a:r>
            <a:r>
              <a:rPr lang="en-US" baseline="30000" dirty="0"/>
              <a:t>st</a:t>
            </a:r>
            <a:r>
              <a:rPr lang="en-US" dirty="0"/>
              <a:t> Quarter, 1992, pp 9-10</a:t>
            </a:r>
          </a:p>
        </p:txBody>
      </p:sp>
      <p:sp>
        <p:nvSpPr>
          <p:cNvPr id="3" name="Content Placeholder 2">
            <a:extLst>
              <a:ext uri="{FF2B5EF4-FFF2-40B4-BE49-F238E27FC236}">
                <a16:creationId xmlns:a16="http://schemas.microsoft.com/office/drawing/2014/main" id="{0E48FB8D-5086-42FC-9646-A11470286307}"/>
              </a:ext>
            </a:extLst>
          </p:cNvPr>
          <p:cNvSpPr>
            <a:spLocks noGrp="1"/>
          </p:cNvSpPr>
          <p:nvPr>
            <p:ph idx="1"/>
          </p:nvPr>
        </p:nvSpPr>
        <p:spPr>
          <a:xfrm>
            <a:off x="188409" y="1600201"/>
            <a:ext cx="8764563" cy="4815347"/>
          </a:xfrm>
        </p:spPr>
        <p:txBody>
          <a:bodyPr>
            <a:normAutofit fontScale="62500" lnSpcReduction="20000"/>
          </a:bodyPr>
          <a:lstStyle/>
          <a:p>
            <a:pPr marL="0" indent="0">
              <a:buNone/>
            </a:pPr>
            <a:r>
              <a:rPr lang="en-US" sz="3200" dirty="0"/>
              <a:t>Question: - The physician has documented acute myocardial injury as a diagnosis. </a:t>
            </a:r>
          </a:p>
          <a:p>
            <a:r>
              <a:rPr lang="en-US" sz="3200" dirty="0"/>
              <a:t>There is no evidence of myocardial infarction, based on cardiac enzymes, and no electrocardiogram changes noted other than acute myocardial injury.  Should this be coded to 410.90-410.92, Acute myocardial infarction, unspecified site?</a:t>
            </a:r>
          </a:p>
          <a:p>
            <a:pPr marL="0" indent="0">
              <a:buNone/>
            </a:pPr>
            <a:r>
              <a:rPr lang="en-US" sz="3200" dirty="0"/>
              <a:t>Answer: No, assign code 411.89, Other acute and subacute forms of ischemic heart disease. </a:t>
            </a:r>
          </a:p>
          <a:p>
            <a:r>
              <a:rPr lang="en-US" sz="3200" dirty="0"/>
              <a:t>The Alphabetical Index is silent under acute myocardial injury and the entry under acute heart injury implies only trauma (external injury) to the heart, codes 861.00-861.13. </a:t>
            </a:r>
          </a:p>
          <a:p>
            <a:pPr lvl="1"/>
            <a:r>
              <a:rPr lang="en-US" sz="3000" dirty="0"/>
              <a:t>It is inappropriate to extrapolate "acute myocardial injury" to infarction; in fact, the term acute myocardial injury is most commonly synonymous with acute myocardial ischemia.</a:t>
            </a:r>
          </a:p>
          <a:p>
            <a:r>
              <a:rPr lang="en-US" sz="3200" dirty="0"/>
              <a:t> Here, the index does differentiate between acute myocardial ischemia with and without infarction and should be followed in this situation.</a:t>
            </a:r>
          </a:p>
          <a:p>
            <a:endParaRPr lang="en-US" dirty="0"/>
          </a:p>
        </p:txBody>
      </p:sp>
      <p:sp>
        <p:nvSpPr>
          <p:cNvPr id="4" name="TextBox 3">
            <a:extLst>
              <a:ext uri="{FF2B5EF4-FFF2-40B4-BE49-F238E27FC236}">
                <a16:creationId xmlns:a16="http://schemas.microsoft.com/office/drawing/2014/main" id="{FBF009D2-4292-4D18-80F5-5FAE93733637}"/>
              </a:ext>
            </a:extLst>
          </p:cNvPr>
          <p:cNvSpPr txBox="1"/>
          <p:nvPr/>
        </p:nvSpPr>
        <p:spPr>
          <a:xfrm>
            <a:off x="69721" y="5943600"/>
            <a:ext cx="9074279" cy="400110"/>
          </a:xfrm>
          <a:prstGeom prst="rect">
            <a:avLst/>
          </a:prstGeom>
          <a:noFill/>
        </p:spPr>
        <p:txBody>
          <a:bodyPr wrap="square" rtlCol="0">
            <a:spAutoFit/>
          </a:bodyPr>
          <a:lstStyle/>
          <a:p>
            <a:pPr algn="ctr"/>
            <a:r>
              <a:rPr lang="en-US" sz="2000" b="1" dirty="0"/>
              <a:t>DR. KENNEDY BELIEVES THAT THIS ADVICE IS INVALID, ESPECIALLY WITH 4</a:t>
            </a:r>
            <a:r>
              <a:rPr lang="en-US" sz="2000" b="1" baseline="30000" dirty="0"/>
              <a:t>TH</a:t>
            </a:r>
            <a:r>
              <a:rPr lang="en-US" sz="2000" b="1" dirty="0"/>
              <a:t> UDMI</a:t>
            </a:r>
          </a:p>
        </p:txBody>
      </p:sp>
    </p:spTree>
    <p:extLst>
      <p:ext uri="{BB962C8B-B14F-4D97-AF65-F5344CB8AC3E}">
        <p14:creationId xmlns:p14="http://schemas.microsoft.com/office/powerpoint/2010/main" val="24220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BEE1-BBCD-4A02-9166-8203F5176CB4}"/>
              </a:ext>
            </a:extLst>
          </p:cNvPr>
          <p:cNvSpPr>
            <a:spLocks noGrp="1"/>
          </p:cNvSpPr>
          <p:nvPr>
            <p:ph type="title"/>
          </p:nvPr>
        </p:nvSpPr>
        <p:spPr/>
        <p:txBody>
          <a:bodyPr/>
          <a:lstStyle/>
          <a:p>
            <a:r>
              <a:rPr lang="en-US" dirty="0"/>
              <a:t>Type 4 and 5 MIs</a:t>
            </a:r>
          </a:p>
        </p:txBody>
      </p:sp>
      <p:sp>
        <p:nvSpPr>
          <p:cNvPr id="3" name="Content Placeholder 2">
            <a:extLst>
              <a:ext uri="{FF2B5EF4-FFF2-40B4-BE49-F238E27FC236}">
                <a16:creationId xmlns:a16="http://schemas.microsoft.com/office/drawing/2014/main" id="{E2B48538-0BE1-47E0-9EFA-44FEFF8F9AE9}"/>
              </a:ext>
            </a:extLst>
          </p:cNvPr>
          <p:cNvSpPr>
            <a:spLocks noGrp="1"/>
          </p:cNvSpPr>
          <p:nvPr>
            <p:ph idx="1"/>
          </p:nvPr>
        </p:nvSpPr>
        <p:spPr/>
        <p:txBody>
          <a:bodyPr>
            <a:normAutofit lnSpcReduction="10000"/>
          </a:bodyPr>
          <a:lstStyle/>
          <a:p>
            <a:r>
              <a:rPr lang="en-US" dirty="0"/>
              <a:t>Percutaneous coronary intervention (PCI) related MI is termed type 4a MI.</a:t>
            </a:r>
          </a:p>
          <a:p>
            <a:r>
              <a:rPr lang="en-US" dirty="0"/>
              <a:t>Coronary artery bypass grafting (CABG) related MI is termed type 5 MI.</a:t>
            </a:r>
          </a:p>
          <a:p>
            <a:r>
              <a:rPr lang="en-US" dirty="0"/>
              <a:t>Other types of 4 MI include</a:t>
            </a:r>
          </a:p>
          <a:p>
            <a:pPr lvl="1"/>
            <a:r>
              <a:rPr lang="en-US" dirty="0"/>
              <a:t>Type 4b MI stent thrombosis</a:t>
            </a:r>
          </a:p>
          <a:p>
            <a:pPr lvl="1"/>
            <a:r>
              <a:rPr lang="en-US" dirty="0"/>
              <a:t>Type 4c MI restenosis</a:t>
            </a:r>
          </a:p>
          <a:p>
            <a:r>
              <a:rPr lang="en-US" dirty="0"/>
              <a:t>Criteria for 4b and 4c use type 1 MI criteria</a:t>
            </a:r>
          </a:p>
          <a:p>
            <a:pPr lvl="2"/>
            <a:r>
              <a:rPr lang="en-US" dirty="0"/>
              <a:t>Criteria for Type 4a and Type 5 MI is on next slide</a:t>
            </a:r>
          </a:p>
          <a:p>
            <a:endParaRPr lang="en-US" dirty="0"/>
          </a:p>
        </p:txBody>
      </p:sp>
    </p:spTree>
    <p:extLst>
      <p:ext uri="{BB962C8B-B14F-4D97-AF65-F5344CB8AC3E}">
        <p14:creationId xmlns:p14="http://schemas.microsoft.com/office/powerpoint/2010/main" val="1069780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BEE1-BBCD-4A02-9166-8203F5176CB4}"/>
              </a:ext>
            </a:extLst>
          </p:cNvPr>
          <p:cNvSpPr>
            <a:spLocks noGrp="1"/>
          </p:cNvSpPr>
          <p:nvPr>
            <p:ph type="title"/>
          </p:nvPr>
        </p:nvSpPr>
        <p:spPr/>
        <p:txBody>
          <a:bodyPr/>
          <a:lstStyle/>
          <a:p>
            <a:r>
              <a:rPr lang="en-US" dirty="0"/>
              <a:t>Type 4A and Type 5 MI Criteria</a:t>
            </a:r>
          </a:p>
        </p:txBody>
      </p:sp>
      <p:sp>
        <p:nvSpPr>
          <p:cNvPr id="3" name="Content Placeholder 2">
            <a:extLst>
              <a:ext uri="{FF2B5EF4-FFF2-40B4-BE49-F238E27FC236}">
                <a16:creationId xmlns:a16="http://schemas.microsoft.com/office/drawing/2014/main" id="{E2B48538-0BE1-47E0-9EFA-44FEFF8F9AE9}"/>
              </a:ext>
            </a:extLst>
          </p:cNvPr>
          <p:cNvSpPr>
            <a:spLocks noGrp="1"/>
          </p:cNvSpPr>
          <p:nvPr>
            <p:ph idx="1"/>
          </p:nvPr>
        </p:nvSpPr>
        <p:spPr>
          <a:xfrm>
            <a:off x="188409" y="1600201"/>
            <a:ext cx="8764563" cy="4983160"/>
          </a:xfrm>
        </p:spPr>
        <p:txBody>
          <a:bodyPr>
            <a:normAutofit fontScale="92500" lnSpcReduction="10000"/>
          </a:bodyPr>
          <a:lstStyle/>
          <a:p>
            <a:r>
              <a:rPr lang="en-US" sz="1800" dirty="0"/>
              <a:t>Coronary procedure-related MI ≤ 48 hours after the index procedure is arbitrarily defined by an elevation of cTn values &gt; 5 times for type 4a MI and &gt; 10 times for type 5 MI of the 99th percentile URL in patients with normal baseline values. </a:t>
            </a:r>
          </a:p>
          <a:p>
            <a:pPr lvl="1"/>
            <a:r>
              <a:rPr lang="en-US" sz="1600" dirty="0"/>
              <a:t>Patients with elevated pre-procedural cTn values, in whom the pre-procedural cTn level are stable (≤ 20% variation) or falling, must meet the criteria for a &gt; 5 or &gt; 10 fold increase and manifest a change from the baseline value of &gt; 20%. </a:t>
            </a:r>
          </a:p>
          <a:p>
            <a:pPr lvl="1"/>
            <a:r>
              <a:rPr lang="en-US" sz="1600" i="1" dirty="0">
                <a:solidFill>
                  <a:srgbClr val="FF0000"/>
                </a:solidFill>
              </a:rPr>
              <a:t>In addition with at least one of the following:</a:t>
            </a:r>
          </a:p>
          <a:p>
            <a:pPr lvl="2"/>
            <a:r>
              <a:rPr lang="en-US" sz="1600" dirty="0"/>
              <a:t>New </a:t>
            </a:r>
            <a:r>
              <a:rPr lang="en-US" sz="1600" dirty="0" err="1"/>
              <a:t>ischaemic</a:t>
            </a:r>
            <a:r>
              <a:rPr lang="en-US" sz="1600" dirty="0"/>
              <a:t> ECG changes (this criterion is related to type 4a MI only);</a:t>
            </a:r>
          </a:p>
          <a:p>
            <a:pPr lvl="2"/>
            <a:r>
              <a:rPr lang="en-US" sz="1600" dirty="0"/>
              <a:t>Development of new pathological Q waves;</a:t>
            </a:r>
          </a:p>
          <a:p>
            <a:pPr lvl="2"/>
            <a:r>
              <a:rPr lang="en-US" sz="1600" dirty="0"/>
              <a:t>Imaging evidence of loss of viable myocardium that is presumed to be new and in a pattern consistent with an </a:t>
            </a:r>
            <a:r>
              <a:rPr lang="en-US" sz="1600" dirty="0" err="1"/>
              <a:t>ischaemic</a:t>
            </a:r>
            <a:r>
              <a:rPr lang="en-US" sz="1600" dirty="0"/>
              <a:t> </a:t>
            </a:r>
            <a:r>
              <a:rPr lang="en-US" sz="1600" dirty="0" err="1"/>
              <a:t>aetiology</a:t>
            </a:r>
            <a:r>
              <a:rPr lang="en-US" sz="1600" dirty="0"/>
              <a:t>;</a:t>
            </a:r>
          </a:p>
          <a:p>
            <a:pPr lvl="2"/>
            <a:r>
              <a:rPr lang="en-US" sz="1600" dirty="0"/>
              <a:t>Angiographic findings consistent with a procedural flow-limiting complication such as coronary dissection, occlusion of a major epicardial artery or graft, side-branch occlusion-thrombus, disruption of collateral flow or distal embolization.</a:t>
            </a:r>
          </a:p>
          <a:p>
            <a:r>
              <a:rPr lang="en-US" sz="1800" dirty="0"/>
              <a:t>Isolated development of new pathological Q waves meets the type 4a MI or type 5 MI criteria with either revascularization procedure if cTn values are elevated and rising but less than the pre-specified thresholds for PCI and CABG.</a:t>
            </a:r>
          </a:p>
          <a:p>
            <a:r>
              <a:rPr lang="en-US" sz="1800" dirty="0"/>
              <a:t>Post-mortem demonstration of a procedure-related thrombus meets the type 4a MI criteria or type 4b MI criteria if associated with a stent.</a:t>
            </a:r>
          </a:p>
        </p:txBody>
      </p:sp>
    </p:spTree>
    <p:extLst>
      <p:ext uri="{BB962C8B-B14F-4D97-AF65-F5344CB8AC3E}">
        <p14:creationId xmlns:p14="http://schemas.microsoft.com/office/powerpoint/2010/main" val="563392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0C600-75DA-4E57-966A-5431DD0CE3AC}"/>
              </a:ext>
            </a:extLst>
          </p:cNvPr>
          <p:cNvSpPr>
            <a:spLocks noGrp="1"/>
          </p:cNvSpPr>
          <p:nvPr>
            <p:ph type="title"/>
          </p:nvPr>
        </p:nvSpPr>
        <p:spPr/>
        <p:txBody>
          <a:bodyPr/>
          <a:lstStyle/>
          <a:p>
            <a:r>
              <a:rPr lang="en-US" dirty="0"/>
              <a:t>Other Updated Concepts</a:t>
            </a:r>
          </a:p>
        </p:txBody>
      </p:sp>
      <p:sp>
        <p:nvSpPr>
          <p:cNvPr id="3" name="Content Placeholder 2">
            <a:extLst>
              <a:ext uri="{FF2B5EF4-FFF2-40B4-BE49-F238E27FC236}">
                <a16:creationId xmlns:a16="http://schemas.microsoft.com/office/drawing/2014/main" id="{1DD00C5B-5F5D-4483-9887-D10FCA03EDCB}"/>
              </a:ext>
            </a:extLst>
          </p:cNvPr>
          <p:cNvSpPr>
            <a:spLocks noGrp="1"/>
          </p:cNvSpPr>
          <p:nvPr>
            <p:ph idx="1"/>
          </p:nvPr>
        </p:nvSpPr>
        <p:spPr>
          <a:xfrm>
            <a:off x="188409" y="1600201"/>
            <a:ext cx="8764563" cy="4726857"/>
          </a:xfrm>
        </p:spPr>
        <p:txBody>
          <a:bodyPr>
            <a:normAutofit fontScale="85000" lnSpcReduction="10000"/>
          </a:bodyPr>
          <a:lstStyle/>
          <a:p>
            <a:r>
              <a:rPr lang="en-US" sz="2400" dirty="0"/>
              <a:t>Type 1 myocardial infarction: Emphasis on the causal relationship of plaque disruption with coronary </a:t>
            </a:r>
            <a:r>
              <a:rPr lang="en-US" sz="2400" dirty="0" err="1"/>
              <a:t>athero</a:t>
            </a:r>
            <a:r>
              <a:rPr lang="en-US" sz="2400" dirty="0"/>
              <a:t>-thrombosis; new Figure 3.</a:t>
            </a:r>
          </a:p>
          <a:p>
            <a:r>
              <a:rPr lang="en-US" sz="2400" dirty="0"/>
              <a:t>Type 2 myocardial infarction: </a:t>
            </a:r>
          </a:p>
          <a:p>
            <a:pPr lvl="1"/>
            <a:r>
              <a:rPr lang="en-US" sz="2400" dirty="0"/>
              <a:t>Settings with oxygen demand and supply imbalance unrelated to acute coronary </a:t>
            </a:r>
            <a:r>
              <a:rPr lang="en-US" sz="2400" dirty="0" err="1"/>
              <a:t>athero</a:t>
            </a:r>
            <a:r>
              <a:rPr lang="en-US" sz="2400" dirty="0"/>
              <a:t>-thrombosis; new Figures 4 and 5.</a:t>
            </a:r>
          </a:p>
          <a:p>
            <a:pPr lvl="1"/>
            <a:r>
              <a:rPr lang="en-US" sz="2400" dirty="0"/>
              <a:t>Relevance of presence or absence of coronary artery disease to prognosis and therapy.</a:t>
            </a:r>
          </a:p>
          <a:p>
            <a:pPr lvl="1"/>
            <a:r>
              <a:rPr lang="en-US" sz="2400" dirty="0"/>
              <a:t>Differentiation of myocardial injury from type 2 myocardial infarction; new Figure 6.</a:t>
            </a:r>
          </a:p>
          <a:p>
            <a:r>
              <a:rPr lang="en-US" sz="2400" dirty="0"/>
              <a:t>Type 3 myocardial infarction: Clarify why type 3 myocardial infarction is a useful category to differentiate from sudden cardiac death.</a:t>
            </a:r>
          </a:p>
          <a:p>
            <a:r>
              <a:rPr lang="en-US" sz="2400" dirty="0"/>
              <a:t>Types 4–5 myocardial infarction: Emphasis on distinction between procedure-related myocardial injury and procedure-related myocardial infarction.</a:t>
            </a:r>
          </a:p>
        </p:txBody>
      </p:sp>
    </p:spTree>
    <p:extLst>
      <p:ext uri="{BB962C8B-B14F-4D97-AF65-F5344CB8AC3E}">
        <p14:creationId xmlns:p14="http://schemas.microsoft.com/office/powerpoint/2010/main" val="853650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ChangeArrowheads="1"/>
          </p:cNvSpPr>
          <p:nvPr>
            <p:ph type="title"/>
          </p:nvPr>
        </p:nvSpPr>
        <p:spPr/>
        <p:txBody>
          <a:bodyPr/>
          <a:lstStyle/>
          <a:p>
            <a:r>
              <a:rPr lang="en-US"/>
              <a:t>Disclosures</a:t>
            </a:r>
          </a:p>
        </p:txBody>
      </p:sp>
      <p:sp>
        <p:nvSpPr>
          <p:cNvPr id="7172" name="Rectangle 3"/>
          <p:cNvSpPr>
            <a:spLocks noGrp="1" noChangeArrowheads="1"/>
          </p:cNvSpPr>
          <p:nvPr>
            <p:ph idx="1"/>
          </p:nvPr>
        </p:nvSpPr>
        <p:spPr/>
        <p:txBody>
          <a:bodyPr>
            <a:normAutofit fontScale="85000" lnSpcReduction="20000"/>
          </a:bodyPr>
          <a:lstStyle/>
          <a:p>
            <a:pPr eaLnBrk="1" hangingPunct="1">
              <a:lnSpc>
                <a:spcPct val="120000"/>
              </a:lnSpc>
              <a:spcBef>
                <a:spcPts val="0"/>
              </a:spcBef>
            </a:pPr>
            <a:r>
              <a:rPr lang="en-US" sz="2400" dirty="0">
                <a:effectLst/>
              </a:rPr>
              <a:t>This presentation is designed to provide accurate and authoritative information in regard to the subject matter covered. The information includes both reporting and interpretation of materials in various publications, as well as interpretation of policies of various organizations. This information is subject to individual interpretation and to changes over time. </a:t>
            </a:r>
          </a:p>
          <a:p>
            <a:pPr lvl="1" eaLnBrk="1" hangingPunct="1">
              <a:lnSpc>
                <a:spcPct val="120000"/>
              </a:lnSpc>
              <a:spcBef>
                <a:spcPts val="0"/>
              </a:spcBef>
            </a:pPr>
            <a:r>
              <a:rPr lang="en-US" sz="2000" dirty="0"/>
              <a:t>VP-MA Health Solutions, dba CDIMD, </a:t>
            </a:r>
            <a:r>
              <a:rPr lang="en-US" sz="2000" dirty="0">
                <a:effectLst/>
              </a:rPr>
              <a:t>HCPro, ACDIS, </a:t>
            </a:r>
            <a:r>
              <a:rPr lang="en-US" sz="2000" dirty="0"/>
              <a:t>the individual speakers, </a:t>
            </a:r>
            <a:r>
              <a:rPr lang="en-US" sz="2000" dirty="0">
                <a:effectLst/>
              </a:rPr>
              <a:t>and all affiliated entities do not warrant that the written or oral opinions expressed in this lecture apply to every situation. Prior to implementing any of the suggestions discussed at this meeting, the attendee is advised to seek counsel from his or </a:t>
            </a:r>
            <a:r>
              <a:rPr lang="en-US" sz="2000" dirty="0"/>
              <a:t>her </a:t>
            </a:r>
            <a:r>
              <a:rPr lang="en-US" sz="2000" dirty="0">
                <a:effectLst/>
              </a:rPr>
              <a:t>compliance officer or their legal counsel. </a:t>
            </a:r>
          </a:p>
          <a:p>
            <a:pPr lvl="1" eaLnBrk="1" hangingPunct="1">
              <a:lnSpc>
                <a:spcPct val="120000"/>
              </a:lnSpc>
              <a:spcBef>
                <a:spcPts val="0"/>
              </a:spcBef>
            </a:pPr>
            <a:r>
              <a:rPr lang="en-US" sz="2000" dirty="0"/>
              <a:t>CDIMD, </a:t>
            </a:r>
            <a:r>
              <a:rPr lang="en-US" sz="2000" dirty="0" err="1">
                <a:effectLst/>
              </a:rPr>
              <a:t>HCPro</a:t>
            </a:r>
            <a:r>
              <a:rPr lang="en-US" sz="2000" dirty="0">
                <a:effectLst/>
              </a:rPr>
              <a:t>, ACDIS, the individual speakers, and all affiliated entities support accurate coding of every clinical circumstance based upon physician documentation, recognize the role and responsibility of treating physicians to utilize language they deem appropriate to their circumstances, and support compliance to all local, state, and federal laws. </a:t>
            </a:r>
          </a:p>
        </p:txBody>
      </p:sp>
    </p:spTree>
    <p:extLst>
      <p:ext uri="{BB962C8B-B14F-4D97-AF65-F5344CB8AC3E}">
        <p14:creationId xmlns:p14="http://schemas.microsoft.com/office/powerpoint/2010/main" val="25241633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0C600-75DA-4E57-966A-5431DD0CE3AC}"/>
              </a:ext>
            </a:extLst>
          </p:cNvPr>
          <p:cNvSpPr>
            <a:spLocks noGrp="1"/>
          </p:cNvSpPr>
          <p:nvPr>
            <p:ph type="title"/>
          </p:nvPr>
        </p:nvSpPr>
        <p:spPr/>
        <p:txBody>
          <a:bodyPr/>
          <a:lstStyle/>
          <a:p>
            <a:r>
              <a:rPr lang="en-US" dirty="0"/>
              <a:t>Other Updated Concepts</a:t>
            </a:r>
          </a:p>
        </p:txBody>
      </p:sp>
      <p:sp>
        <p:nvSpPr>
          <p:cNvPr id="3" name="Content Placeholder 2">
            <a:extLst>
              <a:ext uri="{FF2B5EF4-FFF2-40B4-BE49-F238E27FC236}">
                <a16:creationId xmlns:a16="http://schemas.microsoft.com/office/drawing/2014/main" id="{1DD00C5B-5F5D-4483-9887-D10FCA03EDCB}"/>
              </a:ext>
            </a:extLst>
          </p:cNvPr>
          <p:cNvSpPr>
            <a:spLocks noGrp="1"/>
          </p:cNvSpPr>
          <p:nvPr>
            <p:ph idx="1"/>
          </p:nvPr>
        </p:nvSpPr>
        <p:spPr/>
        <p:txBody>
          <a:bodyPr>
            <a:normAutofit fontScale="70000" lnSpcReduction="20000"/>
          </a:bodyPr>
          <a:lstStyle/>
          <a:p>
            <a:r>
              <a:rPr lang="en-US" dirty="0"/>
              <a:t>Cardiac troponin: Analytical issues for cardiac troponins; new Figure 7.</a:t>
            </a:r>
          </a:p>
          <a:p>
            <a:r>
              <a:rPr lang="en-US" dirty="0"/>
              <a:t>Emphasis on the benefits of high-sensitivity cardiac troponin assays.</a:t>
            </a:r>
          </a:p>
          <a:p>
            <a:r>
              <a:rPr lang="en-US" dirty="0"/>
              <a:t>Considerations relevant to the use of rapid rule-out and rule-in protocols for myocardial injury and myocardial infarction.</a:t>
            </a:r>
          </a:p>
          <a:p>
            <a:r>
              <a:rPr lang="en-US" dirty="0"/>
              <a:t>Issues related to specific diagnostic change (’delta’) criteria for the use of cardiac troponins to detect or exclude acute myocardial injury.</a:t>
            </a:r>
          </a:p>
          <a:p>
            <a:r>
              <a:rPr lang="en-US" dirty="0"/>
              <a:t>Consideration of new non-rate-related right bundle branch block with specific repolarization patterns.</a:t>
            </a:r>
          </a:p>
          <a:p>
            <a:r>
              <a:rPr lang="en-US" dirty="0"/>
              <a:t>ST-segment elevation in lead </a:t>
            </a:r>
            <a:r>
              <a:rPr lang="en-US" dirty="0" err="1"/>
              <a:t>aVR</a:t>
            </a:r>
            <a:r>
              <a:rPr lang="en-US" dirty="0"/>
              <a:t> with specific repolarization patterns, as a STEMI equivalent.</a:t>
            </a:r>
          </a:p>
          <a:p>
            <a:r>
              <a:rPr lang="en-US" dirty="0"/>
              <a:t>ECG detection of myocardial </a:t>
            </a:r>
            <a:r>
              <a:rPr lang="en-US" dirty="0" err="1"/>
              <a:t>ischaemia</a:t>
            </a:r>
            <a:r>
              <a:rPr lang="en-US" dirty="0"/>
              <a:t> in patients with an implantable cardiac defibrillator or a pacemaker.</a:t>
            </a:r>
          </a:p>
          <a:p>
            <a:r>
              <a:rPr lang="en-US" dirty="0"/>
              <a:t>Enhanced role of imaging including cardiac magnetic resonance imaging for the diagnosis of myocardial infarction; new Figure 8.</a:t>
            </a:r>
          </a:p>
        </p:txBody>
      </p:sp>
    </p:spTree>
    <p:extLst>
      <p:ext uri="{BB962C8B-B14F-4D97-AF65-F5344CB8AC3E}">
        <p14:creationId xmlns:p14="http://schemas.microsoft.com/office/powerpoint/2010/main" val="2923143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DFC2C-1027-4AE4-A890-7CE8C755D313}"/>
              </a:ext>
            </a:extLst>
          </p:cNvPr>
          <p:cNvSpPr>
            <a:spLocks noGrp="1"/>
          </p:cNvSpPr>
          <p:nvPr>
            <p:ph type="title"/>
          </p:nvPr>
        </p:nvSpPr>
        <p:spPr/>
        <p:txBody>
          <a:bodyPr/>
          <a:lstStyle/>
          <a:p>
            <a:r>
              <a:rPr lang="en-US" dirty="0"/>
              <a:t>New Sections</a:t>
            </a:r>
          </a:p>
        </p:txBody>
      </p:sp>
      <p:sp>
        <p:nvSpPr>
          <p:cNvPr id="3" name="Content Placeholder 2">
            <a:extLst>
              <a:ext uri="{FF2B5EF4-FFF2-40B4-BE49-F238E27FC236}">
                <a16:creationId xmlns:a16="http://schemas.microsoft.com/office/drawing/2014/main" id="{8A124C44-4C73-4807-9FAE-E3A2759D344F}"/>
              </a:ext>
            </a:extLst>
          </p:cNvPr>
          <p:cNvSpPr>
            <a:spLocks noGrp="1"/>
          </p:cNvSpPr>
          <p:nvPr>
            <p:ph idx="1"/>
          </p:nvPr>
        </p:nvSpPr>
        <p:spPr/>
        <p:txBody>
          <a:bodyPr>
            <a:normAutofit lnSpcReduction="10000"/>
          </a:bodyPr>
          <a:lstStyle/>
          <a:p>
            <a:r>
              <a:rPr lang="en-US" dirty="0"/>
              <a:t>Takotsubo syndrome.</a:t>
            </a:r>
          </a:p>
          <a:p>
            <a:r>
              <a:rPr lang="en-US" dirty="0"/>
              <a:t> MINOCA (and INOCA)</a:t>
            </a:r>
          </a:p>
          <a:p>
            <a:pPr lvl="1"/>
            <a:r>
              <a:rPr lang="en-US" dirty="0"/>
              <a:t>Myocardial infarction w/non-obstructive coronary arteries (&lt;50% stenosis)</a:t>
            </a:r>
          </a:p>
          <a:p>
            <a:pPr lvl="1"/>
            <a:r>
              <a:rPr lang="en-US" dirty="0"/>
              <a:t>Ischemia w/non-obstructive coronary arteries</a:t>
            </a:r>
          </a:p>
          <a:p>
            <a:r>
              <a:rPr lang="en-US" dirty="0"/>
              <a:t> Chronic kidney disease (including ESRD).</a:t>
            </a:r>
          </a:p>
          <a:p>
            <a:r>
              <a:rPr lang="en-US" dirty="0"/>
              <a:t> Atrial fibrillation.</a:t>
            </a:r>
          </a:p>
          <a:p>
            <a:r>
              <a:rPr lang="en-US" dirty="0"/>
              <a:t> Regulatory perspective on myocardial infarction.</a:t>
            </a:r>
          </a:p>
          <a:p>
            <a:r>
              <a:rPr lang="en-US" dirty="0"/>
              <a:t> Silent or unrecognized myocardial infarction.</a:t>
            </a:r>
          </a:p>
        </p:txBody>
      </p:sp>
    </p:spTree>
    <p:extLst>
      <p:ext uri="{BB962C8B-B14F-4D97-AF65-F5344CB8AC3E}">
        <p14:creationId xmlns:p14="http://schemas.microsoft.com/office/powerpoint/2010/main" val="487426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Thank you. </a:t>
            </a:r>
            <a:br>
              <a:rPr lang="en-US" dirty="0"/>
            </a:br>
            <a:br>
              <a:rPr lang="en-US" dirty="0"/>
            </a:br>
            <a:r>
              <a:rPr lang="en-US" dirty="0"/>
              <a:t>Questions?</a:t>
            </a:r>
          </a:p>
        </p:txBody>
      </p:sp>
      <p:sp>
        <p:nvSpPr>
          <p:cNvPr id="7" name="Text Placeholder 6"/>
          <p:cNvSpPr>
            <a:spLocks noGrp="1"/>
          </p:cNvSpPr>
          <p:nvPr>
            <p:ph type="body" idx="1"/>
          </p:nvPr>
        </p:nvSpPr>
        <p:spPr>
          <a:xfrm>
            <a:off x="722313" y="4241738"/>
            <a:ext cx="3230255" cy="1500187"/>
          </a:xfrm>
        </p:spPr>
        <p:txBody>
          <a:bodyPr/>
          <a:lstStyle/>
          <a:p>
            <a:r>
              <a:rPr lang="en-US" dirty="0"/>
              <a:t>James S. Kennedy MD</a:t>
            </a:r>
          </a:p>
          <a:p>
            <a:r>
              <a:rPr lang="en-US" dirty="0"/>
              <a:t>(615) 479-7021</a:t>
            </a:r>
          </a:p>
          <a:p>
            <a:r>
              <a:rPr lang="en-US" dirty="0"/>
              <a:t>jkennedy@cdimd.com</a:t>
            </a:r>
          </a:p>
        </p:txBody>
      </p:sp>
    </p:spTree>
    <p:extLst>
      <p:ext uri="{BB962C8B-B14F-4D97-AF65-F5344CB8AC3E}">
        <p14:creationId xmlns:p14="http://schemas.microsoft.com/office/powerpoint/2010/main" val="181368099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p:txBody>
          <a:bodyPr/>
          <a:lstStyle/>
          <a:p>
            <a:r>
              <a:rPr lang="en-US" dirty="0"/>
              <a:t>Learning Objectives</a:t>
            </a:r>
          </a:p>
        </p:txBody>
      </p:sp>
      <p:sp>
        <p:nvSpPr>
          <p:cNvPr id="13315" name="Content Placeholder 2"/>
          <p:cNvSpPr>
            <a:spLocks noGrp="1"/>
          </p:cNvSpPr>
          <p:nvPr>
            <p:ph sz="quarter" idx="1"/>
          </p:nvPr>
        </p:nvSpPr>
        <p:spPr/>
        <p:txBody>
          <a:bodyPr>
            <a:normAutofit/>
          </a:bodyPr>
          <a:lstStyle/>
          <a:p>
            <a:r>
              <a:rPr lang="en-US" dirty="0"/>
              <a:t>Discuss the new 4</a:t>
            </a:r>
            <a:r>
              <a:rPr lang="en-US" baseline="30000" dirty="0"/>
              <a:t>th</a:t>
            </a:r>
            <a:r>
              <a:rPr lang="en-US" dirty="0"/>
              <a:t> Universal Definition of Acute Myocardial Infarction and its impact on CDI and coding practices</a:t>
            </a:r>
          </a:p>
          <a:p>
            <a:r>
              <a:rPr lang="en-US" dirty="0"/>
              <a:t>Advocate solutions that promote clinical validity and coding compliance </a:t>
            </a:r>
          </a:p>
        </p:txBody>
      </p:sp>
    </p:spTree>
    <p:extLst>
      <p:ext uri="{BB962C8B-B14F-4D97-AF65-F5344CB8AC3E}">
        <p14:creationId xmlns:p14="http://schemas.microsoft.com/office/powerpoint/2010/main" val="3025378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0FBD-D679-4059-B9AF-39483395B76E}"/>
              </a:ext>
            </a:extLst>
          </p:cNvPr>
          <p:cNvSpPr>
            <a:spLocks noGrp="1"/>
          </p:cNvSpPr>
          <p:nvPr>
            <p:ph type="title"/>
          </p:nvPr>
        </p:nvSpPr>
        <p:spPr/>
        <p:txBody>
          <a:bodyPr>
            <a:normAutofit fontScale="90000"/>
          </a:bodyPr>
          <a:lstStyle/>
          <a:p>
            <a:r>
              <a:rPr lang="en-US" dirty="0"/>
              <a:t>4</a:t>
            </a:r>
            <a:r>
              <a:rPr lang="en-US" baseline="30000" dirty="0"/>
              <a:t>th</a:t>
            </a:r>
            <a:r>
              <a:rPr lang="en-US" dirty="0"/>
              <a:t> Universal Definition </a:t>
            </a:r>
            <a:br>
              <a:rPr lang="en-US" dirty="0"/>
            </a:br>
            <a:r>
              <a:rPr lang="en-US" dirty="0"/>
              <a:t>Now Available</a:t>
            </a:r>
          </a:p>
        </p:txBody>
      </p:sp>
      <p:pic>
        <p:nvPicPr>
          <p:cNvPr id="4" name="Picture 3">
            <a:extLst>
              <a:ext uri="{FF2B5EF4-FFF2-40B4-BE49-F238E27FC236}">
                <a16:creationId xmlns:a16="http://schemas.microsoft.com/office/drawing/2014/main" id="{7274EDF4-F5E5-409E-9316-F068D64AF672}"/>
              </a:ext>
            </a:extLst>
          </p:cNvPr>
          <p:cNvPicPr>
            <a:picLocks noChangeAspect="1"/>
          </p:cNvPicPr>
          <p:nvPr/>
        </p:nvPicPr>
        <p:blipFill>
          <a:blip r:embed="rId2"/>
          <a:stretch>
            <a:fillRect/>
          </a:stretch>
        </p:blipFill>
        <p:spPr>
          <a:xfrm>
            <a:off x="1493235" y="1341000"/>
            <a:ext cx="5512249" cy="4679958"/>
          </a:xfrm>
          <a:prstGeom prst="rect">
            <a:avLst/>
          </a:prstGeom>
        </p:spPr>
      </p:pic>
      <p:sp>
        <p:nvSpPr>
          <p:cNvPr id="5" name="TextBox 4">
            <a:extLst>
              <a:ext uri="{FF2B5EF4-FFF2-40B4-BE49-F238E27FC236}">
                <a16:creationId xmlns:a16="http://schemas.microsoft.com/office/drawing/2014/main" id="{41F15A51-BDDA-4562-A484-F525C64B8CC6}"/>
              </a:ext>
            </a:extLst>
          </p:cNvPr>
          <p:cNvSpPr txBox="1"/>
          <p:nvPr/>
        </p:nvSpPr>
        <p:spPr>
          <a:xfrm>
            <a:off x="1061885" y="6020958"/>
            <a:ext cx="6282812" cy="461665"/>
          </a:xfrm>
          <a:prstGeom prst="rect">
            <a:avLst/>
          </a:prstGeom>
          <a:noFill/>
        </p:spPr>
        <p:txBody>
          <a:bodyPr wrap="square" rtlCol="0">
            <a:spAutoFit/>
          </a:bodyPr>
          <a:lstStyle/>
          <a:p>
            <a:pPr algn="ctr"/>
            <a:r>
              <a:rPr lang="en-US" sz="2400" dirty="0">
                <a:hlinkClick r:id="rId3"/>
              </a:rPr>
              <a:t>http://www.tinyurl.com/2018UDMI</a:t>
            </a:r>
            <a:r>
              <a:rPr lang="en-US" sz="2400" dirty="0"/>
              <a:t> </a:t>
            </a:r>
          </a:p>
        </p:txBody>
      </p:sp>
    </p:spTree>
    <p:extLst>
      <p:ext uri="{BB962C8B-B14F-4D97-AF65-F5344CB8AC3E}">
        <p14:creationId xmlns:p14="http://schemas.microsoft.com/office/powerpoint/2010/main" val="198081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7622C-E424-411F-B56A-D784E2320958}"/>
              </a:ext>
            </a:extLst>
          </p:cNvPr>
          <p:cNvSpPr>
            <a:spLocks noGrp="1"/>
          </p:cNvSpPr>
          <p:nvPr>
            <p:ph type="title"/>
          </p:nvPr>
        </p:nvSpPr>
        <p:spPr/>
        <p:txBody>
          <a:bodyPr>
            <a:normAutofit fontScale="90000"/>
          </a:bodyPr>
          <a:lstStyle/>
          <a:p>
            <a:r>
              <a:rPr lang="en-US" dirty="0"/>
              <a:t>2018 4</a:t>
            </a:r>
            <a:r>
              <a:rPr lang="en-US" baseline="30000" dirty="0"/>
              <a:t>th</a:t>
            </a:r>
            <a:r>
              <a:rPr lang="en-US" dirty="0"/>
              <a:t> UDMI</a:t>
            </a:r>
            <a:br>
              <a:rPr lang="en-US" dirty="0"/>
            </a:br>
            <a:r>
              <a:rPr lang="en-US" dirty="0"/>
              <a:t>New Concepts</a:t>
            </a:r>
          </a:p>
        </p:txBody>
      </p:sp>
      <p:sp>
        <p:nvSpPr>
          <p:cNvPr id="3" name="Content Placeholder 2">
            <a:extLst>
              <a:ext uri="{FF2B5EF4-FFF2-40B4-BE49-F238E27FC236}">
                <a16:creationId xmlns:a16="http://schemas.microsoft.com/office/drawing/2014/main" id="{E75A85EF-CF4E-4457-A821-090DC9C3308A}"/>
              </a:ext>
            </a:extLst>
          </p:cNvPr>
          <p:cNvSpPr>
            <a:spLocks noGrp="1"/>
          </p:cNvSpPr>
          <p:nvPr>
            <p:ph idx="1"/>
          </p:nvPr>
        </p:nvSpPr>
        <p:spPr>
          <a:xfrm>
            <a:off x="188409" y="1600201"/>
            <a:ext cx="8764563" cy="4771102"/>
          </a:xfrm>
        </p:spPr>
        <p:txBody>
          <a:bodyPr>
            <a:normAutofit fontScale="85000" lnSpcReduction="20000"/>
          </a:bodyPr>
          <a:lstStyle/>
          <a:p>
            <a:r>
              <a:rPr lang="en-US" dirty="0"/>
              <a:t>Differentiation of myocardial infarction from myocardial injury.</a:t>
            </a:r>
          </a:p>
          <a:p>
            <a:r>
              <a:rPr lang="en-US" dirty="0"/>
              <a:t>Highlighting peri-procedural myocardial injury after cardiac and noncardiac procedures as discrete from myocardial infarction.</a:t>
            </a:r>
          </a:p>
          <a:p>
            <a:r>
              <a:rPr lang="en-US" dirty="0"/>
              <a:t>Consideration of electrical remodeling (cardiac memory) in assessing repolarization abnormalities with tachyarrhythmia, pacing, and rate-related conduction disturbances.</a:t>
            </a:r>
          </a:p>
          <a:p>
            <a:r>
              <a:rPr lang="en-US" dirty="0"/>
              <a:t>Use of cardiovascular magnetic resonance to define the etiology of myocardial injury.</a:t>
            </a:r>
          </a:p>
          <a:p>
            <a:r>
              <a:rPr lang="en-US" dirty="0"/>
              <a:t>Use of computed tomographic coronary angiography in suspected myocardial infarction.</a:t>
            </a:r>
          </a:p>
        </p:txBody>
      </p:sp>
    </p:spTree>
    <p:extLst>
      <p:ext uri="{BB962C8B-B14F-4D97-AF65-F5344CB8AC3E}">
        <p14:creationId xmlns:p14="http://schemas.microsoft.com/office/powerpoint/2010/main" val="2178592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67E9-761B-4BE2-BF42-E030328666C0}"/>
              </a:ext>
            </a:extLst>
          </p:cNvPr>
          <p:cNvSpPr>
            <a:spLocks noGrp="1"/>
          </p:cNvSpPr>
          <p:nvPr>
            <p:ph type="title"/>
          </p:nvPr>
        </p:nvSpPr>
        <p:spPr/>
        <p:txBody>
          <a:bodyPr>
            <a:normAutofit fontScale="90000"/>
          </a:bodyPr>
          <a:lstStyle/>
          <a:p>
            <a:r>
              <a:rPr lang="en-US" dirty="0"/>
              <a:t>2018 4</a:t>
            </a:r>
            <a:r>
              <a:rPr lang="en-US" baseline="30000" dirty="0"/>
              <a:t>th</a:t>
            </a:r>
            <a:r>
              <a:rPr lang="en-US" dirty="0"/>
              <a:t> UDMI</a:t>
            </a:r>
            <a:br>
              <a:rPr lang="en-US" dirty="0"/>
            </a:br>
            <a:r>
              <a:rPr lang="en-US" dirty="0"/>
              <a:t>Definition of Myocardial Injury</a:t>
            </a:r>
          </a:p>
        </p:txBody>
      </p:sp>
      <p:sp>
        <p:nvSpPr>
          <p:cNvPr id="3" name="Content Placeholder 2">
            <a:extLst>
              <a:ext uri="{FF2B5EF4-FFF2-40B4-BE49-F238E27FC236}">
                <a16:creationId xmlns:a16="http://schemas.microsoft.com/office/drawing/2014/main" id="{22C2B7F5-3662-434F-B9DA-B5ACF6BEEB17}"/>
              </a:ext>
            </a:extLst>
          </p:cNvPr>
          <p:cNvSpPr>
            <a:spLocks noGrp="1"/>
          </p:cNvSpPr>
          <p:nvPr>
            <p:ph idx="1"/>
          </p:nvPr>
        </p:nvSpPr>
        <p:spPr/>
        <p:txBody>
          <a:bodyPr>
            <a:normAutofit fontScale="92500" lnSpcReduction="10000"/>
          </a:bodyPr>
          <a:lstStyle/>
          <a:p>
            <a:r>
              <a:rPr lang="en-US" dirty="0"/>
              <a:t>The term myocardial injury should be used when there is evidence of elevated cardiac troponin values (cTn) with at least one value above the 99</a:t>
            </a:r>
            <a:r>
              <a:rPr lang="en-US" baseline="30000" dirty="0"/>
              <a:t>th</a:t>
            </a:r>
            <a:r>
              <a:rPr lang="en-US" dirty="0"/>
              <a:t> percentile upper reference limit (URL). The myocardial injury is considered acute if there is a rise and/or fall of cTn values.</a:t>
            </a:r>
          </a:p>
          <a:p>
            <a:pPr lvl="1"/>
            <a:r>
              <a:rPr lang="en-US" dirty="0"/>
              <a:t>What many physicians label as “troponin leak”, “</a:t>
            </a:r>
            <a:r>
              <a:rPr lang="en-US" dirty="0" err="1"/>
              <a:t>troponinemia</a:t>
            </a:r>
            <a:r>
              <a:rPr lang="en-US" dirty="0"/>
              <a:t>”</a:t>
            </a:r>
          </a:p>
          <a:p>
            <a:pPr lvl="1"/>
            <a:r>
              <a:rPr lang="en-US" dirty="0"/>
              <a:t>In some circumstances, “demand ischemia” without elaborating as to if it is a myocardial infarction or nonischemic myocardial necrosis is used</a:t>
            </a:r>
          </a:p>
        </p:txBody>
      </p:sp>
    </p:spTree>
    <p:extLst>
      <p:ext uri="{BB962C8B-B14F-4D97-AF65-F5344CB8AC3E}">
        <p14:creationId xmlns:p14="http://schemas.microsoft.com/office/powerpoint/2010/main" val="1672680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11CC-99D8-4457-8AB8-D9DFABED35CB}"/>
              </a:ext>
            </a:extLst>
          </p:cNvPr>
          <p:cNvSpPr>
            <a:spLocks noGrp="1"/>
          </p:cNvSpPr>
          <p:nvPr>
            <p:ph type="title"/>
          </p:nvPr>
        </p:nvSpPr>
        <p:spPr/>
        <p:txBody>
          <a:bodyPr>
            <a:normAutofit fontScale="90000"/>
          </a:bodyPr>
          <a:lstStyle/>
          <a:p>
            <a:r>
              <a:rPr lang="en-US" dirty="0"/>
              <a:t>Myocardial Injury vs.</a:t>
            </a:r>
            <a:br>
              <a:rPr lang="en-US" dirty="0"/>
            </a:br>
            <a:r>
              <a:rPr lang="en-US" dirty="0"/>
              <a:t>Myocardial Infarction</a:t>
            </a:r>
          </a:p>
        </p:txBody>
      </p:sp>
      <p:sp>
        <p:nvSpPr>
          <p:cNvPr id="3" name="Content Placeholder 2">
            <a:extLst>
              <a:ext uri="{FF2B5EF4-FFF2-40B4-BE49-F238E27FC236}">
                <a16:creationId xmlns:a16="http://schemas.microsoft.com/office/drawing/2014/main" id="{B7239413-EE3A-449D-A7AA-5C31D012CC4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F4EAB00-DCBE-4F3C-8451-2A1F2AE3CA62}"/>
              </a:ext>
            </a:extLst>
          </p:cNvPr>
          <p:cNvPicPr>
            <a:picLocks noChangeAspect="1"/>
          </p:cNvPicPr>
          <p:nvPr/>
        </p:nvPicPr>
        <p:blipFill>
          <a:blip r:embed="rId2"/>
          <a:stretch>
            <a:fillRect/>
          </a:stretch>
        </p:blipFill>
        <p:spPr>
          <a:xfrm>
            <a:off x="444832" y="1600201"/>
            <a:ext cx="8005993" cy="4612169"/>
          </a:xfrm>
          <a:prstGeom prst="rect">
            <a:avLst/>
          </a:prstGeom>
        </p:spPr>
      </p:pic>
    </p:spTree>
    <p:extLst>
      <p:ext uri="{BB962C8B-B14F-4D97-AF65-F5344CB8AC3E}">
        <p14:creationId xmlns:p14="http://schemas.microsoft.com/office/powerpoint/2010/main" val="2707902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50F7E-08F6-4E02-8EFA-D5854007F92C}"/>
              </a:ext>
            </a:extLst>
          </p:cNvPr>
          <p:cNvSpPr>
            <a:spLocks noGrp="1"/>
          </p:cNvSpPr>
          <p:nvPr>
            <p:ph type="title"/>
          </p:nvPr>
        </p:nvSpPr>
        <p:spPr/>
        <p:txBody>
          <a:bodyPr>
            <a:normAutofit fontScale="90000"/>
          </a:bodyPr>
          <a:lstStyle/>
          <a:p>
            <a:r>
              <a:rPr lang="en-US" dirty="0"/>
              <a:t>Criteria for Type 1, 2, 3</a:t>
            </a:r>
            <a:br>
              <a:rPr lang="en-US" dirty="0"/>
            </a:br>
            <a:r>
              <a:rPr lang="en-US" dirty="0"/>
              <a:t>Acute Myocardial Infarction</a:t>
            </a:r>
          </a:p>
        </p:txBody>
      </p:sp>
      <p:sp>
        <p:nvSpPr>
          <p:cNvPr id="3" name="Content Placeholder 2">
            <a:extLst>
              <a:ext uri="{FF2B5EF4-FFF2-40B4-BE49-F238E27FC236}">
                <a16:creationId xmlns:a16="http://schemas.microsoft.com/office/drawing/2014/main" id="{14A6C952-57ED-44F7-90E5-D78D3F80D44D}"/>
              </a:ext>
            </a:extLst>
          </p:cNvPr>
          <p:cNvSpPr>
            <a:spLocks noGrp="1"/>
          </p:cNvSpPr>
          <p:nvPr>
            <p:ph idx="1"/>
          </p:nvPr>
        </p:nvSpPr>
        <p:spPr>
          <a:xfrm>
            <a:off x="188409" y="1600200"/>
            <a:ext cx="8764563" cy="4983161"/>
          </a:xfrm>
        </p:spPr>
        <p:txBody>
          <a:bodyPr>
            <a:normAutofit fontScale="85000" lnSpcReduction="20000"/>
          </a:bodyPr>
          <a:lstStyle/>
          <a:p>
            <a:r>
              <a:rPr lang="en-US" dirty="0"/>
              <a:t>The term acute myocardial infarction should be used when ALL THREE OF THE FOLLOWING APPLY:</a:t>
            </a:r>
          </a:p>
          <a:p>
            <a:pPr marL="971550" lvl="1" indent="-514350">
              <a:buFont typeface="+mj-lt"/>
              <a:buAutoNum type="arabicPeriod"/>
            </a:pPr>
            <a:r>
              <a:rPr lang="en-US" i="1" dirty="0">
                <a:solidFill>
                  <a:srgbClr val="FF0000"/>
                </a:solidFill>
              </a:rPr>
              <a:t>Acute</a:t>
            </a:r>
            <a:r>
              <a:rPr lang="en-US" dirty="0">
                <a:solidFill>
                  <a:srgbClr val="FF0000"/>
                </a:solidFill>
              </a:rPr>
              <a:t> </a:t>
            </a:r>
            <a:r>
              <a:rPr lang="en-US" dirty="0"/>
              <a:t>myocardial injury (troponin must be elevated)</a:t>
            </a:r>
          </a:p>
          <a:p>
            <a:pPr marL="971550" lvl="1" indent="-514350">
              <a:buFont typeface="+mj-lt"/>
              <a:buAutoNum type="arabicPeriod"/>
            </a:pPr>
            <a:r>
              <a:rPr lang="en-US" dirty="0"/>
              <a:t>Detection of a </a:t>
            </a:r>
            <a:r>
              <a:rPr lang="en-US" i="1" dirty="0">
                <a:solidFill>
                  <a:srgbClr val="FF0000"/>
                </a:solidFill>
              </a:rPr>
              <a:t>rise and/or fall </a:t>
            </a:r>
            <a:r>
              <a:rPr lang="en-US" dirty="0"/>
              <a:t>of cTn values with at least one value above the 99th percentile URL, AND </a:t>
            </a:r>
          </a:p>
          <a:p>
            <a:pPr marL="971550" lvl="1" indent="-514350">
              <a:buFont typeface="+mj-lt"/>
              <a:buAutoNum type="arabicPeriod"/>
            </a:pPr>
            <a:r>
              <a:rPr lang="en-US" b="1" dirty="0">
                <a:solidFill>
                  <a:srgbClr val="FF0000"/>
                </a:solidFill>
              </a:rPr>
              <a:t>Clinical evidence of acute myocardial </a:t>
            </a:r>
            <a:r>
              <a:rPr lang="en-US" b="1" dirty="0" err="1">
                <a:solidFill>
                  <a:srgbClr val="FF0000"/>
                </a:solidFill>
              </a:rPr>
              <a:t>ischaemia</a:t>
            </a:r>
            <a:r>
              <a:rPr lang="en-US" b="1" dirty="0">
                <a:solidFill>
                  <a:srgbClr val="FF0000"/>
                </a:solidFill>
              </a:rPr>
              <a:t> </a:t>
            </a:r>
            <a:r>
              <a:rPr lang="en-US" dirty="0" err="1"/>
              <a:t>withat</a:t>
            </a:r>
            <a:r>
              <a:rPr lang="en-US" dirty="0"/>
              <a:t> least one of the following:</a:t>
            </a:r>
          </a:p>
          <a:p>
            <a:pPr marL="1150938" lvl="2" indent="-293688"/>
            <a:r>
              <a:rPr lang="en-US" b="1" dirty="0">
                <a:solidFill>
                  <a:srgbClr val="FF0000"/>
                </a:solidFill>
              </a:rPr>
              <a:t>Symptoms of myocardial </a:t>
            </a:r>
            <a:r>
              <a:rPr lang="en-US" b="1" dirty="0" err="1">
                <a:solidFill>
                  <a:srgbClr val="FF0000"/>
                </a:solidFill>
              </a:rPr>
              <a:t>ischaemia</a:t>
            </a:r>
            <a:r>
              <a:rPr lang="en-US" b="1" dirty="0">
                <a:solidFill>
                  <a:srgbClr val="FF0000"/>
                </a:solidFill>
              </a:rPr>
              <a:t>;</a:t>
            </a:r>
          </a:p>
          <a:p>
            <a:pPr marL="1150938" lvl="2" indent="-293688"/>
            <a:r>
              <a:rPr lang="en-US" dirty="0"/>
              <a:t>New </a:t>
            </a:r>
            <a:r>
              <a:rPr lang="en-US" dirty="0" err="1"/>
              <a:t>ischaemic</a:t>
            </a:r>
            <a:r>
              <a:rPr lang="en-US" dirty="0"/>
              <a:t> ECG changes;</a:t>
            </a:r>
          </a:p>
          <a:p>
            <a:pPr marL="1150938" lvl="2" indent="-293688"/>
            <a:r>
              <a:rPr lang="en-US" dirty="0"/>
              <a:t>Development of pathological Q waves;</a:t>
            </a:r>
          </a:p>
          <a:p>
            <a:pPr marL="1150938" lvl="2" indent="-293688"/>
            <a:r>
              <a:rPr lang="en-US" dirty="0"/>
              <a:t>Imaging evidence of new loss of viable myocardium or new regional wall motion abnormality in a pattern consistent with an </a:t>
            </a:r>
            <a:r>
              <a:rPr lang="en-US" dirty="0" err="1"/>
              <a:t>ischaemic</a:t>
            </a:r>
            <a:r>
              <a:rPr lang="en-US" dirty="0"/>
              <a:t> </a:t>
            </a:r>
            <a:r>
              <a:rPr lang="en-US" dirty="0" err="1"/>
              <a:t>aetiology</a:t>
            </a:r>
            <a:r>
              <a:rPr lang="en-US" dirty="0"/>
              <a:t>;</a:t>
            </a:r>
          </a:p>
          <a:p>
            <a:pPr marL="1150938" lvl="2" indent="-293688"/>
            <a:r>
              <a:rPr lang="en-US" dirty="0"/>
              <a:t>Identification of a coronary thrombus by angiography or autopsy </a:t>
            </a:r>
            <a:endParaRPr lang="fr-FR" dirty="0"/>
          </a:p>
        </p:txBody>
      </p:sp>
    </p:spTree>
    <p:extLst>
      <p:ext uri="{BB962C8B-B14F-4D97-AF65-F5344CB8AC3E}">
        <p14:creationId xmlns:p14="http://schemas.microsoft.com/office/powerpoint/2010/main" val="2359071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21A7-6BED-453C-8952-39DC0EFB7BE3}"/>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40279B6B-0076-4CE6-9B6A-2F5D3364AA61}"/>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254EF806-AA40-4879-9931-CE9C45384439}"/>
              </a:ext>
            </a:extLst>
          </p:cNvPr>
          <p:cNvPicPr>
            <a:picLocks noChangeAspect="1"/>
          </p:cNvPicPr>
          <p:nvPr/>
        </p:nvPicPr>
        <p:blipFill>
          <a:blip r:embed="rId2"/>
          <a:stretch>
            <a:fillRect/>
          </a:stretch>
        </p:blipFill>
        <p:spPr>
          <a:xfrm>
            <a:off x="147331" y="304135"/>
            <a:ext cx="7627906" cy="5790121"/>
          </a:xfrm>
          <a:prstGeom prst="rect">
            <a:avLst/>
          </a:prstGeom>
        </p:spPr>
      </p:pic>
    </p:spTree>
    <p:extLst>
      <p:ext uri="{BB962C8B-B14F-4D97-AF65-F5344CB8AC3E}">
        <p14:creationId xmlns:p14="http://schemas.microsoft.com/office/powerpoint/2010/main" val="424108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29919</TotalTime>
  <Words>1907</Words>
  <Application>Microsoft Office PowerPoint</Application>
  <PresentationFormat>On-screen Show (4:3)</PresentationFormat>
  <Paragraphs>169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 Black</vt:lpstr>
      <vt:lpstr>Calibri</vt:lpstr>
      <vt:lpstr>Office Theme</vt:lpstr>
      <vt:lpstr>4th Universal Definition of MI CDI Implications  ACDIS Radio – August 29, 2018</vt:lpstr>
      <vt:lpstr>Disclosures</vt:lpstr>
      <vt:lpstr>Learning Objectives</vt:lpstr>
      <vt:lpstr>4th Universal Definition  Now Available</vt:lpstr>
      <vt:lpstr>2018 4th UDMI New Concepts</vt:lpstr>
      <vt:lpstr>2018 4th UDMI Definition of Myocardial Injury</vt:lpstr>
      <vt:lpstr>Myocardial Injury vs. Myocardial Infarction</vt:lpstr>
      <vt:lpstr>Criteria for Type 1, 2, 3 Acute Myocardial Infarction</vt:lpstr>
      <vt:lpstr>PowerPoint Presentation</vt:lpstr>
      <vt:lpstr>Criteria for Type 1 Acute Myocardial Infarction</vt:lpstr>
      <vt:lpstr>Criteria for Type 2 Acute Myocardial Infarction</vt:lpstr>
      <vt:lpstr>Type 2 MI Mechanisms</vt:lpstr>
      <vt:lpstr>What Troponin Elevations are NOT Acute Myocardial Infraction</vt:lpstr>
      <vt:lpstr>ICD-10-CM Index Challenges Myocardial Injury </vt:lpstr>
      <vt:lpstr>Code Title Suggested by Index Conflicting with Clinical Diagnoses</vt:lpstr>
      <vt:lpstr>Myocardial Injury w/o M. Infarction Coding Clinic, 1st Quarter, 1992, pp 9-10</vt:lpstr>
      <vt:lpstr>Type 4 and 5 MIs</vt:lpstr>
      <vt:lpstr>Type 4A and Type 5 MI Criteria</vt:lpstr>
      <vt:lpstr>Other Updated Concepts</vt:lpstr>
      <vt:lpstr>Other Updated Concepts</vt:lpstr>
      <vt:lpstr>New Sections</vt:lpstr>
      <vt:lpstr>Thank you.   Questions?</vt:lpstr>
    </vt:vector>
  </TitlesOfParts>
  <Company>HCPro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Mirabello</dc:creator>
  <cp:lastModifiedBy>James S. Kennedy MD</cp:lastModifiedBy>
  <cp:revision>350</cp:revision>
  <cp:lastPrinted>2014-03-13T14:19:05Z</cp:lastPrinted>
  <dcterms:created xsi:type="dcterms:W3CDTF">2013-11-15T16:13:50Z</dcterms:created>
  <dcterms:modified xsi:type="dcterms:W3CDTF">2018-08-28T22:29:00Z</dcterms:modified>
</cp:coreProperties>
</file>