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5"/>
  </p:notesMasterIdLst>
  <p:handoutMasterIdLst>
    <p:handoutMasterId r:id="rId16"/>
  </p:handoutMasterIdLst>
  <p:sldIdLst>
    <p:sldId id="967" r:id="rId2"/>
    <p:sldId id="945" r:id="rId3"/>
    <p:sldId id="938" r:id="rId4"/>
    <p:sldId id="972" r:id="rId5"/>
    <p:sldId id="968" r:id="rId6"/>
    <p:sldId id="969" r:id="rId7"/>
    <p:sldId id="961" r:id="rId8"/>
    <p:sldId id="970" r:id="rId9"/>
    <p:sldId id="971" r:id="rId10"/>
    <p:sldId id="973" r:id="rId11"/>
    <p:sldId id="975" r:id="rId12"/>
    <p:sldId id="974" r:id="rId13"/>
    <p:sldId id="960" r:id="rId14"/>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Trebuchet MS" pitchFamily="34" charset="0"/>
        <a:ea typeface="ＭＳ Ｐゴシック" pitchFamily="34" charset="-128"/>
        <a:cs typeface="+mn-cs"/>
      </a:defRPr>
    </a:lvl1pPr>
    <a:lvl2pPr marL="457200" algn="l" rtl="0" fontAlgn="base">
      <a:spcBef>
        <a:spcPct val="0"/>
      </a:spcBef>
      <a:spcAft>
        <a:spcPct val="0"/>
      </a:spcAft>
      <a:defRPr sz="1400" b="1" kern="1200">
        <a:solidFill>
          <a:schemeClr val="tx1"/>
        </a:solidFill>
        <a:latin typeface="Trebuchet MS" pitchFamily="34" charset="0"/>
        <a:ea typeface="ＭＳ Ｐゴシック" pitchFamily="34" charset="-128"/>
        <a:cs typeface="+mn-cs"/>
      </a:defRPr>
    </a:lvl2pPr>
    <a:lvl3pPr marL="914400" algn="l" rtl="0" fontAlgn="base">
      <a:spcBef>
        <a:spcPct val="0"/>
      </a:spcBef>
      <a:spcAft>
        <a:spcPct val="0"/>
      </a:spcAft>
      <a:defRPr sz="1400" b="1" kern="1200">
        <a:solidFill>
          <a:schemeClr val="tx1"/>
        </a:solidFill>
        <a:latin typeface="Trebuchet MS" pitchFamily="34" charset="0"/>
        <a:ea typeface="ＭＳ Ｐゴシック" pitchFamily="34" charset="-128"/>
        <a:cs typeface="+mn-cs"/>
      </a:defRPr>
    </a:lvl3pPr>
    <a:lvl4pPr marL="1371600" algn="l" rtl="0" fontAlgn="base">
      <a:spcBef>
        <a:spcPct val="0"/>
      </a:spcBef>
      <a:spcAft>
        <a:spcPct val="0"/>
      </a:spcAft>
      <a:defRPr sz="1400" b="1" kern="1200">
        <a:solidFill>
          <a:schemeClr val="tx1"/>
        </a:solidFill>
        <a:latin typeface="Trebuchet MS" pitchFamily="34" charset="0"/>
        <a:ea typeface="ＭＳ Ｐゴシック" pitchFamily="34" charset="-128"/>
        <a:cs typeface="+mn-cs"/>
      </a:defRPr>
    </a:lvl4pPr>
    <a:lvl5pPr marL="1828800" algn="l" rtl="0" fontAlgn="base">
      <a:spcBef>
        <a:spcPct val="0"/>
      </a:spcBef>
      <a:spcAft>
        <a:spcPct val="0"/>
      </a:spcAft>
      <a:defRPr sz="1400" b="1" kern="1200">
        <a:solidFill>
          <a:schemeClr val="tx1"/>
        </a:solidFill>
        <a:latin typeface="Trebuchet MS" pitchFamily="34" charset="0"/>
        <a:ea typeface="ＭＳ Ｐゴシック" pitchFamily="34" charset="-128"/>
        <a:cs typeface="+mn-cs"/>
      </a:defRPr>
    </a:lvl5pPr>
    <a:lvl6pPr marL="2286000" algn="l" defTabSz="914400" rtl="0" eaLnBrk="1" latinLnBrk="0" hangingPunct="1">
      <a:defRPr sz="1400" b="1" kern="1200">
        <a:solidFill>
          <a:schemeClr val="tx1"/>
        </a:solidFill>
        <a:latin typeface="Trebuchet MS" pitchFamily="34" charset="0"/>
        <a:ea typeface="ＭＳ Ｐゴシック" pitchFamily="34" charset="-128"/>
        <a:cs typeface="+mn-cs"/>
      </a:defRPr>
    </a:lvl6pPr>
    <a:lvl7pPr marL="2743200" algn="l" defTabSz="914400" rtl="0" eaLnBrk="1" latinLnBrk="0" hangingPunct="1">
      <a:defRPr sz="1400" b="1" kern="1200">
        <a:solidFill>
          <a:schemeClr val="tx1"/>
        </a:solidFill>
        <a:latin typeface="Trebuchet MS" pitchFamily="34" charset="0"/>
        <a:ea typeface="ＭＳ Ｐゴシック" pitchFamily="34" charset="-128"/>
        <a:cs typeface="+mn-cs"/>
      </a:defRPr>
    </a:lvl7pPr>
    <a:lvl8pPr marL="3200400" algn="l" defTabSz="914400" rtl="0" eaLnBrk="1" latinLnBrk="0" hangingPunct="1">
      <a:defRPr sz="1400" b="1" kern="1200">
        <a:solidFill>
          <a:schemeClr val="tx1"/>
        </a:solidFill>
        <a:latin typeface="Trebuchet MS" pitchFamily="34" charset="0"/>
        <a:ea typeface="ＭＳ Ｐゴシック" pitchFamily="34" charset="-128"/>
        <a:cs typeface="+mn-cs"/>
      </a:defRPr>
    </a:lvl8pPr>
    <a:lvl9pPr marL="3657600" algn="l" defTabSz="914400" rtl="0" eaLnBrk="1" latinLnBrk="0" hangingPunct="1">
      <a:defRPr sz="1400" b="1" kern="1200">
        <a:solidFill>
          <a:schemeClr val="tx1"/>
        </a:solidFill>
        <a:latin typeface="Trebuchet MS"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4250">
          <p15:clr>
            <a:srgbClr val="A4A3A4"/>
          </p15:clr>
        </p15:guide>
        <p15:guide id="2" orient="horz" pos="3359">
          <p15:clr>
            <a:srgbClr val="A4A3A4"/>
          </p15:clr>
        </p15:guide>
        <p15:guide id="3" orient="horz" pos="2493">
          <p15:clr>
            <a:srgbClr val="A4A3A4"/>
          </p15:clr>
        </p15:guide>
        <p15:guide id="4" orient="horz" pos="2703">
          <p15:clr>
            <a:srgbClr val="A4A3A4"/>
          </p15:clr>
        </p15:guide>
        <p15:guide id="5" orient="horz" pos="3039">
          <p15:clr>
            <a:srgbClr val="A4A3A4"/>
          </p15:clr>
        </p15:guide>
        <p15:guide id="6" orient="horz" pos="4312">
          <p15:clr>
            <a:srgbClr val="A4A3A4"/>
          </p15:clr>
        </p15:guide>
        <p15:guide id="7" orient="horz" pos="1274">
          <p15:clr>
            <a:srgbClr val="A4A3A4"/>
          </p15:clr>
        </p15:guide>
        <p15:guide id="8" pos="2861">
          <p15:clr>
            <a:srgbClr val="A4A3A4"/>
          </p15:clr>
        </p15:guide>
        <p15:guide id="9" pos="396">
          <p15:clr>
            <a:srgbClr val="A4A3A4"/>
          </p15:clr>
        </p15:guide>
        <p15:guide id="10" pos="387">
          <p15:clr>
            <a:srgbClr val="A4A3A4"/>
          </p15:clr>
        </p15:guide>
        <p15:guide id="11" pos="14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C"/>
    <a:srgbClr val="0062BC"/>
    <a:srgbClr val="4F4F4F"/>
    <a:srgbClr val="00488A"/>
    <a:srgbClr val="FDE58D"/>
    <a:srgbClr val="FCDB64"/>
    <a:srgbClr val="00305C"/>
    <a:srgbClr val="F8E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5668" autoAdjust="0"/>
  </p:normalViewPr>
  <p:slideViewPr>
    <p:cSldViewPr snapToGrid="0">
      <p:cViewPr varScale="1">
        <p:scale>
          <a:sx n="66" d="100"/>
          <a:sy n="66" d="100"/>
        </p:scale>
        <p:origin x="1770" y="78"/>
      </p:cViewPr>
      <p:guideLst>
        <p:guide orient="horz" pos="4250"/>
        <p:guide orient="horz" pos="3359"/>
        <p:guide orient="horz" pos="2493"/>
        <p:guide orient="horz" pos="2703"/>
        <p:guide orient="horz" pos="3039"/>
        <p:guide orient="horz" pos="4312"/>
        <p:guide orient="horz" pos="1274"/>
        <p:guide pos="2861"/>
        <p:guide pos="396"/>
        <p:guide pos="387"/>
        <p:guide pos="14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1002"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Brode" userId="b6bd40000b42865e" providerId="LiveId" clId="{E549EFBA-0AED-4221-87E5-3B84E899F9C2}"/>
    <pc:docChg chg="custSel addSld delSld modSld sldOrd">
      <pc:chgData name="D Brode" userId="b6bd40000b42865e" providerId="LiveId" clId="{E549EFBA-0AED-4221-87E5-3B84E899F9C2}" dt="2017-09-17T18:33:10.918" v="1013" actId="20577"/>
      <pc:docMkLst>
        <pc:docMk/>
      </pc:docMkLst>
      <pc:sldChg chg="modSp">
        <pc:chgData name="D Brode" userId="b6bd40000b42865e" providerId="LiveId" clId="{E549EFBA-0AED-4221-87E5-3B84E899F9C2}" dt="2017-09-17T18:04:16.584" v="230" actId="13926"/>
        <pc:sldMkLst>
          <pc:docMk/>
          <pc:sldMk cId="3557190116" sldId="879"/>
        </pc:sldMkLst>
        <pc:spChg chg="mod">
          <ac:chgData name="D Brode" userId="b6bd40000b42865e" providerId="LiveId" clId="{E549EFBA-0AED-4221-87E5-3B84E899F9C2}" dt="2017-09-17T18:04:16.584" v="230" actId="13926"/>
          <ac:spMkLst>
            <pc:docMk/>
            <pc:sldMk cId="3557190116" sldId="879"/>
            <ac:spMk id="3" creationId="{00000000-0000-0000-0000-000000000000}"/>
          </ac:spMkLst>
        </pc:spChg>
      </pc:sldChg>
      <pc:sldChg chg="modSp">
        <pc:chgData name="D Brode" userId="b6bd40000b42865e" providerId="LiveId" clId="{E549EFBA-0AED-4221-87E5-3B84E899F9C2}" dt="2017-09-17T18:05:58.888" v="248" actId="13926"/>
        <pc:sldMkLst>
          <pc:docMk/>
          <pc:sldMk cId="775475851" sldId="880"/>
        </pc:sldMkLst>
        <pc:spChg chg="mod">
          <ac:chgData name="D Brode" userId="b6bd40000b42865e" providerId="LiveId" clId="{E549EFBA-0AED-4221-87E5-3B84E899F9C2}" dt="2017-09-17T18:05:58.888" v="248" actId="13926"/>
          <ac:spMkLst>
            <pc:docMk/>
            <pc:sldMk cId="775475851" sldId="880"/>
            <ac:spMk id="3" creationId="{00000000-0000-0000-0000-000000000000}"/>
          </ac:spMkLst>
        </pc:spChg>
      </pc:sldChg>
      <pc:sldChg chg="modSp">
        <pc:chgData name="D Brode" userId="b6bd40000b42865e" providerId="LiveId" clId="{E549EFBA-0AED-4221-87E5-3B84E899F9C2}" dt="2017-09-17T18:06:15.930" v="253" actId="20577"/>
        <pc:sldMkLst>
          <pc:docMk/>
          <pc:sldMk cId="2358518405" sldId="881"/>
        </pc:sldMkLst>
        <pc:spChg chg="mod">
          <ac:chgData name="D Brode" userId="b6bd40000b42865e" providerId="LiveId" clId="{E549EFBA-0AED-4221-87E5-3B84E899F9C2}" dt="2017-09-17T18:06:15.930" v="253" actId="20577"/>
          <ac:spMkLst>
            <pc:docMk/>
            <pc:sldMk cId="2358518405" sldId="881"/>
            <ac:spMk id="3" creationId="{00000000-0000-0000-0000-000000000000}"/>
          </ac:spMkLst>
        </pc:spChg>
      </pc:sldChg>
      <pc:sldChg chg="modSp">
        <pc:chgData name="D Brode" userId="b6bd40000b42865e" providerId="LiveId" clId="{E549EFBA-0AED-4221-87E5-3B84E899F9C2}" dt="2017-09-17T17:51:09.341" v="21" actId="1076"/>
        <pc:sldMkLst>
          <pc:docMk/>
          <pc:sldMk cId="2284263490" sldId="885"/>
        </pc:sldMkLst>
        <pc:picChg chg="mod">
          <ac:chgData name="D Brode" userId="b6bd40000b42865e" providerId="LiveId" clId="{E549EFBA-0AED-4221-87E5-3B84E899F9C2}" dt="2017-09-17T17:51:09.341" v="21" actId="1076"/>
          <ac:picMkLst>
            <pc:docMk/>
            <pc:sldMk cId="2284263490" sldId="885"/>
            <ac:picMk id="4" creationId="{00000000-0000-0000-0000-000000000000}"/>
          </ac:picMkLst>
        </pc:picChg>
      </pc:sldChg>
      <pc:sldChg chg="modSp ord">
        <pc:chgData name="D Brode" userId="b6bd40000b42865e" providerId="LiveId" clId="{E549EFBA-0AED-4221-87E5-3B84E899F9C2}" dt="2017-09-17T17:56:03.772" v="106" actId="20577"/>
        <pc:sldMkLst>
          <pc:docMk/>
          <pc:sldMk cId="3235333297" sldId="886"/>
        </pc:sldMkLst>
        <pc:spChg chg="mod">
          <ac:chgData name="D Brode" userId="b6bd40000b42865e" providerId="LiveId" clId="{E549EFBA-0AED-4221-87E5-3B84E899F9C2}" dt="2017-09-17T17:56:03.772" v="106" actId="20577"/>
          <ac:spMkLst>
            <pc:docMk/>
            <pc:sldMk cId="3235333297" sldId="886"/>
            <ac:spMk id="3" creationId="{00000000-0000-0000-0000-000000000000}"/>
          </ac:spMkLst>
        </pc:spChg>
      </pc:sldChg>
      <pc:sldChg chg="modSp">
        <pc:chgData name="D Brode" userId="b6bd40000b42865e" providerId="LiveId" clId="{E549EFBA-0AED-4221-87E5-3B84E899F9C2}" dt="2017-09-17T17:51:29.786" v="23" actId="20577"/>
        <pc:sldMkLst>
          <pc:docMk/>
          <pc:sldMk cId="1158475547" sldId="889"/>
        </pc:sldMkLst>
        <pc:spChg chg="mod">
          <ac:chgData name="D Brode" userId="b6bd40000b42865e" providerId="LiveId" clId="{E549EFBA-0AED-4221-87E5-3B84E899F9C2}" dt="2017-09-17T17:51:29.786" v="23" actId="20577"/>
          <ac:spMkLst>
            <pc:docMk/>
            <pc:sldMk cId="1158475547" sldId="889"/>
            <ac:spMk id="3" creationId="{D3D3E5D6-6999-49D0-BA43-BE1C64B2D52D}"/>
          </ac:spMkLst>
        </pc:spChg>
      </pc:sldChg>
      <pc:sldChg chg="modSp">
        <pc:chgData name="D Brode" userId="b6bd40000b42865e" providerId="LiveId" clId="{E549EFBA-0AED-4221-87E5-3B84E899F9C2}" dt="2017-09-17T18:07:58.118" v="265" actId="255"/>
        <pc:sldMkLst>
          <pc:docMk/>
          <pc:sldMk cId="3184716566" sldId="891"/>
        </pc:sldMkLst>
        <pc:spChg chg="mod">
          <ac:chgData name="D Brode" userId="b6bd40000b42865e" providerId="LiveId" clId="{E549EFBA-0AED-4221-87E5-3B84E899F9C2}" dt="2017-09-17T18:07:58.118" v="265" actId="255"/>
          <ac:spMkLst>
            <pc:docMk/>
            <pc:sldMk cId="3184716566" sldId="891"/>
            <ac:spMk id="3" creationId="{B2AA2B44-6D56-4B7E-A6BF-823D25293CE1}"/>
          </ac:spMkLst>
        </pc:spChg>
      </pc:sldChg>
      <pc:sldChg chg="modSp">
        <pc:chgData name="D Brode" userId="b6bd40000b42865e" providerId="LiveId" clId="{E549EFBA-0AED-4221-87E5-3B84E899F9C2}" dt="2017-09-17T17:50:01.463" v="11" actId="20577"/>
        <pc:sldMkLst>
          <pc:docMk/>
          <pc:sldMk cId="2261566822" sldId="895"/>
        </pc:sldMkLst>
        <pc:spChg chg="mod">
          <ac:chgData name="D Brode" userId="b6bd40000b42865e" providerId="LiveId" clId="{E549EFBA-0AED-4221-87E5-3B84E899F9C2}" dt="2017-09-17T17:50:01.463" v="11" actId="20577"/>
          <ac:spMkLst>
            <pc:docMk/>
            <pc:sldMk cId="2261566822" sldId="895"/>
            <ac:spMk id="3" creationId="{928053F6-E8BF-4FD2-A7B9-C5D904540B01}"/>
          </ac:spMkLst>
        </pc:spChg>
      </pc:sldChg>
      <pc:sldChg chg="modSp">
        <pc:chgData name="D Brode" userId="b6bd40000b42865e" providerId="LiveId" clId="{E549EFBA-0AED-4221-87E5-3B84E899F9C2}" dt="2017-09-17T18:08:56.867" v="269" actId="20577"/>
        <pc:sldMkLst>
          <pc:docMk/>
          <pc:sldMk cId="954468486" sldId="896"/>
        </pc:sldMkLst>
        <pc:spChg chg="mod">
          <ac:chgData name="D Brode" userId="b6bd40000b42865e" providerId="LiveId" clId="{E549EFBA-0AED-4221-87E5-3B84E899F9C2}" dt="2017-09-17T18:08:56.867" v="269" actId="20577"/>
          <ac:spMkLst>
            <pc:docMk/>
            <pc:sldMk cId="954468486" sldId="896"/>
            <ac:spMk id="3" creationId="{75F9E713-414F-4CB8-921E-19432A6118C9}"/>
          </ac:spMkLst>
        </pc:spChg>
      </pc:sldChg>
      <pc:sldChg chg="modSp">
        <pc:chgData name="D Brode" userId="b6bd40000b42865e" providerId="LiveId" clId="{E549EFBA-0AED-4221-87E5-3B84E899F9C2}" dt="2017-09-17T18:23:28.918" v="300" actId="20577"/>
        <pc:sldMkLst>
          <pc:docMk/>
          <pc:sldMk cId="401385242" sldId="898"/>
        </pc:sldMkLst>
        <pc:spChg chg="mod">
          <ac:chgData name="D Brode" userId="b6bd40000b42865e" providerId="LiveId" clId="{E549EFBA-0AED-4221-87E5-3B84E899F9C2}" dt="2017-09-17T18:23:28.918" v="300" actId="20577"/>
          <ac:spMkLst>
            <pc:docMk/>
            <pc:sldMk cId="401385242" sldId="898"/>
            <ac:spMk id="2" creationId="{B8C0B559-0A57-4584-8D8F-6A75E83E5672}"/>
          </ac:spMkLst>
        </pc:spChg>
      </pc:sldChg>
      <pc:sldChg chg="modSp ord">
        <pc:chgData name="D Brode" userId="b6bd40000b42865e" providerId="LiveId" clId="{E549EFBA-0AED-4221-87E5-3B84E899F9C2}" dt="2017-09-17T17:58:16.162" v="125" actId="14100"/>
        <pc:sldMkLst>
          <pc:docMk/>
          <pc:sldMk cId="2482659119" sldId="903"/>
        </pc:sldMkLst>
        <pc:picChg chg="mod">
          <ac:chgData name="D Brode" userId="b6bd40000b42865e" providerId="LiveId" clId="{E549EFBA-0AED-4221-87E5-3B84E899F9C2}" dt="2017-09-17T17:58:16.162" v="125" actId="14100"/>
          <ac:picMkLst>
            <pc:docMk/>
            <pc:sldMk cId="2482659119" sldId="903"/>
            <ac:picMk id="4" creationId="{63A0185F-A4FC-4682-AEDB-D39E83106813}"/>
          </ac:picMkLst>
        </pc:picChg>
      </pc:sldChg>
      <pc:sldChg chg="modSp">
        <pc:chgData name="D Brode" userId="b6bd40000b42865e" providerId="LiveId" clId="{E549EFBA-0AED-4221-87E5-3B84E899F9C2}" dt="2017-09-17T17:57:05.723" v="109" actId="13926"/>
        <pc:sldMkLst>
          <pc:docMk/>
          <pc:sldMk cId="1951259920" sldId="904"/>
        </pc:sldMkLst>
        <pc:spChg chg="mod">
          <ac:chgData name="D Brode" userId="b6bd40000b42865e" providerId="LiveId" clId="{E549EFBA-0AED-4221-87E5-3B84E899F9C2}" dt="2017-09-17T17:57:05.723" v="109" actId="13926"/>
          <ac:spMkLst>
            <pc:docMk/>
            <pc:sldMk cId="1951259920" sldId="904"/>
            <ac:spMk id="3" creationId="{D418AB9C-248E-4019-808C-E6B7CAD78F3B}"/>
          </ac:spMkLst>
        </pc:spChg>
      </pc:sldChg>
      <pc:sldChg chg="modSp">
        <pc:chgData name="D Brode" userId="b6bd40000b42865e" providerId="LiveId" clId="{E549EFBA-0AED-4221-87E5-3B84E899F9C2}" dt="2017-09-17T17:58:37.490" v="126" actId="20577"/>
        <pc:sldMkLst>
          <pc:docMk/>
          <pc:sldMk cId="1640613701" sldId="905"/>
        </pc:sldMkLst>
        <pc:spChg chg="mod">
          <ac:chgData name="D Brode" userId="b6bd40000b42865e" providerId="LiveId" clId="{E549EFBA-0AED-4221-87E5-3B84E899F9C2}" dt="2017-09-17T17:58:37.490" v="126" actId="20577"/>
          <ac:spMkLst>
            <pc:docMk/>
            <pc:sldMk cId="1640613701" sldId="905"/>
            <ac:spMk id="2" creationId="{D962175D-4BCA-4749-BD11-7359C54A8BA9}"/>
          </ac:spMkLst>
        </pc:spChg>
      </pc:sldChg>
      <pc:sldChg chg="modSp">
        <pc:chgData name="D Brode" userId="b6bd40000b42865e" providerId="LiveId" clId="{E549EFBA-0AED-4221-87E5-3B84E899F9C2}" dt="2017-09-17T18:00:09.694" v="201" actId="1076"/>
        <pc:sldMkLst>
          <pc:docMk/>
          <pc:sldMk cId="704280560" sldId="907"/>
        </pc:sldMkLst>
        <pc:spChg chg="mod">
          <ac:chgData name="D Brode" userId="b6bd40000b42865e" providerId="LiveId" clId="{E549EFBA-0AED-4221-87E5-3B84E899F9C2}" dt="2017-09-17T18:00:09.694" v="201" actId="1076"/>
          <ac:spMkLst>
            <pc:docMk/>
            <pc:sldMk cId="704280560" sldId="907"/>
            <ac:spMk id="3" creationId="{F54D2E9A-5C1E-47FA-8175-BAF515E95331}"/>
          </ac:spMkLst>
        </pc:spChg>
      </pc:sldChg>
      <pc:sldChg chg="modSp">
        <pc:chgData name="D Brode" userId="b6bd40000b42865e" providerId="LiveId" clId="{E549EFBA-0AED-4221-87E5-3B84E899F9C2}" dt="2017-09-17T18:01:40.638" v="221" actId="14100"/>
        <pc:sldMkLst>
          <pc:docMk/>
          <pc:sldMk cId="1114703758" sldId="909"/>
        </pc:sldMkLst>
        <pc:spChg chg="mod">
          <ac:chgData name="D Brode" userId="b6bd40000b42865e" providerId="LiveId" clId="{E549EFBA-0AED-4221-87E5-3B84E899F9C2}" dt="2017-09-17T18:01:40.638" v="221" actId="14100"/>
          <ac:spMkLst>
            <pc:docMk/>
            <pc:sldMk cId="1114703758" sldId="909"/>
            <ac:spMk id="3" creationId="{185A3074-5348-4384-8D24-F561FFCA4B7F}"/>
          </ac:spMkLst>
        </pc:spChg>
      </pc:sldChg>
      <pc:sldChg chg="add del">
        <pc:chgData name="D Brode" userId="b6bd40000b42865e" providerId="LiveId" clId="{E549EFBA-0AED-4221-87E5-3B84E899F9C2}" dt="2017-09-17T18:23:21.640" v="298" actId="2696"/>
        <pc:sldMkLst>
          <pc:docMk/>
          <pc:sldMk cId="3410576266" sldId="910"/>
        </pc:sldMkLst>
      </pc:sldChg>
      <pc:sldChg chg="modSp add">
        <pc:chgData name="D Brode" userId="b6bd40000b42865e" providerId="LiveId" clId="{E549EFBA-0AED-4221-87E5-3B84E899F9C2}" dt="2017-09-17T18:33:10.918" v="1013" actId="20577"/>
        <pc:sldMkLst>
          <pc:docMk/>
          <pc:sldMk cId="573296649" sldId="911"/>
        </pc:sldMkLst>
        <pc:spChg chg="mod">
          <ac:chgData name="D Brode" userId="b6bd40000b42865e" providerId="LiveId" clId="{E549EFBA-0AED-4221-87E5-3B84E899F9C2}" dt="2017-09-17T18:22:37.840" v="293" actId="20577"/>
          <ac:spMkLst>
            <pc:docMk/>
            <pc:sldMk cId="573296649" sldId="911"/>
            <ac:spMk id="2" creationId="{9F30C1D4-F66F-4B99-9CA1-BCCD51237164}"/>
          </ac:spMkLst>
        </pc:spChg>
        <pc:spChg chg="mod">
          <ac:chgData name="D Brode" userId="b6bd40000b42865e" providerId="LiveId" clId="{E549EFBA-0AED-4221-87E5-3B84E899F9C2}" dt="2017-09-17T18:33:10.918" v="1013" actId="20577"/>
          <ac:spMkLst>
            <pc:docMk/>
            <pc:sldMk cId="573296649" sldId="911"/>
            <ac:spMk id="3" creationId="{FC764181-CB16-4D65-B959-D772803A3574}"/>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36218" cy="463550"/>
          </a:xfrm>
          <a:prstGeom prst="rect">
            <a:avLst/>
          </a:prstGeom>
          <a:noFill/>
          <a:ln w="9525">
            <a:noFill/>
            <a:miter lim="800000"/>
            <a:headEnd/>
            <a:tailEnd/>
          </a:ln>
          <a:effectLst/>
        </p:spPr>
        <p:txBody>
          <a:bodyPr vert="horz" wrap="square" lIns="92009" tIns="46004" rIns="92009" bIns="46004" numCol="1" anchor="t" anchorCtr="0" compatLnSpc="1">
            <a:prstTxWarp prst="textNoShape">
              <a:avLst/>
            </a:prstTxWarp>
          </a:bodyPr>
          <a:lstStyle>
            <a:lvl1pPr defTabSz="920154">
              <a:defRPr sz="1100" b="0"/>
            </a:lvl1pPr>
          </a:lstStyle>
          <a:p>
            <a:pPr>
              <a:defRPr/>
            </a:pPr>
            <a:endParaRPr lang="en-US"/>
          </a:p>
        </p:txBody>
      </p:sp>
      <p:sp>
        <p:nvSpPr>
          <p:cNvPr id="93187" name="Rectangle 3"/>
          <p:cNvSpPr>
            <a:spLocks noGrp="1" noChangeArrowheads="1"/>
          </p:cNvSpPr>
          <p:nvPr>
            <p:ph type="dt" sz="quarter" idx="1"/>
          </p:nvPr>
        </p:nvSpPr>
        <p:spPr bwMode="auto">
          <a:xfrm>
            <a:off x="3972560" y="0"/>
            <a:ext cx="3036218" cy="463550"/>
          </a:xfrm>
          <a:prstGeom prst="rect">
            <a:avLst/>
          </a:prstGeom>
          <a:noFill/>
          <a:ln w="9525">
            <a:noFill/>
            <a:miter lim="800000"/>
            <a:headEnd/>
            <a:tailEnd/>
          </a:ln>
          <a:effectLst/>
        </p:spPr>
        <p:txBody>
          <a:bodyPr vert="horz" wrap="square" lIns="92009" tIns="46004" rIns="92009" bIns="46004" numCol="1" anchor="t" anchorCtr="0" compatLnSpc="1">
            <a:prstTxWarp prst="textNoShape">
              <a:avLst/>
            </a:prstTxWarp>
          </a:bodyPr>
          <a:lstStyle>
            <a:lvl1pPr algn="r" defTabSz="920154">
              <a:defRPr sz="1100" b="0"/>
            </a:lvl1pPr>
          </a:lstStyle>
          <a:p>
            <a:pPr>
              <a:defRPr/>
            </a:pPr>
            <a:endParaRPr lang="en-US"/>
          </a:p>
        </p:txBody>
      </p:sp>
      <p:sp>
        <p:nvSpPr>
          <p:cNvPr id="93188" name="Rectangle 4"/>
          <p:cNvSpPr>
            <a:spLocks noGrp="1" noChangeArrowheads="1"/>
          </p:cNvSpPr>
          <p:nvPr>
            <p:ph type="ftr" sz="quarter" idx="2"/>
          </p:nvPr>
        </p:nvSpPr>
        <p:spPr bwMode="auto">
          <a:xfrm>
            <a:off x="0" y="8831263"/>
            <a:ext cx="3036218" cy="463550"/>
          </a:xfrm>
          <a:prstGeom prst="rect">
            <a:avLst/>
          </a:prstGeom>
          <a:noFill/>
          <a:ln w="9525">
            <a:noFill/>
            <a:miter lim="800000"/>
            <a:headEnd/>
            <a:tailEnd/>
          </a:ln>
          <a:effectLst/>
        </p:spPr>
        <p:txBody>
          <a:bodyPr vert="horz" wrap="square" lIns="92009" tIns="46004" rIns="92009" bIns="46004" numCol="1" anchor="b" anchorCtr="0" compatLnSpc="1">
            <a:prstTxWarp prst="textNoShape">
              <a:avLst/>
            </a:prstTxWarp>
          </a:bodyPr>
          <a:lstStyle>
            <a:lvl1pPr defTabSz="920154">
              <a:defRPr sz="1100" b="0"/>
            </a:lvl1pPr>
          </a:lstStyle>
          <a:p>
            <a:pPr>
              <a:defRPr/>
            </a:pPr>
            <a:endParaRPr lang="en-US"/>
          </a:p>
        </p:txBody>
      </p:sp>
      <p:sp>
        <p:nvSpPr>
          <p:cNvPr id="93189" name="Rectangle 5"/>
          <p:cNvSpPr>
            <a:spLocks noGrp="1" noChangeArrowheads="1"/>
          </p:cNvSpPr>
          <p:nvPr>
            <p:ph type="sldNum" sz="quarter" idx="3"/>
          </p:nvPr>
        </p:nvSpPr>
        <p:spPr bwMode="auto">
          <a:xfrm>
            <a:off x="3972560" y="8831263"/>
            <a:ext cx="3036218" cy="463550"/>
          </a:xfrm>
          <a:prstGeom prst="rect">
            <a:avLst/>
          </a:prstGeom>
          <a:noFill/>
          <a:ln w="9525">
            <a:noFill/>
            <a:miter lim="800000"/>
            <a:headEnd/>
            <a:tailEnd/>
          </a:ln>
          <a:effectLst/>
        </p:spPr>
        <p:txBody>
          <a:bodyPr vert="horz" wrap="square" lIns="92009" tIns="46004" rIns="92009" bIns="46004" numCol="1" anchor="b" anchorCtr="0" compatLnSpc="1">
            <a:prstTxWarp prst="textNoShape">
              <a:avLst/>
            </a:prstTxWarp>
          </a:bodyPr>
          <a:lstStyle>
            <a:lvl1pPr algn="r" defTabSz="920154">
              <a:defRPr sz="1100" b="0"/>
            </a:lvl1pPr>
          </a:lstStyle>
          <a:p>
            <a:pPr>
              <a:defRPr/>
            </a:pPr>
            <a:fld id="{8D303BD3-E620-4798-AF19-4A2EE57A67F1}" type="slidenum">
              <a:rPr lang="en-US"/>
              <a:pPr>
                <a:defRPr/>
              </a:pPr>
              <a:t>‹#›</a:t>
            </a:fld>
            <a:endParaRPr lang="en-US" dirty="0"/>
          </a:p>
        </p:txBody>
      </p:sp>
    </p:spTree>
    <p:extLst>
      <p:ext uri="{BB962C8B-B14F-4D97-AF65-F5344CB8AC3E}">
        <p14:creationId xmlns:p14="http://schemas.microsoft.com/office/powerpoint/2010/main" val="3321230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218" cy="463550"/>
          </a:xfrm>
          <a:prstGeom prst="rect">
            <a:avLst/>
          </a:prstGeom>
          <a:noFill/>
          <a:ln w="9525">
            <a:noFill/>
            <a:miter lim="800000"/>
            <a:headEnd/>
            <a:tailEnd/>
          </a:ln>
          <a:effectLst/>
        </p:spPr>
        <p:txBody>
          <a:bodyPr vert="horz" wrap="square" lIns="92009" tIns="46004" rIns="92009" bIns="46004" numCol="1" anchor="t" anchorCtr="0" compatLnSpc="1">
            <a:prstTxWarp prst="textNoShape">
              <a:avLst/>
            </a:prstTxWarp>
          </a:bodyPr>
          <a:lstStyle>
            <a:lvl1pPr defTabSz="920154">
              <a:defRPr sz="1100" b="0"/>
            </a:lvl1pPr>
          </a:lstStyle>
          <a:p>
            <a:pPr>
              <a:defRPr/>
            </a:pPr>
            <a:endParaRPr lang="en-US"/>
          </a:p>
        </p:txBody>
      </p:sp>
      <p:sp>
        <p:nvSpPr>
          <p:cNvPr id="10243" name="Rectangle 3"/>
          <p:cNvSpPr>
            <a:spLocks noGrp="1" noChangeArrowheads="1"/>
          </p:cNvSpPr>
          <p:nvPr>
            <p:ph type="dt" idx="1"/>
          </p:nvPr>
        </p:nvSpPr>
        <p:spPr bwMode="auto">
          <a:xfrm>
            <a:off x="3972560" y="0"/>
            <a:ext cx="3036218" cy="463550"/>
          </a:xfrm>
          <a:prstGeom prst="rect">
            <a:avLst/>
          </a:prstGeom>
          <a:noFill/>
          <a:ln w="9525">
            <a:noFill/>
            <a:miter lim="800000"/>
            <a:headEnd/>
            <a:tailEnd/>
          </a:ln>
          <a:effectLst/>
        </p:spPr>
        <p:txBody>
          <a:bodyPr vert="horz" wrap="square" lIns="92009" tIns="46004" rIns="92009" bIns="46004" numCol="1" anchor="t" anchorCtr="0" compatLnSpc="1">
            <a:prstTxWarp prst="textNoShape">
              <a:avLst/>
            </a:prstTxWarp>
          </a:bodyPr>
          <a:lstStyle>
            <a:lvl1pPr algn="r" defTabSz="920154">
              <a:defRPr sz="1100" b="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040" y="4416426"/>
            <a:ext cx="5608320" cy="4181475"/>
          </a:xfrm>
          <a:prstGeom prst="rect">
            <a:avLst/>
          </a:prstGeom>
          <a:noFill/>
          <a:ln w="9525">
            <a:noFill/>
            <a:miter lim="800000"/>
            <a:headEnd/>
            <a:tailEnd/>
          </a:ln>
          <a:effectLst/>
        </p:spPr>
        <p:txBody>
          <a:bodyPr vert="horz" wrap="square" lIns="92009" tIns="46004" rIns="92009" bIns="460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31263"/>
            <a:ext cx="3036218" cy="463550"/>
          </a:xfrm>
          <a:prstGeom prst="rect">
            <a:avLst/>
          </a:prstGeom>
          <a:noFill/>
          <a:ln w="9525">
            <a:noFill/>
            <a:miter lim="800000"/>
            <a:headEnd/>
            <a:tailEnd/>
          </a:ln>
          <a:effectLst/>
        </p:spPr>
        <p:txBody>
          <a:bodyPr vert="horz" wrap="square" lIns="92009" tIns="46004" rIns="92009" bIns="46004" numCol="1" anchor="b" anchorCtr="0" compatLnSpc="1">
            <a:prstTxWarp prst="textNoShape">
              <a:avLst/>
            </a:prstTxWarp>
          </a:bodyPr>
          <a:lstStyle>
            <a:lvl1pPr defTabSz="920154">
              <a:defRPr sz="1100" b="0"/>
            </a:lvl1pPr>
          </a:lstStyle>
          <a:p>
            <a:pPr>
              <a:defRPr/>
            </a:pPr>
            <a:endParaRPr lang="en-US"/>
          </a:p>
        </p:txBody>
      </p:sp>
      <p:sp>
        <p:nvSpPr>
          <p:cNvPr id="10247" name="Rectangle 7"/>
          <p:cNvSpPr>
            <a:spLocks noGrp="1" noChangeArrowheads="1"/>
          </p:cNvSpPr>
          <p:nvPr>
            <p:ph type="sldNum" sz="quarter" idx="5"/>
          </p:nvPr>
        </p:nvSpPr>
        <p:spPr bwMode="auto">
          <a:xfrm>
            <a:off x="3972560" y="8831263"/>
            <a:ext cx="3036218" cy="463550"/>
          </a:xfrm>
          <a:prstGeom prst="rect">
            <a:avLst/>
          </a:prstGeom>
          <a:noFill/>
          <a:ln w="9525">
            <a:noFill/>
            <a:miter lim="800000"/>
            <a:headEnd/>
            <a:tailEnd/>
          </a:ln>
          <a:effectLst/>
        </p:spPr>
        <p:txBody>
          <a:bodyPr vert="horz" wrap="square" lIns="92009" tIns="46004" rIns="92009" bIns="46004" numCol="1" anchor="b" anchorCtr="0" compatLnSpc="1">
            <a:prstTxWarp prst="textNoShape">
              <a:avLst/>
            </a:prstTxWarp>
          </a:bodyPr>
          <a:lstStyle>
            <a:lvl1pPr algn="r" defTabSz="920154">
              <a:defRPr sz="1100" b="0"/>
            </a:lvl1pPr>
          </a:lstStyle>
          <a:p>
            <a:pPr>
              <a:defRPr/>
            </a:pPr>
            <a:fld id="{4C73AC52-3D83-4063-861B-56E28C4E8269}" type="slidenum">
              <a:rPr lang="en-US"/>
              <a:pPr>
                <a:defRPr/>
              </a:pPr>
              <a:t>‹#›</a:t>
            </a:fld>
            <a:endParaRPr lang="en-US" dirty="0"/>
          </a:p>
        </p:txBody>
      </p:sp>
    </p:spTree>
    <p:extLst>
      <p:ext uri="{BB962C8B-B14F-4D97-AF65-F5344CB8AC3E}">
        <p14:creationId xmlns:p14="http://schemas.microsoft.com/office/powerpoint/2010/main" val="3077752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descr="business_ppt_background"/>
          <p:cNvPicPr>
            <a:picLocks noChangeAspect="1" noChangeArrowheads="1"/>
          </p:cNvPicPr>
          <p:nvPr userDrawn="1"/>
        </p:nvPicPr>
        <p:blipFill>
          <a:blip r:embed="rId2" cstate="print">
            <a:lum bright="6000"/>
          </a:blip>
          <a:srcRect t="2592" r="14000" b="3067"/>
          <a:stretch>
            <a:fillRect/>
          </a:stretch>
        </p:blipFill>
        <p:spPr bwMode="auto">
          <a:xfrm>
            <a:off x="0" y="0"/>
            <a:ext cx="9144000" cy="6858000"/>
          </a:xfrm>
          <a:prstGeom prst="rect">
            <a:avLst/>
          </a:prstGeom>
          <a:noFill/>
          <a:ln w="9525">
            <a:noFill/>
            <a:miter lim="800000"/>
            <a:headEnd/>
            <a:tailEnd/>
          </a:ln>
        </p:spPr>
      </p:pic>
      <p:sp>
        <p:nvSpPr>
          <p:cNvPr id="5" name="Text Box 31"/>
          <p:cNvSpPr txBox="1">
            <a:spLocks noChangeArrowheads="1"/>
          </p:cNvSpPr>
          <p:nvPr userDrawn="1"/>
        </p:nvSpPr>
        <p:spPr bwMode="auto">
          <a:xfrm>
            <a:off x="6350" y="6559550"/>
            <a:ext cx="342900" cy="244475"/>
          </a:xfrm>
          <a:prstGeom prst="rect">
            <a:avLst/>
          </a:prstGeom>
          <a:noFill/>
          <a:ln w="9525">
            <a:noFill/>
            <a:miter lim="800000"/>
            <a:headEnd/>
            <a:tailEnd/>
          </a:ln>
          <a:effectLst/>
        </p:spPr>
        <p:txBody>
          <a:bodyPr wrap="none">
            <a:spAutoFit/>
          </a:bodyPr>
          <a:lstStyle/>
          <a:p>
            <a:pPr>
              <a:defRPr/>
            </a:pPr>
            <a:fld id="{8EF06197-F924-4895-A049-0882088AB8DA}" type="slidenum">
              <a:rPr lang="en-US" sz="1000" b="0">
                <a:solidFill>
                  <a:schemeClr val="bg1"/>
                </a:solidFill>
              </a:rPr>
              <a:pPr>
                <a:defRPr/>
              </a:pPr>
              <a:t>‹#›</a:t>
            </a:fld>
            <a:endParaRPr lang="en-US" sz="1000" b="0" dirty="0">
              <a:solidFill>
                <a:schemeClr val="bg1"/>
              </a:solidFill>
            </a:endParaRPr>
          </a:p>
        </p:txBody>
      </p:sp>
      <p:sp>
        <p:nvSpPr>
          <p:cNvPr id="100355" name="Rectangle 2"/>
          <p:cNvSpPr>
            <a:spLocks noGrp="1" noChangeArrowheads="1"/>
          </p:cNvSpPr>
          <p:nvPr>
            <p:ph type="ctrTitle"/>
          </p:nvPr>
        </p:nvSpPr>
        <p:spPr>
          <a:xfrm>
            <a:off x="685800" y="2130425"/>
            <a:ext cx="7772400" cy="1470025"/>
          </a:xfrm>
        </p:spPr>
        <p:txBody>
          <a:bodyPr/>
          <a:lstStyle>
            <a:lvl1pPr algn="ctr">
              <a:defRPr smtClean="0"/>
            </a:lvl1pPr>
          </a:lstStyle>
          <a:p>
            <a:r>
              <a:rPr lang="en-US"/>
              <a:t>Click to edit Master title style</a:t>
            </a:r>
          </a:p>
        </p:txBody>
      </p:sp>
      <p:sp>
        <p:nvSpPr>
          <p:cNvPr id="100356" name="Rectangle 3"/>
          <p:cNvSpPr>
            <a:spLocks noGrp="1" noChangeArrowheads="1"/>
          </p:cNvSpPr>
          <p:nvPr>
            <p:ph type="subTitle" idx="1"/>
          </p:nvPr>
        </p:nvSpPr>
        <p:spPr>
          <a:xfrm>
            <a:off x="1371600" y="3886200"/>
            <a:ext cx="6400800" cy="519113"/>
          </a:xfrm>
        </p:spPr>
        <p:txBody>
          <a:bodyPr/>
          <a:lstStyle>
            <a:lvl1pPr marL="0" indent="0" algn="ctr">
              <a:buFont typeface="Wingdings 3" pitchFamily="18" charset="2"/>
              <a:buNone/>
              <a:defRPr smtClean="0"/>
            </a:lvl1pPr>
          </a:lstStyle>
          <a:p>
            <a:r>
              <a:rPr lang="en-US"/>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04938"/>
            <a:ext cx="2057400" cy="2592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404938"/>
            <a:ext cx="6019800" cy="2592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938"/>
            <a:ext cx="8229600" cy="609600"/>
          </a:xfrm>
        </p:spPr>
        <p:txBody>
          <a:bodyPr/>
          <a:lstStyle/>
          <a:p>
            <a:r>
              <a:rPr lang="en-US"/>
              <a:t>Click to edit Master title style</a:t>
            </a:r>
          </a:p>
        </p:txBody>
      </p:sp>
      <p:sp>
        <p:nvSpPr>
          <p:cNvPr id="3" name="Table Placeholder 2"/>
          <p:cNvSpPr>
            <a:spLocks noGrp="1"/>
          </p:cNvSpPr>
          <p:nvPr>
            <p:ph type="tbl" idx="1"/>
          </p:nvPr>
        </p:nvSpPr>
        <p:spPr>
          <a:xfrm>
            <a:off x="457200" y="2309813"/>
            <a:ext cx="8229600" cy="1687512"/>
          </a:xfrm>
        </p:spPr>
        <p:txBody>
          <a:bodyPr/>
          <a:lstStyle/>
          <a:p>
            <a:pPr lvl="0"/>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938"/>
            <a:ext cx="8229600" cy="609600"/>
          </a:xfrm>
        </p:spPr>
        <p:txBody>
          <a:bodyPr/>
          <a:lstStyle/>
          <a:p>
            <a:r>
              <a:rPr lang="en-US"/>
              <a:t>Click to edit Master title style</a:t>
            </a:r>
          </a:p>
        </p:txBody>
      </p:sp>
      <p:sp>
        <p:nvSpPr>
          <p:cNvPr id="3" name="Chart Placeholder 2"/>
          <p:cNvSpPr>
            <a:spLocks noGrp="1"/>
          </p:cNvSpPr>
          <p:nvPr>
            <p:ph type="chart" idx="1"/>
          </p:nvPr>
        </p:nvSpPr>
        <p:spPr>
          <a:xfrm>
            <a:off x="457200" y="2309813"/>
            <a:ext cx="8229600" cy="1687512"/>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09813"/>
            <a:ext cx="4038600" cy="168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09813"/>
            <a:ext cx="4038600" cy="168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usiness_ppt_background"/>
          <p:cNvPicPr>
            <a:picLocks noChangeAspect="1" noChangeArrowheads="1"/>
          </p:cNvPicPr>
          <p:nvPr userDrawn="1"/>
        </p:nvPicPr>
        <p:blipFill>
          <a:blip r:embed="rId14" cstate="print">
            <a:lum bright="6000"/>
          </a:blip>
          <a:srcRect t="2592" r="14000" b="3067"/>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47650" y="134938"/>
            <a:ext cx="8702675" cy="6096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46088" y="1741488"/>
            <a:ext cx="8229600" cy="183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5" name="AutoShape 9"/>
          <p:cNvSpPr>
            <a:spLocks noChangeAspect="1" noChangeArrowheads="1" noTextEdit="1"/>
          </p:cNvSpPr>
          <p:nvPr userDrawn="1"/>
        </p:nvSpPr>
        <p:spPr bwMode="auto">
          <a:xfrm>
            <a:off x="7720013" y="6408738"/>
            <a:ext cx="1265237" cy="427037"/>
          </a:xfrm>
          <a:prstGeom prst="rect">
            <a:avLst/>
          </a:prstGeom>
          <a:noFill/>
          <a:ln w="9525">
            <a:noFill/>
            <a:miter lim="800000"/>
            <a:headEnd/>
            <a:tailEnd/>
          </a:ln>
        </p:spPr>
        <p:txBody>
          <a:bodyPr/>
          <a:lstStyle/>
          <a:p>
            <a:pPr>
              <a:defRPr/>
            </a:pPr>
            <a:endParaRPr lang="en-US" dirty="0"/>
          </a:p>
        </p:txBody>
      </p:sp>
      <p:grpSp>
        <p:nvGrpSpPr>
          <p:cNvPr id="1030" name="Group 36"/>
          <p:cNvGrpSpPr>
            <a:grpSpLocks/>
          </p:cNvGrpSpPr>
          <p:nvPr userDrawn="1"/>
        </p:nvGrpSpPr>
        <p:grpSpPr bwMode="auto">
          <a:xfrm>
            <a:off x="7862888" y="6429375"/>
            <a:ext cx="1139825" cy="268288"/>
            <a:chOff x="4863" y="4037"/>
            <a:chExt cx="796" cy="188"/>
          </a:xfrm>
        </p:grpSpPr>
        <p:sp>
          <p:nvSpPr>
            <p:cNvPr id="4108" name="Freeform 12"/>
            <p:cNvSpPr>
              <a:spLocks/>
            </p:cNvSpPr>
            <p:nvPr userDrawn="1"/>
          </p:nvSpPr>
          <p:spPr bwMode="auto">
            <a:xfrm>
              <a:off x="5057" y="4107"/>
              <a:ext cx="94" cy="115"/>
            </a:xfrm>
            <a:custGeom>
              <a:avLst/>
              <a:gdLst/>
              <a:ahLst/>
              <a:cxnLst>
                <a:cxn ang="0">
                  <a:pos x="426" y="4"/>
                </a:cxn>
                <a:cxn ang="0">
                  <a:pos x="474" y="24"/>
                </a:cxn>
                <a:cxn ang="0">
                  <a:pos x="505" y="64"/>
                </a:cxn>
                <a:cxn ang="0">
                  <a:pos x="517" y="117"/>
                </a:cxn>
                <a:cxn ang="0">
                  <a:pos x="505" y="165"/>
                </a:cxn>
                <a:cxn ang="0">
                  <a:pos x="474" y="193"/>
                </a:cxn>
                <a:cxn ang="0">
                  <a:pos x="435" y="194"/>
                </a:cxn>
                <a:cxn ang="0">
                  <a:pos x="406" y="170"/>
                </a:cxn>
                <a:cxn ang="0">
                  <a:pos x="394" y="130"/>
                </a:cxn>
                <a:cxn ang="0">
                  <a:pos x="402" y="98"/>
                </a:cxn>
                <a:cxn ang="0">
                  <a:pos x="429" y="68"/>
                </a:cxn>
                <a:cxn ang="0">
                  <a:pos x="443" y="52"/>
                </a:cxn>
                <a:cxn ang="0">
                  <a:pos x="442" y="36"/>
                </a:cxn>
                <a:cxn ang="0">
                  <a:pos x="421" y="26"/>
                </a:cxn>
                <a:cxn ang="0">
                  <a:pos x="381" y="27"/>
                </a:cxn>
                <a:cxn ang="0">
                  <a:pos x="338" y="44"/>
                </a:cxn>
                <a:cxn ang="0">
                  <a:pos x="294" y="87"/>
                </a:cxn>
                <a:cxn ang="0">
                  <a:pos x="259" y="151"/>
                </a:cxn>
                <a:cxn ang="0">
                  <a:pos x="241" y="221"/>
                </a:cxn>
                <a:cxn ang="0">
                  <a:pos x="233" y="292"/>
                </a:cxn>
                <a:cxn ang="0">
                  <a:pos x="230" y="358"/>
                </a:cxn>
                <a:cxn ang="0">
                  <a:pos x="231" y="568"/>
                </a:cxn>
                <a:cxn ang="0">
                  <a:pos x="243" y="600"/>
                </a:cxn>
                <a:cxn ang="0">
                  <a:pos x="269" y="615"/>
                </a:cxn>
                <a:cxn ang="0">
                  <a:pos x="335" y="616"/>
                </a:cxn>
                <a:cxn ang="0">
                  <a:pos x="8" y="638"/>
                </a:cxn>
                <a:cxn ang="0">
                  <a:pos x="59" y="616"/>
                </a:cxn>
                <a:cxn ang="0">
                  <a:pos x="94" y="609"/>
                </a:cxn>
                <a:cxn ang="0">
                  <a:pos x="112" y="587"/>
                </a:cxn>
                <a:cxn ang="0">
                  <a:pos x="118" y="544"/>
                </a:cxn>
                <a:cxn ang="0">
                  <a:pos x="116" y="91"/>
                </a:cxn>
                <a:cxn ang="0">
                  <a:pos x="99" y="62"/>
                </a:cxn>
                <a:cxn ang="0">
                  <a:pos x="67" y="46"/>
                </a:cxn>
                <a:cxn ang="0">
                  <a:pos x="0" y="43"/>
                </a:cxn>
                <a:cxn ang="0">
                  <a:pos x="34" y="22"/>
                </a:cxn>
                <a:cxn ang="0">
                  <a:pos x="91" y="19"/>
                </a:cxn>
                <a:cxn ang="0">
                  <a:pos x="128" y="18"/>
                </a:cxn>
                <a:cxn ang="0">
                  <a:pos x="227" y="7"/>
                </a:cxn>
                <a:cxn ang="0">
                  <a:pos x="238" y="150"/>
                </a:cxn>
                <a:cxn ang="0">
                  <a:pos x="262" y="101"/>
                </a:cxn>
                <a:cxn ang="0">
                  <a:pos x="290" y="56"/>
                </a:cxn>
                <a:cxn ang="0">
                  <a:pos x="326" y="23"/>
                </a:cxn>
                <a:cxn ang="0">
                  <a:pos x="370" y="3"/>
                </a:cxn>
              </a:cxnLst>
              <a:rect l="0" t="0" r="r" b="b"/>
              <a:pathLst>
                <a:path w="517" h="638">
                  <a:moveTo>
                    <a:pt x="398" y="0"/>
                  </a:moveTo>
                  <a:lnTo>
                    <a:pt x="426" y="4"/>
                  </a:lnTo>
                  <a:lnTo>
                    <a:pt x="451" y="12"/>
                  </a:lnTo>
                  <a:lnTo>
                    <a:pt x="474" y="24"/>
                  </a:lnTo>
                  <a:lnTo>
                    <a:pt x="491" y="43"/>
                  </a:lnTo>
                  <a:lnTo>
                    <a:pt x="505" y="64"/>
                  </a:lnTo>
                  <a:lnTo>
                    <a:pt x="514" y="89"/>
                  </a:lnTo>
                  <a:lnTo>
                    <a:pt x="517" y="117"/>
                  </a:lnTo>
                  <a:lnTo>
                    <a:pt x="513" y="142"/>
                  </a:lnTo>
                  <a:lnTo>
                    <a:pt x="505" y="165"/>
                  </a:lnTo>
                  <a:lnTo>
                    <a:pt x="491" y="182"/>
                  </a:lnTo>
                  <a:lnTo>
                    <a:pt x="474" y="193"/>
                  </a:lnTo>
                  <a:lnTo>
                    <a:pt x="454" y="197"/>
                  </a:lnTo>
                  <a:lnTo>
                    <a:pt x="435" y="194"/>
                  </a:lnTo>
                  <a:lnTo>
                    <a:pt x="418" y="185"/>
                  </a:lnTo>
                  <a:lnTo>
                    <a:pt x="406" y="170"/>
                  </a:lnTo>
                  <a:lnTo>
                    <a:pt x="397" y="153"/>
                  </a:lnTo>
                  <a:lnTo>
                    <a:pt x="394" y="130"/>
                  </a:lnTo>
                  <a:lnTo>
                    <a:pt x="397" y="114"/>
                  </a:lnTo>
                  <a:lnTo>
                    <a:pt x="402" y="98"/>
                  </a:lnTo>
                  <a:lnTo>
                    <a:pt x="413" y="83"/>
                  </a:lnTo>
                  <a:lnTo>
                    <a:pt x="429" y="68"/>
                  </a:lnTo>
                  <a:lnTo>
                    <a:pt x="438" y="59"/>
                  </a:lnTo>
                  <a:lnTo>
                    <a:pt x="443" y="52"/>
                  </a:lnTo>
                  <a:lnTo>
                    <a:pt x="445" y="47"/>
                  </a:lnTo>
                  <a:lnTo>
                    <a:pt x="442" y="36"/>
                  </a:lnTo>
                  <a:lnTo>
                    <a:pt x="434" y="30"/>
                  </a:lnTo>
                  <a:lnTo>
                    <a:pt x="421" y="26"/>
                  </a:lnTo>
                  <a:lnTo>
                    <a:pt x="403" y="24"/>
                  </a:lnTo>
                  <a:lnTo>
                    <a:pt x="381" y="27"/>
                  </a:lnTo>
                  <a:lnTo>
                    <a:pt x="358" y="34"/>
                  </a:lnTo>
                  <a:lnTo>
                    <a:pt x="338" y="44"/>
                  </a:lnTo>
                  <a:lnTo>
                    <a:pt x="319" y="58"/>
                  </a:lnTo>
                  <a:lnTo>
                    <a:pt x="294" y="87"/>
                  </a:lnTo>
                  <a:lnTo>
                    <a:pt x="275" y="118"/>
                  </a:lnTo>
                  <a:lnTo>
                    <a:pt x="259" y="151"/>
                  </a:lnTo>
                  <a:lnTo>
                    <a:pt x="249" y="186"/>
                  </a:lnTo>
                  <a:lnTo>
                    <a:pt x="241" y="221"/>
                  </a:lnTo>
                  <a:lnTo>
                    <a:pt x="235" y="257"/>
                  </a:lnTo>
                  <a:lnTo>
                    <a:pt x="233" y="292"/>
                  </a:lnTo>
                  <a:lnTo>
                    <a:pt x="231" y="326"/>
                  </a:lnTo>
                  <a:lnTo>
                    <a:pt x="230" y="358"/>
                  </a:lnTo>
                  <a:lnTo>
                    <a:pt x="230" y="544"/>
                  </a:lnTo>
                  <a:lnTo>
                    <a:pt x="231" y="568"/>
                  </a:lnTo>
                  <a:lnTo>
                    <a:pt x="235" y="587"/>
                  </a:lnTo>
                  <a:lnTo>
                    <a:pt x="243" y="600"/>
                  </a:lnTo>
                  <a:lnTo>
                    <a:pt x="254" y="609"/>
                  </a:lnTo>
                  <a:lnTo>
                    <a:pt x="269" y="615"/>
                  </a:lnTo>
                  <a:lnTo>
                    <a:pt x="289" y="616"/>
                  </a:lnTo>
                  <a:lnTo>
                    <a:pt x="335" y="616"/>
                  </a:lnTo>
                  <a:lnTo>
                    <a:pt x="335" y="638"/>
                  </a:lnTo>
                  <a:lnTo>
                    <a:pt x="8" y="638"/>
                  </a:lnTo>
                  <a:lnTo>
                    <a:pt x="8" y="616"/>
                  </a:lnTo>
                  <a:lnTo>
                    <a:pt x="59" y="616"/>
                  </a:lnTo>
                  <a:lnTo>
                    <a:pt x="79" y="615"/>
                  </a:lnTo>
                  <a:lnTo>
                    <a:pt x="94" y="609"/>
                  </a:lnTo>
                  <a:lnTo>
                    <a:pt x="106" y="600"/>
                  </a:lnTo>
                  <a:lnTo>
                    <a:pt x="112" y="587"/>
                  </a:lnTo>
                  <a:lnTo>
                    <a:pt x="116" y="568"/>
                  </a:lnTo>
                  <a:lnTo>
                    <a:pt x="118" y="544"/>
                  </a:lnTo>
                  <a:lnTo>
                    <a:pt x="118" y="110"/>
                  </a:lnTo>
                  <a:lnTo>
                    <a:pt x="116" y="91"/>
                  </a:lnTo>
                  <a:lnTo>
                    <a:pt x="110" y="74"/>
                  </a:lnTo>
                  <a:lnTo>
                    <a:pt x="99" y="62"/>
                  </a:lnTo>
                  <a:lnTo>
                    <a:pt x="84" y="51"/>
                  </a:lnTo>
                  <a:lnTo>
                    <a:pt x="67" y="46"/>
                  </a:lnTo>
                  <a:lnTo>
                    <a:pt x="44" y="43"/>
                  </a:lnTo>
                  <a:lnTo>
                    <a:pt x="0" y="43"/>
                  </a:lnTo>
                  <a:lnTo>
                    <a:pt x="0" y="22"/>
                  </a:lnTo>
                  <a:lnTo>
                    <a:pt x="34" y="22"/>
                  </a:lnTo>
                  <a:lnTo>
                    <a:pt x="64" y="20"/>
                  </a:lnTo>
                  <a:lnTo>
                    <a:pt x="91" y="19"/>
                  </a:lnTo>
                  <a:lnTo>
                    <a:pt x="112" y="18"/>
                  </a:lnTo>
                  <a:lnTo>
                    <a:pt x="128" y="18"/>
                  </a:lnTo>
                  <a:lnTo>
                    <a:pt x="207" y="7"/>
                  </a:lnTo>
                  <a:lnTo>
                    <a:pt x="227" y="7"/>
                  </a:lnTo>
                  <a:lnTo>
                    <a:pt x="227" y="174"/>
                  </a:lnTo>
                  <a:lnTo>
                    <a:pt x="238" y="150"/>
                  </a:lnTo>
                  <a:lnTo>
                    <a:pt x="250" y="125"/>
                  </a:lnTo>
                  <a:lnTo>
                    <a:pt x="262" y="101"/>
                  </a:lnTo>
                  <a:lnTo>
                    <a:pt x="275" y="78"/>
                  </a:lnTo>
                  <a:lnTo>
                    <a:pt x="290" y="56"/>
                  </a:lnTo>
                  <a:lnTo>
                    <a:pt x="307" y="38"/>
                  </a:lnTo>
                  <a:lnTo>
                    <a:pt x="326" y="23"/>
                  </a:lnTo>
                  <a:lnTo>
                    <a:pt x="346" y="11"/>
                  </a:lnTo>
                  <a:lnTo>
                    <a:pt x="370" y="3"/>
                  </a:lnTo>
                  <a:lnTo>
                    <a:pt x="398" y="0"/>
                  </a:lnTo>
                  <a:close/>
                </a:path>
              </a:pathLst>
            </a:custGeom>
            <a:solidFill>
              <a:srgbClr val="004A8E"/>
            </a:solidFill>
            <a:ln w="0">
              <a:noFill/>
              <a:prstDash val="solid"/>
              <a:round/>
              <a:headEnd/>
              <a:tailEnd/>
            </a:ln>
          </p:spPr>
          <p:txBody>
            <a:bodyPr/>
            <a:lstStyle/>
            <a:p>
              <a:pPr>
                <a:defRPr/>
              </a:pPr>
              <a:endParaRPr lang="en-US" dirty="0"/>
            </a:p>
          </p:txBody>
        </p:sp>
        <p:sp>
          <p:nvSpPr>
            <p:cNvPr id="4109" name="Freeform 13"/>
            <p:cNvSpPr>
              <a:spLocks noEditPoints="1"/>
            </p:cNvSpPr>
            <p:nvPr userDrawn="1"/>
          </p:nvSpPr>
          <p:spPr bwMode="auto">
            <a:xfrm>
              <a:off x="5153" y="4041"/>
              <a:ext cx="133" cy="184"/>
            </a:xfrm>
            <a:custGeom>
              <a:avLst/>
              <a:gdLst/>
              <a:ahLst/>
              <a:cxnLst>
                <a:cxn ang="0">
                  <a:pos x="270" y="395"/>
                </a:cxn>
                <a:cxn ang="0">
                  <a:pos x="218" y="418"/>
                </a:cxn>
                <a:cxn ang="0">
                  <a:pos x="178" y="458"/>
                </a:cxn>
                <a:cxn ang="0">
                  <a:pos x="152" y="505"/>
                </a:cxn>
                <a:cxn ang="0">
                  <a:pos x="138" y="568"/>
                </a:cxn>
                <a:cxn ang="0">
                  <a:pos x="130" y="651"/>
                </a:cxn>
                <a:cxn ang="0">
                  <a:pos x="130" y="753"/>
                </a:cxn>
                <a:cxn ang="0">
                  <a:pos x="140" y="839"/>
                </a:cxn>
                <a:cxn ang="0">
                  <a:pos x="162" y="903"/>
                </a:cxn>
                <a:cxn ang="0">
                  <a:pos x="194" y="950"/>
                </a:cxn>
                <a:cxn ang="0">
                  <a:pos x="242" y="980"/>
                </a:cxn>
                <a:cxn ang="0">
                  <a:pos x="294" y="991"/>
                </a:cxn>
                <a:cxn ang="0">
                  <a:pos x="364" y="975"/>
                </a:cxn>
                <a:cxn ang="0">
                  <a:pos x="422" y="932"/>
                </a:cxn>
                <a:cxn ang="0">
                  <a:pos x="466" y="866"/>
                </a:cxn>
                <a:cxn ang="0">
                  <a:pos x="494" y="777"/>
                </a:cxn>
                <a:cxn ang="0">
                  <a:pos x="503" y="672"/>
                </a:cxn>
                <a:cxn ang="0">
                  <a:pos x="494" y="582"/>
                </a:cxn>
                <a:cxn ang="0">
                  <a:pos x="465" y="506"/>
                </a:cxn>
                <a:cxn ang="0">
                  <a:pos x="421" y="446"/>
                </a:cxn>
                <a:cxn ang="0">
                  <a:pos x="364" y="407"/>
                </a:cxn>
                <a:cxn ang="0">
                  <a:pos x="299" y="393"/>
                </a:cxn>
                <a:cxn ang="0">
                  <a:pos x="615" y="0"/>
                </a:cxn>
                <a:cxn ang="0">
                  <a:pos x="618" y="916"/>
                </a:cxn>
                <a:cxn ang="0">
                  <a:pos x="638" y="959"/>
                </a:cxn>
                <a:cxn ang="0">
                  <a:pos x="675" y="980"/>
                </a:cxn>
                <a:cxn ang="0">
                  <a:pos x="746" y="983"/>
                </a:cxn>
                <a:cxn ang="0">
                  <a:pos x="629" y="1005"/>
                </a:cxn>
                <a:cxn ang="0">
                  <a:pos x="570" y="1009"/>
                </a:cxn>
                <a:cxn ang="0">
                  <a:pos x="521" y="1018"/>
                </a:cxn>
                <a:cxn ang="0">
                  <a:pos x="506" y="840"/>
                </a:cxn>
                <a:cxn ang="0">
                  <a:pos x="490" y="874"/>
                </a:cxn>
                <a:cxn ang="0">
                  <a:pos x="465" y="915"/>
                </a:cxn>
                <a:cxn ang="0">
                  <a:pos x="429" y="958"/>
                </a:cxn>
                <a:cxn ang="0">
                  <a:pos x="380" y="994"/>
                </a:cxn>
                <a:cxn ang="0">
                  <a:pos x="319" y="1015"/>
                </a:cxn>
                <a:cxn ang="0">
                  <a:pos x="238" y="1014"/>
                </a:cxn>
                <a:cxn ang="0">
                  <a:pos x="155" y="980"/>
                </a:cxn>
                <a:cxn ang="0">
                  <a:pos x="86" y="919"/>
                </a:cxn>
                <a:cxn ang="0">
                  <a:pos x="32" y="838"/>
                </a:cxn>
                <a:cxn ang="0">
                  <a:pos x="4" y="743"/>
                </a:cxn>
                <a:cxn ang="0">
                  <a:pos x="3" y="640"/>
                </a:cxn>
                <a:cxn ang="0">
                  <a:pos x="32" y="544"/>
                </a:cxn>
                <a:cxn ang="0">
                  <a:pos x="83" y="464"/>
                </a:cxn>
                <a:cxn ang="0">
                  <a:pos x="154" y="405"/>
                </a:cxn>
                <a:cxn ang="0">
                  <a:pos x="239" y="373"/>
                </a:cxn>
                <a:cxn ang="0">
                  <a:pos x="324" y="371"/>
                </a:cxn>
                <a:cxn ang="0">
                  <a:pos x="392" y="395"/>
                </a:cxn>
                <a:cxn ang="0">
                  <a:pos x="453" y="446"/>
                </a:cxn>
                <a:cxn ang="0">
                  <a:pos x="503" y="526"/>
                </a:cxn>
                <a:cxn ang="0">
                  <a:pos x="501" y="99"/>
                </a:cxn>
                <a:cxn ang="0">
                  <a:pos x="481" y="59"/>
                </a:cxn>
                <a:cxn ang="0">
                  <a:pos x="441" y="37"/>
                </a:cxn>
                <a:cxn ang="0">
                  <a:pos x="348" y="33"/>
                </a:cxn>
                <a:cxn ang="0">
                  <a:pos x="398" y="12"/>
                </a:cxn>
                <a:cxn ang="0">
                  <a:pos x="483" y="9"/>
                </a:cxn>
                <a:cxn ang="0">
                  <a:pos x="542" y="5"/>
                </a:cxn>
                <a:cxn ang="0">
                  <a:pos x="574" y="3"/>
                </a:cxn>
                <a:cxn ang="0">
                  <a:pos x="585" y="1"/>
                </a:cxn>
                <a:cxn ang="0">
                  <a:pos x="591" y="0"/>
                </a:cxn>
                <a:cxn ang="0">
                  <a:pos x="595" y="0"/>
                </a:cxn>
              </a:cxnLst>
              <a:rect l="0" t="0" r="r" b="b"/>
              <a:pathLst>
                <a:path w="746" h="1018">
                  <a:moveTo>
                    <a:pt x="299" y="393"/>
                  </a:moveTo>
                  <a:lnTo>
                    <a:pt x="270" y="395"/>
                  </a:lnTo>
                  <a:lnTo>
                    <a:pt x="243" y="405"/>
                  </a:lnTo>
                  <a:lnTo>
                    <a:pt x="218" y="418"/>
                  </a:lnTo>
                  <a:lnTo>
                    <a:pt x="194" y="438"/>
                  </a:lnTo>
                  <a:lnTo>
                    <a:pt x="178" y="458"/>
                  </a:lnTo>
                  <a:lnTo>
                    <a:pt x="164" y="480"/>
                  </a:lnTo>
                  <a:lnTo>
                    <a:pt x="152" y="505"/>
                  </a:lnTo>
                  <a:lnTo>
                    <a:pt x="144" y="534"/>
                  </a:lnTo>
                  <a:lnTo>
                    <a:pt x="138" y="568"/>
                  </a:lnTo>
                  <a:lnTo>
                    <a:pt x="132" y="606"/>
                  </a:lnTo>
                  <a:lnTo>
                    <a:pt x="130" y="651"/>
                  </a:lnTo>
                  <a:lnTo>
                    <a:pt x="130" y="703"/>
                  </a:lnTo>
                  <a:lnTo>
                    <a:pt x="130" y="753"/>
                  </a:lnTo>
                  <a:lnTo>
                    <a:pt x="134" y="800"/>
                  </a:lnTo>
                  <a:lnTo>
                    <a:pt x="140" y="839"/>
                  </a:lnTo>
                  <a:lnTo>
                    <a:pt x="150" y="874"/>
                  </a:lnTo>
                  <a:lnTo>
                    <a:pt x="162" y="903"/>
                  </a:lnTo>
                  <a:lnTo>
                    <a:pt x="176" y="928"/>
                  </a:lnTo>
                  <a:lnTo>
                    <a:pt x="194" y="950"/>
                  </a:lnTo>
                  <a:lnTo>
                    <a:pt x="216" y="967"/>
                  </a:lnTo>
                  <a:lnTo>
                    <a:pt x="242" y="980"/>
                  </a:lnTo>
                  <a:lnTo>
                    <a:pt x="267" y="990"/>
                  </a:lnTo>
                  <a:lnTo>
                    <a:pt x="294" y="991"/>
                  </a:lnTo>
                  <a:lnTo>
                    <a:pt x="330" y="987"/>
                  </a:lnTo>
                  <a:lnTo>
                    <a:pt x="364" y="975"/>
                  </a:lnTo>
                  <a:lnTo>
                    <a:pt x="395" y="956"/>
                  </a:lnTo>
                  <a:lnTo>
                    <a:pt x="422" y="932"/>
                  </a:lnTo>
                  <a:lnTo>
                    <a:pt x="446" y="902"/>
                  </a:lnTo>
                  <a:lnTo>
                    <a:pt x="466" y="866"/>
                  </a:lnTo>
                  <a:lnTo>
                    <a:pt x="482" y="824"/>
                  </a:lnTo>
                  <a:lnTo>
                    <a:pt x="494" y="777"/>
                  </a:lnTo>
                  <a:lnTo>
                    <a:pt x="502" y="727"/>
                  </a:lnTo>
                  <a:lnTo>
                    <a:pt x="503" y="672"/>
                  </a:lnTo>
                  <a:lnTo>
                    <a:pt x="501" y="626"/>
                  </a:lnTo>
                  <a:lnTo>
                    <a:pt x="494" y="582"/>
                  </a:lnTo>
                  <a:lnTo>
                    <a:pt x="482" y="542"/>
                  </a:lnTo>
                  <a:lnTo>
                    <a:pt x="465" y="506"/>
                  </a:lnTo>
                  <a:lnTo>
                    <a:pt x="445" y="474"/>
                  </a:lnTo>
                  <a:lnTo>
                    <a:pt x="421" y="446"/>
                  </a:lnTo>
                  <a:lnTo>
                    <a:pt x="394" y="423"/>
                  </a:lnTo>
                  <a:lnTo>
                    <a:pt x="364" y="407"/>
                  </a:lnTo>
                  <a:lnTo>
                    <a:pt x="332" y="397"/>
                  </a:lnTo>
                  <a:lnTo>
                    <a:pt x="299" y="393"/>
                  </a:lnTo>
                  <a:close/>
                  <a:moveTo>
                    <a:pt x="595" y="0"/>
                  </a:moveTo>
                  <a:lnTo>
                    <a:pt x="615" y="0"/>
                  </a:lnTo>
                  <a:lnTo>
                    <a:pt x="615" y="888"/>
                  </a:lnTo>
                  <a:lnTo>
                    <a:pt x="618" y="916"/>
                  </a:lnTo>
                  <a:lnTo>
                    <a:pt x="626" y="940"/>
                  </a:lnTo>
                  <a:lnTo>
                    <a:pt x="638" y="959"/>
                  </a:lnTo>
                  <a:lnTo>
                    <a:pt x="654" y="972"/>
                  </a:lnTo>
                  <a:lnTo>
                    <a:pt x="675" y="980"/>
                  </a:lnTo>
                  <a:lnTo>
                    <a:pt x="701" y="983"/>
                  </a:lnTo>
                  <a:lnTo>
                    <a:pt x="746" y="983"/>
                  </a:lnTo>
                  <a:lnTo>
                    <a:pt x="746" y="1005"/>
                  </a:lnTo>
                  <a:lnTo>
                    <a:pt x="629" y="1005"/>
                  </a:lnTo>
                  <a:lnTo>
                    <a:pt x="599" y="1006"/>
                  </a:lnTo>
                  <a:lnTo>
                    <a:pt x="570" y="1009"/>
                  </a:lnTo>
                  <a:lnTo>
                    <a:pt x="542" y="1013"/>
                  </a:lnTo>
                  <a:lnTo>
                    <a:pt x="521" y="1018"/>
                  </a:lnTo>
                  <a:lnTo>
                    <a:pt x="506" y="1018"/>
                  </a:lnTo>
                  <a:lnTo>
                    <a:pt x="506" y="840"/>
                  </a:lnTo>
                  <a:lnTo>
                    <a:pt x="498" y="855"/>
                  </a:lnTo>
                  <a:lnTo>
                    <a:pt x="490" y="874"/>
                  </a:lnTo>
                  <a:lnTo>
                    <a:pt x="478" y="894"/>
                  </a:lnTo>
                  <a:lnTo>
                    <a:pt x="465" y="915"/>
                  </a:lnTo>
                  <a:lnTo>
                    <a:pt x="449" y="936"/>
                  </a:lnTo>
                  <a:lnTo>
                    <a:pt x="429" y="958"/>
                  </a:lnTo>
                  <a:lnTo>
                    <a:pt x="406" y="976"/>
                  </a:lnTo>
                  <a:lnTo>
                    <a:pt x="380" y="994"/>
                  </a:lnTo>
                  <a:lnTo>
                    <a:pt x="351" y="1007"/>
                  </a:lnTo>
                  <a:lnTo>
                    <a:pt x="319" y="1015"/>
                  </a:lnTo>
                  <a:lnTo>
                    <a:pt x="282" y="1018"/>
                  </a:lnTo>
                  <a:lnTo>
                    <a:pt x="238" y="1014"/>
                  </a:lnTo>
                  <a:lnTo>
                    <a:pt x="195" y="1000"/>
                  </a:lnTo>
                  <a:lnTo>
                    <a:pt x="155" y="980"/>
                  </a:lnTo>
                  <a:lnTo>
                    <a:pt x="119" y="952"/>
                  </a:lnTo>
                  <a:lnTo>
                    <a:pt x="86" y="919"/>
                  </a:lnTo>
                  <a:lnTo>
                    <a:pt x="56" y="882"/>
                  </a:lnTo>
                  <a:lnTo>
                    <a:pt x="32" y="838"/>
                  </a:lnTo>
                  <a:lnTo>
                    <a:pt x="15" y="792"/>
                  </a:lnTo>
                  <a:lnTo>
                    <a:pt x="4" y="743"/>
                  </a:lnTo>
                  <a:lnTo>
                    <a:pt x="0" y="692"/>
                  </a:lnTo>
                  <a:lnTo>
                    <a:pt x="3" y="640"/>
                  </a:lnTo>
                  <a:lnTo>
                    <a:pt x="15" y="589"/>
                  </a:lnTo>
                  <a:lnTo>
                    <a:pt x="32" y="544"/>
                  </a:lnTo>
                  <a:lnTo>
                    <a:pt x="55" y="501"/>
                  </a:lnTo>
                  <a:lnTo>
                    <a:pt x="83" y="464"/>
                  </a:lnTo>
                  <a:lnTo>
                    <a:pt x="116" y="430"/>
                  </a:lnTo>
                  <a:lnTo>
                    <a:pt x="154" y="405"/>
                  </a:lnTo>
                  <a:lnTo>
                    <a:pt x="195" y="385"/>
                  </a:lnTo>
                  <a:lnTo>
                    <a:pt x="239" y="373"/>
                  </a:lnTo>
                  <a:lnTo>
                    <a:pt x="284" y="367"/>
                  </a:lnTo>
                  <a:lnTo>
                    <a:pt x="324" y="371"/>
                  </a:lnTo>
                  <a:lnTo>
                    <a:pt x="360" y="379"/>
                  </a:lnTo>
                  <a:lnTo>
                    <a:pt x="392" y="395"/>
                  </a:lnTo>
                  <a:lnTo>
                    <a:pt x="423" y="417"/>
                  </a:lnTo>
                  <a:lnTo>
                    <a:pt x="453" y="446"/>
                  </a:lnTo>
                  <a:lnTo>
                    <a:pt x="479" y="482"/>
                  </a:lnTo>
                  <a:lnTo>
                    <a:pt x="503" y="526"/>
                  </a:lnTo>
                  <a:lnTo>
                    <a:pt x="503" y="124"/>
                  </a:lnTo>
                  <a:lnTo>
                    <a:pt x="501" y="99"/>
                  </a:lnTo>
                  <a:lnTo>
                    <a:pt x="493" y="76"/>
                  </a:lnTo>
                  <a:lnTo>
                    <a:pt x="481" y="59"/>
                  </a:lnTo>
                  <a:lnTo>
                    <a:pt x="463" y="45"/>
                  </a:lnTo>
                  <a:lnTo>
                    <a:pt x="441" y="37"/>
                  </a:lnTo>
                  <a:lnTo>
                    <a:pt x="415" y="33"/>
                  </a:lnTo>
                  <a:lnTo>
                    <a:pt x="348" y="33"/>
                  </a:lnTo>
                  <a:lnTo>
                    <a:pt x="348" y="12"/>
                  </a:lnTo>
                  <a:lnTo>
                    <a:pt x="398" y="12"/>
                  </a:lnTo>
                  <a:lnTo>
                    <a:pt x="443" y="11"/>
                  </a:lnTo>
                  <a:lnTo>
                    <a:pt x="483" y="9"/>
                  </a:lnTo>
                  <a:lnTo>
                    <a:pt x="515" y="7"/>
                  </a:lnTo>
                  <a:lnTo>
                    <a:pt x="542" y="5"/>
                  </a:lnTo>
                  <a:lnTo>
                    <a:pt x="562" y="3"/>
                  </a:lnTo>
                  <a:lnTo>
                    <a:pt x="574" y="3"/>
                  </a:lnTo>
                  <a:lnTo>
                    <a:pt x="579" y="1"/>
                  </a:lnTo>
                  <a:lnTo>
                    <a:pt x="585" y="1"/>
                  </a:lnTo>
                  <a:lnTo>
                    <a:pt x="589" y="0"/>
                  </a:lnTo>
                  <a:lnTo>
                    <a:pt x="591" y="0"/>
                  </a:lnTo>
                  <a:lnTo>
                    <a:pt x="593" y="0"/>
                  </a:lnTo>
                  <a:lnTo>
                    <a:pt x="595" y="0"/>
                  </a:lnTo>
                  <a:close/>
                </a:path>
              </a:pathLst>
            </a:custGeom>
            <a:solidFill>
              <a:srgbClr val="004A8E"/>
            </a:solidFill>
            <a:ln w="0">
              <a:noFill/>
              <a:prstDash val="solid"/>
              <a:round/>
              <a:headEnd/>
              <a:tailEnd/>
            </a:ln>
          </p:spPr>
          <p:txBody>
            <a:bodyPr/>
            <a:lstStyle/>
            <a:p>
              <a:pPr>
                <a:defRPr/>
              </a:pPr>
              <a:endParaRPr lang="en-US" dirty="0"/>
            </a:p>
          </p:txBody>
        </p:sp>
        <p:sp>
          <p:nvSpPr>
            <p:cNvPr id="4110" name="Freeform 14"/>
            <p:cNvSpPr>
              <a:spLocks noEditPoints="1"/>
            </p:cNvSpPr>
            <p:nvPr userDrawn="1"/>
          </p:nvSpPr>
          <p:spPr bwMode="auto">
            <a:xfrm>
              <a:off x="5285" y="4107"/>
              <a:ext cx="103" cy="118"/>
            </a:xfrm>
            <a:custGeom>
              <a:avLst/>
              <a:gdLst/>
              <a:ahLst/>
              <a:cxnLst>
                <a:cxn ang="0">
                  <a:pos x="254" y="25"/>
                </a:cxn>
                <a:cxn ang="0">
                  <a:pos x="206" y="48"/>
                </a:cxn>
                <a:cxn ang="0">
                  <a:pos x="168" y="91"/>
                </a:cxn>
                <a:cxn ang="0">
                  <a:pos x="146" y="141"/>
                </a:cxn>
                <a:cxn ang="0">
                  <a:pos x="135" y="185"/>
                </a:cxn>
                <a:cxn ang="0">
                  <a:pos x="130" y="239"/>
                </a:cxn>
                <a:cxn ang="0">
                  <a:pos x="395" y="274"/>
                </a:cxn>
                <a:cxn ang="0">
                  <a:pos x="425" y="267"/>
                </a:cxn>
                <a:cxn ang="0">
                  <a:pos x="437" y="244"/>
                </a:cxn>
                <a:cxn ang="0">
                  <a:pos x="435" y="180"/>
                </a:cxn>
                <a:cxn ang="0">
                  <a:pos x="414" y="107"/>
                </a:cxn>
                <a:cxn ang="0">
                  <a:pos x="372" y="53"/>
                </a:cxn>
                <a:cxn ang="0">
                  <a:pos x="315" y="26"/>
                </a:cxn>
                <a:cxn ang="0">
                  <a:pos x="279" y="0"/>
                </a:cxn>
                <a:cxn ang="0">
                  <a:pos x="364" y="14"/>
                </a:cxn>
                <a:cxn ang="0">
                  <a:pos x="441" y="56"/>
                </a:cxn>
                <a:cxn ang="0">
                  <a:pos x="501" y="120"/>
                </a:cxn>
                <a:cxn ang="0">
                  <a:pos x="545" y="203"/>
                </a:cxn>
                <a:cxn ang="0">
                  <a:pos x="566" y="302"/>
                </a:cxn>
                <a:cxn ang="0">
                  <a:pos x="127" y="322"/>
                </a:cxn>
                <a:cxn ang="0">
                  <a:pos x="128" y="368"/>
                </a:cxn>
                <a:cxn ang="0">
                  <a:pos x="132" y="420"/>
                </a:cxn>
                <a:cxn ang="0">
                  <a:pos x="142" y="474"/>
                </a:cxn>
                <a:cxn ang="0">
                  <a:pos x="159" y="525"/>
                </a:cxn>
                <a:cxn ang="0">
                  <a:pos x="186" y="569"/>
                </a:cxn>
                <a:cxn ang="0">
                  <a:pos x="224" y="602"/>
                </a:cxn>
                <a:cxn ang="0">
                  <a:pos x="278" y="621"/>
                </a:cxn>
                <a:cxn ang="0">
                  <a:pos x="352" y="619"/>
                </a:cxn>
                <a:cxn ang="0">
                  <a:pos x="429" y="590"/>
                </a:cxn>
                <a:cxn ang="0">
                  <a:pos x="490" y="533"/>
                </a:cxn>
                <a:cxn ang="0">
                  <a:pos x="534" y="451"/>
                </a:cxn>
                <a:cxn ang="0">
                  <a:pos x="571" y="402"/>
                </a:cxn>
                <a:cxn ang="0">
                  <a:pos x="557" y="454"/>
                </a:cxn>
                <a:cxn ang="0">
                  <a:pos x="541" y="494"/>
                </a:cxn>
                <a:cxn ang="0">
                  <a:pos x="506" y="550"/>
                </a:cxn>
                <a:cxn ang="0">
                  <a:pos x="446" y="606"/>
                </a:cxn>
                <a:cxn ang="0">
                  <a:pos x="374" y="641"/>
                </a:cxn>
                <a:cxn ang="0">
                  <a:pos x="295" y="653"/>
                </a:cxn>
                <a:cxn ang="0">
                  <a:pos x="208" y="640"/>
                </a:cxn>
                <a:cxn ang="0">
                  <a:pos x="132" y="599"/>
                </a:cxn>
                <a:cxn ang="0">
                  <a:pos x="71" y="539"/>
                </a:cxn>
                <a:cxn ang="0">
                  <a:pos x="27" y="461"/>
                </a:cxn>
                <a:cxn ang="0">
                  <a:pos x="3" y="370"/>
                </a:cxn>
                <a:cxn ang="0">
                  <a:pos x="3" y="267"/>
                </a:cxn>
                <a:cxn ang="0">
                  <a:pos x="31" y="172"/>
                </a:cxn>
                <a:cxn ang="0">
                  <a:pos x="82" y="93"/>
                </a:cxn>
                <a:cxn ang="0">
                  <a:pos x="151" y="36"/>
                </a:cxn>
                <a:cxn ang="0">
                  <a:pos x="234" y="4"/>
                </a:cxn>
              </a:cxnLst>
              <a:rect l="0" t="0" r="r" b="b"/>
              <a:pathLst>
                <a:path w="571" h="653">
                  <a:moveTo>
                    <a:pt x="280" y="22"/>
                  </a:moveTo>
                  <a:lnTo>
                    <a:pt x="254" y="25"/>
                  </a:lnTo>
                  <a:lnTo>
                    <a:pt x="228" y="33"/>
                  </a:lnTo>
                  <a:lnTo>
                    <a:pt x="206" y="48"/>
                  </a:lnTo>
                  <a:lnTo>
                    <a:pt x="186" y="66"/>
                  </a:lnTo>
                  <a:lnTo>
                    <a:pt x="168" y="91"/>
                  </a:lnTo>
                  <a:lnTo>
                    <a:pt x="154" y="119"/>
                  </a:lnTo>
                  <a:lnTo>
                    <a:pt x="146" y="141"/>
                  </a:lnTo>
                  <a:lnTo>
                    <a:pt x="139" y="163"/>
                  </a:lnTo>
                  <a:lnTo>
                    <a:pt x="135" y="185"/>
                  </a:lnTo>
                  <a:lnTo>
                    <a:pt x="131" y="209"/>
                  </a:lnTo>
                  <a:lnTo>
                    <a:pt x="130" y="239"/>
                  </a:lnTo>
                  <a:lnTo>
                    <a:pt x="128" y="274"/>
                  </a:lnTo>
                  <a:lnTo>
                    <a:pt x="395" y="274"/>
                  </a:lnTo>
                  <a:lnTo>
                    <a:pt x="412" y="272"/>
                  </a:lnTo>
                  <a:lnTo>
                    <a:pt x="425" y="267"/>
                  </a:lnTo>
                  <a:lnTo>
                    <a:pt x="433" y="257"/>
                  </a:lnTo>
                  <a:lnTo>
                    <a:pt x="437" y="244"/>
                  </a:lnTo>
                  <a:lnTo>
                    <a:pt x="438" y="224"/>
                  </a:lnTo>
                  <a:lnTo>
                    <a:pt x="435" y="180"/>
                  </a:lnTo>
                  <a:lnTo>
                    <a:pt x="427" y="141"/>
                  </a:lnTo>
                  <a:lnTo>
                    <a:pt x="414" y="107"/>
                  </a:lnTo>
                  <a:lnTo>
                    <a:pt x="395" y="77"/>
                  </a:lnTo>
                  <a:lnTo>
                    <a:pt x="372" y="53"/>
                  </a:lnTo>
                  <a:lnTo>
                    <a:pt x="346" y="37"/>
                  </a:lnTo>
                  <a:lnTo>
                    <a:pt x="315" y="26"/>
                  </a:lnTo>
                  <a:lnTo>
                    <a:pt x="280" y="22"/>
                  </a:lnTo>
                  <a:close/>
                  <a:moveTo>
                    <a:pt x="279" y="0"/>
                  </a:moveTo>
                  <a:lnTo>
                    <a:pt x="323" y="4"/>
                  </a:lnTo>
                  <a:lnTo>
                    <a:pt x="364" y="14"/>
                  </a:lnTo>
                  <a:lnTo>
                    <a:pt x="404" y="32"/>
                  </a:lnTo>
                  <a:lnTo>
                    <a:pt x="441" y="56"/>
                  </a:lnTo>
                  <a:lnTo>
                    <a:pt x="473" y="85"/>
                  </a:lnTo>
                  <a:lnTo>
                    <a:pt x="501" y="120"/>
                  </a:lnTo>
                  <a:lnTo>
                    <a:pt x="525" y="159"/>
                  </a:lnTo>
                  <a:lnTo>
                    <a:pt x="545" y="203"/>
                  </a:lnTo>
                  <a:lnTo>
                    <a:pt x="558" y="251"/>
                  </a:lnTo>
                  <a:lnTo>
                    <a:pt x="566" y="302"/>
                  </a:lnTo>
                  <a:lnTo>
                    <a:pt x="128" y="302"/>
                  </a:lnTo>
                  <a:lnTo>
                    <a:pt x="127" y="322"/>
                  </a:lnTo>
                  <a:lnTo>
                    <a:pt x="127" y="344"/>
                  </a:lnTo>
                  <a:lnTo>
                    <a:pt x="128" y="368"/>
                  </a:lnTo>
                  <a:lnTo>
                    <a:pt x="130" y="394"/>
                  </a:lnTo>
                  <a:lnTo>
                    <a:pt x="132" y="420"/>
                  </a:lnTo>
                  <a:lnTo>
                    <a:pt x="136" y="447"/>
                  </a:lnTo>
                  <a:lnTo>
                    <a:pt x="142" y="474"/>
                  </a:lnTo>
                  <a:lnTo>
                    <a:pt x="148" y="499"/>
                  </a:lnTo>
                  <a:lnTo>
                    <a:pt x="159" y="525"/>
                  </a:lnTo>
                  <a:lnTo>
                    <a:pt x="171" y="547"/>
                  </a:lnTo>
                  <a:lnTo>
                    <a:pt x="186" y="569"/>
                  </a:lnTo>
                  <a:lnTo>
                    <a:pt x="203" y="587"/>
                  </a:lnTo>
                  <a:lnTo>
                    <a:pt x="224" y="602"/>
                  </a:lnTo>
                  <a:lnTo>
                    <a:pt x="248" y="614"/>
                  </a:lnTo>
                  <a:lnTo>
                    <a:pt x="278" y="621"/>
                  </a:lnTo>
                  <a:lnTo>
                    <a:pt x="310" y="623"/>
                  </a:lnTo>
                  <a:lnTo>
                    <a:pt x="352" y="619"/>
                  </a:lnTo>
                  <a:lnTo>
                    <a:pt x="391" y="609"/>
                  </a:lnTo>
                  <a:lnTo>
                    <a:pt x="429" y="590"/>
                  </a:lnTo>
                  <a:lnTo>
                    <a:pt x="461" y="565"/>
                  </a:lnTo>
                  <a:lnTo>
                    <a:pt x="490" y="533"/>
                  </a:lnTo>
                  <a:lnTo>
                    <a:pt x="514" y="494"/>
                  </a:lnTo>
                  <a:lnTo>
                    <a:pt x="534" y="451"/>
                  </a:lnTo>
                  <a:lnTo>
                    <a:pt x="549" y="402"/>
                  </a:lnTo>
                  <a:lnTo>
                    <a:pt x="571" y="402"/>
                  </a:lnTo>
                  <a:lnTo>
                    <a:pt x="565" y="431"/>
                  </a:lnTo>
                  <a:lnTo>
                    <a:pt x="557" y="454"/>
                  </a:lnTo>
                  <a:lnTo>
                    <a:pt x="550" y="475"/>
                  </a:lnTo>
                  <a:lnTo>
                    <a:pt x="541" y="494"/>
                  </a:lnTo>
                  <a:lnTo>
                    <a:pt x="530" y="514"/>
                  </a:lnTo>
                  <a:lnTo>
                    <a:pt x="506" y="550"/>
                  </a:lnTo>
                  <a:lnTo>
                    <a:pt x="478" y="581"/>
                  </a:lnTo>
                  <a:lnTo>
                    <a:pt x="446" y="606"/>
                  </a:lnTo>
                  <a:lnTo>
                    <a:pt x="411" y="626"/>
                  </a:lnTo>
                  <a:lnTo>
                    <a:pt x="374" y="641"/>
                  </a:lnTo>
                  <a:lnTo>
                    <a:pt x="335" y="650"/>
                  </a:lnTo>
                  <a:lnTo>
                    <a:pt x="295" y="653"/>
                  </a:lnTo>
                  <a:lnTo>
                    <a:pt x="251" y="650"/>
                  </a:lnTo>
                  <a:lnTo>
                    <a:pt x="208" y="640"/>
                  </a:lnTo>
                  <a:lnTo>
                    <a:pt x="168" y="622"/>
                  </a:lnTo>
                  <a:lnTo>
                    <a:pt x="132" y="599"/>
                  </a:lnTo>
                  <a:lnTo>
                    <a:pt x="100" y="573"/>
                  </a:lnTo>
                  <a:lnTo>
                    <a:pt x="71" y="539"/>
                  </a:lnTo>
                  <a:lnTo>
                    <a:pt x="47" y="502"/>
                  </a:lnTo>
                  <a:lnTo>
                    <a:pt x="27" y="461"/>
                  </a:lnTo>
                  <a:lnTo>
                    <a:pt x="12" y="416"/>
                  </a:lnTo>
                  <a:lnTo>
                    <a:pt x="3" y="370"/>
                  </a:lnTo>
                  <a:lnTo>
                    <a:pt x="0" y="319"/>
                  </a:lnTo>
                  <a:lnTo>
                    <a:pt x="3" y="267"/>
                  </a:lnTo>
                  <a:lnTo>
                    <a:pt x="13" y="219"/>
                  </a:lnTo>
                  <a:lnTo>
                    <a:pt x="31" y="172"/>
                  </a:lnTo>
                  <a:lnTo>
                    <a:pt x="53" y="131"/>
                  </a:lnTo>
                  <a:lnTo>
                    <a:pt x="82" y="93"/>
                  </a:lnTo>
                  <a:lnTo>
                    <a:pt x="114" y="61"/>
                  </a:lnTo>
                  <a:lnTo>
                    <a:pt x="151" y="36"/>
                  </a:lnTo>
                  <a:lnTo>
                    <a:pt x="191" y="16"/>
                  </a:lnTo>
                  <a:lnTo>
                    <a:pt x="234" y="4"/>
                  </a:lnTo>
                  <a:lnTo>
                    <a:pt x="279" y="0"/>
                  </a:lnTo>
                  <a:close/>
                </a:path>
              </a:pathLst>
            </a:custGeom>
            <a:solidFill>
              <a:srgbClr val="004A8E"/>
            </a:solidFill>
            <a:ln w="0">
              <a:noFill/>
              <a:prstDash val="solid"/>
              <a:round/>
              <a:headEnd/>
              <a:tailEnd/>
            </a:ln>
          </p:spPr>
          <p:txBody>
            <a:bodyPr/>
            <a:lstStyle/>
            <a:p>
              <a:pPr>
                <a:defRPr/>
              </a:pPr>
              <a:endParaRPr lang="en-US" dirty="0"/>
            </a:p>
          </p:txBody>
        </p:sp>
        <p:sp>
          <p:nvSpPr>
            <p:cNvPr id="4111" name="Freeform 15"/>
            <p:cNvSpPr>
              <a:spLocks/>
            </p:cNvSpPr>
            <p:nvPr userDrawn="1"/>
          </p:nvSpPr>
          <p:spPr bwMode="auto">
            <a:xfrm>
              <a:off x="5391" y="4108"/>
              <a:ext cx="141" cy="112"/>
            </a:xfrm>
            <a:custGeom>
              <a:avLst/>
              <a:gdLst/>
              <a:ahLst/>
              <a:cxnLst>
                <a:cxn ang="0">
                  <a:pos x="482" y="1"/>
                </a:cxn>
                <a:cxn ang="0">
                  <a:pos x="540" y="19"/>
                </a:cxn>
                <a:cxn ang="0">
                  <a:pos x="586" y="49"/>
                </a:cxn>
                <a:cxn ang="0">
                  <a:pos x="625" y="106"/>
                </a:cxn>
                <a:cxn ang="0">
                  <a:pos x="643" y="166"/>
                </a:cxn>
                <a:cxn ang="0">
                  <a:pos x="650" y="223"/>
                </a:cxn>
                <a:cxn ang="0">
                  <a:pos x="651" y="541"/>
                </a:cxn>
                <a:cxn ang="0">
                  <a:pos x="658" y="584"/>
                </a:cxn>
                <a:cxn ang="0">
                  <a:pos x="677" y="606"/>
                </a:cxn>
                <a:cxn ang="0">
                  <a:pos x="710" y="613"/>
                </a:cxn>
                <a:cxn ang="0">
                  <a:pos x="759" y="635"/>
                </a:cxn>
                <a:cxn ang="0">
                  <a:pos x="430" y="613"/>
                </a:cxn>
                <a:cxn ang="0">
                  <a:pos x="500" y="612"/>
                </a:cxn>
                <a:cxn ang="0">
                  <a:pos x="527" y="597"/>
                </a:cxn>
                <a:cxn ang="0">
                  <a:pos x="539" y="565"/>
                </a:cxn>
                <a:cxn ang="0">
                  <a:pos x="540" y="212"/>
                </a:cxn>
                <a:cxn ang="0">
                  <a:pos x="534" y="134"/>
                </a:cxn>
                <a:cxn ang="0">
                  <a:pos x="514" y="79"/>
                </a:cxn>
                <a:cxn ang="0">
                  <a:pos x="480" y="47"/>
                </a:cxn>
                <a:cxn ang="0">
                  <a:pos x="431" y="36"/>
                </a:cxn>
                <a:cxn ang="0">
                  <a:pos x="364" y="51"/>
                </a:cxn>
                <a:cxn ang="0">
                  <a:pos x="308" y="94"/>
                </a:cxn>
                <a:cxn ang="0">
                  <a:pos x="264" y="160"/>
                </a:cxn>
                <a:cxn ang="0">
                  <a:pos x="236" y="247"/>
                </a:cxn>
                <a:cxn ang="0">
                  <a:pos x="227" y="351"/>
                </a:cxn>
                <a:cxn ang="0">
                  <a:pos x="228" y="565"/>
                </a:cxn>
                <a:cxn ang="0">
                  <a:pos x="240" y="597"/>
                </a:cxn>
                <a:cxn ang="0">
                  <a:pos x="266" y="612"/>
                </a:cxn>
                <a:cxn ang="0">
                  <a:pos x="332" y="613"/>
                </a:cxn>
                <a:cxn ang="0">
                  <a:pos x="5" y="635"/>
                </a:cxn>
                <a:cxn ang="0">
                  <a:pos x="56" y="613"/>
                </a:cxn>
                <a:cxn ang="0">
                  <a:pos x="91" y="606"/>
                </a:cxn>
                <a:cxn ang="0">
                  <a:pos x="109" y="584"/>
                </a:cxn>
                <a:cxn ang="0">
                  <a:pos x="115" y="541"/>
                </a:cxn>
                <a:cxn ang="0">
                  <a:pos x="113" y="87"/>
                </a:cxn>
                <a:cxn ang="0">
                  <a:pos x="96" y="57"/>
                </a:cxn>
                <a:cxn ang="0">
                  <a:pos x="63" y="43"/>
                </a:cxn>
                <a:cxn ang="0">
                  <a:pos x="0" y="40"/>
                </a:cxn>
                <a:cxn ang="0">
                  <a:pos x="51" y="19"/>
                </a:cxn>
                <a:cxn ang="0">
                  <a:pos x="73" y="17"/>
                </a:cxn>
                <a:cxn ang="0">
                  <a:pos x="111" y="15"/>
                </a:cxn>
                <a:cxn ang="0">
                  <a:pos x="144" y="12"/>
                </a:cxn>
                <a:cxn ang="0">
                  <a:pos x="173" y="8"/>
                </a:cxn>
                <a:cxn ang="0">
                  <a:pos x="195" y="4"/>
                </a:cxn>
                <a:cxn ang="0">
                  <a:pos x="228" y="4"/>
                </a:cxn>
                <a:cxn ang="0">
                  <a:pos x="246" y="147"/>
                </a:cxn>
                <a:cxn ang="0">
                  <a:pos x="287" y="83"/>
                </a:cxn>
                <a:cxn ang="0">
                  <a:pos x="335" y="41"/>
                </a:cxn>
                <a:cxn ang="0">
                  <a:pos x="382" y="15"/>
                </a:cxn>
                <a:cxn ang="0">
                  <a:pos x="423" y="3"/>
                </a:cxn>
                <a:cxn ang="0">
                  <a:pos x="454" y="0"/>
                </a:cxn>
              </a:cxnLst>
              <a:rect l="0" t="0" r="r" b="b"/>
              <a:pathLst>
                <a:path w="759" h="635">
                  <a:moveTo>
                    <a:pt x="454" y="0"/>
                  </a:moveTo>
                  <a:lnTo>
                    <a:pt x="482" y="1"/>
                  </a:lnTo>
                  <a:lnTo>
                    <a:pt x="511" y="8"/>
                  </a:lnTo>
                  <a:lnTo>
                    <a:pt x="540" y="19"/>
                  </a:lnTo>
                  <a:lnTo>
                    <a:pt x="564" y="33"/>
                  </a:lnTo>
                  <a:lnTo>
                    <a:pt x="586" y="49"/>
                  </a:lnTo>
                  <a:lnTo>
                    <a:pt x="609" y="76"/>
                  </a:lnTo>
                  <a:lnTo>
                    <a:pt x="625" y="106"/>
                  </a:lnTo>
                  <a:lnTo>
                    <a:pt x="637" y="135"/>
                  </a:lnTo>
                  <a:lnTo>
                    <a:pt x="643" y="166"/>
                  </a:lnTo>
                  <a:lnTo>
                    <a:pt x="647" y="195"/>
                  </a:lnTo>
                  <a:lnTo>
                    <a:pt x="650" y="223"/>
                  </a:lnTo>
                  <a:lnTo>
                    <a:pt x="651" y="250"/>
                  </a:lnTo>
                  <a:lnTo>
                    <a:pt x="651" y="541"/>
                  </a:lnTo>
                  <a:lnTo>
                    <a:pt x="653" y="565"/>
                  </a:lnTo>
                  <a:lnTo>
                    <a:pt x="658" y="584"/>
                  </a:lnTo>
                  <a:lnTo>
                    <a:pt x="665" y="597"/>
                  </a:lnTo>
                  <a:lnTo>
                    <a:pt x="677" y="606"/>
                  </a:lnTo>
                  <a:lnTo>
                    <a:pt x="691" y="612"/>
                  </a:lnTo>
                  <a:lnTo>
                    <a:pt x="710" y="613"/>
                  </a:lnTo>
                  <a:lnTo>
                    <a:pt x="759" y="613"/>
                  </a:lnTo>
                  <a:lnTo>
                    <a:pt x="759" y="635"/>
                  </a:lnTo>
                  <a:lnTo>
                    <a:pt x="430" y="635"/>
                  </a:lnTo>
                  <a:lnTo>
                    <a:pt x="430" y="613"/>
                  </a:lnTo>
                  <a:lnTo>
                    <a:pt x="482" y="613"/>
                  </a:lnTo>
                  <a:lnTo>
                    <a:pt x="500" y="612"/>
                  </a:lnTo>
                  <a:lnTo>
                    <a:pt x="516" y="606"/>
                  </a:lnTo>
                  <a:lnTo>
                    <a:pt x="527" y="597"/>
                  </a:lnTo>
                  <a:lnTo>
                    <a:pt x="535" y="584"/>
                  </a:lnTo>
                  <a:lnTo>
                    <a:pt x="539" y="565"/>
                  </a:lnTo>
                  <a:lnTo>
                    <a:pt x="540" y="541"/>
                  </a:lnTo>
                  <a:lnTo>
                    <a:pt x="540" y="212"/>
                  </a:lnTo>
                  <a:lnTo>
                    <a:pt x="538" y="170"/>
                  </a:lnTo>
                  <a:lnTo>
                    <a:pt x="534" y="134"/>
                  </a:lnTo>
                  <a:lnTo>
                    <a:pt x="526" y="103"/>
                  </a:lnTo>
                  <a:lnTo>
                    <a:pt x="514" y="79"/>
                  </a:lnTo>
                  <a:lnTo>
                    <a:pt x="499" y="60"/>
                  </a:lnTo>
                  <a:lnTo>
                    <a:pt x="480" y="47"/>
                  </a:lnTo>
                  <a:lnTo>
                    <a:pt x="458" y="39"/>
                  </a:lnTo>
                  <a:lnTo>
                    <a:pt x="431" y="36"/>
                  </a:lnTo>
                  <a:lnTo>
                    <a:pt x="396" y="40"/>
                  </a:lnTo>
                  <a:lnTo>
                    <a:pt x="364" y="51"/>
                  </a:lnTo>
                  <a:lnTo>
                    <a:pt x="335" y="69"/>
                  </a:lnTo>
                  <a:lnTo>
                    <a:pt x="308" y="94"/>
                  </a:lnTo>
                  <a:lnTo>
                    <a:pt x="284" y="124"/>
                  </a:lnTo>
                  <a:lnTo>
                    <a:pt x="264" y="160"/>
                  </a:lnTo>
                  <a:lnTo>
                    <a:pt x="248" y="202"/>
                  </a:lnTo>
                  <a:lnTo>
                    <a:pt x="236" y="247"/>
                  </a:lnTo>
                  <a:lnTo>
                    <a:pt x="230" y="298"/>
                  </a:lnTo>
                  <a:lnTo>
                    <a:pt x="227" y="351"/>
                  </a:lnTo>
                  <a:lnTo>
                    <a:pt x="227" y="541"/>
                  </a:lnTo>
                  <a:lnTo>
                    <a:pt x="228" y="565"/>
                  </a:lnTo>
                  <a:lnTo>
                    <a:pt x="232" y="584"/>
                  </a:lnTo>
                  <a:lnTo>
                    <a:pt x="240" y="597"/>
                  </a:lnTo>
                  <a:lnTo>
                    <a:pt x="251" y="606"/>
                  </a:lnTo>
                  <a:lnTo>
                    <a:pt x="266" y="612"/>
                  </a:lnTo>
                  <a:lnTo>
                    <a:pt x="286" y="613"/>
                  </a:lnTo>
                  <a:lnTo>
                    <a:pt x="332" y="613"/>
                  </a:lnTo>
                  <a:lnTo>
                    <a:pt x="332" y="635"/>
                  </a:lnTo>
                  <a:lnTo>
                    <a:pt x="5" y="635"/>
                  </a:lnTo>
                  <a:lnTo>
                    <a:pt x="5" y="613"/>
                  </a:lnTo>
                  <a:lnTo>
                    <a:pt x="56" y="613"/>
                  </a:lnTo>
                  <a:lnTo>
                    <a:pt x="76" y="612"/>
                  </a:lnTo>
                  <a:lnTo>
                    <a:pt x="91" y="606"/>
                  </a:lnTo>
                  <a:lnTo>
                    <a:pt x="103" y="597"/>
                  </a:lnTo>
                  <a:lnTo>
                    <a:pt x="109" y="584"/>
                  </a:lnTo>
                  <a:lnTo>
                    <a:pt x="113" y="565"/>
                  </a:lnTo>
                  <a:lnTo>
                    <a:pt x="115" y="541"/>
                  </a:lnTo>
                  <a:lnTo>
                    <a:pt x="115" y="106"/>
                  </a:lnTo>
                  <a:lnTo>
                    <a:pt x="113" y="87"/>
                  </a:lnTo>
                  <a:lnTo>
                    <a:pt x="107" y="71"/>
                  </a:lnTo>
                  <a:lnTo>
                    <a:pt x="96" y="57"/>
                  </a:lnTo>
                  <a:lnTo>
                    <a:pt x="81" y="48"/>
                  </a:lnTo>
                  <a:lnTo>
                    <a:pt x="63" y="43"/>
                  </a:lnTo>
                  <a:lnTo>
                    <a:pt x="40" y="40"/>
                  </a:lnTo>
                  <a:lnTo>
                    <a:pt x="0" y="40"/>
                  </a:lnTo>
                  <a:lnTo>
                    <a:pt x="0" y="19"/>
                  </a:lnTo>
                  <a:lnTo>
                    <a:pt x="51" y="19"/>
                  </a:lnTo>
                  <a:lnTo>
                    <a:pt x="59" y="19"/>
                  </a:lnTo>
                  <a:lnTo>
                    <a:pt x="73" y="17"/>
                  </a:lnTo>
                  <a:lnTo>
                    <a:pt x="91" y="16"/>
                  </a:lnTo>
                  <a:lnTo>
                    <a:pt x="111" y="15"/>
                  </a:lnTo>
                  <a:lnTo>
                    <a:pt x="129" y="13"/>
                  </a:lnTo>
                  <a:lnTo>
                    <a:pt x="144" y="12"/>
                  </a:lnTo>
                  <a:lnTo>
                    <a:pt x="155" y="11"/>
                  </a:lnTo>
                  <a:lnTo>
                    <a:pt x="173" y="8"/>
                  </a:lnTo>
                  <a:lnTo>
                    <a:pt x="187" y="5"/>
                  </a:lnTo>
                  <a:lnTo>
                    <a:pt x="195" y="4"/>
                  </a:lnTo>
                  <a:lnTo>
                    <a:pt x="199" y="4"/>
                  </a:lnTo>
                  <a:lnTo>
                    <a:pt x="228" y="4"/>
                  </a:lnTo>
                  <a:lnTo>
                    <a:pt x="228" y="188"/>
                  </a:lnTo>
                  <a:lnTo>
                    <a:pt x="246" y="147"/>
                  </a:lnTo>
                  <a:lnTo>
                    <a:pt x="266" y="112"/>
                  </a:lnTo>
                  <a:lnTo>
                    <a:pt x="287" y="83"/>
                  </a:lnTo>
                  <a:lnTo>
                    <a:pt x="311" y="60"/>
                  </a:lnTo>
                  <a:lnTo>
                    <a:pt x="335" y="41"/>
                  </a:lnTo>
                  <a:lnTo>
                    <a:pt x="358" y="27"/>
                  </a:lnTo>
                  <a:lnTo>
                    <a:pt x="382" y="15"/>
                  </a:lnTo>
                  <a:lnTo>
                    <a:pt x="403" y="8"/>
                  </a:lnTo>
                  <a:lnTo>
                    <a:pt x="423" y="3"/>
                  </a:lnTo>
                  <a:lnTo>
                    <a:pt x="440" y="0"/>
                  </a:lnTo>
                  <a:lnTo>
                    <a:pt x="454" y="0"/>
                  </a:lnTo>
                  <a:close/>
                </a:path>
              </a:pathLst>
            </a:custGeom>
            <a:solidFill>
              <a:srgbClr val="004A8E"/>
            </a:solidFill>
            <a:ln w="0">
              <a:noFill/>
              <a:prstDash val="solid"/>
              <a:round/>
              <a:headEnd/>
              <a:tailEnd/>
            </a:ln>
          </p:spPr>
          <p:txBody>
            <a:bodyPr/>
            <a:lstStyle/>
            <a:p>
              <a:pPr>
                <a:defRPr/>
              </a:pPr>
              <a:endParaRPr lang="en-US" dirty="0"/>
            </a:p>
          </p:txBody>
        </p:sp>
        <p:sp>
          <p:nvSpPr>
            <p:cNvPr id="4112" name="Freeform 16"/>
            <p:cNvSpPr>
              <a:spLocks/>
            </p:cNvSpPr>
            <p:nvPr userDrawn="1"/>
          </p:nvSpPr>
          <p:spPr bwMode="auto">
            <a:xfrm>
              <a:off x="5522" y="4059"/>
              <a:ext cx="92" cy="165"/>
            </a:xfrm>
            <a:custGeom>
              <a:avLst/>
              <a:gdLst/>
              <a:ahLst/>
              <a:cxnLst>
                <a:cxn ang="0">
                  <a:pos x="214" y="0"/>
                </a:cxn>
                <a:cxn ang="0">
                  <a:pos x="243" y="0"/>
                </a:cxn>
                <a:cxn ang="0">
                  <a:pos x="243" y="289"/>
                </a:cxn>
                <a:cxn ang="0">
                  <a:pos x="447" y="289"/>
                </a:cxn>
                <a:cxn ang="0">
                  <a:pos x="447" y="330"/>
                </a:cxn>
                <a:cxn ang="0">
                  <a:pos x="242" y="330"/>
                </a:cxn>
                <a:cxn ang="0">
                  <a:pos x="242" y="771"/>
                </a:cxn>
                <a:cxn ang="0">
                  <a:pos x="245" y="800"/>
                </a:cxn>
                <a:cxn ang="0">
                  <a:pos x="253" y="826"/>
                </a:cxn>
                <a:cxn ang="0">
                  <a:pos x="266" y="846"/>
                </a:cxn>
                <a:cxn ang="0">
                  <a:pos x="283" y="862"/>
                </a:cxn>
                <a:cxn ang="0">
                  <a:pos x="305" y="871"/>
                </a:cxn>
                <a:cxn ang="0">
                  <a:pos x="329" y="874"/>
                </a:cxn>
                <a:cxn ang="0">
                  <a:pos x="357" y="871"/>
                </a:cxn>
                <a:cxn ang="0">
                  <a:pos x="382" y="862"/>
                </a:cxn>
                <a:cxn ang="0">
                  <a:pos x="405" y="847"/>
                </a:cxn>
                <a:cxn ang="0">
                  <a:pos x="425" y="827"/>
                </a:cxn>
                <a:cxn ang="0">
                  <a:pos x="441" y="799"/>
                </a:cxn>
                <a:cxn ang="0">
                  <a:pos x="454" y="767"/>
                </a:cxn>
                <a:cxn ang="0">
                  <a:pos x="465" y="727"/>
                </a:cxn>
                <a:cxn ang="0">
                  <a:pos x="471" y="681"/>
                </a:cxn>
                <a:cxn ang="0">
                  <a:pos x="477" y="628"/>
                </a:cxn>
                <a:cxn ang="0">
                  <a:pos x="478" y="569"/>
                </a:cxn>
                <a:cxn ang="0">
                  <a:pos x="499" y="569"/>
                </a:cxn>
                <a:cxn ang="0">
                  <a:pos x="498" y="625"/>
                </a:cxn>
                <a:cxn ang="0">
                  <a:pos x="495" y="675"/>
                </a:cxn>
                <a:cxn ang="0">
                  <a:pos x="490" y="718"/>
                </a:cxn>
                <a:cxn ang="0">
                  <a:pos x="482" y="755"/>
                </a:cxn>
                <a:cxn ang="0">
                  <a:pos x="471" y="788"/>
                </a:cxn>
                <a:cxn ang="0">
                  <a:pos x="458" y="816"/>
                </a:cxn>
                <a:cxn ang="0">
                  <a:pos x="443" y="840"/>
                </a:cxn>
                <a:cxn ang="0">
                  <a:pos x="425" y="862"/>
                </a:cxn>
                <a:cxn ang="0">
                  <a:pos x="397" y="884"/>
                </a:cxn>
                <a:cxn ang="0">
                  <a:pos x="366" y="900"/>
                </a:cxn>
                <a:cxn ang="0">
                  <a:pos x="331" y="911"/>
                </a:cxn>
                <a:cxn ang="0">
                  <a:pos x="297" y="914"/>
                </a:cxn>
                <a:cxn ang="0">
                  <a:pos x="259" y="911"/>
                </a:cxn>
                <a:cxn ang="0">
                  <a:pos x="226" y="902"/>
                </a:cxn>
                <a:cxn ang="0">
                  <a:pos x="196" y="888"/>
                </a:cxn>
                <a:cxn ang="0">
                  <a:pos x="174" y="868"/>
                </a:cxn>
                <a:cxn ang="0">
                  <a:pos x="155" y="843"/>
                </a:cxn>
                <a:cxn ang="0">
                  <a:pos x="142" y="814"/>
                </a:cxn>
                <a:cxn ang="0">
                  <a:pos x="132" y="779"/>
                </a:cxn>
                <a:cxn ang="0">
                  <a:pos x="130" y="739"/>
                </a:cxn>
                <a:cxn ang="0">
                  <a:pos x="130" y="330"/>
                </a:cxn>
                <a:cxn ang="0">
                  <a:pos x="0" y="330"/>
                </a:cxn>
                <a:cxn ang="0">
                  <a:pos x="0" y="303"/>
                </a:cxn>
                <a:cxn ang="0">
                  <a:pos x="42" y="286"/>
                </a:cxn>
                <a:cxn ang="0">
                  <a:pos x="78" y="265"/>
                </a:cxn>
                <a:cxn ang="0">
                  <a:pos x="108" y="241"/>
                </a:cxn>
                <a:cxn ang="0">
                  <a:pos x="134" y="214"/>
                </a:cxn>
                <a:cxn ang="0">
                  <a:pos x="155" y="183"/>
                </a:cxn>
                <a:cxn ang="0">
                  <a:pos x="172" y="151"/>
                </a:cxn>
                <a:cxn ang="0">
                  <a:pos x="187" y="116"/>
                </a:cxn>
                <a:cxn ang="0">
                  <a:pos x="198" y="79"/>
                </a:cxn>
                <a:cxn ang="0">
                  <a:pos x="207" y="40"/>
                </a:cxn>
                <a:cxn ang="0">
                  <a:pos x="214" y="0"/>
                </a:cxn>
              </a:cxnLst>
              <a:rect l="0" t="0" r="r" b="b"/>
              <a:pathLst>
                <a:path w="499" h="914">
                  <a:moveTo>
                    <a:pt x="214" y="0"/>
                  </a:moveTo>
                  <a:lnTo>
                    <a:pt x="243" y="0"/>
                  </a:lnTo>
                  <a:lnTo>
                    <a:pt x="243" y="289"/>
                  </a:lnTo>
                  <a:lnTo>
                    <a:pt x="447" y="289"/>
                  </a:lnTo>
                  <a:lnTo>
                    <a:pt x="447" y="330"/>
                  </a:lnTo>
                  <a:lnTo>
                    <a:pt x="242" y="330"/>
                  </a:lnTo>
                  <a:lnTo>
                    <a:pt x="242" y="771"/>
                  </a:lnTo>
                  <a:lnTo>
                    <a:pt x="245" y="800"/>
                  </a:lnTo>
                  <a:lnTo>
                    <a:pt x="253" y="826"/>
                  </a:lnTo>
                  <a:lnTo>
                    <a:pt x="266" y="846"/>
                  </a:lnTo>
                  <a:lnTo>
                    <a:pt x="283" y="862"/>
                  </a:lnTo>
                  <a:lnTo>
                    <a:pt x="305" y="871"/>
                  </a:lnTo>
                  <a:lnTo>
                    <a:pt x="329" y="874"/>
                  </a:lnTo>
                  <a:lnTo>
                    <a:pt x="357" y="871"/>
                  </a:lnTo>
                  <a:lnTo>
                    <a:pt x="382" y="862"/>
                  </a:lnTo>
                  <a:lnTo>
                    <a:pt x="405" y="847"/>
                  </a:lnTo>
                  <a:lnTo>
                    <a:pt x="425" y="827"/>
                  </a:lnTo>
                  <a:lnTo>
                    <a:pt x="441" y="799"/>
                  </a:lnTo>
                  <a:lnTo>
                    <a:pt x="454" y="767"/>
                  </a:lnTo>
                  <a:lnTo>
                    <a:pt x="465" y="727"/>
                  </a:lnTo>
                  <a:lnTo>
                    <a:pt x="471" y="681"/>
                  </a:lnTo>
                  <a:lnTo>
                    <a:pt x="477" y="628"/>
                  </a:lnTo>
                  <a:lnTo>
                    <a:pt x="478" y="569"/>
                  </a:lnTo>
                  <a:lnTo>
                    <a:pt x="499" y="569"/>
                  </a:lnTo>
                  <a:lnTo>
                    <a:pt x="498" y="625"/>
                  </a:lnTo>
                  <a:lnTo>
                    <a:pt x="495" y="675"/>
                  </a:lnTo>
                  <a:lnTo>
                    <a:pt x="490" y="718"/>
                  </a:lnTo>
                  <a:lnTo>
                    <a:pt x="482" y="755"/>
                  </a:lnTo>
                  <a:lnTo>
                    <a:pt x="471" y="788"/>
                  </a:lnTo>
                  <a:lnTo>
                    <a:pt x="458" y="816"/>
                  </a:lnTo>
                  <a:lnTo>
                    <a:pt x="443" y="840"/>
                  </a:lnTo>
                  <a:lnTo>
                    <a:pt x="425" y="862"/>
                  </a:lnTo>
                  <a:lnTo>
                    <a:pt x="397" y="884"/>
                  </a:lnTo>
                  <a:lnTo>
                    <a:pt x="366" y="900"/>
                  </a:lnTo>
                  <a:lnTo>
                    <a:pt x="331" y="911"/>
                  </a:lnTo>
                  <a:lnTo>
                    <a:pt x="297" y="914"/>
                  </a:lnTo>
                  <a:lnTo>
                    <a:pt x="259" y="911"/>
                  </a:lnTo>
                  <a:lnTo>
                    <a:pt x="226" y="902"/>
                  </a:lnTo>
                  <a:lnTo>
                    <a:pt x="196" y="888"/>
                  </a:lnTo>
                  <a:lnTo>
                    <a:pt x="174" y="868"/>
                  </a:lnTo>
                  <a:lnTo>
                    <a:pt x="155" y="843"/>
                  </a:lnTo>
                  <a:lnTo>
                    <a:pt x="142" y="814"/>
                  </a:lnTo>
                  <a:lnTo>
                    <a:pt x="132" y="779"/>
                  </a:lnTo>
                  <a:lnTo>
                    <a:pt x="130" y="739"/>
                  </a:lnTo>
                  <a:lnTo>
                    <a:pt x="130" y="330"/>
                  </a:lnTo>
                  <a:lnTo>
                    <a:pt x="0" y="330"/>
                  </a:lnTo>
                  <a:lnTo>
                    <a:pt x="0" y="303"/>
                  </a:lnTo>
                  <a:lnTo>
                    <a:pt x="42" y="286"/>
                  </a:lnTo>
                  <a:lnTo>
                    <a:pt x="78" y="265"/>
                  </a:lnTo>
                  <a:lnTo>
                    <a:pt x="108" y="241"/>
                  </a:lnTo>
                  <a:lnTo>
                    <a:pt x="134" y="214"/>
                  </a:lnTo>
                  <a:lnTo>
                    <a:pt x="155" y="183"/>
                  </a:lnTo>
                  <a:lnTo>
                    <a:pt x="172" y="151"/>
                  </a:lnTo>
                  <a:lnTo>
                    <a:pt x="187" y="116"/>
                  </a:lnTo>
                  <a:lnTo>
                    <a:pt x="198" y="79"/>
                  </a:lnTo>
                  <a:lnTo>
                    <a:pt x="207" y="40"/>
                  </a:lnTo>
                  <a:lnTo>
                    <a:pt x="214" y="0"/>
                  </a:lnTo>
                  <a:close/>
                </a:path>
              </a:pathLst>
            </a:custGeom>
            <a:solidFill>
              <a:srgbClr val="004A8E"/>
            </a:solidFill>
            <a:ln w="0">
              <a:noFill/>
              <a:prstDash val="solid"/>
              <a:round/>
              <a:headEnd/>
              <a:tailEnd/>
            </a:ln>
          </p:spPr>
          <p:txBody>
            <a:bodyPr/>
            <a:lstStyle/>
            <a:p>
              <a:pPr>
                <a:defRPr/>
              </a:pPr>
              <a:endParaRPr lang="en-US" dirty="0"/>
            </a:p>
          </p:txBody>
        </p:sp>
        <p:sp>
          <p:nvSpPr>
            <p:cNvPr id="4113" name="Freeform 17"/>
            <p:cNvSpPr>
              <a:spLocks noEditPoints="1"/>
            </p:cNvSpPr>
            <p:nvPr userDrawn="1"/>
          </p:nvSpPr>
          <p:spPr bwMode="auto">
            <a:xfrm>
              <a:off x="4863" y="4037"/>
              <a:ext cx="193" cy="185"/>
            </a:xfrm>
            <a:custGeom>
              <a:avLst/>
              <a:gdLst/>
              <a:ahLst/>
              <a:cxnLst>
                <a:cxn ang="0">
                  <a:pos x="318" y="616"/>
                </a:cxn>
                <a:cxn ang="0">
                  <a:pos x="431" y="525"/>
                </a:cxn>
                <a:cxn ang="0">
                  <a:pos x="566" y="438"/>
                </a:cxn>
                <a:cxn ang="0">
                  <a:pos x="571" y="0"/>
                </a:cxn>
                <a:cxn ang="0">
                  <a:pos x="730" y="448"/>
                </a:cxn>
                <a:cxn ang="0">
                  <a:pos x="911" y="957"/>
                </a:cxn>
                <a:cxn ang="0">
                  <a:pos x="946" y="990"/>
                </a:cxn>
                <a:cxn ang="0">
                  <a:pos x="997" y="1001"/>
                </a:cxn>
                <a:cxn ang="0">
                  <a:pos x="1066" y="1024"/>
                </a:cxn>
                <a:cxn ang="0">
                  <a:pos x="558" y="1001"/>
                </a:cxn>
                <a:cxn ang="0">
                  <a:pos x="703" y="999"/>
                </a:cxn>
                <a:cxn ang="0">
                  <a:pos x="734" y="985"/>
                </a:cxn>
                <a:cxn ang="0">
                  <a:pos x="745" y="958"/>
                </a:cxn>
                <a:cxn ang="0">
                  <a:pos x="739" y="930"/>
                </a:cxn>
                <a:cxn ang="0">
                  <a:pos x="535" y="557"/>
                </a:cxn>
                <a:cxn ang="0">
                  <a:pos x="416" y="632"/>
                </a:cxn>
                <a:cxn ang="0">
                  <a:pos x="311" y="707"/>
                </a:cxn>
                <a:cxn ang="0">
                  <a:pos x="255" y="772"/>
                </a:cxn>
                <a:cxn ang="0">
                  <a:pos x="239" y="816"/>
                </a:cxn>
                <a:cxn ang="0">
                  <a:pos x="230" y="847"/>
                </a:cxn>
                <a:cxn ang="0">
                  <a:pos x="227" y="873"/>
                </a:cxn>
                <a:cxn ang="0">
                  <a:pos x="230" y="915"/>
                </a:cxn>
                <a:cxn ang="0">
                  <a:pos x="256" y="961"/>
                </a:cxn>
                <a:cxn ang="0">
                  <a:pos x="303" y="991"/>
                </a:cxn>
                <a:cxn ang="0">
                  <a:pos x="368" y="1001"/>
                </a:cxn>
                <a:cxn ang="0">
                  <a:pos x="427" y="1024"/>
                </a:cxn>
                <a:cxn ang="0">
                  <a:pos x="0" y="1002"/>
                </a:cxn>
                <a:cxn ang="0">
                  <a:pos x="29" y="998"/>
                </a:cxn>
                <a:cxn ang="0">
                  <a:pos x="65" y="987"/>
                </a:cxn>
                <a:cxn ang="0">
                  <a:pos x="108" y="963"/>
                </a:cxn>
                <a:cxn ang="0">
                  <a:pos x="152" y="919"/>
                </a:cxn>
                <a:cxn ang="0">
                  <a:pos x="195" y="851"/>
                </a:cxn>
                <a:cxn ang="0">
                  <a:pos x="539" y="0"/>
                </a:cxn>
              </a:cxnLst>
              <a:rect l="0" t="0" r="r" b="b"/>
              <a:pathLst>
                <a:path w="1066" h="1024">
                  <a:moveTo>
                    <a:pt x="483" y="206"/>
                  </a:moveTo>
                  <a:lnTo>
                    <a:pt x="318" y="616"/>
                  </a:lnTo>
                  <a:lnTo>
                    <a:pt x="371" y="571"/>
                  </a:lnTo>
                  <a:lnTo>
                    <a:pt x="431" y="525"/>
                  </a:lnTo>
                  <a:lnTo>
                    <a:pt x="496" y="481"/>
                  </a:lnTo>
                  <a:lnTo>
                    <a:pt x="566" y="438"/>
                  </a:lnTo>
                  <a:lnTo>
                    <a:pt x="483" y="206"/>
                  </a:lnTo>
                  <a:close/>
                  <a:moveTo>
                    <a:pt x="571" y="0"/>
                  </a:moveTo>
                  <a:lnTo>
                    <a:pt x="701" y="366"/>
                  </a:lnTo>
                  <a:lnTo>
                    <a:pt x="730" y="448"/>
                  </a:lnTo>
                  <a:lnTo>
                    <a:pt x="901" y="930"/>
                  </a:lnTo>
                  <a:lnTo>
                    <a:pt x="911" y="957"/>
                  </a:lnTo>
                  <a:lnTo>
                    <a:pt x="928" y="977"/>
                  </a:lnTo>
                  <a:lnTo>
                    <a:pt x="946" y="990"/>
                  </a:lnTo>
                  <a:lnTo>
                    <a:pt x="969" y="998"/>
                  </a:lnTo>
                  <a:lnTo>
                    <a:pt x="997" y="1001"/>
                  </a:lnTo>
                  <a:lnTo>
                    <a:pt x="1066" y="1001"/>
                  </a:lnTo>
                  <a:lnTo>
                    <a:pt x="1066" y="1024"/>
                  </a:lnTo>
                  <a:lnTo>
                    <a:pt x="558" y="1024"/>
                  </a:lnTo>
                  <a:lnTo>
                    <a:pt x="558" y="1001"/>
                  </a:lnTo>
                  <a:lnTo>
                    <a:pt x="682" y="1001"/>
                  </a:lnTo>
                  <a:lnTo>
                    <a:pt x="703" y="999"/>
                  </a:lnTo>
                  <a:lnTo>
                    <a:pt x="721" y="994"/>
                  </a:lnTo>
                  <a:lnTo>
                    <a:pt x="734" y="985"/>
                  </a:lnTo>
                  <a:lnTo>
                    <a:pt x="742" y="973"/>
                  </a:lnTo>
                  <a:lnTo>
                    <a:pt x="745" y="958"/>
                  </a:lnTo>
                  <a:lnTo>
                    <a:pt x="743" y="943"/>
                  </a:lnTo>
                  <a:lnTo>
                    <a:pt x="739" y="930"/>
                  </a:lnTo>
                  <a:lnTo>
                    <a:pt x="595" y="523"/>
                  </a:lnTo>
                  <a:lnTo>
                    <a:pt x="535" y="557"/>
                  </a:lnTo>
                  <a:lnTo>
                    <a:pt x="474" y="595"/>
                  </a:lnTo>
                  <a:lnTo>
                    <a:pt x="416" y="632"/>
                  </a:lnTo>
                  <a:lnTo>
                    <a:pt x="360" y="671"/>
                  </a:lnTo>
                  <a:lnTo>
                    <a:pt x="311" y="707"/>
                  </a:lnTo>
                  <a:lnTo>
                    <a:pt x="267" y="742"/>
                  </a:lnTo>
                  <a:lnTo>
                    <a:pt x="255" y="772"/>
                  </a:lnTo>
                  <a:lnTo>
                    <a:pt x="246" y="796"/>
                  </a:lnTo>
                  <a:lnTo>
                    <a:pt x="239" y="816"/>
                  </a:lnTo>
                  <a:lnTo>
                    <a:pt x="234" y="832"/>
                  </a:lnTo>
                  <a:lnTo>
                    <a:pt x="230" y="847"/>
                  </a:lnTo>
                  <a:lnTo>
                    <a:pt x="228" y="859"/>
                  </a:lnTo>
                  <a:lnTo>
                    <a:pt x="227" y="873"/>
                  </a:lnTo>
                  <a:lnTo>
                    <a:pt x="227" y="887"/>
                  </a:lnTo>
                  <a:lnTo>
                    <a:pt x="230" y="915"/>
                  </a:lnTo>
                  <a:lnTo>
                    <a:pt x="240" y="939"/>
                  </a:lnTo>
                  <a:lnTo>
                    <a:pt x="256" y="961"/>
                  </a:lnTo>
                  <a:lnTo>
                    <a:pt x="278" y="978"/>
                  </a:lnTo>
                  <a:lnTo>
                    <a:pt x="303" y="991"/>
                  </a:lnTo>
                  <a:lnTo>
                    <a:pt x="334" y="998"/>
                  </a:lnTo>
                  <a:lnTo>
                    <a:pt x="368" y="1001"/>
                  </a:lnTo>
                  <a:lnTo>
                    <a:pt x="427" y="1001"/>
                  </a:lnTo>
                  <a:lnTo>
                    <a:pt x="427" y="1024"/>
                  </a:lnTo>
                  <a:lnTo>
                    <a:pt x="0" y="1024"/>
                  </a:lnTo>
                  <a:lnTo>
                    <a:pt x="0" y="1002"/>
                  </a:lnTo>
                  <a:lnTo>
                    <a:pt x="13" y="1001"/>
                  </a:lnTo>
                  <a:lnTo>
                    <a:pt x="29" y="998"/>
                  </a:lnTo>
                  <a:lnTo>
                    <a:pt x="47" y="994"/>
                  </a:lnTo>
                  <a:lnTo>
                    <a:pt x="65" y="987"/>
                  </a:lnTo>
                  <a:lnTo>
                    <a:pt x="87" y="977"/>
                  </a:lnTo>
                  <a:lnTo>
                    <a:pt x="108" y="963"/>
                  </a:lnTo>
                  <a:lnTo>
                    <a:pt x="129" y="945"/>
                  </a:lnTo>
                  <a:lnTo>
                    <a:pt x="152" y="919"/>
                  </a:lnTo>
                  <a:lnTo>
                    <a:pt x="173" y="889"/>
                  </a:lnTo>
                  <a:lnTo>
                    <a:pt x="195" y="851"/>
                  </a:lnTo>
                  <a:lnTo>
                    <a:pt x="216" y="806"/>
                  </a:lnTo>
                  <a:lnTo>
                    <a:pt x="539" y="0"/>
                  </a:lnTo>
                  <a:lnTo>
                    <a:pt x="571" y="0"/>
                  </a:lnTo>
                  <a:close/>
                </a:path>
              </a:pathLst>
            </a:custGeom>
            <a:solidFill>
              <a:srgbClr val="004A8E"/>
            </a:solidFill>
            <a:ln w="0">
              <a:noFill/>
              <a:prstDash val="solid"/>
              <a:round/>
              <a:headEnd/>
              <a:tailEnd/>
            </a:ln>
          </p:spPr>
          <p:txBody>
            <a:bodyPr/>
            <a:lstStyle/>
            <a:p>
              <a:pPr>
                <a:defRPr/>
              </a:pPr>
              <a:endParaRPr lang="en-US" dirty="0"/>
            </a:p>
          </p:txBody>
        </p:sp>
        <p:sp>
          <p:nvSpPr>
            <p:cNvPr id="4128" name="Freeform 32"/>
            <p:cNvSpPr>
              <a:spLocks/>
            </p:cNvSpPr>
            <p:nvPr userDrawn="1"/>
          </p:nvSpPr>
          <p:spPr bwMode="auto">
            <a:xfrm>
              <a:off x="5620" y="4055"/>
              <a:ext cx="13" cy="37"/>
            </a:xfrm>
            <a:custGeom>
              <a:avLst/>
              <a:gdLst/>
              <a:ahLst/>
              <a:cxnLst>
                <a:cxn ang="0">
                  <a:pos x="39" y="0"/>
                </a:cxn>
                <a:cxn ang="0">
                  <a:pos x="54" y="3"/>
                </a:cxn>
                <a:cxn ang="0">
                  <a:pos x="63" y="10"/>
                </a:cxn>
                <a:cxn ang="0">
                  <a:pos x="68" y="20"/>
                </a:cxn>
                <a:cxn ang="0">
                  <a:pos x="70" y="38"/>
                </a:cxn>
                <a:cxn ang="0">
                  <a:pos x="70" y="54"/>
                </a:cxn>
                <a:cxn ang="0">
                  <a:pos x="46" y="54"/>
                </a:cxn>
                <a:cxn ang="0">
                  <a:pos x="46" y="35"/>
                </a:cxn>
                <a:cxn ang="0">
                  <a:pos x="46" y="30"/>
                </a:cxn>
                <a:cxn ang="0">
                  <a:pos x="46" y="26"/>
                </a:cxn>
                <a:cxn ang="0">
                  <a:pos x="43" y="22"/>
                </a:cxn>
                <a:cxn ang="0">
                  <a:pos x="40" y="20"/>
                </a:cxn>
                <a:cxn ang="0">
                  <a:pos x="38" y="19"/>
                </a:cxn>
                <a:cxn ang="0">
                  <a:pos x="33" y="20"/>
                </a:cxn>
                <a:cxn ang="0">
                  <a:pos x="31" y="22"/>
                </a:cxn>
                <a:cxn ang="0">
                  <a:pos x="28" y="24"/>
                </a:cxn>
                <a:cxn ang="0">
                  <a:pos x="27" y="28"/>
                </a:cxn>
                <a:cxn ang="0">
                  <a:pos x="27" y="32"/>
                </a:cxn>
                <a:cxn ang="0">
                  <a:pos x="27" y="39"/>
                </a:cxn>
                <a:cxn ang="0">
                  <a:pos x="27" y="48"/>
                </a:cxn>
                <a:cxn ang="0">
                  <a:pos x="28" y="56"/>
                </a:cxn>
                <a:cxn ang="0">
                  <a:pos x="32" y="64"/>
                </a:cxn>
                <a:cxn ang="0">
                  <a:pos x="36" y="71"/>
                </a:cxn>
                <a:cxn ang="0">
                  <a:pos x="59" y="104"/>
                </a:cxn>
                <a:cxn ang="0">
                  <a:pos x="66" y="114"/>
                </a:cxn>
                <a:cxn ang="0">
                  <a:pos x="70" y="124"/>
                </a:cxn>
                <a:cxn ang="0">
                  <a:pos x="71" y="138"/>
                </a:cxn>
                <a:cxn ang="0">
                  <a:pos x="71" y="150"/>
                </a:cxn>
                <a:cxn ang="0">
                  <a:pos x="68" y="168"/>
                </a:cxn>
                <a:cxn ang="0">
                  <a:pos x="62" y="182"/>
                </a:cxn>
                <a:cxn ang="0">
                  <a:pos x="51" y="190"/>
                </a:cxn>
                <a:cxn ang="0">
                  <a:pos x="35" y="193"/>
                </a:cxn>
                <a:cxn ang="0">
                  <a:pos x="21" y="191"/>
                </a:cxn>
                <a:cxn ang="0">
                  <a:pos x="11" y="186"/>
                </a:cxn>
                <a:cxn ang="0">
                  <a:pos x="5" y="179"/>
                </a:cxn>
                <a:cxn ang="0">
                  <a:pos x="1" y="168"/>
                </a:cxn>
                <a:cxn ang="0">
                  <a:pos x="0" y="155"/>
                </a:cxn>
                <a:cxn ang="0">
                  <a:pos x="0" y="136"/>
                </a:cxn>
                <a:cxn ang="0">
                  <a:pos x="25" y="136"/>
                </a:cxn>
                <a:cxn ang="0">
                  <a:pos x="25" y="155"/>
                </a:cxn>
                <a:cxn ang="0">
                  <a:pos x="25" y="162"/>
                </a:cxn>
                <a:cxn ang="0">
                  <a:pos x="27" y="167"/>
                </a:cxn>
                <a:cxn ang="0">
                  <a:pos x="28" y="170"/>
                </a:cxn>
                <a:cxn ang="0">
                  <a:pos x="31" y="172"/>
                </a:cxn>
                <a:cxn ang="0">
                  <a:pos x="35" y="172"/>
                </a:cxn>
                <a:cxn ang="0">
                  <a:pos x="43" y="171"/>
                </a:cxn>
                <a:cxn ang="0">
                  <a:pos x="46" y="163"/>
                </a:cxn>
                <a:cxn ang="0">
                  <a:pos x="47" y="151"/>
                </a:cxn>
                <a:cxn ang="0">
                  <a:pos x="47" y="140"/>
                </a:cxn>
                <a:cxn ang="0">
                  <a:pos x="46" y="131"/>
                </a:cxn>
                <a:cxn ang="0">
                  <a:pos x="42" y="123"/>
                </a:cxn>
                <a:cxn ang="0">
                  <a:pos x="36" y="115"/>
                </a:cxn>
                <a:cxn ang="0">
                  <a:pos x="12" y="80"/>
                </a:cxn>
                <a:cxn ang="0">
                  <a:pos x="5" y="67"/>
                </a:cxn>
                <a:cxn ang="0">
                  <a:pos x="3" y="54"/>
                </a:cxn>
                <a:cxn ang="0">
                  <a:pos x="3" y="40"/>
                </a:cxn>
                <a:cxn ang="0">
                  <a:pos x="5" y="23"/>
                </a:cxn>
                <a:cxn ang="0">
                  <a:pos x="12" y="11"/>
                </a:cxn>
                <a:cxn ang="0">
                  <a:pos x="23" y="3"/>
                </a:cxn>
                <a:cxn ang="0">
                  <a:pos x="39" y="0"/>
                </a:cxn>
              </a:cxnLst>
              <a:rect l="0" t="0" r="r" b="b"/>
              <a:pathLst>
                <a:path w="71" h="193">
                  <a:moveTo>
                    <a:pt x="39" y="0"/>
                  </a:moveTo>
                  <a:lnTo>
                    <a:pt x="54" y="3"/>
                  </a:lnTo>
                  <a:lnTo>
                    <a:pt x="63" y="10"/>
                  </a:lnTo>
                  <a:lnTo>
                    <a:pt x="68" y="20"/>
                  </a:lnTo>
                  <a:lnTo>
                    <a:pt x="70" y="38"/>
                  </a:lnTo>
                  <a:lnTo>
                    <a:pt x="70" y="54"/>
                  </a:lnTo>
                  <a:lnTo>
                    <a:pt x="46" y="54"/>
                  </a:lnTo>
                  <a:lnTo>
                    <a:pt x="46" y="35"/>
                  </a:lnTo>
                  <a:lnTo>
                    <a:pt x="46" y="30"/>
                  </a:lnTo>
                  <a:lnTo>
                    <a:pt x="46" y="26"/>
                  </a:lnTo>
                  <a:lnTo>
                    <a:pt x="43" y="22"/>
                  </a:lnTo>
                  <a:lnTo>
                    <a:pt x="40" y="20"/>
                  </a:lnTo>
                  <a:lnTo>
                    <a:pt x="38" y="19"/>
                  </a:lnTo>
                  <a:lnTo>
                    <a:pt x="33" y="20"/>
                  </a:lnTo>
                  <a:lnTo>
                    <a:pt x="31" y="22"/>
                  </a:lnTo>
                  <a:lnTo>
                    <a:pt x="28" y="24"/>
                  </a:lnTo>
                  <a:lnTo>
                    <a:pt x="27" y="28"/>
                  </a:lnTo>
                  <a:lnTo>
                    <a:pt x="27" y="32"/>
                  </a:lnTo>
                  <a:lnTo>
                    <a:pt x="27" y="39"/>
                  </a:lnTo>
                  <a:lnTo>
                    <a:pt x="27" y="48"/>
                  </a:lnTo>
                  <a:lnTo>
                    <a:pt x="28" y="56"/>
                  </a:lnTo>
                  <a:lnTo>
                    <a:pt x="32" y="64"/>
                  </a:lnTo>
                  <a:lnTo>
                    <a:pt x="36" y="71"/>
                  </a:lnTo>
                  <a:lnTo>
                    <a:pt x="59" y="104"/>
                  </a:lnTo>
                  <a:lnTo>
                    <a:pt x="66" y="114"/>
                  </a:lnTo>
                  <a:lnTo>
                    <a:pt x="70" y="124"/>
                  </a:lnTo>
                  <a:lnTo>
                    <a:pt x="71" y="138"/>
                  </a:lnTo>
                  <a:lnTo>
                    <a:pt x="71" y="150"/>
                  </a:lnTo>
                  <a:lnTo>
                    <a:pt x="68" y="168"/>
                  </a:lnTo>
                  <a:lnTo>
                    <a:pt x="62" y="182"/>
                  </a:lnTo>
                  <a:lnTo>
                    <a:pt x="51" y="190"/>
                  </a:lnTo>
                  <a:lnTo>
                    <a:pt x="35" y="193"/>
                  </a:lnTo>
                  <a:lnTo>
                    <a:pt x="21" y="191"/>
                  </a:lnTo>
                  <a:lnTo>
                    <a:pt x="11" y="186"/>
                  </a:lnTo>
                  <a:lnTo>
                    <a:pt x="5" y="179"/>
                  </a:lnTo>
                  <a:lnTo>
                    <a:pt x="1" y="168"/>
                  </a:lnTo>
                  <a:lnTo>
                    <a:pt x="0" y="155"/>
                  </a:lnTo>
                  <a:lnTo>
                    <a:pt x="0" y="136"/>
                  </a:lnTo>
                  <a:lnTo>
                    <a:pt x="25" y="136"/>
                  </a:lnTo>
                  <a:lnTo>
                    <a:pt x="25" y="155"/>
                  </a:lnTo>
                  <a:lnTo>
                    <a:pt x="25" y="162"/>
                  </a:lnTo>
                  <a:lnTo>
                    <a:pt x="27" y="167"/>
                  </a:lnTo>
                  <a:lnTo>
                    <a:pt x="28" y="170"/>
                  </a:lnTo>
                  <a:lnTo>
                    <a:pt x="31" y="172"/>
                  </a:lnTo>
                  <a:lnTo>
                    <a:pt x="35" y="172"/>
                  </a:lnTo>
                  <a:lnTo>
                    <a:pt x="43" y="171"/>
                  </a:lnTo>
                  <a:lnTo>
                    <a:pt x="46" y="163"/>
                  </a:lnTo>
                  <a:lnTo>
                    <a:pt x="47" y="151"/>
                  </a:lnTo>
                  <a:lnTo>
                    <a:pt x="47" y="140"/>
                  </a:lnTo>
                  <a:lnTo>
                    <a:pt x="46" y="131"/>
                  </a:lnTo>
                  <a:lnTo>
                    <a:pt x="42" y="123"/>
                  </a:lnTo>
                  <a:lnTo>
                    <a:pt x="36" y="115"/>
                  </a:lnTo>
                  <a:lnTo>
                    <a:pt x="12" y="80"/>
                  </a:lnTo>
                  <a:lnTo>
                    <a:pt x="5" y="67"/>
                  </a:lnTo>
                  <a:lnTo>
                    <a:pt x="3" y="54"/>
                  </a:lnTo>
                  <a:lnTo>
                    <a:pt x="3" y="40"/>
                  </a:lnTo>
                  <a:lnTo>
                    <a:pt x="5" y="23"/>
                  </a:lnTo>
                  <a:lnTo>
                    <a:pt x="12" y="11"/>
                  </a:lnTo>
                  <a:lnTo>
                    <a:pt x="23" y="3"/>
                  </a:lnTo>
                  <a:lnTo>
                    <a:pt x="39" y="0"/>
                  </a:lnTo>
                  <a:close/>
                </a:path>
              </a:pathLst>
            </a:custGeom>
            <a:solidFill>
              <a:srgbClr val="000000"/>
            </a:solidFill>
            <a:ln w="0">
              <a:noFill/>
              <a:prstDash val="solid"/>
              <a:round/>
              <a:headEnd/>
              <a:tailEnd/>
            </a:ln>
          </p:spPr>
          <p:txBody>
            <a:bodyPr/>
            <a:lstStyle/>
            <a:p>
              <a:pPr>
                <a:defRPr/>
              </a:pPr>
              <a:endParaRPr lang="en-US" dirty="0"/>
            </a:p>
          </p:txBody>
        </p:sp>
        <p:sp>
          <p:nvSpPr>
            <p:cNvPr id="4129" name="Freeform 33"/>
            <p:cNvSpPr>
              <a:spLocks/>
            </p:cNvSpPr>
            <p:nvPr userDrawn="1"/>
          </p:nvSpPr>
          <p:spPr bwMode="auto">
            <a:xfrm>
              <a:off x="5640" y="4056"/>
              <a:ext cx="19" cy="33"/>
            </a:xfrm>
            <a:custGeom>
              <a:avLst/>
              <a:gdLst/>
              <a:ahLst/>
              <a:cxnLst>
                <a:cxn ang="0">
                  <a:pos x="0" y="0"/>
                </a:cxn>
                <a:cxn ang="0">
                  <a:pos x="37" y="0"/>
                </a:cxn>
                <a:cxn ang="0">
                  <a:pos x="54" y="156"/>
                </a:cxn>
                <a:cxn ang="0">
                  <a:pos x="56" y="156"/>
                </a:cxn>
                <a:cxn ang="0">
                  <a:pos x="73" y="0"/>
                </a:cxn>
                <a:cxn ang="0">
                  <a:pos x="109" y="0"/>
                </a:cxn>
                <a:cxn ang="0">
                  <a:pos x="109" y="185"/>
                </a:cxn>
                <a:cxn ang="0">
                  <a:pos x="89" y="185"/>
                </a:cxn>
                <a:cxn ang="0">
                  <a:pos x="89" y="20"/>
                </a:cxn>
                <a:cxn ang="0">
                  <a:pos x="86" y="20"/>
                </a:cxn>
                <a:cxn ang="0">
                  <a:pos x="68" y="185"/>
                </a:cxn>
                <a:cxn ang="0">
                  <a:pos x="41" y="185"/>
                </a:cxn>
                <a:cxn ang="0">
                  <a:pos x="22" y="20"/>
                </a:cxn>
                <a:cxn ang="0">
                  <a:pos x="20" y="20"/>
                </a:cxn>
                <a:cxn ang="0">
                  <a:pos x="20" y="185"/>
                </a:cxn>
                <a:cxn ang="0">
                  <a:pos x="0" y="185"/>
                </a:cxn>
                <a:cxn ang="0">
                  <a:pos x="0" y="0"/>
                </a:cxn>
              </a:cxnLst>
              <a:rect l="0" t="0" r="r" b="b"/>
              <a:pathLst>
                <a:path w="109" h="185">
                  <a:moveTo>
                    <a:pt x="0" y="0"/>
                  </a:moveTo>
                  <a:lnTo>
                    <a:pt x="37" y="0"/>
                  </a:lnTo>
                  <a:lnTo>
                    <a:pt x="54" y="156"/>
                  </a:lnTo>
                  <a:lnTo>
                    <a:pt x="56" y="156"/>
                  </a:lnTo>
                  <a:lnTo>
                    <a:pt x="73" y="0"/>
                  </a:lnTo>
                  <a:lnTo>
                    <a:pt x="109" y="0"/>
                  </a:lnTo>
                  <a:lnTo>
                    <a:pt x="109" y="185"/>
                  </a:lnTo>
                  <a:lnTo>
                    <a:pt x="89" y="185"/>
                  </a:lnTo>
                  <a:lnTo>
                    <a:pt x="89" y="20"/>
                  </a:lnTo>
                  <a:lnTo>
                    <a:pt x="86" y="20"/>
                  </a:lnTo>
                  <a:lnTo>
                    <a:pt x="68" y="185"/>
                  </a:lnTo>
                  <a:lnTo>
                    <a:pt x="41" y="185"/>
                  </a:lnTo>
                  <a:lnTo>
                    <a:pt x="22" y="20"/>
                  </a:lnTo>
                  <a:lnTo>
                    <a:pt x="20" y="20"/>
                  </a:lnTo>
                  <a:lnTo>
                    <a:pt x="20" y="185"/>
                  </a:lnTo>
                  <a:lnTo>
                    <a:pt x="0" y="185"/>
                  </a:lnTo>
                  <a:lnTo>
                    <a:pt x="0" y="0"/>
                  </a:lnTo>
                  <a:close/>
                </a:path>
              </a:pathLst>
            </a:custGeom>
            <a:solidFill>
              <a:srgbClr val="000000"/>
            </a:solidFill>
            <a:ln w="0">
              <a:noFill/>
              <a:prstDash val="solid"/>
              <a:round/>
              <a:headEnd/>
              <a:tailEnd/>
            </a:ln>
          </p:spPr>
          <p:txBody>
            <a:bodyPr/>
            <a:lstStyle/>
            <a:p>
              <a:pPr>
                <a:defRPr/>
              </a:pPr>
              <a:endParaRPr lang="en-US" dirty="0"/>
            </a:p>
          </p:txBody>
        </p:sp>
      </p:grpSp>
      <p:sp>
        <p:nvSpPr>
          <p:cNvPr id="4131" name="Text Box 35"/>
          <p:cNvSpPr txBox="1">
            <a:spLocks noChangeArrowheads="1"/>
          </p:cNvSpPr>
          <p:nvPr userDrawn="1"/>
        </p:nvSpPr>
        <p:spPr bwMode="auto">
          <a:xfrm>
            <a:off x="6350" y="6559550"/>
            <a:ext cx="342900" cy="244475"/>
          </a:xfrm>
          <a:prstGeom prst="rect">
            <a:avLst/>
          </a:prstGeom>
          <a:noFill/>
          <a:ln w="9525">
            <a:noFill/>
            <a:miter lim="800000"/>
            <a:headEnd/>
            <a:tailEnd/>
          </a:ln>
          <a:effectLst/>
        </p:spPr>
        <p:txBody>
          <a:bodyPr wrap="none">
            <a:spAutoFit/>
          </a:bodyPr>
          <a:lstStyle/>
          <a:p>
            <a:pPr>
              <a:defRPr/>
            </a:pPr>
            <a:fld id="{E4174008-1388-4395-98BA-9D60704E58A2}" type="slidenum">
              <a:rPr lang="en-US" sz="1000" b="0">
                <a:solidFill>
                  <a:schemeClr val="bg1"/>
                </a:solidFill>
              </a:rPr>
              <a:pPr>
                <a:defRPr/>
              </a:pPr>
              <a:t>‹#›</a:t>
            </a:fld>
            <a:endParaRPr lang="en-US" sz="10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484"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hf hdr="0" ftr="0" dt="0"/>
  <p:txStyles>
    <p:titleStyle>
      <a:lvl1pPr algn="l" rtl="0" eaLnBrk="0" fontAlgn="base" hangingPunct="0">
        <a:spcBef>
          <a:spcPct val="0"/>
        </a:spcBef>
        <a:spcAft>
          <a:spcPct val="0"/>
        </a:spcAft>
        <a:defRPr sz="3200" b="1">
          <a:solidFill>
            <a:schemeClr val="tx1"/>
          </a:solidFill>
          <a:latin typeface="Trebuchet MS" pitchFamily="34" charset="0"/>
          <a:ea typeface="+mj-ea"/>
          <a:cs typeface="ＭＳ Ｐゴシック"/>
        </a:defRPr>
      </a:lvl1pPr>
      <a:lvl2pPr algn="l" rtl="0" eaLnBrk="0" fontAlgn="base" hangingPunct="0">
        <a:spcBef>
          <a:spcPct val="0"/>
        </a:spcBef>
        <a:spcAft>
          <a:spcPct val="0"/>
        </a:spcAft>
        <a:defRPr sz="3200" b="1">
          <a:solidFill>
            <a:schemeClr val="tx1"/>
          </a:solidFill>
          <a:latin typeface="Trebuchet MS" pitchFamily="34" charset="0"/>
          <a:ea typeface="ＭＳ Ｐゴシック" pitchFamily="34" charset="-128"/>
          <a:cs typeface="ＭＳ Ｐゴシック"/>
        </a:defRPr>
      </a:lvl2pPr>
      <a:lvl3pPr algn="l" rtl="0" eaLnBrk="0" fontAlgn="base" hangingPunct="0">
        <a:spcBef>
          <a:spcPct val="0"/>
        </a:spcBef>
        <a:spcAft>
          <a:spcPct val="0"/>
        </a:spcAft>
        <a:defRPr sz="3200" b="1">
          <a:solidFill>
            <a:schemeClr val="tx1"/>
          </a:solidFill>
          <a:latin typeface="Trebuchet MS" pitchFamily="34" charset="0"/>
          <a:ea typeface="ＭＳ Ｐゴシック" pitchFamily="34" charset="-128"/>
          <a:cs typeface="ＭＳ Ｐゴシック"/>
        </a:defRPr>
      </a:lvl3pPr>
      <a:lvl4pPr algn="l" rtl="0" eaLnBrk="0" fontAlgn="base" hangingPunct="0">
        <a:spcBef>
          <a:spcPct val="0"/>
        </a:spcBef>
        <a:spcAft>
          <a:spcPct val="0"/>
        </a:spcAft>
        <a:defRPr sz="3200" b="1">
          <a:solidFill>
            <a:schemeClr val="tx1"/>
          </a:solidFill>
          <a:latin typeface="Trebuchet MS" pitchFamily="34" charset="0"/>
          <a:ea typeface="ＭＳ Ｐゴシック" pitchFamily="34" charset="-128"/>
          <a:cs typeface="ＭＳ Ｐゴシック"/>
        </a:defRPr>
      </a:lvl4pPr>
      <a:lvl5pPr algn="l" rtl="0" eaLnBrk="0" fontAlgn="base" hangingPunct="0">
        <a:spcBef>
          <a:spcPct val="0"/>
        </a:spcBef>
        <a:spcAft>
          <a:spcPct val="0"/>
        </a:spcAft>
        <a:defRPr sz="3200" b="1">
          <a:solidFill>
            <a:schemeClr val="tx1"/>
          </a:solidFill>
          <a:latin typeface="Trebuchet MS" pitchFamily="34" charset="0"/>
          <a:ea typeface="ＭＳ Ｐゴシック" pitchFamily="34" charset="-128"/>
          <a:cs typeface="ＭＳ Ｐゴシック"/>
        </a:defRPr>
      </a:lvl5pPr>
      <a:lvl6pPr marL="457200" algn="ctr" rtl="0" eaLnBrk="0" fontAlgn="base" hangingPunct="0">
        <a:spcBef>
          <a:spcPct val="0"/>
        </a:spcBef>
        <a:spcAft>
          <a:spcPct val="0"/>
        </a:spcAft>
        <a:defRPr sz="2600" b="1">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2600" b="1">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2600" b="1">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2600" b="1">
          <a:solidFill>
            <a:schemeClr val="tx1"/>
          </a:solidFill>
          <a:latin typeface="Calibri" pitchFamily="34" charset="0"/>
          <a:ea typeface="ＭＳ Ｐゴシック" pitchFamily="34" charset="-128"/>
        </a:defRPr>
      </a:lvl9pPr>
    </p:titleStyle>
    <p:bodyStyle>
      <a:lvl1pPr marL="323850" indent="-323850" algn="l" rtl="0" eaLnBrk="0" fontAlgn="base" hangingPunct="0">
        <a:spcBef>
          <a:spcPct val="40000"/>
        </a:spcBef>
        <a:spcAft>
          <a:spcPct val="0"/>
        </a:spcAft>
        <a:buClr>
          <a:srgbClr val="004A8E"/>
        </a:buClr>
        <a:buSzPct val="80000"/>
        <a:buFont typeface="Wingdings 3" pitchFamily="18" charset="2"/>
        <a:buChar char="u"/>
        <a:defRPr sz="2800" b="1">
          <a:solidFill>
            <a:srgbClr val="4F4F4F"/>
          </a:solidFill>
          <a:latin typeface="Trebuchet MS" pitchFamily="34" charset="0"/>
          <a:ea typeface="+mn-ea"/>
          <a:cs typeface="ＭＳ Ｐゴシック"/>
        </a:defRPr>
      </a:lvl1pPr>
      <a:lvl2pPr marL="744538" indent="-266700" algn="l" rtl="0" eaLnBrk="0" fontAlgn="base" hangingPunct="0">
        <a:spcBef>
          <a:spcPct val="20000"/>
        </a:spcBef>
        <a:spcAft>
          <a:spcPct val="0"/>
        </a:spcAft>
        <a:buClr>
          <a:srgbClr val="004A8E"/>
        </a:buClr>
        <a:buChar char="•"/>
        <a:defRPr sz="2400" b="1">
          <a:solidFill>
            <a:srgbClr val="4F4F4F"/>
          </a:solidFill>
          <a:latin typeface="Trebuchet MS" pitchFamily="34" charset="0"/>
          <a:ea typeface="+mn-ea"/>
          <a:cs typeface="ＭＳ Ｐゴシック"/>
        </a:defRPr>
      </a:lvl2pPr>
      <a:lvl3pPr marL="1196975" indent="-307975" algn="l" rtl="0" eaLnBrk="0" fontAlgn="base" hangingPunct="0">
        <a:spcBef>
          <a:spcPct val="20000"/>
        </a:spcBef>
        <a:spcAft>
          <a:spcPct val="0"/>
        </a:spcAft>
        <a:buClr>
          <a:srgbClr val="004A8E"/>
        </a:buClr>
        <a:buChar char="•"/>
        <a:defRPr sz="2000" b="1">
          <a:solidFill>
            <a:srgbClr val="4F4F4F"/>
          </a:solidFill>
          <a:latin typeface="Trebuchet MS" pitchFamily="34" charset="0"/>
          <a:ea typeface="+mn-ea"/>
          <a:cs typeface="ＭＳ Ｐゴシック"/>
        </a:defRPr>
      </a:lvl3pPr>
      <a:lvl4pPr marL="1655763" indent="-342900" algn="l" rtl="0" eaLnBrk="0" fontAlgn="base" hangingPunct="0">
        <a:spcBef>
          <a:spcPct val="20000"/>
        </a:spcBef>
        <a:spcAft>
          <a:spcPct val="0"/>
        </a:spcAft>
        <a:buClr>
          <a:srgbClr val="004A8E"/>
        </a:buClr>
        <a:buChar char="•"/>
        <a:defRPr sz="1600" b="1">
          <a:solidFill>
            <a:srgbClr val="4F4F4F"/>
          </a:solidFill>
          <a:latin typeface="Trebuchet MS" pitchFamily="34" charset="0"/>
          <a:ea typeface="+mn-ea"/>
          <a:cs typeface="ＭＳ Ｐゴシック"/>
        </a:defRPr>
      </a:lvl4pPr>
      <a:lvl5pPr marL="2108200" indent="-338138" algn="l" rtl="0" eaLnBrk="0" fontAlgn="base" hangingPunct="0">
        <a:spcBef>
          <a:spcPct val="20000"/>
        </a:spcBef>
        <a:spcAft>
          <a:spcPct val="0"/>
        </a:spcAft>
        <a:buClr>
          <a:srgbClr val="004A8E"/>
        </a:buClr>
        <a:buChar char="•"/>
        <a:defRPr sz="1200" b="1">
          <a:solidFill>
            <a:srgbClr val="4F4F4F"/>
          </a:solidFill>
          <a:latin typeface="Trebuchet MS" pitchFamily="34" charset="0"/>
          <a:ea typeface="+mn-ea"/>
          <a:cs typeface="ＭＳ Ｐゴシック"/>
        </a:defRPr>
      </a:lvl5pPr>
      <a:lvl6pPr marL="2565400" indent="-338138" algn="l" rtl="0" fontAlgn="base">
        <a:spcBef>
          <a:spcPct val="20000"/>
        </a:spcBef>
        <a:spcAft>
          <a:spcPct val="0"/>
        </a:spcAft>
        <a:buFont typeface="Times" pitchFamily="18" charset="0"/>
        <a:buChar char="•"/>
        <a:defRPr>
          <a:solidFill>
            <a:schemeClr val="tx1"/>
          </a:solidFill>
          <a:latin typeface="+mn-lt"/>
          <a:ea typeface="+mn-ea"/>
        </a:defRPr>
      </a:lvl6pPr>
      <a:lvl7pPr marL="3022600" indent="-338138" algn="l" rtl="0" fontAlgn="base">
        <a:spcBef>
          <a:spcPct val="20000"/>
        </a:spcBef>
        <a:spcAft>
          <a:spcPct val="0"/>
        </a:spcAft>
        <a:buFont typeface="Times" pitchFamily="18" charset="0"/>
        <a:buChar char="•"/>
        <a:defRPr>
          <a:solidFill>
            <a:schemeClr val="tx1"/>
          </a:solidFill>
          <a:latin typeface="+mn-lt"/>
          <a:ea typeface="+mn-ea"/>
        </a:defRPr>
      </a:lvl7pPr>
      <a:lvl8pPr marL="3479800" indent="-338138" algn="l" rtl="0" fontAlgn="base">
        <a:spcBef>
          <a:spcPct val="20000"/>
        </a:spcBef>
        <a:spcAft>
          <a:spcPct val="0"/>
        </a:spcAft>
        <a:buFont typeface="Times" pitchFamily="18" charset="0"/>
        <a:buChar char="•"/>
        <a:defRPr>
          <a:solidFill>
            <a:schemeClr val="tx1"/>
          </a:solidFill>
          <a:latin typeface="+mn-lt"/>
          <a:ea typeface="+mn-ea"/>
        </a:defRPr>
      </a:lvl8pPr>
      <a:lvl9pPr marL="3937000" indent="-338138" algn="l" rtl="0" fontAlgn="base">
        <a:spcBef>
          <a:spcPct val="20000"/>
        </a:spcBef>
        <a:spcAft>
          <a:spcPct val="0"/>
        </a:spcAft>
        <a:buFont typeface="Times" pitchFamily="18"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file:///\\tdcflcl\hmc\Common\CDI\Education%20Resources\Provider-%20speciality%20education\ohi\ecmo%20lvad\ecmo%20elso.pdf" TargetMode="Externa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mc/articles/PMC5337209/" TargetMode="External"/><Relationship Id="rId3" Type="http://schemas.openxmlformats.org/officeDocument/2006/relationships/hyperlink" Target="https://www.cms.gov/Medicare/Coding/ICD10/2019-ICD-10-PCS.html" TargetMode="External"/><Relationship Id="rId7" Type="http://schemas.openxmlformats.org/officeDocument/2006/relationships/hyperlink" Target="https://www.abiomed.us/reimbursement/" TargetMode="External"/><Relationship Id="rId12" Type="http://schemas.openxmlformats.org/officeDocument/2006/relationships/hyperlink" Target="http://mmplusinc.com/news-articles/item/ipps-fy-2019-final-rule-ms-drg-updates" TargetMode="External"/><Relationship Id="rId2" Type="http://schemas.openxmlformats.org/officeDocument/2006/relationships/hyperlink" Target="https://www.cms.gov/ICD10Manual/version36-fullcode-cms/fullcode_cms/P0001.html" TargetMode="External"/><Relationship Id="rId1" Type="http://schemas.openxmlformats.org/officeDocument/2006/relationships/slideLayout" Target="../slideLayouts/slideLayout2.xml"/><Relationship Id="rId6" Type="http://schemas.openxmlformats.org/officeDocument/2006/relationships/hyperlink" Target="https://med.noridianmedicare.com/web/jfb/policies/ncd/percutaneous-endovascular-cardiac-assist-procedures-and-devices" TargetMode="External"/><Relationship Id="rId11" Type="http://schemas.openxmlformats.org/officeDocument/2006/relationships/hyperlink" Target="https://www.ncbi.nlm.nih.gov/pubmed/?term=Valchanov%20K%5bAuthor%5d&amp;cauthor=true&amp;cauthor_uid=28275615" TargetMode="External"/><Relationship Id="rId5" Type="http://schemas.openxmlformats.org/officeDocument/2006/relationships/hyperlink" Target="https://www.uhcprovider.com/content/dam/provider/docs/public/..." TargetMode="External"/><Relationship Id="rId10" Type="http://schemas.openxmlformats.org/officeDocument/2006/relationships/hyperlink" Target="https://www.ncbi.nlm.nih.gov/pubmed/?term=Berman%20M%5bAuthor%5d&amp;cauthor=true&amp;cauthor_uid=28275615" TargetMode="External"/><Relationship Id="rId4" Type="http://schemas.openxmlformats.org/officeDocument/2006/relationships/hyperlink" Target="https://www.sjm.com/en/professionals/featured-products/heart-failure-management/mechanical-circulatory-support/acute-circulatory-support-system/centrimag-acute-circulatory-support-system/isw" TargetMode="External"/><Relationship Id="rId9" Type="http://schemas.openxmlformats.org/officeDocument/2006/relationships/hyperlink" Target="https://www.ncbi.nlm.nih.gov/pubmed/?term=Pavlushkov%20E%5bAuthor%5d&amp;cauthor=true&amp;cauthor_uid=2827561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ederalregister.gov/documents/2018/08/17/2018-16766/medicare-program-hospital-inpatient-prospective-payment-systems-for-acute-care-hospitals-and-th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774" y="866276"/>
            <a:ext cx="8229600" cy="1557349"/>
          </a:xfrm>
        </p:spPr>
        <p:txBody>
          <a:bodyPr/>
          <a:lstStyle/>
          <a:p>
            <a:pPr marL="0" indent="0" algn="ctr">
              <a:buNone/>
            </a:pPr>
            <a:r>
              <a:rPr lang="en-US" dirty="0">
                <a:solidFill>
                  <a:schemeClr val="tx1"/>
                </a:solidFill>
              </a:rPr>
              <a:t>What the H-ECMO?: Team work to finding solutions to a challenging problem</a:t>
            </a:r>
          </a:p>
          <a:p>
            <a:pPr marL="0" indent="0" algn="ctr">
              <a:buNone/>
            </a:pPr>
            <a:endParaRPr lang="en-US" dirty="0">
              <a:solidFill>
                <a:schemeClr val="tx1"/>
              </a:solidFill>
            </a:endParaRPr>
          </a:p>
        </p:txBody>
      </p:sp>
      <p:sp>
        <p:nvSpPr>
          <p:cNvPr id="2" name="TextBox 1"/>
          <p:cNvSpPr txBox="1"/>
          <p:nvPr/>
        </p:nvSpPr>
        <p:spPr>
          <a:xfrm>
            <a:off x="113961" y="2834640"/>
            <a:ext cx="8763226" cy="1323439"/>
          </a:xfrm>
          <a:prstGeom prst="rect">
            <a:avLst/>
          </a:prstGeom>
          <a:noFill/>
        </p:spPr>
        <p:txBody>
          <a:bodyPr wrap="square" rtlCol="0">
            <a:spAutoFit/>
          </a:bodyPr>
          <a:lstStyle/>
          <a:p>
            <a:pPr algn="ctr"/>
            <a:r>
              <a:rPr lang="en-US" sz="2000" dirty="0" smtClean="0"/>
              <a:t>Team Approach-</a:t>
            </a:r>
          </a:p>
          <a:p>
            <a:pPr algn="ctr"/>
            <a:r>
              <a:rPr lang="en-US" sz="2000" dirty="0" smtClean="0"/>
              <a:t>CDI, CV Critical Care intensivist, Director of Revenue Cycle Coding, and more </a:t>
            </a:r>
            <a:r>
              <a:rPr lang="en-US" sz="2000" dirty="0" smtClean="0">
                <a:sym typeface="Wingdings" panose="05000000000000000000" pitchFamily="2" charset="2"/>
              </a:rPr>
              <a:t></a:t>
            </a:r>
            <a:r>
              <a:rPr lang="en-US" sz="2000" dirty="0" smtClean="0"/>
              <a:t> </a:t>
            </a:r>
          </a:p>
          <a:p>
            <a:pPr algn="ctr"/>
            <a:r>
              <a:rPr lang="en-US" sz="2000" dirty="0" smtClean="0"/>
              <a:t>February 13, 2019</a:t>
            </a:r>
            <a:endParaRPr lang="en-US" sz="2000" dirty="0"/>
          </a:p>
        </p:txBody>
      </p:sp>
    </p:spTree>
    <p:extLst>
      <p:ext uri="{BB962C8B-B14F-4D97-AF65-F5344CB8AC3E}">
        <p14:creationId xmlns:p14="http://schemas.microsoft.com/office/powerpoint/2010/main" val="188776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cheat sheet</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92582364"/>
              </p:ext>
            </p:extLst>
          </p:nvPr>
        </p:nvGraphicFramePr>
        <p:xfrm>
          <a:off x="247650" y="2271259"/>
          <a:ext cx="914400" cy="771525"/>
        </p:xfrm>
        <a:graphic>
          <a:graphicData uri="http://schemas.openxmlformats.org/presentationml/2006/ole">
            <mc:AlternateContent xmlns:mc="http://schemas.openxmlformats.org/markup-compatibility/2006">
              <mc:Choice xmlns:v="urn:schemas-microsoft-com:vml" Requires="v">
                <p:oleObj spid="_x0000_s1064" name="Acrobat Document" showAsIcon="1" r:id="rId3" imgW="914400" imgH="771480" progId="AcroExch.Document.DC">
                  <p:link updateAutomatic="1"/>
                </p:oleObj>
              </mc:Choice>
              <mc:Fallback>
                <p:oleObj name="Acrobat Document" showAsIcon="1" r:id="rId3" imgW="914400" imgH="771480" progId="AcroExch.Document.DC">
                  <p:link updateAutomatic="1"/>
                  <p:pic>
                    <p:nvPicPr>
                      <p:cNvPr id="0" name=""/>
                      <p:cNvPicPr/>
                      <p:nvPr/>
                    </p:nvPicPr>
                    <p:blipFill>
                      <a:blip r:embed="rId4"/>
                      <a:stretch>
                        <a:fillRect/>
                      </a:stretch>
                    </p:blipFill>
                    <p:spPr>
                      <a:xfrm>
                        <a:off x="247650" y="2271259"/>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79274542"/>
              </p:ext>
            </p:extLst>
          </p:nvPr>
        </p:nvGraphicFramePr>
        <p:xfrm>
          <a:off x="247650" y="1175250"/>
          <a:ext cx="914400" cy="771525"/>
        </p:xfrm>
        <a:graphic>
          <a:graphicData uri="http://schemas.openxmlformats.org/presentationml/2006/ole">
            <mc:AlternateContent xmlns:mc="http://schemas.openxmlformats.org/markup-compatibility/2006">
              <mc:Choice xmlns:v="urn:schemas-microsoft-com:vml" Requires="v">
                <p:oleObj spid="_x0000_s1065"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247650" y="1175250"/>
                        <a:ext cx="914400" cy="771525"/>
                      </a:xfrm>
                      <a:prstGeom prst="rect">
                        <a:avLst/>
                      </a:prstGeom>
                    </p:spPr>
                  </p:pic>
                </p:oleObj>
              </mc:Fallback>
            </mc:AlternateContent>
          </a:graphicData>
        </a:graphic>
      </p:graphicFrame>
      <p:sp>
        <p:nvSpPr>
          <p:cNvPr id="3" name="TextBox 2"/>
          <p:cNvSpPr txBox="1"/>
          <p:nvPr/>
        </p:nvSpPr>
        <p:spPr>
          <a:xfrm>
            <a:off x="1765436" y="1538514"/>
            <a:ext cx="6391593" cy="523220"/>
          </a:xfrm>
          <a:prstGeom prst="rect">
            <a:avLst/>
          </a:prstGeom>
          <a:noFill/>
        </p:spPr>
        <p:txBody>
          <a:bodyPr wrap="square" rtlCol="0">
            <a:spAutoFit/>
          </a:bodyPr>
          <a:lstStyle/>
          <a:p>
            <a:r>
              <a:rPr lang="en-US" dirty="0" smtClean="0"/>
              <a:t>Guidelines from: </a:t>
            </a:r>
            <a:endParaRPr lang="en-US" b="0" dirty="0"/>
          </a:p>
          <a:p>
            <a:r>
              <a:rPr lang="en-US" b="0" dirty="0"/>
              <a:t> </a:t>
            </a:r>
            <a:r>
              <a:rPr lang="en-US" dirty="0"/>
              <a:t>Extracorporeal Life Support Organization (ELSO) </a:t>
            </a:r>
            <a:r>
              <a:rPr lang="en-US" dirty="0" smtClean="0"/>
              <a:t> </a:t>
            </a:r>
            <a:endParaRPr lang="en-US" dirty="0"/>
          </a:p>
        </p:txBody>
      </p:sp>
      <p:sp>
        <p:nvSpPr>
          <p:cNvPr id="4" name="TextBox 3"/>
          <p:cNvSpPr txBox="1"/>
          <p:nvPr/>
        </p:nvSpPr>
        <p:spPr>
          <a:xfrm>
            <a:off x="2220686" y="3338286"/>
            <a:ext cx="5050971" cy="738664"/>
          </a:xfrm>
          <a:prstGeom prst="rect">
            <a:avLst/>
          </a:prstGeom>
          <a:noFill/>
        </p:spPr>
        <p:txBody>
          <a:bodyPr wrap="square" rtlCol="0">
            <a:spAutoFit/>
          </a:bodyPr>
          <a:lstStyle/>
          <a:p>
            <a:r>
              <a:rPr lang="en-US" dirty="0" smtClean="0"/>
              <a:t>Common DRGs with length of stay and estimated reimbursement helped “ non-coding world” talk the same language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63819567"/>
              </p:ext>
            </p:extLst>
          </p:nvPr>
        </p:nvGraphicFramePr>
        <p:xfrm>
          <a:off x="442686" y="3507695"/>
          <a:ext cx="914400" cy="771525"/>
        </p:xfrm>
        <a:graphic>
          <a:graphicData uri="http://schemas.openxmlformats.org/presentationml/2006/ole">
            <mc:AlternateContent xmlns:mc="http://schemas.openxmlformats.org/markup-compatibility/2006">
              <mc:Choice xmlns:v="urn:schemas-microsoft-com:vml" Requires="v">
                <p:oleObj spid="_x0000_s1066" name="Document" showAsIcon="1" r:id="rId7" imgW="914400" imgH="771480" progId="Word.Document.12">
                  <p:embed/>
                </p:oleObj>
              </mc:Choice>
              <mc:Fallback>
                <p:oleObj name="Document" showAsIcon="1" r:id="rId7" imgW="914400" imgH="771480" progId="Word.Document.12">
                  <p:embed/>
                  <p:pic>
                    <p:nvPicPr>
                      <p:cNvPr id="0" name=""/>
                      <p:cNvPicPr/>
                      <p:nvPr/>
                    </p:nvPicPr>
                    <p:blipFill>
                      <a:blip r:embed="rId8"/>
                      <a:stretch>
                        <a:fillRect/>
                      </a:stretch>
                    </p:blipFill>
                    <p:spPr>
                      <a:xfrm>
                        <a:off x="442686" y="350769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6273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and good luck working together!</a:t>
            </a:r>
            <a:endParaRPr lang="en-US" dirty="0"/>
          </a:p>
        </p:txBody>
      </p:sp>
      <p:pic>
        <p:nvPicPr>
          <p:cNvPr id="4" name="Content Placeholder 3"/>
          <p:cNvPicPr>
            <a:picLocks noGrp="1" noChangeAspect="1"/>
          </p:cNvPicPr>
          <p:nvPr>
            <p:ph idx="1"/>
          </p:nvPr>
        </p:nvPicPr>
        <p:blipFill>
          <a:blip r:embed="rId2"/>
          <a:stretch>
            <a:fillRect/>
          </a:stretch>
        </p:blipFill>
        <p:spPr>
          <a:xfrm>
            <a:off x="725715" y="1349602"/>
            <a:ext cx="3518580" cy="4105012"/>
          </a:xfrm>
          <a:prstGeom prst="rect">
            <a:avLst/>
          </a:prstGeom>
        </p:spPr>
      </p:pic>
    </p:spTree>
    <p:extLst>
      <p:ext uri="{BB962C8B-B14F-4D97-AF65-F5344CB8AC3E}">
        <p14:creationId xmlns:p14="http://schemas.microsoft.com/office/powerpoint/2010/main" val="216882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34938"/>
            <a:ext cx="8702675" cy="510521"/>
          </a:xfrm>
        </p:spPr>
        <p:txBody>
          <a:bodyPr/>
          <a:lstStyle/>
          <a:p>
            <a:r>
              <a:rPr lang="en-US" dirty="0" smtClean="0"/>
              <a:t>Presenters and Contributors</a:t>
            </a:r>
            <a:endParaRPr lang="en-US" dirty="0"/>
          </a:p>
        </p:txBody>
      </p:sp>
      <p:pic>
        <p:nvPicPr>
          <p:cNvPr id="2051" name="Picture 1" descr="ann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03" y="1073287"/>
            <a:ext cx="735253" cy="9134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03" y="2171449"/>
            <a:ext cx="8001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17" y="3393306"/>
            <a:ext cx="795324" cy="1113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107925" y="1986783"/>
            <a:ext cx="941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TextBox 9"/>
          <p:cNvSpPr txBox="1"/>
          <p:nvPr/>
        </p:nvSpPr>
        <p:spPr>
          <a:xfrm>
            <a:off x="966774" y="3269611"/>
            <a:ext cx="8339124" cy="1815882"/>
          </a:xfrm>
          <a:prstGeom prst="rect">
            <a:avLst/>
          </a:prstGeom>
          <a:noFill/>
        </p:spPr>
        <p:txBody>
          <a:bodyPr wrap="square" rtlCol="0">
            <a:spAutoFit/>
          </a:bodyPr>
          <a:lstStyle/>
          <a:p>
            <a:pPr lvl="0" eaLnBrk="0" hangingPunct="0"/>
            <a:r>
              <a:rPr lang="en-US" altLang="en-US" sz="1100" b="0" dirty="0">
                <a:latin typeface="Arial" panose="020B0604020202020204" pitchFamily="34" charset="0"/>
                <a:ea typeface="Times New Roman" panose="02020603050405020304" pitchFamily="18" charset="0"/>
              </a:rPr>
              <a:t>Dr. Ghuloom is a cardiovascular critical care intensivist at Oklahoma Heart Institute with expertise in advanced heart failure, including mechanical circulatory support (VAD and ECMO) and heart transplant cardiovascular intensive care. Prior to joining Oklahoma Heart Institute, he was a cardiovascular critical care specialist at Tufts University. Board certified in Critical Care Medicine and Internal Medicine; Critical Care Fellowship – Baylor College of Medicine, Houston, Texas </a:t>
            </a:r>
            <a:br>
              <a:rPr lang="en-US" altLang="en-US" sz="1100" b="0" dirty="0">
                <a:latin typeface="Arial" panose="020B0604020202020204" pitchFamily="34" charset="0"/>
                <a:ea typeface="Times New Roman" panose="02020603050405020304" pitchFamily="18" charset="0"/>
              </a:rPr>
            </a:br>
            <a:r>
              <a:rPr lang="en-US" altLang="en-US" sz="1100" b="0" dirty="0">
                <a:latin typeface="Arial" panose="020B0604020202020204" pitchFamily="34" charset="0"/>
                <a:ea typeface="Times New Roman" panose="02020603050405020304" pitchFamily="18" charset="0"/>
              </a:rPr>
              <a:t>Internal Medicine Residency – Wayne State University, Detroit, Michigan </a:t>
            </a:r>
            <a:br>
              <a:rPr lang="en-US" altLang="en-US" sz="1100" b="0" dirty="0">
                <a:latin typeface="Arial" panose="020B0604020202020204" pitchFamily="34" charset="0"/>
                <a:ea typeface="Times New Roman" panose="02020603050405020304" pitchFamily="18" charset="0"/>
              </a:rPr>
            </a:br>
            <a:r>
              <a:rPr lang="en-US" altLang="en-US" sz="1100" b="0" dirty="0">
                <a:latin typeface="Arial" panose="020B0604020202020204" pitchFamily="34" charset="0"/>
                <a:ea typeface="Times New Roman" panose="02020603050405020304" pitchFamily="18" charset="0"/>
              </a:rPr>
              <a:t>Medical degree – Arabian Gulf University, Manama, Bahrain ;Bachelor of Science degree – Arabian Gulf University, Manama, </a:t>
            </a:r>
            <a:r>
              <a:rPr lang="en-US" altLang="en-US" sz="1100" b="0" dirty="0" smtClean="0">
                <a:latin typeface="Arial" panose="020B0604020202020204" pitchFamily="34" charset="0"/>
                <a:ea typeface="Times New Roman" panose="02020603050405020304" pitchFamily="18" charset="0"/>
              </a:rPr>
              <a:t>Bahrain</a:t>
            </a:r>
          </a:p>
          <a:p>
            <a:pPr lvl="0" eaLnBrk="0" hangingPunct="0"/>
            <a:r>
              <a:rPr lang="en-US" altLang="en-US" sz="1100" b="0" dirty="0" smtClean="0">
                <a:solidFill>
                  <a:schemeClr val="accent1">
                    <a:lumMod val="60000"/>
                    <a:lumOff val="40000"/>
                  </a:schemeClr>
                </a:solidFill>
                <a:latin typeface="Arial" panose="020B0604020202020204" pitchFamily="34" charset="0"/>
                <a:ea typeface="Times New Roman" panose="02020603050405020304" pitchFamily="18" charset="0"/>
              </a:rPr>
              <a:t>Adel.Ghuloom@hillcrest.com</a:t>
            </a:r>
            <a:endParaRPr lang="en-US" altLang="en-US" sz="1600" b="0" dirty="0">
              <a:solidFill>
                <a:schemeClr val="accent1">
                  <a:lumMod val="60000"/>
                  <a:lumOff val="40000"/>
                </a:schemeClr>
              </a:solidFill>
              <a:latin typeface="Arial" panose="020B0604020202020204" pitchFamily="34" charset="0"/>
              <a:ea typeface="Times New Roman" panose="02020603050405020304" pitchFamily="18" charset="0"/>
            </a:endParaRPr>
          </a:p>
          <a:p>
            <a:pPr lvl="0" eaLnBrk="0" hangingPunct="0"/>
            <a:endParaRPr lang="en-US" altLang="en-US" sz="2400" b="0" dirty="0">
              <a:latin typeface="Arial" panose="020B0604020202020204" pitchFamily="34" charset="0"/>
            </a:endParaRPr>
          </a:p>
        </p:txBody>
      </p:sp>
      <p:sp>
        <p:nvSpPr>
          <p:cNvPr id="11" name="TextBox 10"/>
          <p:cNvSpPr txBox="1"/>
          <p:nvPr/>
        </p:nvSpPr>
        <p:spPr>
          <a:xfrm>
            <a:off x="901927" y="813710"/>
            <a:ext cx="8343900" cy="1277273"/>
          </a:xfrm>
          <a:prstGeom prst="rect">
            <a:avLst/>
          </a:prstGeom>
          <a:noFill/>
        </p:spPr>
        <p:txBody>
          <a:bodyPr wrap="square" rtlCol="0">
            <a:spAutoFit/>
          </a:bodyPr>
          <a:lstStyle/>
          <a:p>
            <a:pPr lvl="0" eaLnBrk="0" hangingPunct="0"/>
            <a:r>
              <a:rPr lang="en-US" altLang="en-US" sz="1100" b="0" dirty="0">
                <a:latin typeface="Calibri" panose="020F0502020204030204" pitchFamily="34" charset="0"/>
                <a:ea typeface="Times New Roman" panose="02020603050405020304" pitchFamily="18" charset="0"/>
                <a:cs typeface="Times New Roman" panose="02020603050405020304" pitchFamily="18" charset="0"/>
              </a:rPr>
              <a:t>Ann Donnelly, RN, BSN, CCDS- Manager of CDI Tulsa Region, Hillcrest Medical Center, Ardent Health Services. Ann has 25 years of nursing experience in Critical Care, PACU, Burn and Telemetry/Step- down; and 8 years’ experience in Clinical Documentation.  She has worked in a variety of CDI software, and computer systems in the CDI industry. She has worked in community, to teaching facilities, and each of these different experiences has helped her understand the many nuances of documentation. She enjoys helping others find their drive to be their best.  She is proud to work in an industry that is proving itself to be an important support to many cogs in the health care cycle. She is happy to be a part of “an awesomely collaborative team”. She loves the challenging and encouragement they give to become the best they can be</a:t>
            </a:r>
            <a:r>
              <a:rPr lang="en-US" altLang="en-US" sz="1100" b="0" dirty="0" smtClean="0">
                <a:latin typeface="Calibri" panose="020F0502020204030204" pitchFamily="34" charset="0"/>
                <a:ea typeface="Times New Roman" panose="02020603050405020304" pitchFamily="18" charset="0"/>
                <a:cs typeface="Times New Roman" panose="02020603050405020304" pitchFamily="18" charset="0"/>
              </a:rPr>
              <a:t>.</a:t>
            </a:r>
          </a:p>
          <a:p>
            <a:pPr lvl="0" eaLnBrk="0" hangingPunct="0"/>
            <a:r>
              <a:rPr lang="en-US" altLang="en-US" sz="1100" b="0" dirty="0" smtClean="0">
                <a:solidFill>
                  <a:schemeClr val="accent1">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Ann.Donnelly@hillcrest.com</a:t>
            </a:r>
            <a:endParaRPr lang="en-US" altLang="en-US" sz="1100" b="0" dirty="0">
              <a:solidFill>
                <a:schemeClr val="accent1">
                  <a:lumMod val="60000"/>
                  <a:lumOff val="40000"/>
                </a:schemeClr>
              </a:solidFill>
              <a:ea typeface="Times New Roman" panose="02020603050405020304" pitchFamily="18" charset="0"/>
            </a:endParaRPr>
          </a:p>
        </p:txBody>
      </p:sp>
      <p:sp>
        <p:nvSpPr>
          <p:cNvPr id="12" name="TextBox 11"/>
          <p:cNvSpPr txBox="1"/>
          <p:nvPr/>
        </p:nvSpPr>
        <p:spPr>
          <a:xfrm>
            <a:off x="966774" y="2106060"/>
            <a:ext cx="7587303" cy="1107996"/>
          </a:xfrm>
          <a:prstGeom prst="rect">
            <a:avLst/>
          </a:prstGeom>
          <a:noFill/>
        </p:spPr>
        <p:txBody>
          <a:bodyPr wrap="square" rtlCol="0">
            <a:spAutoFit/>
          </a:bodyPr>
          <a:lstStyle/>
          <a:p>
            <a:r>
              <a:rPr lang="en-US" sz="1100" b="0" dirty="0"/>
              <a:t>Darcy Watts, RN, with 10 years Critical Care Nursing experience with Hillcrest Medical Center/ Ardent Health Services. She has done CDI for almost 2 years. She has used her clinical knowledge and provider relationships from her time in ICU to quickly jump into working on projects and developing her presentation and coding skills. She finds CDI challenging- some days exhilarating, and some exhausting but always rewarding. She likes knowing she makes a difference in the huge impact of documentation and outcomes for her organization</a:t>
            </a:r>
            <a:r>
              <a:rPr lang="en-US" sz="1100" b="0" dirty="0" smtClean="0"/>
              <a:t>.</a:t>
            </a:r>
          </a:p>
          <a:p>
            <a:r>
              <a:rPr lang="en-US" sz="1100" b="0" dirty="0" smtClean="0">
                <a:solidFill>
                  <a:schemeClr val="accent1">
                    <a:lumMod val="60000"/>
                    <a:lumOff val="40000"/>
                  </a:schemeClr>
                </a:solidFill>
              </a:rPr>
              <a:t>Darcy.Watts@hillcrest.com</a:t>
            </a:r>
            <a:endParaRPr lang="en-US" sz="1100" b="0" dirty="0">
              <a:solidFill>
                <a:schemeClr val="accent1">
                  <a:lumMod val="60000"/>
                  <a:lumOff val="40000"/>
                </a:schemeClr>
              </a:solidFill>
            </a:endParaRPr>
          </a:p>
        </p:txBody>
      </p:sp>
      <p:pic>
        <p:nvPicPr>
          <p:cNvPr id="8" name="Picture 7"/>
          <p:cNvPicPr>
            <a:picLocks noChangeAspect="1"/>
          </p:cNvPicPr>
          <p:nvPr/>
        </p:nvPicPr>
        <p:blipFill>
          <a:blip r:embed="rId5"/>
          <a:stretch>
            <a:fillRect/>
          </a:stretch>
        </p:blipFill>
        <p:spPr>
          <a:xfrm>
            <a:off x="73552" y="4691591"/>
            <a:ext cx="893222" cy="898911"/>
          </a:xfrm>
          <a:prstGeom prst="rect">
            <a:avLst/>
          </a:prstGeom>
        </p:spPr>
      </p:pic>
      <p:sp>
        <p:nvSpPr>
          <p:cNvPr id="9" name="TextBox 8"/>
          <p:cNvSpPr txBox="1"/>
          <p:nvPr/>
        </p:nvSpPr>
        <p:spPr>
          <a:xfrm>
            <a:off x="966774" y="4756327"/>
            <a:ext cx="7803696" cy="769441"/>
          </a:xfrm>
          <a:prstGeom prst="rect">
            <a:avLst/>
          </a:prstGeom>
          <a:noFill/>
        </p:spPr>
        <p:txBody>
          <a:bodyPr wrap="square" rtlCol="0">
            <a:spAutoFit/>
          </a:bodyPr>
          <a:lstStyle/>
          <a:p>
            <a:r>
              <a:rPr lang="en-US" sz="1100" b="0" dirty="0"/>
              <a:t>Jeff Lewis, RHIA, CDIP, CCS </a:t>
            </a:r>
            <a:r>
              <a:rPr lang="en-US" sz="1100" b="0" dirty="0" smtClean="0"/>
              <a:t>, Director, Revenue Cycle Coding, with </a:t>
            </a:r>
            <a:r>
              <a:rPr lang="en-US" sz="1100" b="0" dirty="0"/>
              <a:t>25 years of health care experience. He has extensive process management and hands on experience in the areas of revenue cycle management, regulatory compliance, ICD-10-CM/PCS coding/auditing, CMS RAC Management, directing HIM coding departments and hospital CDI programs. </a:t>
            </a:r>
            <a:endParaRPr lang="en-US" sz="1100" b="0" dirty="0" smtClean="0"/>
          </a:p>
          <a:p>
            <a:r>
              <a:rPr lang="en-US" sz="1100" b="0" dirty="0">
                <a:solidFill>
                  <a:schemeClr val="accent1">
                    <a:lumMod val="60000"/>
                    <a:lumOff val="40000"/>
                  </a:schemeClr>
                </a:solidFill>
              </a:rPr>
              <a:t>Jeffrey.Lewis@ardenthealth.com</a:t>
            </a:r>
          </a:p>
        </p:txBody>
      </p:sp>
    </p:spTree>
    <p:extLst>
      <p:ext uri="{BB962C8B-B14F-4D97-AF65-F5344CB8AC3E}">
        <p14:creationId xmlns:p14="http://schemas.microsoft.com/office/powerpoint/2010/main" val="115536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eferences</a:t>
            </a:r>
            <a:endParaRPr lang="en-US" dirty="0"/>
          </a:p>
        </p:txBody>
      </p:sp>
      <p:sp>
        <p:nvSpPr>
          <p:cNvPr id="3" name="Content Placeholder 2"/>
          <p:cNvSpPr>
            <a:spLocks noGrp="1"/>
          </p:cNvSpPr>
          <p:nvPr>
            <p:ph idx="1"/>
          </p:nvPr>
        </p:nvSpPr>
        <p:spPr>
          <a:xfrm>
            <a:off x="446088" y="1741488"/>
            <a:ext cx="8229600" cy="4930581"/>
          </a:xfrm>
        </p:spPr>
        <p:txBody>
          <a:bodyPr/>
          <a:lstStyle/>
          <a:p>
            <a:endParaRPr lang="en-US" sz="1200" b="0" dirty="0"/>
          </a:p>
          <a:p>
            <a:r>
              <a:rPr lang="en-US" sz="1200" b="0" dirty="0"/>
              <a:t> </a:t>
            </a:r>
            <a:r>
              <a:rPr lang="en-US" sz="1200" dirty="0"/>
              <a:t>Extracorporeal Life Support Organization (ELSO) </a:t>
            </a:r>
            <a:r>
              <a:rPr lang="en-US" sz="1200" u="sng" dirty="0" smtClean="0"/>
              <a:t>Guidelines </a:t>
            </a:r>
            <a:r>
              <a:rPr lang="en-US" sz="1200" u="sng" dirty="0"/>
              <a:t>for Adult Respiratory Failure </a:t>
            </a:r>
            <a:r>
              <a:rPr lang="en-US" sz="1200" dirty="0" smtClean="0"/>
              <a:t>August</a:t>
            </a:r>
            <a:r>
              <a:rPr lang="en-US" sz="1200" dirty="0"/>
              <a:t>, 2017 </a:t>
            </a:r>
            <a:endParaRPr lang="en-US" sz="1200" dirty="0" smtClean="0"/>
          </a:p>
          <a:p>
            <a:pPr lvl="0"/>
            <a:r>
              <a:rPr lang="en-US" sz="1400" dirty="0" smtClean="0"/>
              <a:t>Centers </a:t>
            </a:r>
            <a:r>
              <a:rPr lang="en-US" sz="1400" dirty="0"/>
              <a:t>for Medicare &amp; Medicaid Services.  ICD-10-CM/PCS MS-DRG v36.0 Definitions Manual. </a:t>
            </a:r>
            <a:r>
              <a:rPr lang="en-US" sz="1400" u="sng" dirty="0">
                <a:hlinkClick r:id="rId2"/>
              </a:rPr>
              <a:t>https://</a:t>
            </a:r>
            <a:r>
              <a:rPr lang="en-US" sz="1400" u="sng" dirty="0" smtClean="0">
                <a:hlinkClick r:id="rId2"/>
              </a:rPr>
              <a:t>www.cms.gov/ICD10Manual/version36-fullcode-cms/fullcode_cms/P0001.html</a:t>
            </a:r>
            <a:endParaRPr lang="en-US" sz="1400" u="sng" dirty="0" smtClean="0"/>
          </a:p>
          <a:p>
            <a:pPr lvl="0"/>
            <a:r>
              <a:rPr lang="en-US" sz="1400" dirty="0">
                <a:hlinkClick r:id="rId3"/>
              </a:rPr>
              <a:t>https://www.cms.gov/Medicare/Coding/ICD10/2019-ICD-10-PCS.html</a:t>
            </a:r>
            <a:endParaRPr lang="en-US" sz="1400" dirty="0"/>
          </a:p>
          <a:p>
            <a:pPr lvl="0"/>
            <a:r>
              <a:rPr lang="en-US" sz="1400" dirty="0"/>
              <a:t>Abbott. CentriMag™ Acute Circulatory </a:t>
            </a:r>
            <a:r>
              <a:rPr lang="en-US" sz="1400" dirty="0" err="1"/>
              <a:t>Suport</a:t>
            </a:r>
            <a:r>
              <a:rPr lang="en-US" sz="1400" dirty="0"/>
              <a:t> System. Indications, Safety &amp; Warnings. </a:t>
            </a:r>
            <a:r>
              <a:rPr lang="en-US" sz="1400" u="sng" dirty="0">
                <a:hlinkClick r:id="rId4"/>
              </a:rPr>
              <a:t>https://</a:t>
            </a:r>
            <a:r>
              <a:rPr lang="en-US" sz="1400" u="sng" dirty="0" smtClean="0">
                <a:hlinkClick r:id="rId4"/>
              </a:rPr>
              <a:t>www.sjm.com/en/professionals/featured-products/heart-failure-management/mechanical-circulatory-support/acute-circulatory-support-system/centrimag-acute-circulatory-support-system/isw</a:t>
            </a:r>
            <a:endParaRPr lang="en-US" sz="1400" u="sng" dirty="0" smtClean="0"/>
          </a:p>
          <a:p>
            <a:pPr lvl="0"/>
            <a:r>
              <a:rPr lang="en-US" sz="1400" i="1" dirty="0">
                <a:hlinkClick r:id="rId5"/>
              </a:rPr>
              <a:t>https://www.uhcprovider.com/content/dam/provider/docs/public</a:t>
            </a:r>
            <a:r>
              <a:rPr lang="en-US" sz="1400" i="1" dirty="0" smtClean="0">
                <a:hlinkClick r:id="rId5"/>
              </a:rPr>
              <a:t>/...</a:t>
            </a:r>
            <a:endParaRPr lang="en-US" sz="1400" i="1" dirty="0" smtClean="0"/>
          </a:p>
          <a:p>
            <a:pPr lvl="0"/>
            <a:r>
              <a:rPr lang="en-US" sz="1400" dirty="0">
                <a:hlinkClick r:id="rId6"/>
              </a:rPr>
              <a:t>https://</a:t>
            </a:r>
            <a:r>
              <a:rPr lang="en-US" sz="1400" dirty="0" smtClean="0">
                <a:hlinkClick r:id="rId6"/>
              </a:rPr>
              <a:t>med.noridianmedicare.com/web/jfb/policies/ncd/percutaneous-endovascular-cardiac-assist-procedures-and-devices</a:t>
            </a:r>
            <a:endParaRPr lang="en-US" sz="1400" dirty="0" smtClean="0"/>
          </a:p>
          <a:p>
            <a:pPr lvl="0"/>
            <a:r>
              <a:rPr lang="en-US" sz="1400" dirty="0">
                <a:hlinkClick r:id="rId7"/>
              </a:rPr>
              <a:t>https://www.abiomed.us/reimbursement</a:t>
            </a:r>
            <a:r>
              <a:rPr lang="en-US" sz="1400" dirty="0" smtClean="0">
                <a:hlinkClick r:id="rId7"/>
              </a:rPr>
              <a:t>/</a:t>
            </a:r>
            <a:endParaRPr lang="en-US" sz="1400" dirty="0" smtClean="0"/>
          </a:p>
          <a:p>
            <a:r>
              <a:rPr lang="en-US" sz="1400" u="sng" dirty="0">
                <a:hlinkClick r:id="rId8"/>
              </a:rPr>
              <a:t>https://www.ncbi.nlm.nih.gov/pmc/articles/PMC5337209</a:t>
            </a:r>
            <a:r>
              <a:rPr lang="en-US" sz="1400" u="sng" dirty="0" smtClean="0">
                <a:hlinkClick r:id="rId8"/>
              </a:rPr>
              <a:t>/</a:t>
            </a:r>
            <a:r>
              <a:rPr lang="en-US" sz="1400" u="sng" dirty="0" smtClean="0"/>
              <a:t>, </a:t>
            </a:r>
            <a:r>
              <a:rPr lang="en-US" sz="1400" dirty="0"/>
              <a:t>Cannulation techniques for extracorporeal life </a:t>
            </a:r>
            <a:r>
              <a:rPr lang="en-US" sz="1400" dirty="0" smtClean="0"/>
              <a:t>support, </a:t>
            </a:r>
            <a:r>
              <a:rPr lang="en-US" sz="1400" dirty="0" err="1" smtClean="0">
                <a:hlinkClick r:id="rId9"/>
              </a:rPr>
              <a:t>Evgeny</a:t>
            </a:r>
            <a:r>
              <a:rPr lang="en-US" sz="1400" dirty="0" smtClean="0">
                <a:hlinkClick r:id="rId9"/>
              </a:rPr>
              <a:t> </a:t>
            </a:r>
            <a:r>
              <a:rPr lang="en-US" sz="1400" dirty="0" err="1">
                <a:hlinkClick r:id="rId9"/>
              </a:rPr>
              <a:t>Pavlushkov</a:t>
            </a:r>
            <a:r>
              <a:rPr lang="en-US" sz="1400" dirty="0"/>
              <a:t>, </a:t>
            </a:r>
            <a:r>
              <a:rPr lang="en-US" sz="1400" dirty="0">
                <a:hlinkClick r:id="rId10"/>
              </a:rPr>
              <a:t>Marius Berman</a:t>
            </a:r>
            <a:r>
              <a:rPr lang="en-US" sz="1400" dirty="0"/>
              <a:t>, and </a:t>
            </a:r>
            <a:r>
              <a:rPr lang="en-US" sz="1400" dirty="0" err="1">
                <a:hlinkClick r:id="rId11"/>
              </a:rPr>
              <a:t>Kamen</a:t>
            </a:r>
            <a:r>
              <a:rPr lang="en-US" sz="1400" dirty="0">
                <a:hlinkClick r:id="rId11"/>
              </a:rPr>
              <a:t> </a:t>
            </a:r>
            <a:r>
              <a:rPr lang="en-US" sz="1400" dirty="0" err="1" smtClean="0">
                <a:hlinkClick r:id="rId11"/>
              </a:rPr>
              <a:t>Valchanov</a:t>
            </a:r>
            <a:endParaRPr lang="en-US" sz="1400" dirty="0" smtClean="0"/>
          </a:p>
          <a:p>
            <a:r>
              <a:rPr lang="en-US" sz="1400" dirty="0">
                <a:hlinkClick r:id="rId12"/>
              </a:rPr>
              <a:t>http://mmplusinc.com/news-articles/item/ipps-fy-2019-final-rule-ms-drg-updates</a:t>
            </a:r>
            <a:endParaRPr lang="en-US" sz="1400" dirty="0"/>
          </a:p>
          <a:p>
            <a:pPr lvl="0"/>
            <a:endParaRPr lang="en-US" sz="1400" dirty="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55558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Coding changes</a:t>
            </a:r>
            <a:endParaRPr lang="en-US" dirty="0"/>
          </a:p>
        </p:txBody>
      </p:sp>
      <p:sp>
        <p:nvSpPr>
          <p:cNvPr id="2" name="TextBox 1"/>
          <p:cNvSpPr txBox="1"/>
          <p:nvPr/>
        </p:nvSpPr>
        <p:spPr>
          <a:xfrm>
            <a:off x="247650" y="1043576"/>
            <a:ext cx="8011886" cy="4062651"/>
          </a:xfrm>
          <a:prstGeom prst="rect">
            <a:avLst/>
          </a:prstGeom>
          <a:noFill/>
        </p:spPr>
        <p:txBody>
          <a:bodyPr wrap="square" rtlCol="0">
            <a:spAutoFit/>
          </a:bodyPr>
          <a:lstStyle/>
          <a:p>
            <a:pPr marL="457200" indent="-457200">
              <a:buFont typeface="Wingdings" panose="05000000000000000000" pitchFamily="2" charset="2"/>
              <a:buChar char="v"/>
            </a:pPr>
            <a:r>
              <a:rPr lang="en-US" sz="2800" b="0" dirty="0" smtClean="0"/>
              <a:t>Pre-October 2018- </a:t>
            </a:r>
            <a:r>
              <a:rPr lang="en-US" sz="2800" dirty="0" smtClean="0"/>
              <a:t>ECMO</a:t>
            </a:r>
            <a:r>
              <a:rPr lang="en-US" sz="2800" b="0" dirty="0" smtClean="0"/>
              <a:t> DOCUMENTED, </a:t>
            </a:r>
            <a:r>
              <a:rPr lang="en-US" sz="2800" b="0" dirty="0"/>
              <a:t>regardless of PDX, </a:t>
            </a:r>
            <a:r>
              <a:rPr lang="en-US" sz="2800" b="0" dirty="0" smtClean="0"/>
              <a:t>intent, or approach, </a:t>
            </a:r>
            <a:r>
              <a:rPr lang="en-US" sz="2800" b="0" dirty="0"/>
              <a:t>would end up in </a:t>
            </a:r>
            <a:r>
              <a:rPr lang="en-US" sz="2800" u="sng" dirty="0"/>
              <a:t>DRG </a:t>
            </a:r>
            <a:r>
              <a:rPr lang="en-US" sz="2800" u="sng" dirty="0" smtClean="0"/>
              <a:t>003</a:t>
            </a:r>
            <a:r>
              <a:rPr lang="en-US" sz="2800" b="0" dirty="0" smtClean="0"/>
              <a:t>. The word ECMO acted as an IMPACTING PROCEDURE</a:t>
            </a:r>
            <a:r>
              <a:rPr lang="en-US" sz="2800" b="0" dirty="0"/>
              <a:t> </a:t>
            </a:r>
            <a:r>
              <a:rPr lang="en-US" sz="2800" b="0" dirty="0" smtClean="0"/>
              <a:t>(a procedure that determines the DRG). </a:t>
            </a:r>
          </a:p>
          <a:p>
            <a:pPr marL="457200" indent="-457200">
              <a:buFont typeface="Wingdings" panose="05000000000000000000" pitchFamily="2" charset="2"/>
              <a:buChar char="v"/>
            </a:pPr>
            <a:r>
              <a:rPr lang="en-US" sz="2800" b="0" dirty="0" smtClean="0"/>
              <a:t>Post-October 2018- the word ECMO does not always “drive the procedure”- it will with Central cannulation only.</a:t>
            </a:r>
          </a:p>
          <a:p>
            <a:endParaRPr lang="en-US" sz="2000" b="0" dirty="0" smtClean="0"/>
          </a:p>
          <a:p>
            <a:endParaRPr lang="en-US" dirty="0"/>
          </a:p>
        </p:txBody>
      </p:sp>
    </p:spTree>
    <p:extLst>
      <p:ext uri="{BB962C8B-B14F-4D97-AF65-F5344CB8AC3E}">
        <p14:creationId xmlns:p14="http://schemas.microsoft.com/office/powerpoint/2010/main" val="400051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16263" y="779935"/>
            <a:ext cx="8229600" cy="5176802"/>
          </a:xfrm>
        </p:spPr>
        <p:txBody>
          <a:bodyPr/>
          <a:lstStyle/>
          <a:p>
            <a:r>
              <a:rPr lang="en-US" b="0" dirty="0" smtClean="0">
                <a:solidFill>
                  <a:schemeClr val="tx1"/>
                </a:solidFill>
              </a:rPr>
              <a:t>The term ECMO is more complicated than realized- the different methods of cannulation, have different indications, and physiologically impacts on the body. </a:t>
            </a:r>
          </a:p>
          <a:p>
            <a:r>
              <a:rPr lang="en-US" b="0" dirty="0" smtClean="0">
                <a:solidFill>
                  <a:schemeClr val="tx1"/>
                </a:solidFill>
              </a:rPr>
              <a:t>It is a big shift in mentality to understand, and ensure the variety of needed elements involved with “ECMO” are documented and described accurately- Device name, insertion, end destination of catheter, indication.</a:t>
            </a:r>
          </a:p>
          <a:p>
            <a:r>
              <a:rPr lang="en-US" b="0" dirty="0" smtClean="0">
                <a:solidFill>
                  <a:schemeClr val="tx1"/>
                </a:solidFill>
              </a:rPr>
              <a:t>There is ECMO and ECMO incorporated with other device/functions</a:t>
            </a:r>
          </a:p>
        </p:txBody>
      </p:sp>
      <p:sp>
        <p:nvSpPr>
          <p:cNvPr id="2" name="TextBox 1"/>
          <p:cNvSpPr txBox="1"/>
          <p:nvPr/>
        </p:nvSpPr>
        <p:spPr>
          <a:xfrm>
            <a:off x="446088" y="116114"/>
            <a:ext cx="8117341" cy="461665"/>
          </a:xfrm>
          <a:prstGeom prst="rect">
            <a:avLst/>
          </a:prstGeom>
          <a:noFill/>
        </p:spPr>
        <p:txBody>
          <a:bodyPr wrap="square" rtlCol="0">
            <a:spAutoFit/>
          </a:bodyPr>
          <a:lstStyle/>
          <a:p>
            <a:r>
              <a:rPr lang="en-US" sz="2400" dirty="0" smtClean="0"/>
              <a:t>Shift in Mentality and increased understanding</a:t>
            </a:r>
          </a:p>
        </p:txBody>
      </p:sp>
    </p:spTree>
    <p:extLst>
      <p:ext uri="{BB962C8B-B14F-4D97-AF65-F5344CB8AC3E}">
        <p14:creationId xmlns:p14="http://schemas.microsoft.com/office/powerpoint/2010/main" val="152939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ECMO/ECLS –extra corporeal membrane oxygenation/extra corporeal life support</a:t>
            </a:r>
            <a:endParaRPr lang="en-US" sz="2000" dirty="0"/>
          </a:p>
        </p:txBody>
      </p:sp>
      <p:sp>
        <p:nvSpPr>
          <p:cNvPr id="7" name="Rectangle 6"/>
          <p:cNvSpPr/>
          <p:nvPr/>
        </p:nvSpPr>
        <p:spPr>
          <a:xfrm>
            <a:off x="4368800" y="846951"/>
            <a:ext cx="4572000" cy="2031325"/>
          </a:xfrm>
          <a:prstGeom prst="rect">
            <a:avLst/>
          </a:prstGeom>
          <a:ln>
            <a:solidFill>
              <a:srgbClr val="FF0000"/>
            </a:solidFill>
          </a:ln>
        </p:spPr>
        <p:txBody>
          <a:bodyPr>
            <a:spAutoFit/>
          </a:bodyPr>
          <a:lstStyle/>
          <a:p>
            <a:r>
              <a:rPr lang="en-US" sz="1800" b="0" dirty="0">
                <a:solidFill>
                  <a:srgbClr val="000000"/>
                </a:solidFill>
                <a:latin typeface="Times New Roman" panose="02020603050405020304" pitchFamily="18" charset="0"/>
              </a:rPr>
              <a:t>Modern ECMO is usually conducted with integrated devices designated ECMO machines. These machines include all of the basic </a:t>
            </a:r>
            <a:r>
              <a:rPr lang="en-US" sz="1800" b="0" dirty="0" smtClean="0">
                <a:solidFill>
                  <a:srgbClr val="000000"/>
                </a:solidFill>
                <a:latin typeface="Times New Roman" panose="02020603050405020304" pitchFamily="18" charset="0"/>
              </a:rPr>
              <a:t>components: blood pump, membrane lung and conduit tubing. Depending on the application additional components may be included ( heat exchanger, monitors, alarms)</a:t>
            </a:r>
            <a:endParaRPr lang="en-US" sz="1800" dirty="0"/>
          </a:p>
        </p:txBody>
      </p:sp>
      <p:pic>
        <p:nvPicPr>
          <p:cNvPr id="8" name="Picture 7"/>
          <p:cNvPicPr>
            <a:picLocks noChangeAspect="1"/>
          </p:cNvPicPr>
          <p:nvPr/>
        </p:nvPicPr>
        <p:blipFill>
          <a:blip r:embed="rId2"/>
          <a:stretch>
            <a:fillRect/>
          </a:stretch>
        </p:blipFill>
        <p:spPr>
          <a:xfrm>
            <a:off x="4378325" y="3033032"/>
            <a:ext cx="4562475" cy="3143250"/>
          </a:xfrm>
          <a:prstGeom prst="rect">
            <a:avLst/>
          </a:prstGeom>
        </p:spPr>
      </p:pic>
      <p:pic>
        <p:nvPicPr>
          <p:cNvPr id="10" name="Content Placeholder 9"/>
          <p:cNvPicPr>
            <a:picLocks noGrp="1" noChangeAspect="1"/>
          </p:cNvPicPr>
          <p:nvPr>
            <p:ph idx="1"/>
          </p:nvPr>
        </p:nvPicPr>
        <p:blipFill>
          <a:blip r:embed="rId3"/>
          <a:stretch>
            <a:fillRect/>
          </a:stretch>
        </p:blipFill>
        <p:spPr>
          <a:xfrm>
            <a:off x="247650" y="744538"/>
            <a:ext cx="3730517" cy="3901281"/>
          </a:xfrm>
          <a:prstGeom prst="rect">
            <a:avLst/>
          </a:prstGeom>
        </p:spPr>
      </p:pic>
      <p:pic>
        <p:nvPicPr>
          <p:cNvPr id="11" name="Picture 10"/>
          <p:cNvPicPr>
            <a:picLocks noChangeAspect="1"/>
          </p:cNvPicPr>
          <p:nvPr/>
        </p:nvPicPr>
        <p:blipFill>
          <a:blip r:embed="rId4"/>
          <a:stretch>
            <a:fillRect/>
          </a:stretch>
        </p:blipFill>
        <p:spPr>
          <a:xfrm>
            <a:off x="359500" y="4717278"/>
            <a:ext cx="2990850" cy="1962150"/>
          </a:xfrm>
          <a:prstGeom prst="rect">
            <a:avLst/>
          </a:prstGeom>
        </p:spPr>
      </p:pic>
    </p:spTree>
    <p:extLst>
      <p:ext uri="{BB962C8B-B14F-4D97-AF65-F5344CB8AC3E}">
        <p14:creationId xmlns:p14="http://schemas.microsoft.com/office/powerpoint/2010/main" val="338048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poor team work</a:t>
            </a:r>
            <a:endParaRPr lang="en-US" dirty="0"/>
          </a:p>
        </p:txBody>
      </p:sp>
      <p:sp>
        <p:nvSpPr>
          <p:cNvPr id="3" name="Content Placeholder 2"/>
          <p:cNvSpPr>
            <a:spLocks noGrp="1"/>
          </p:cNvSpPr>
          <p:nvPr>
            <p:ph idx="1"/>
          </p:nvPr>
        </p:nvSpPr>
        <p:spPr>
          <a:xfrm>
            <a:off x="247650" y="983842"/>
            <a:ext cx="8229600" cy="4315027"/>
          </a:xfrm>
        </p:spPr>
        <p:txBody>
          <a:bodyPr/>
          <a:lstStyle/>
          <a:p>
            <a:r>
              <a:rPr lang="en-US" b="0" dirty="0" smtClean="0">
                <a:solidFill>
                  <a:schemeClr val="tx1"/>
                </a:solidFill>
              </a:rPr>
              <a:t>The change resulted in a </a:t>
            </a:r>
            <a:r>
              <a:rPr lang="en-US" b="0" dirty="0">
                <a:solidFill>
                  <a:schemeClr val="tx1"/>
                </a:solidFill>
              </a:rPr>
              <a:t>significant </a:t>
            </a:r>
            <a:r>
              <a:rPr lang="en-US" b="0" dirty="0" smtClean="0">
                <a:solidFill>
                  <a:schemeClr val="tx1"/>
                </a:solidFill>
              </a:rPr>
              <a:t>decrease in reimbursement, </a:t>
            </a:r>
            <a:r>
              <a:rPr lang="en-US" b="0" dirty="0">
                <a:solidFill>
                  <a:schemeClr val="tx1"/>
                </a:solidFill>
              </a:rPr>
              <a:t>but </a:t>
            </a:r>
            <a:r>
              <a:rPr lang="en-US" b="0" dirty="0" smtClean="0">
                <a:solidFill>
                  <a:schemeClr val="tx1"/>
                </a:solidFill>
              </a:rPr>
              <a:t>without good team work, </a:t>
            </a:r>
            <a:r>
              <a:rPr lang="en-US" b="0" dirty="0">
                <a:solidFill>
                  <a:schemeClr val="tx1"/>
                </a:solidFill>
              </a:rPr>
              <a:t>the impact </a:t>
            </a:r>
            <a:r>
              <a:rPr lang="en-US" b="0" dirty="0" smtClean="0">
                <a:solidFill>
                  <a:schemeClr val="tx1"/>
                </a:solidFill>
              </a:rPr>
              <a:t>could  </a:t>
            </a:r>
            <a:r>
              <a:rPr lang="en-US" b="0" dirty="0">
                <a:solidFill>
                  <a:schemeClr val="tx1"/>
                </a:solidFill>
              </a:rPr>
              <a:t>be </a:t>
            </a:r>
            <a:r>
              <a:rPr lang="en-US" dirty="0">
                <a:solidFill>
                  <a:schemeClr val="tx1"/>
                </a:solidFill>
              </a:rPr>
              <a:t>more than it </a:t>
            </a:r>
            <a:r>
              <a:rPr lang="en-US" dirty="0" smtClean="0">
                <a:solidFill>
                  <a:schemeClr val="tx1"/>
                </a:solidFill>
              </a:rPr>
              <a:t>should be</a:t>
            </a:r>
            <a:r>
              <a:rPr lang="en-US" b="0" dirty="0">
                <a:solidFill>
                  <a:schemeClr val="tx1"/>
                </a:solidFill>
              </a:rPr>
              <a:t>.</a:t>
            </a:r>
            <a:endParaRPr lang="en-US" b="0" dirty="0" smtClean="0">
              <a:solidFill>
                <a:schemeClr val="tx1"/>
              </a:solidFill>
            </a:endParaRPr>
          </a:p>
          <a:p>
            <a:r>
              <a:rPr lang="en-US" b="0" dirty="0" smtClean="0">
                <a:solidFill>
                  <a:schemeClr val="tx1"/>
                </a:solidFill>
              </a:rPr>
              <a:t>Team that worked to ensure proper coding- Coding Leadership, CDI Leadership, LVAD coordinator, DON, CVT surgeons, CV Critical Care providers, CDI and coding team mates, and CDI professionals in similar facilities</a:t>
            </a:r>
            <a:endParaRPr lang="en-US" b="0" dirty="0">
              <a:solidFill>
                <a:schemeClr val="tx1"/>
              </a:solidFill>
            </a:endParaRPr>
          </a:p>
          <a:p>
            <a:endParaRPr lang="en-US" dirty="0"/>
          </a:p>
        </p:txBody>
      </p:sp>
    </p:spTree>
    <p:extLst>
      <p:ext uri="{BB962C8B-B14F-4D97-AF65-F5344CB8AC3E}">
        <p14:creationId xmlns:p14="http://schemas.microsoft.com/office/powerpoint/2010/main" val="244104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367711" y="744538"/>
            <a:ext cx="8582614" cy="5607689"/>
          </a:xfrm>
        </p:spPr>
        <p:txBody>
          <a:bodyPr/>
          <a:lstStyle/>
          <a:p>
            <a:r>
              <a:rPr lang="en-US" b="0" dirty="0" smtClean="0">
                <a:solidFill>
                  <a:schemeClr val="tx1"/>
                </a:solidFill>
              </a:rPr>
              <a:t>Huge change in coding, led to understanding, our knowledge deficit.</a:t>
            </a:r>
          </a:p>
          <a:p>
            <a:r>
              <a:rPr lang="en-US" b="0" dirty="0" smtClean="0">
                <a:solidFill>
                  <a:schemeClr val="tx1"/>
                </a:solidFill>
              </a:rPr>
              <a:t> Areas that required education for our team to ensure accurate coding, of the intense services by providers: equipment/devices used; indication</a:t>
            </a:r>
            <a:r>
              <a:rPr lang="en-US" b="0" dirty="0">
                <a:solidFill>
                  <a:schemeClr val="tx1"/>
                </a:solidFill>
              </a:rPr>
              <a:t>;</a:t>
            </a:r>
            <a:r>
              <a:rPr lang="en-US" b="0" dirty="0" smtClean="0">
                <a:solidFill>
                  <a:schemeClr val="tx1"/>
                </a:solidFill>
              </a:rPr>
              <a:t> intent</a:t>
            </a:r>
            <a:r>
              <a:rPr lang="en-US" b="0" dirty="0">
                <a:solidFill>
                  <a:schemeClr val="tx1"/>
                </a:solidFill>
              </a:rPr>
              <a:t>;</a:t>
            </a:r>
            <a:r>
              <a:rPr lang="en-US" b="0" dirty="0" smtClean="0">
                <a:solidFill>
                  <a:schemeClr val="tx1"/>
                </a:solidFill>
              </a:rPr>
              <a:t> and a detailed </a:t>
            </a:r>
            <a:r>
              <a:rPr lang="en-US" b="0" dirty="0">
                <a:solidFill>
                  <a:schemeClr val="tx1"/>
                </a:solidFill>
              </a:rPr>
              <a:t>description of </a:t>
            </a:r>
            <a:r>
              <a:rPr lang="en-US" b="0" dirty="0" smtClean="0">
                <a:solidFill>
                  <a:schemeClr val="tx1"/>
                </a:solidFill>
              </a:rPr>
              <a:t>procedure, including body part in PCS path.</a:t>
            </a:r>
          </a:p>
          <a:p>
            <a:r>
              <a:rPr lang="en-US" b="0" dirty="0" smtClean="0">
                <a:solidFill>
                  <a:schemeClr val="tx1"/>
                </a:solidFill>
              </a:rPr>
              <a:t>Ensuring different departments receive education, voice concerns, share research, specialty knowledge, and case details to confidently  be in compliance with changes-Administration, clinical team, Coding and CDI.</a:t>
            </a:r>
          </a:p>
        </p:txBody>
      </p:sp>
    </p:spTree>
    <p:extLst>
      <p:ext uri="{BB962C8B-B14F-4D97-AF65-F5344CB8AC3E}">
        <p14:creationId xmlns:p14="http://schemas.microsoft.com/office/powerpoint/2010/main" val="330707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key- Final Rule MS-DRG UPDATE</a:t>
            </a:r>
            <a:endParaRPr lang="en-US" dirty="0"/>
          </a:p>
        </p:txBody>
      </p:sp>
      <p:sp>
        <p:nvSpPr>
          <p:cNvPr id="3" name="Content Placeholder 2"/>
          <p:cNvSpPr>
            <a:spLocks noGrp="1"/>
          </p:cNvSpPr>
          <p:nvPr>
            <p:ph idx="1"/>
          </p:nvPr>
        </p:nvSpPr>
        <p:spPr>
          <a:xfrm>
            <a:off x="247649" y="744537"/>
            <a:ext cx="8386899" cy="4007251"/>
          </a:xfrm>
        </p:spPr>
        <p:txBody>
          <a:bodyPr/>
          <a:lstStyle/>
          <a:p>
            <a:r>
              <a:rPr lang="en-US" sz="2400" dirty="0"/>
              <a:t>“</a:t>
            </a:r>
            <a:r>
              <a:rPr lang="en-US" sz="2400" dirty="0">
                <a:solidFill>
                  <a:schemeClr val="tx1"/>
                </a:solidFill>
              </a:rPr>
              <a:t>In cases where a percutaneous external heart assist device is utilized, in combination with a percutaneous ECMO procedure, effective October 1, 2018, the ICD-10 MS-DRG Version 36 GROUPER logic results in a case assignment to MS-DRG 215 because the percutaneous external heart assist device procedure is designated as an O.R. procedure and assigned to MS-DRG 215</a:t>
            </a:r>
            <a:r>
              <a:rPr lang="en-US" sz="2400" dirty="0" smtClean="0">
                <a:solidFill>
                  <a:schemeClr val="tx1"/>
                </a:solidFill>
              </a:rPr>
              <a:t>.”</a:t>
            </a:r>
          </a:p>
          <a:p>
            <a:endParaRPr lang="en-US" sz="1800" dirty="0"/>
          </a:p>
          <a:p>
            <a:r>
              <a:rPr lang="en-US" sz="1800" dirty="0" smtClean="0">
                <a:hlinkClick r:id="rId2"/>
              </a:rPr>
              <a:t>https://www.federalregister.gov/documents/2018/08/17/2018-16766/medicare-program-hospital-inpatient-prospective-payment-systems-for-acute-care-hospitals-and-the</a:t>
            </a:r>
            <a:endParaRPr lang="en-US" sz="1800" dirty="0" smtClean="0"/>
          </a:p>
        </p:txBody>
      </p:sp>
    </p:spTree>
    <p:extLst>
      <p:ext uri="{BB962C8B-B14F-4D97-AF65-F5344CB8AC3E}">
        <p14:creationId xmlns:p14="http://schemas.microsoft.com/office/powerpoint/2010/main" val="250479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a:xfrm>
            <a:off x="380774" y="1088345"/>
            <a:ext cx="8229600" cy="4918269"/>
          </a:xfrm>
        </p:spPr>
        <p:txBody>
          <a:bodyPr/>
          <a:lstStyle/>
          <a:p>
            <a:r>
              <a:rPr lang="en-US" b="0" dirty="0" smtClean="0">
                <a:solidFill>
                  <a:schemeClr val="tx1"/>
                </a:solidFill>
              </a:rPr>
              <a:t>CDI and Coding sought education of</a:t>
            </a:r>
            <a:r>
              <a:rPr lang="en-US" b="0" dirty="0">
                <a:solidFill>
                  <a:schemeClr val="tx1"/>
                </a:solidFill>
              </a:rPr>
              <a:t> different types</a:t>
            </a:r>
            <a:r>
              <a:rPr lang="en-US" b="0" dirty="0" smtClean="0">
                <a:solidFill>
                  <a:schemeClr val="tx1"/>
                </a:solidFill>
              </a:rPr>
              <a:t> ECMO and devices from CV team</a:t>
            </a:r>
          </a:p>
          <a:p>
            <a:r>
              <a:rPr lang="en-US" b="0" dirty="0" smtClean="0">
                <a:solidFill>
                  <a:schemeClr val="tx1"/>
                </a:solidFill>
              </a:rPr>
              <a:t>We did lots of research- medical literature, device company, coding guidelines and index, federal registries, conferenced with outside facilities</a:t>
            </a:r>
          </a:p>
          <a:p>
            <a:r>
              <a:rPr lang="en-US" b="0" dirty="0" smtClean="0">
                <a:solidFill>
                  <a:schemeClr val="tx1"/>
                </a:solidFill>
              </a:rPr>
              <a:t>Educate team members on Device- indication, coding device key, PCS guidelines</a:t>
            </a:r>
          </a:p>
          <a:p>
            <a:r>
              <a:rPr lang="en-US" b="0" dirty="0" smtClean="0">
                <a:solidFill>
                  <a:schemeClr val="tx1"/>
                </a:solidFill>
              </a:rPr>
              <a:t>Worked with providers to implement template to include essential elements</a:t>
            </a:r>
            <a:endParaRPr lang="en-US" b="0" dirty="0">
              <a:solidFill>
                <a:schemeClr val="tx1"/>
              </a:solidFill>
            </a:endParaRPr>
          </a:p>
        </p:txBody>
      </p:sp>
    </p:spTree>
    <p:extLst>
      <p:ext uri="{BB962C8B-B14F-4D97-AF65-F5344CB8AC3E}">
        <p14:creationId xmlns:p14="http://schemas.microsoft.com/office/powerpoint/2010/main" val="198875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Times New Roman" panose="02020603050405020304" pitchFamily="18" charset="0"/>
                <a:cs typeface="Times New Roman" panose="02020603050405020304" pitchFamily="18" charset="0"/>
              </a:rPr>
              <a:t>Critical Care ECMO Initiation </a:t>
            </a:r>
            <a:r>
              <a:rPr lang="en-US" b="0" dirty="0" smtClean="0">
                <a:latin typeface="Times New Roman" panose="02020603050405020304" pitchFamily="18" charset="0"/>
                <a:cs typeface="Times New Roman" panose="02020603050405020304" pitchFamily="18" charset="0"/>
              </a:rPr>
              <a:t>Note Elements:</a:t>
            </a:r>
            <a:r>
              <a:rPr lang="en-US" b="0" dirty="0">
                <a:latin typeface="Times New Roman" panose="02020603050405020304" pitchFamily="18" charset="0"/>
                <a:cs typeface="Times New Roman" panose="02020603050405020304" pitchFamily="18" charset="0"/>
              </a:rPr>
              <a:t/>
            </a:r>
            <a:br>
              <a:rPr lang="en-US" b="0"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0" y="763362"/>
            <a:ext cx="9993630" cy="5693866"/>
          </a:xfrm>
        </p:spPr>
        <p:txBody>
          <a:bodyPr/>
          <a:lstStyle/>
          <a:p>
            <a:pPr marL="0" indent="0">
              <a:buNone/>
            </a:pPr>
            <a:r>
              <a:rPr lang="en-US" sz="1400" b="0" dirty="0">
                <a:solidFill>
                  <a:srgbClr val="FF0000"/>
                </a:solidFill>
                <a:latin typeface="Times New Roman" panose="02020603050405020304" pitchFamily="18" charset="0"/>
                <a:cs typeface="Times New Roman" panose="02020603050405020304" pitchFamily="18" charset="0"/>
              </a:rPr>
              <a:t> </a:t>
            </a:r>
            <a:r>
              <a:rPr lang="en-US" sz="1400" b="0" dirty="0" smtClean="0">
                <a:solidFill>
                  <a:srgbClr val="FF0000"/>
                </a:solidFill>
                <a:latin typeface="Times New Roman" panose="02020603050405020304" pitchFamily="18" charset="0"/>
                <a:cs typeface="Times New Roman" panose="02020603050405020304" pitchFamily="18" charset="0"/>
              </a:rPr>
              <a:t>Indication:****</a:t>
            </a:r>
            <a:r>
              <a:rPr lang="en-US" sz="1400" b="0" dirty="0">
                <a:solidFill>
                  <a:schemeClr val="tx1"/>
                </a:solidFill>
                <a:latin typeface="Times New Roman" panose="02020603050405020304" pitchFamily="18" charset="0"/>
                <a:cs typeface="Times New Roman" panose="02020603050405020304" pitchFamily="18" charset="0"/>
              </a:rPr>
              <a:t>Cardiogenic </a:t>
            </a:r>
            <a:r>
              <a:rPr lang="en-US" sz="1400" b="0" dirty="0" smtClean="0">
                <a:solidFill>
                  <a:schemeClr val="tx1"/>
                </a:solidFill>
                <a:latin typeface="Times New Roman" panose="02020603050405020304" pitchFamily="18" charset="0"/>
                <a:cs typeface="Times New Roman" panose="02020603050405020304" pitchFamily="18" charset="0"/>
              </a:rPr>
              <a:t>shock***</a:t>
            </a:r>
            <a:r>
              <a:rPr lang="en-US" sz="1400" b="0" dirty="0">
                <a:solidFill>
                  <a:schemeClr val="tx1"/>
                </a:solidFill>
                <a:latin typeface="Times New Roman" panose="02020603050405020304" pitchFamily="18" charset="0"/>
                <a:cs typeface="Times New Roman" panose="02020603050405020304" pitchFamily="18" charset="0"/>
              </a:rPr>
              <a:t>STEMI </a:t>
            </a:r>
            <a:r>
              <a:rPr lang="en-US" sz="1400" b="0" dirty="0" smtClean="0">
                <a:solidFill>
                  <a:schemeClr val="tx1"/>
                </a:solidFill>
                <a:latin typeface="Times New Roman" panose="02020603050405020304" pitchFamily="18" charset="0"/>
                <a:cs typeface="Times New Roman" panose="02020603050405020304" pitchFamily="18" charset="0"/>
              </a:rPr>
              <a:t>*** </a:t>
            </a:r>
            <a:r>
              <a:rPr lang="en-US" sz="1400" b="0" dirty="0">
                <a:solidFill>
                  <a:schemeClr val="tx1"/>
                </a:solidFill>
                <a:latin typeface="Times New Roman" panose="02020603050405020304" pitchFamily="18" charset="0"/>
                <a:cs typeface="Times New Roman" panose="02020603050405020304" pitchFamily="18" charset="0"/>
              </a:rPr>
              <a:t>Severe acute hypoxemic respiratory failure/ </a:t>
            </a:r>
            <a:r>
              <a:rPr lang="en-US" sz="1400" b="0" dirty="0" smtClean="0">
                <a:solidFill>
                  <a:schemeClr val="tx1"/>
                </a:solidFill>
                <a:latin typeface="Times New Roman" panose="02020603050405020304" pitchFamily="18" charset="0"/>
                <a:cs typeface="Times New Roman" panose="02020603050405020304" pitchFamily="18" charset="0"/>
              </a:rPr>
              <a:t>ARDS***</a:t>
            </a:r>
            <a:r>
              <a:rPr lang="en-US" sz="1400" b="0" dirty="0">
                <a:solidFill>
                  <a:schemeClr val="tx1"/>
                </a:solidFill>
                <a:latin typeface="Times New Roman" panose="02020603050405020304" pitchFamily="18" charset="0"/>
                <a:cs typeface="Times New Roman" panose="02020603050405020304" pitchFamily="18" charset="0"/>
              </a:rPr>
              <a:t>Refractory Septic </a:t>
            </a:r>
            <a:r>
              <a:rPr lang="en-US" sz="1400" b="0" dirty="0" smtClean="0">
                <a:solidFill>
                  <a:schemeClr val="tx1"/>
                </a:solidFill>
                <a:latin typeface="Times New Roman" panose="02020603050405020304" pitchFamily="18" charset="0"/>
                <a:cs typeface="Times New Roman" panose="02020603050405020304" pitchFamily="18" charset="0"/>
              </a:rPr>
              <a:t>Shock***Other______</a:t>
            </a:r>
            <a:endParaRPr lang="en-US" sz="1400" b="0" dirty="0">
              <a:solidFill>
                <a:schemeClr val="tx1"/>
              </a:solidFill>
              <a:latin typeface="Times New Roman" panose="02020603050405020304" pitchFamily="18" charset="0"/>
              <a:cs typeface="Times New Roman" panose="02020603050405020304" pitchFamily="18" charset="0"/>
            </a:endParaRPr>
          </a:p>
          <a:p>
            <a:pPr marL="0" indent="0">
              <a:buNone/>
            </a:pPr>
            <a:r>
              <a:rPr lang="en-US" sz="1400" u="sng" dirty="0">
                <a:solidFill>
                  <a:srgbClr val="FF0000"/>
                </a:solidFill>
                <a:latin typeface="Times New Roman" panose="02020603050405020304" pitchFamily="18" charset="0"/>
                <a:cs typeface="Times New Roman" panose="02020603050405020304" pitchFamily="18" charset="0"/>
              </a:rPr>
              <a:t>Mode</a:t>
            </a:r>
            <a:r>
              <a:rPr lang="en-US" sz="1400" b="0" dirty="0">
                <a:solidFill>
                  <a:srgbClr val="FF0000"/>
                </a:solidFill>
                <a:latin typeface="Times New Roman" panose="02020603050405020304" pitchFamily="18" charset="0"/>
                <a:cs typeface="Times New Roman" panose="02020603050405020304" pitchFamily="18" charset="0"/>
              </a:rPr>
              <a:t>:  </a:t>
            </a:r>
            <a:r>
              <a:rPr lang="en-US" sz="1400" b="0" dirty="0" smtClean="0">
                <a:solidFill>
                  <a:schemeClr val="tx1"/>
                </a:solidFill>
                <a:latin typeface="Times New Roman" panose="02020603050405020304" pitchFamily="18" charset="0"/>
                <a:cs typeface="Times New Roman" panose="02020603050405020304" pitchFamily="18" charset="0"/>
              </a:rPr>
              <a:t>Peripheral </a:t>
            </a:r>
            <a:r>
              <a:rPr lang="en-US" sz="1400" b="0" dirty="0">
                <a:solidFill>
                  <a:schemeClr val="tx1"/>
                </a:solidFill>
                <a:latin typeface="Times New Roman" panose="02020603050405020304" pitchFamily="18" charset="0"/>
                <a:cs typeface="Times New Roman" panose="02020603050405020304" pitchFamily="18" charset="0"/>
              </a:rPr>
              <a:t>or Central : V-V ECMO *** V- A </a:t>
            </a:r>
            <a:r>
              <a:rPr lang="en-US" sz="1400" b="0" dirty="0" smtClean="0">
                <a:solidFill>
                  <a:schemeClr val="tx1"/>
                </a:solidFill>
                <a:latin typeface="Times New Roman" panose="02020603050405020304" pitchFamily="18" charset="0"/>
                <a:cs typeface="Times New Roman" panose="02020603050405020304" pitchFamily="18" charset="0"/>
              </a:rPr>
              <a:t>ECMO</a:t>
            </a:r>
            <a:endParaRPr lang="en-US" sz="1400" b="0" dirty="0">
              <a:solidFill>
                <a:schemeClr val="tx1"/>
              </a:solidFill>
              <a:latin typeface="Times New Roman" panose="02020603050405020304" pitchFamily="18" charset="0"/>
              <a:cs typeface="Times New Roman" panose="02020603050405020304" pitchFamily="18" charset="0"/>
            </a:endParaRPr>
          </a:p>
          <a:p>
            <a:pPr marL="0" indent="0">
              <a:buNone/>
            </a:pPr>
            <a:r>
              <a:rPr lang="en-US" sz="1400" u="sng" dirty="0">
                <a:solidFill>
                  <a:schemeClr val="tx1"/>
                </a:solidFill>
                <a:latin typeface="Times New Roman" panose="02020603050405020304" pitchFamily="18" charset="0"/>
                <a:cs typeface="Times New Roman" panose="02020603050405020304" pitchFamily="18" charset="0"/>
              </a:rPr>
              <a:t>Inflow/ Insertion site</a:t>
            </a:r>
            <a:r>
              <a:rPr lang="en-US" sz="1400" b="0" dirty="0">
                <a:latin typeface="Times New Roman" panose="02020603050405020304" pitchFamily="18" charset="0"/>
                <a:cs typeface="Times New Roman" panose="02020603050405020304" pitchFamily="18" charset="0"/>
              </a:rPr>
              <a:t>: </a:t>
            </a:r>
            <a:r>
              <a:rPr lang="en-US" sz="1400" b="0" dirty="0" smtClean="0">
                <a:latin typeface="Times New Roman" panose="02020603050405020304" pitchFamily="18" charset="0"/>
                <a:cs typeface="Times New Roman" panose="02020603050405020304" pitchFamily="18" charset="0"/>
              </a:rPr>
              <a:t>*** </a:t>
            </a:r>
            <a:r>
              <a:rPr lang="en-US" sz="1400" b="0" dirty="0">
                <a:solidFill>
                  <a:schemeClr val="tx1"/>
                </a:solidFill>
                <a:latin typeface="Times New Roman" panose="02020603050405020304" pitchFamily="18" charset="0"/>
                <a:cs typeface="Times New Roman" panose="02020603050405020304" pitchFamily="18" charset="0"/>
              </a:rPr>
              <a:t>F</a:t>
            </a:r>
            <a:r>
              <a:rPr lang="en-US" sz="1400" b="0" dirty="0" smtClean="0">
                <a:solidFill>
                  <a:schemeClr val="tx1"/>
                </a:solidFill>
                <a:latin typeface="Times New Roman" panose="02020603050405020304" pitchFamily="18" charset="0"/>
                <a:cs typeface="Times New Roman" panose="02020603050405020304" pitchFamily="18" charset="0"/>
              </a:rPr>
              <a:t>rench </a:t>
            </a:r>
            <a:r>
              <a:rPr lang="en-US" sz="1400" b="0" dirty="0">
                <a:solidFill>
                  <a:schemeClr val="tx1"/>
                </a:solidFill>
                <a:latin typeface="Times New Roman" panose="02020603050405020304" pitchFamily="18" charset="0"/>
                <a:cs typeface="Times New Roman" panose="02020603050405020304" pitchFamily="18" charset="0"/>
              </a:rPr>
              <a:t>single or multi stage or </a:t>
            </a:r>
            <a:r>
              <a:rPr lang="en-US" sz="1400" b="0" dirty="0" smtClean="0">
                <a:solidFill>
                  <a:schemeClr val="tx1"/>
                </a:solidFill>
                <a:latin typeface="Times New Roman" panose="02020603050405020304" pitchFamily="18" charset="0"/>
                <a:cs typeface="Times New Roman" panose="02020603050405020304" pitchFamily="18" charset="0"/>
              </a:rPr>
              <a:t>Avalon***</a:t>
            </a:r>
            <a:r>
              <a:rPr lang="en-US" sz="1400" b="0" dirty="0">
                <a:solidFill>
                  <a:schemeClr val="tx1"/>
                </a:solidFill>
                <a:latin typeface="Times New Roman" panose="02020603050405020304" pitchFamily="18" charset="0"/>
                <a:cs typeface="Times New Roman" panose="02020603050405020304" pitchFamily="18" charset="0"/>
              </a:rPr>
              <a:t>Right or </a:t>
            </a:r>
            <a:r>
              <a:rPr lang="en-US" sz="1400" b="0" dirty="0" smtClean="0">
                <a:solidFill>
                  <a:schemeClr val="tx1"/>
                </a:solidFill>
                <a:latin typeface="Times New Roman" panose="02020603050405020304" pitchFamily="18" charset="0"/>
                <a:cs typeface="Times New Roman" panose="02020603050405020304" pitchFamily="18" charset="0"/>
              </a:rPr>
              <a:t>Left </a:t>
            </a:r>
            <a:r>
              <a:rPr lang="en-US" sz="1400" b="0" dirty="0">
                <a:solidFill>
                  <a:schemeClr val="tx1"/>
                </a:solidFill>
                <a:latin typeface="Times New Roman" panose="02020603050405020304" pitchFamily="18" charset="0"/>
                <a:cs typeface="Times New Roman" panose="02020603050405020304" pitchFamily="18" charset="0"/>
              </a:rPr>
              <a:t>***Femoral  or IJ or  R atrium </a:t>
            </a:r>
          </a:p>
          <a:p>
            <a:pPr marL="0" indent="0">
              <a:buNone/>
            </a:pPr>
            <a:r>
              <a:rPr lang="en-US" sz="1400" u="sng" dirty="0">
                <a:solidFill>
                  <a:srgbClr val="FF0000"/>
                </a:solidFill>
                <a:latin typeface="Times New Roman" panose="02020603050405020304" pitchFamily="18" charset="0"/>
                <a:cs typeface="Times New Roman" panose="02020603050405020304" pitchFamily="18" charset="0"/>
              </a:rPr>
              <a:t>Tip of catheter: </a:t>
            </a:r>
            <a:r>
              <a:rPr lang="en-US" sz="1400" b="0" dirty="0">
                <a:solidFill>
                  <a:schemeClr val="tx1"/>
                </a:solidFill>
                <a:latin typeface="Times New Roman" panose="02020603050405020304" pitchFamily="18" charset="0"/>
                <a:cs typeface="Times New Roman" panose="02020603050405020304" pitchFamily="18" charset="0"/>
              </a:rPr>
              <a:t>***Right Atrium/Heart </a:t>
            </a:r>
            <a:r>
              <a:rPr lang="en-US" sz="1400" b="0" dirty="0" smtClean="0">
                <a:solidFill>
                  <a:schemeClr val="tx1"/>
                </a:solidFill>
                <a:latin typeface="Times New Roman" panose="02020603050405020304" pitchFamily="18" charset="0"/>
                <a:cs typeface="Times New Roman" panose="02020603050405020304" pitchFamily="18" charset="0"/>
              </a:rPr>
              <a:t>  </a:t>
            </a:r>
            <a:r>
              <a:rPr lang="en-US" sz="1400" b="0" dirty="0">
                <a:solidFill>
                  <a:schemeClr val="tx1"/>
                </a:solidFill>
                <a:latin typeface="Times New Roman" panose="02020603050405020304" pitchFamily="18" charset="0"/>
                <a:cs typeface="Times New Roman" panose="02020603050405020304" pitchFamily="18" charset="0"/>
              </a:rPr>
              <a:t>*** </a:t>
            </a:r>
            <a:r>
              <a:rPr lang="en-US" sz="1400" b="0" dirty="0" smtClean="0">
                <a:solidFill>
                  <a:schemeClr val="tx1"/>
                </a:solidFill>
                <a:latin typeface="Times New Roman" panose="02020603050405020304" pitchFamily="18" charset="0"/>
                <a:cs typeface="Times New Roman" panose="02020603050405020304" pitchFamily="18" charset="0"/>
              </a:rPr>
              <a:t>other</a:t>
            </a:r>
            <a:endParaRPr lang="en-US" sz="1400" b="0" dirty="0">
              <a:solidFill>
                <a:schemeClr val="tx1"/>
              </a:solidFill>
              <a:latin typeface="Times New Roman" panose="02020603050405020304" pitchFamily="18" charset="0"/>
              <a:cs typeface="Times New Roman" panose="02020603050405020304" pitchFamily="18" charset="0"/>
            </a:endParaRPr>
          </a:p>
          <a:p>
            <a:pPr marL="0" indent="0">
              <a:buNone/>
            </a:pPr>
            <a:r>
              <a:rPr lang="en-US" sz="1400" u="sng" dirty="0">
                <a:solidFill>
                  <a:schemeClr val="tx1"/>
                </a:solidFill>
                <a:latin typeface="Times New Roman" panose="02020603050405020304" pitchFamily="18" charset="0"/>
                <a:cs typeface="Times New Roman" panose="02020603050405020304" pitchFamily="18" charset="0"/>
              </a:rPr>
              <a:t>Outflow/Insertion Site </a:t>
            </a:r>
            <a:r>
              <a:rPr lang="en-US" sz="1400" b="0" dirty="0" smtClean="0">
                <a:solidFill>
                  <a:schemeClr val="tx1"/>
                </a:solidFill>
                <a:latin typeface="Times New Roman" panose="02020603050405020304" pitchFamily="18" charset="0"/>
                <a:cs typeface="Times New Roman" panose="02020603050405020304" pitchFamily="18" charset="0"/>
              </a:rPr>
              <a:t>*** French*** </a:t>
            </a:r>
            <a:r>
              <a:rPr lang="en-US" sz="1400" b="0" dirty="0">
                <a:solidFill>
                  <a:schemeClr val="tx1"/>
                </a:solidFill>
                <a:latin typeface="Times New Roman" panose="02020603050405020304" pitchFamily="18" charset="0"/>
                <a:cs typeface="Times New Roman" panose="02020603050405020304" pitchFamily="18" charset="0"/>
              </a:rPr>
              <a:t>Right or </a:t>
            </a:r>
            <a:r>
              <a:rPr lang="en-US" sz="1400" b="0" dirty="0" smtClean="0">
                <a:solidFill>
                  <a:schemeClr val="tx1"/>
                </a:solidFill>
                <a:latin typeface="Times New Roman" panose="02020603050405020304" pitchFamily="18" charset="0"/>
                <a:cs typeface="Times New Roman" panose="02020603050405020304" pitchFamily="18" charset="0"/>
              </a:rPr>
              <a:t>Left*** </a:t>
            </a:r>
            <a:r>
              <a:rPr lang="en-US" sz="1400" b="0" dirty="0">
                <a:solidFill>
                  <a:schemeClr val="tx1"/>
                </a:solidFill>
                <a:latin typeface="Times New Roman" panose="02020603050405020304" pitchFamily="18" charset="0"/>
                <a:cs typeface="Times New Roman" panose="02020603050405020304" pitchFamily="18" charset="0"/>
              </a:rPr>
              <a:t>Femoral  or IJ or Aorta </a:t>
            </a:r>
          </a:p>
          <a:p>
            <a:pPr marL="0" indent="0">
              <a:buNone/>
            </a:pPr>
            <a:r>
              <a:rPr lang="en-US" sz="1400" u="sng" dirty="0">
                <a:solidFill>
                  <a:schemeClr val="tx1"/>
                </a:solidFill>
                <a:latin typeface="Times New Roman" panose="02020603050405020304" pitchFamily="18" charset="0"/>
                <a:cs typeface="Times New Roman" panose="02020603050405020304" pitchFamily="18" charset="0"/>
              </a:rPr>
              <a:t>Tip of catheter: *** </a:t>
            </a:r>
            <a:r>
              <a:rPr lang="en-US" sz="1400" b="0" dirty="0">
                <a:solidFill>
                  <a:schemeClr val="tx1"/>
                </a:solidFill>
                <a:latin typeface="Times New Roman" panose="02020603050405020304" pitchFamily="18" charset="0"/>
                <a:cs typeface="Times New Roman" panose="02020603050405020304" pitchFamily="18" charset="0"/>
              </a:rPr>
              <a:t>Iliac artery   *** Aorta ***   *** IVC *** Pulmonary artery </a:t>
            </a:r>
          </a:p>
          <a:p>
            <a:pPr marL="0" indent="0">
              <a:buNone/>
            </a:pPr>
            <a:r>
              <a:rPr lang="en-US" sz="1400" b="0" dirty="0">
                <a:solidFill>
                  <a:schemeClr val="tx1"/>
                </a:solidFill>
                <a:latin typeface="Times New Roman" panose="02020603050405020304" pitchFamily="18" charset="0"/>
                <a:cs typeface="Times New Roman" panose="02020603050405020304" pitchFamily="18" charset="0"/>
              </a:rPr>
              <a:t> </a:t>
            </a:r>
            <a:r>
              <a:rPr lang="en-US" sz="1400" u="sng" dirty="0" err="1" smtClean="0">
                <a:solidFill>
                  <a:schemeClr val="tx1"/>
                </a:solidFill>
                <a:latin typeface="Times New Roman" panose="02020603050405020304" pitchFamily="18" charset="0"/>
                <a:cs typeface="Times New Roman" panose="02020603050405020304" pitchFamily="18" charset="0"/>
              </a:rPr>
              <a:t>Antegrade</a:t>
            </a:r>
            <a:r>
              <a:rPr lang="en-US" sz="1400" u="sng" dirty="0" smtClean="0">
                <a:solidFill>
                  <a:schemeClr val="tx1"/>
                </a:solidFill>
                <a:latin typeface="Times New Roman" panose="02020603050405020304" pitchFamily="18" charset="0"/>
                <a:cs typeface="Times New Roman" panose="02020603050405020304" pitchFamily="18" charset="0"/>
              </a:rPr>
              <a:t> </a:t>
            </a:r>
            <a:r>
              <a:rPr lang="en-US" sz="1400" u="sng" dirty="0">
                <a:solidFill>
                  <a:schemeClr val="tx1"/>
                </a:solidFill>
                <a:latin typeface="Times New Roman" panose="02020603050405020304" pitchFamily="18" charset="0"/>
                <a:cs typeface="Times New Roman" panose="02020603050405020304" pitchFamily="18" charset="0"/>
              </a:rPr>
              <a:t>line </a:t>
            </a:r>
            <a:r>
              <a:rPr lang="en-US" sz="1400" b="0" dirty="0">
                <a:solidFill>
                  <a:schemeClr val="tx1"/>
                </a:solidFill>
                <a:latin typeface="Times New Roman" panose="02020603050405020304" pitchFamily="18" charset="0"/>
                <a:cs typeface="Times New Roman" panose="02020603050405020304" pitchFamily="18" charset="0"/>
              </a:rPr>
              <a:t>: *** French , placed on ***</a:t>
            </a:r>
          </a:p>
          <a:p>
            <a:pPr marL="0" indent="0">
              <a:buNone/>
            </a:pPr>
            <a:r>
              <a:rPr lang="en-US" sz="1400" b="0" dirty="0">
                <a:solidFill>
                  <a:schemeClr val="tx1"/>
                </a:solidFill>
                <a:latin typeface="Times New Roman" panose="02020603050405020304" pitchFamily="18" charset="0"/>
                <a:cs typeface="Times New Roman" panose="02020603050405020304" pitchFamily="18" charset="0"/>
              </a:rPr>
              <a:t> </a:t>
            </a:r>
            <a:r>
              <a:rPr lang="en-US" sz="1400" u="sng" dirty="0" smtClean="0">
                <a:solidFill>
                  <a:schemeClr val="tx1"/>
                </a:solidFill>
                <a:latin typeface="Times New Roman" panose="02020603050405020304" pitchFamily="18" charset="0"/>
                <a:cs typeface="Times New Roman" panose="02020603050405020304" pitchFamily="18" charset="0"/>
              </a:rPr>
              <a:t>Oxygenator</a:t>
            </a:r>
            <a:r>
              <a:rPr lang="en-US" sz="1400" u="sng" dirty="0">
                <a:solidFill>
                  <a:schemeClr val="tx1"/>
                </a:solidFill>
                <a:latin typeface="Times New Roman" panose="02020603050405020304" pitchFamily="18" charset="0"/>
                <a:cs typeface="Times New Roman" panose="02020603050405020304" pitchFamily="18" charset="0"/>
              </a:rPr>
              <a:t>: </a:t>
            </a:r>
            <a:r>
              <a:rPr lang="en-US" sz="1400" b="0" dirty="0" err="1">
                <a:solidFill>
                  <a:schemeClr val="tx1"/>
                </a:solidFill>
                <a:latin typeface="Times New Roman" panose="02020603050405020304" pitchFamily="18" charset="0"/>
                <a:cs typeface="Times New Roman" panose="02020603050405020304" pitchFamily="18" charset="0"/>
              </a:rPr>
              <a:t>quadrox</a:t>
            </a:r>
            <a:r>
              <a:rPr lang="en-US" sz="1400" b="0" dirty="0">
                <a:solidFill>
                  <a:schemeClr val="tx1"/>
                </a:solidFill>
                <a:latin typeface="Times New Roman" panose="02020603050405020304" pitchFamily="18" charset="0"/>
                <a:cs typeface="Times New Roman" panose="02020603050405020304" pitchFamily="18" charset="0"/>
              </a:rPr>
              <a:t>;  clot</a:t>
            </a:r>
            <a:r>
              <a:rPr lang="en-US" sz="1400" b="0" dirty="0" smtClean="0">
                <a:solidFill>
                  <a:schemeClr val="tx1"/>
                </a:solidFill>
                <a:latin typeface="Times New Roman" panose="02020603050405020304" pitchFamily="18" charset="0"/>
                <a:cs typeface="Times New Roman" panose="02020603050405020304" pitchFamily="18" charset="0"/>
              </a:rPr>
              <a:t>***</a:t>
            </a:r>
            <a:endParaRPr lang="en-US" sz="1400" b="0" dirty="0">
              <a:solidFill>
                <a:schemeClr val="tx1"/>
              </a:solidFill>
              <a:latin typeface="Times New Roman" panose="02020603050405020304" pitchFamily="18" charset="0"/>
              <a:cs typeface="Times New Roman" panose="02020603050405020304" pitchFamily="18" charset="0"/>
            </a:endParaRPr>
          </a:p>
          <a:p>
            <a:pPr marL="0" indent="0">
              <a:buNone/>
            </a:pPr>
            <a:r>
              <a:rPr lang="en-US" sz="1400" u="sng" dirty="0" err="1">
                <a:solidFill>
                  <a:srgbClr val="FF0000"/>
                </a:solidFill>
                <a:latin typeface="Times New Roman" panose="02020603050405020304" pitchFamily="18" charset="0"/>
                <a:cs typeface="Times New Roman" panose="02020603050405020304" pitchFamily="18" charset="0"/>
              </a:rPr>
              <a:t>Deviced</a:t>
            </a:r>
            <a:r>
              <a:rPr lang="en-US" sz="1400" u="sng" dirty="0">
                <a:solidFill>
                  <a:srgbClr val="FF0000"/>
                </a:solidFill>
                <a:latin typeface="Times New Roman" panose="02020603050405020304" pitchFamily="18" charset="0"/>
                <a:cs typeface="Times New Roman" panose="02020603050405020304" pitchFamily="18" charset="0"/>
              </a:rPr>
              <a:t> Used</a:t>
            </a:r>
            <a:r>
              <a:rPr lang="en-US" sz="1400" u="sng" dirty="0">
                <a:solidFill>
                  <a:schemeClr val="tx1"/>
                </a:solidFill>
                <a:latin typeface="Times New Roman" panose="02020603050405020304" pitchFamily="18" charset="0"/>
                <a:cs typeface="Times New Roman" panose="02020603050405020304" pitchFamily="18" charset="0"/>
              </a:rPr>
              <a:t>: </a:t>
            </a:r>
            <a:r>
              <a:rPr lang="en-US" sz="1400" b="0" dirty="0">
                <a:solidFill>
                  <a:schemeClr val="tx1"/>
                </a:solidFill>
                <a:latin typeface="Times New Roman" panose="02020603050405020304" pitchFamily="18" charset="0"/>
                <a:cs typeface="Times New Roman" panose="02020603050405020304" pitchFamily="18" charset="0"/>
              </a:rPr>
              <a:t>***</a:t>
            </a:r>
            <a:r>
              <a:rPr lang="en-US" sz="1400" b="0" dirty="0" err="1">
                <a:solidFill>
                  <a:schemeClr val="tx1"/>
                </a:solidFill>
                <a:latin typeface="Times New Roman" panose="02020603050405020304" pitchFamily="18" charset="0"/>
                <a:cs typeface="Times New Roman" panose="02020603050405020304" pitchFamily="18" charset="0"/>
              </a:rPr>
              <a:t>Centrimag</a:t>
            </a:r>
            <a:r>
              <a:rPr lang="en-US" sz="1400" b="0" dirty="0">
                <a:solidFill>
                  <a:schemeClr val="tx1"/>
                </a:solidFill>
                <a:latin typeface="Times New Roman" panose="02020603050405020304" pitchFamily="18" charset="0"/>
                <a:cs typeface="Times New Roman" panose="02020603050405020304" pitchFamily="18" charset="0"/>
              </a:rPr>
              <a:t> short term external heart assist </a:t>
            </a:r>
            <a:r>
              <a:rPr lang="en-US" sz="1400" b="0" dirty="0" smtClean="0">
                <a:solidFill>
                  <a:schemeClr val="tx1"/>
                </a:solidFill>
                <a:latin typeface="Times New Roman" panose="02020603050405020304" pitchFamily="18" charset="0"/>
                <a:cs typeface="Times New Roman" panose="02020603050405020304" pitchFamily="18" charset="0"/>
              </a:rPr>
              <a:t> </a:t>
            </a:r>
            <a:r>
              <a:rPr lang="en-US" sz="1400" b="0" dirty="0">
                <a:solidFill>
                  <a:schemeClr val="tx1"/>
                </a:solidFill>
                <a:latin typeface="Times New Roman" panose="02020603050405020304" pitchFamily="18" charset="0"/>
                <a:cs typeface="Times New Roman" panose="02020603050405020304" pitchFamily="18" charset="0"/>
              </a:rPr>
              <a:t>***</a:t>
            </a:r>
            <a:r>
              <a:rPr lang="en-US" sz="1400" b="0" dirty="0" err="1">
                <a:solidFill>
                  <a:schemeClr val="tx1"/>
                </a:solidFill>
                <a:latin typeface="Times New Roman" panose="02020603050405020304" pitchFamily="18" charset="0"/>
                <a:cs typeface="Times New Roman" panose="02020603050405020304" pitchFamily="18" charset="0"/>
              </a:rPr>
              <a:t>Centrimag</a:t>
            </a:r>
            <a:r>
              <a:rPr lang="en-US" sz="1400" b="0" dirty="0">
                <a:solidFill>
                  <a:schemeClr val="tx1"/>
                </a:solidFill>
                <a:latin typeface="Times New Roman" panose="02020603050405020304" pitchFamily="18" charset="0"/>
                <a:cs typeface="Times New Roman" panose="02020603050405020304" pitchFamily="18" charset="0"/>
              </a:rPr>
              <a:t> Blood pump for respiratory support</a:t>
            </a:r>
          </a:p>
          <a:p>
            <a:pPr marL="0" indent="0">
              <a:buNone/>
            </a:pPr>
            <a:r>
              <a:rPr lang="en-US" sz="1400" b="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 </a:t>
            </a:r>
            <a:r>
              <a:rPr lang="en-US" sz="1400" u="sng" dirty="0">
                <a:solidFill>
                  <a:schemeClr val="tx1"/>
                </a:solidFill>
                <a:latin typeface="Times New Roman" panose="02020603050405020304" pitchFamily="18" charset="0"/>
                <a:cs typeface="Times New Roman" panose="02020603050405020304" pitchFamily="18" charset="0"/>
              </a:rPr>
              <a:t>Flow:  </a:t>
            </a:r>
            <a:r>
              <a:rPr lang="en-US" sz="1400" b="0" dirty="0">
                <a:solidFill>
                  <a:schemeClr val="tx1"/>
                </a:solidFill>
                <a:latin typeface="Times New Roman" panose="02020603050405020304" pitchFamily="18" charset="0"/>
                <a:cs typeface="Times New Roman" panose="02020603050405020304" pitchFamily="18" charset="0"/>
              </a:rPr>
              <a:t>**** </a:t>
            </a:r>
          </a:p>
          <a:p>
            <a:pPr marL="0" indent="0">
              <a:buNone/>
            </a:pPr>
            <a:r>
              <a:rPr lang="en-US" sz="1400" b="0" dirty="0">
                <a:solidFill>
                  <a:schemeClr val="tx1"/>
                </a:solidFill>
                <a:latin typeface="Times New Roman" panose="02020603050405020304" pitchFamily="18" charset="0"/>
                <a:cs typeface="Times New Roman" panose="02020603050405020304" pitchFamily="18" charset="0"/>
              </a:rPr>
              <a:t> </a:t>
            </a:r>
          </a:p>
          <a:p>
            <a:pPr marL="0" indent="0">
              <a:buNone/>
            </a:pPr>
            <a:r>
              <a:rPr lang="en-US" sz="1400" u="sng" dirty="0">
                <a:solidFill>
                  <a:schemeClr val="tx1"/>
                </a:solidFill>
                <a:latin typeface="Times New Roman" panose="02020603050405020304" pitchFamily="18" charset="0"/>
                <a:cs typeface="Times New Roman" panose="02020603050405020304" pitchFamily="18" charset="0"/>
              </a:rPr>
              <a:t>RPM: </a:t>
            </a:r>
            <a:r>
              <a:rPr lang="en-US" sz="1400" b="0" dirty="0">
                <a:solidFill>
                  <a:schemeClr val="tx1"/>
                </a:solidFill>
                <a:latin typeface="Times New Roman" panose="02020603050405020304" pitchFamily="18" charset="0"/>
                <a:cs typeface="Times New Roman" panose="02020603050405020304" pitchFamily="18" charset="0"/>
              </a:rPr>
              <a:t>***  , RPM changes : *** secondary to ***</a:t>
            </a:r>
          </a:p>
          <a:p>
            <a:pPr marL="0" indent="0">
              <a:buNone/>
            </a:pPr>
            <a:r>
              <a:rPr lang="en-US" sz="1400" b="0" dirty="0">
                <a:solidFill>
                  <a:schemeClr val="tx1"/>
                </a:solidFill>
                <a:latin typeface="Times New Roman" panose="02020603050405020304" pitchFamily="18" charset="0"/>
                <a:cs typeface="Times New Roman" panose="02020603050405020304" pitchFamily="18" charset="0"/>
              </a:rPr>
              <a:t> </a:t>
            </a:r>
          </a:p>
          <a:p>
            <a:pPr marL="0" indent="0">
              <a:buNone/>
            </a:pPr>
            <a:r>
              <a:rPr lang="en-US" sz="1400" u="sng" dirty="0">
                <a:solidFill>
                  <a:schemeClr val="tx1"/>
                </a:solidFill>
                <a:latin typeface="Times New Roman" panose="02020603050405020304" pitchFamily="18" charset="0"/>
                <a:cs typeface="Times New Roman" panose="02020603050405020304" pitchFamily="18" charset="0"/>
              </a:rPr>
              <a:t>Sweep</a:t>
            </a:r>
            <a:r>
              <a:rPr lang="en-US" sz="1400" b="0" dirty="0">
                <a:solidFill>
                  <a:schemeClr val="tx1"/>
                </a:solidFill>
                <a:latin typeface="Times New Roman" panose="02020603050405020304" pitchFamily="18" charset="0"/>
                <a:cs typeface="Times New Roman" panose="02020603050405020304" pitchFamily="18" charset="0"/>
              </a:rPr>
              <a:t>:***LPM:   *** increased/decreased secondary to ***  </a:t>
            </a:r>
          </a:p>
          <a:p>
            <a:pPr marL="0" indent="0">
              <a:buNone/>
            </a:pPr>
            <a:r>
              <a:rPr lang="en-US" sz="1400" b="0" dirty="0">
                <a:solidFill>
                  <a:schemeClr val="tx1"/>
                </a:solidFill>
                <a:latin typeface="Times New Roman" panose="02020603050405020304" pitchFamily="18" charset="0"/>
                <a:cs typeface="Times New Roman" panose="02020603050405020304" pitchFamily="18" charset="0"/>
              </a:rPr>
              <a:t> </a:t>
            </a:r>
          </a:p>
          <a:p>
            <a:pPr marL="0" indent="0">
              <a:buNone/>
            </a:pPr>
            <a:r>
              <a:rPr lang="en-US" sz="1400" u="sng" dirty="0">
                <a:solidFill>
                  <a:schemeClr val="tx1"/>
                </a:solidFill>
                <a:latin typeface="Times New Roman" panose="02020603050405020304" pitchFamily="18" charset="0"/>
                <a:cs typeface="Times New Roman" panose="02020603050405020304" pitchFamily="18" charset="0"/>
              </a:rPr>
              <a:t>Anticoagulation</a:t>
            </a:r>
            <a:r>
              <a:rPr lang="en-US" sz="1400" b="0" dirty="0">
                <a:solidFill>
                  <a:schemeClr val="tx1"/>
                </a:solidFill>
                <a:latin typeface="Times New Roman" panose="02020603050405020304" pitchFamily="18" charset="0"/>
                <a:cs typeface="Times New Roman" panose="02020603050405020304" pitchFamily="18" charset="0"/>
              </a:rPr>
              <a:t>: Heparin drip,   monitor with *** </a:t>
            </a:r>
            <a:r>
              <a:rPr lang="en-US" sz="1400" b="0" dirty="0" err="1">
                <a:solidFill>
                  <a:schemeClr val="tx1"/>
                </a:solidFill>
                <a:latin typeface="Times New Roman" panose="02020603050405020304" pitchFamily="18" charset="0"/>
                <a:cs typeface="Times New Roman" panose="02020603050405020304" pitchFamily="18" charset="0"/>
              </a:rPr>
              <a:t>antiXa</a:t>
            </a:r>
            <a:r>
              <a:rPr lang="en-US" sz="1400" b="0" dirty="0">
                <a:solidFill>
                  <a:schemeClr val="tx1"/>
                </a:solidFill>
                <a:latin typeface="Times New Roman" panose="02020603050405020304" pitchFamily="18" charset="0"/>
                <a:cs typeface="Times New Roman" panose="02020603050405020304" pitchFamily="18" charset="0"/>
              </a:rPr>
              <a:t> or PTT </a:t>
            </a:r>
          </a:p>
          <a:p>
            <a:pPr marL="0" indent="0">
              <a:buNone/>
            </a:pPr>
            <a:r>
              <a:rPr lang="en-US" sz="1000" dirty="0">
                <a:latin typeface="Times New Roman" panose="02020603050405020304" pitchFamily="18" charset="0"/>
                <a:cs typeface="Times New Roman" panose="02020603050405020304" pitchFamily="18" charset="0"/>
              </a:rPr>
              <a:t> </a:t>
            </a:r>
          </a:p>
          <a:p>
            <a:pPr marL="0" indent="0">
              <a:buNone/>
            </a:pPr>
            <a:r>
              <a:rPr lang="en-US" sz="1000" dirty="0">
                <a:latin typeface="Times New Roman" panose="02020603050405020304" pitchFamily="18" charset="0"/>
                <a:cs typeface="Times New Roman" panose="02020603050405020304" pitchFamily="18" charset="0"/>
              </a:rPr>
              <a:t> </a:t>
            </a:r>
          </a:p>
          <a:p>
            <a:r>
              <a:rPr lang="en-US" sz="1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25550017"/>
      </p:ext>
    </p:extLst>
  </p:cSld>
  <p:clrMapOvr>
    <a:masterClrMapping/>
  </p:clrMapOvr>
</p:sld>
</file>

<file path=ppt/theme/theme1.xml><?xml version="1.0" encoding="utf-8"?>
<a:theme xmlns:a="http://schemas.openxmlformats.org/drawingml/2006/main" name="1_Blank Presentation">
  <a:themeElements>
    <a:clrScheme name="1_Blank Presentation 13">
      <a:dk1>
        <a:srgbClr val="000000"/>
      </a:dk1>
      <a:lt1>
        <a:srgbClr val="FFFFFF"/>
      </a:lt1>
      <a:dk2>
        <a:srgbClr val="000000"/>
      </a:dk2>
      <a:lt2>
        <a:srgbClr val="808080"/>
      </a:lt2>
      <a:accent1>
        <a:srgbClr val="003D73"/>
      </a:accent1>
      <a:accent2>
        <a:srgbClr val="FCD95C"/>
      </a:accent2>
      <a:accent3>
        <a:srgbClr val="FFFFFF"/>
      </a:accent3>
      <a:accent4>
        <a:srgbClr val="000000"/>
      </a:accent4>
      <a:accent5>
        <a:srgbClr val="AAAFBC"/>
      </a:accent5>
      <a:accent6>
        <a:srgbClr val="E4C453"/>
      </a:accent6>
      <a:hlink>
        <a:srgbClr val="009999"/>
      </a:hlink>
      <a:folHlink>
        <a:srgbClr val="99CC00"/>
      </a:folHlink>
    </a:clrScheme>
    <a:fontScheme name="1_Blank Presentatio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7013" marR="0" indent="-227013" algn="l" defTabSz="914400" rtl="0" eaLnBrk="1" fontAlgn="base" latinLnBrk="0" hangingPunct="1">
          <a:lnSpc>
            <a:spcPts val="1600"/>
          </a:lnSpc>
          <a:spcBef>
            <a:spcPts val="400"/>
          </a:spcBef>
          <a:spcAft>
            <a:spcPts val="400"/>
          </a:spcAft>
          <a:buClrTx/>
          <a:buSzTx/>
          <a:buFont typeface="Arial" charset="0"/>
          <a:buChar char="•"/>
          <a:tabLst/>
          <a:defRPr kumimoji="0" lang="en-US" sz="1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rgbClr val="99CC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7013" marR="0" indent="-227013" algn="l" defTabSz="914400" rtl="0" eaLnBrk="1" fontAlgn="base" latinLnBrk="0" hangingPunct="1">
          <a:lnSpc>
            <a:spcPts val="1600"/>
          </a:lnSpc>
          <a:spcBef>
            <a:spcPts val="400"/>
          </a:spcBef>
          <a:spcAft>
            <a:spcPts val="400"/>
          </a:spcAft>
          <a:buClrTx/>
          <a:buSzTx/>
          <a:buFont typeface="Arial" charset="0"/>
          <a:buChar char="•"/>
          <a:tabLst/>
          <a:defRPr kumimoji="0" lang="en-US" sz="1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000000"/>
        </a:dk1>
        <a:lt1>
          <a:srgbClr val="FFFFFF"/>
        </a:lt1>
        <a:dk2>
          <a:srgbClr val="000000"/>
        </a:dk2>
        <a:lt2>
          <a:srgbClr val="808080"/>
        </a:lt2>
        <a:accent1>
          <a:srgbClr val="003D73"/>
        </a:accent1>
        <a:accent2>
          <a:srgbClr val="FCD95C"/>
        </a:accent2>
        <a:accent3>
          <a:srgbClr val="FFFFFF"/>
        </a:accent3>
        <a:accent4>
          <a:srgbClr val="000000"/>
        </a:accent4>
        <a:accent5>
          <a:srgbClr val="AAAFBC"/>
        </a:accent5>
        <a:accent6>
          <a:srgbClr val="E4C453"/>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24083</TotalTime>
  <Words>1050</Words>
  <Application>Microsoft Office PowerPoint</Application>
  <PresentationFormat>On-screen Show (4:3)</PresentationFormat>
  <Paragraphs>74</Paragraphs>
  <Slides>13</Slides>
  <Notes>0</Notes>
  <HiddenSlides>0</HiddenSlides>
  <MMClips>0</MMClips>
  <ScaleCrop>false</ScaleCrop>
  <HeadingPairs>
    <vt:vector size="10" baseType="variant">
      <vt:variant>
        <vt:lpstr>Fonts Used</vt:lpstr>
      </vt:variant>
      <vt:variant>
        <vt:i4>8</vt:i4>
      </vt: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13</vt:i4>
      </vt:variant>
    </vt:vector>
  </HeadingPairs>
  <TitlesOfParts>
    <vt:vector size="25" baseType="lpstr">
      <vt:lpstr>ＭＳ Ｐゴシック</vt:lpstr>
      <vt:lpstr>Arial</vt:lpstr>
      <vt:lpstr>Calibri</vt:lpstr>
      <vt:lpstr>Times</vt:lpstr>
      <vt:lpstr>Times New Roman</vt:lpstr>
      <vt:lpstr>Trebuchet MS</vt:lpstr>
      <vt:lpstr>Wingdings</vt:lpstr>
      <vt:lpstr>Wingdings 3</vt:lpstr>
      <vt:lpstr>1_Blank Presentation</vt:lpstr>
      <vt:lpstr>file:///\\tdcflcl\hmc\Common\CDI\Education%20Resources\Provider-%20speciality%20education\ohi\ecmo%20lvad\ecmo%20elso.pdf</vt:lpstr>
      <vt:lpstr>Acrobat Document</vt:lpstr>
      <vt:lpstr>Microsoft Word Document</vt:lpstr>
      <vt:lpstr>PowerPoint Presentation</vt:lpstr>
      <vt:lpstr>Coding changes</vt:lpstr>
      <vt:lpstr>PowerPoint Presentation</vt:lpstr>
      <vt:lpstr>ECMO/ECLS –extra corporeal membrane oxygenation/extra corporeal life support</vt:lpstr>
      <vt:lpstr>The cost of poor team work</vt:lpstr>
      <vt:lpstr>Challenges</vt:lpstr>
      <vt:lpstr>One key- Final Rule MS-DRG UPDATE</vt:lpstr>
      <vt:lpstr>Solutions</vt:lpstr>
      <vt:lpstr>Critical Care ECMO Initiation Note Elements: </vt:lpstr>
      <vt:lpstr>Resources- cheat sheet</vt:lpstr>
      <vt:lpstr>Thank you and good luck working together!</vt:lpstr>
      <vt:lpstr>Presenters and Contributors</vt:lpstr>
      <vt:lpstr>References</vt:lpstr>
    </vt:vector>
  </TitlesOfParts>
  <Company>Bank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YULIYA LABOVSKAYA</dc:creator>
  <cp:lastModifiedBy>Ann Donnelly</cp:lastModifiedBy>
  <cp:revision>2017</cp:revision>
  <cp:lastPrinted>2019-01-08T22:35:27Z</cp:lastPrinted>
  <dcterms:created xsi:type="dcterms:W3CDTF">2010-01-16T04:17:47Z</dcterms:created>
  <dcterms:modified xsi:type="dcterms:W3CDTF">2019-02-11T23:54:21Z</dcterms:modified>
</cp:coreProperties>
</file>