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8" r:id="rId3"/>
    <p:sldId id="262" r:id="rId4"/>
    <p:sldId id="264" r:id="rId5"/>
    <p:sldId id="257" r:id="rId6"/>
    <p:sldId id="292" r:id="rId7"/>
    <p:sldId id="293" r:id="rId8"/>
    <p:sldId id="283" r:id="rId9"/>
    <p:sldId id="284" r:id="rId10"/>
    <p:sldId id="269" r:id="rId11"/>
    <p:sldId id="285" r:id="rId12"/>
    <p:sldId id="298" r:id="rId13"/>
    <p:sldId id="259" r:id="rId14"/>
    <p:sldId id="296" r:id="rId15"/>
    <p:sldId id="294" r:id="rId16"/>
    <p:sldId id="287" r:id="rId17"/>
    <p:sldId id="260" r:id="rId18"/>
    <p:sldId id="288" r:id="rId19"/>
    <p:sldId id="289" r:id="rId20"/>
    <p:sldId id="290" r:id="rId21"/>
    <p:sldId id="291" r:id="rId22"/>
    <p:sldId id="300" r:id="rId23"/>
    <p:sldId id="297" r:id="rId24"/>
    <p:sldId id="301" r:id="rId25"/>
    <p:sldId id="267" r:id="rId26"/>
    <p:sldId id="286" r:id="rId27"/>
    <p:sldId id="295" r:id="rId28"/>
    <p:sldId id="263" r:id="rId29"/>
    <p:sldId id="299" r:id="rId30"/>
    <p:sldId id="302" r:id="rId31"/>
  </p:sldIdLst>
  <p:sldSz cx="24387175" cy="13716000"/>
  <p:notesSz cx="13716000" cy="24387175"/>
  <p:embeddedFontLst>
    <p:embeddedFont>
      <p:font typeface="ADLaM Display" panose="02010000000000000000" pitchFamily="2" charset="0"/>
      <p:regular r:id="rId33"/>
    </p:embeddedFont>
    <p:embeddedFont>
      <p:font typeface="Aptos Black" panose="020B0004020202020204" pitchFamily="34" charset="0"/>
      <p:bold r:id="rId34"/>
      <p:boldItalic r:id="rId35"/>
    </p:embeddedFont>
    <p:embeddedFont>
      <p:font typeface="Paytone One" panose="020B0604020202020204" charset="0"/>
      <p:regular r:id="rId36"/>
    </p:embeddedFont>
    <p:embeddedFont>
      <p:font typeface="Poppins" panose="00000500000000000000" pitchFamily="2" charset="0"/>
      <p:regular r:id="rId37"/>
      <p:bold r:id="rId38"/>
      <p:italic r:id="rId39"/>
      <p:boldItalic r:id="rId40"/>
    </p:embeddedFont>
    <p:embeddedFont>
      <p:font typeface="Poppins SemiBold" panose="00000700000000000000" pitchFamily="2" charset="0"/>
      <p:regular r:id="rId41"/>
      <p:bold r:id="rId42"/>
      <p:italic r:id="rId43"/>
      <p:boldItalic r:id="rId44"/>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AZXZ1j7wQFXQEYzCK+JH3cal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884" y="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s>
</file>

<file path=ppt/diagrams/_rels/data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97FDF-8E5C-428E-A3E6-7DDA55390C8C}" type="doc">
      <dgm:prSet loTypeId="urn:microsoft.com/office/officeart/2005/8/layout/hList7" loCatId="list" qsTypeId="urn:microsoft.com/office/officeart/2005/8/quickstyle/simple1" qsCatId="simple" csTypeId="urn:microsoft.com/office/officeart/2005/8/colors/colorful3" csCatId="colorful" phldr="1"/>
      <dgm:spPr/>
    </dgm:pt>
    <dgm:pt modelId="{DAF13124-1C34-4B5F-8BCE-F3736F8766D8}">
      <dgm:prSet phldrT="[Text]" custT="1"/>
      <dgm:spPr>
        <a:solidFill>
          <a:schemeClr val="accent2">
            <a:lumMod val="50000"/>
          </a:schemeClr>
        </a:solidFill>
      </dgm:spPr>
      <dgm:t>
        <a:bodyPr/>
        <a:lstStyle/>
        <a:p>
          <a:r>
            <a:rPr lang="en-US" sz="7200" b="0" i="0" u="none" strike="noStrike" cap="none" dirty="0">
              <a:solidFill>
                <a:schemeClr val="bg1"/>
              </a:solidFill>
              <a:latin typeface="Paytone One"/>
              <a:ea typeface="Arial"/>
              <a:cs typeface="Arial"/>
              <a:sym typeface="Arial"/>
            </a:rPr>
            <a:t>PRE-RENAL</a:t>
          </a:r>
        </a:p>
      </dgm:t>
    </dgm:pt>
    <dgm:pt modelId="{F163C443-C8D7-4518-A614-365A76302A0A}" type="parTrans" cxnId="{1423C0D6-50E6-43B6-BB5E-883A78405B58}">
      <dgm:prSet/>
      <dgm:spPr/>
      <dgm:t>
        <a:bodyPr/>
        <a:lstStyle/>
        <a:p>
          <a:endParaRPr lang="en-US"/>
        </a:p>
      </dgm:t>
    </dgm:pt>
    <dgm:pt modelId="{AD2047F2-B979-40B7-84E5-1F98D7734A38}" type="sibTrans" cxnId="{1423C0D6-50E6-43B6-BB5E-883A78405B58}">
      <dgm:prSet/>
      <dgm:spPr/>
      <dgm:t>
        <a:bodyPr/>
        <a:lstStyle/>
        <a:p>
          <a:endParaRPr lang="en-US"/>
        </a:p>
      </dgm:t>
    </dgm:pt>
    <dgm:pt modelId="{351F0292-033F-4718-B4F5-A98851EFD96C}">
      <dgm:prSet phldrT="[Text]" custT="1"/>
      <dgm:spPr/>
      <dgm:t>
        <a:bodyPr/>
        <a:lstStyle/>
        <a:p>
          <a:r>
            <a:rPr lang="en-US" sz="6000" b="0" i="0" u="none" strike="noStrike" cap="none" dirty="0">
              <a:solidFill>
                <a:schemeClr val="bg1"/>
              </a:solidFill>
              <a:latin typeface="Paytone One"/>
              <a:ea typeface="Arial"/>
              <a:cs typeface="Arial"/>
              <a:sym typeface="Arial"/>
            </a:rPr>
            <a:t>INTRA RENAL</a:t>
          </a:r>
        </a:p>
      </dgm:t>
    </dgm:pt>
    <dgm:pt modelId="{605553F1-A4A2-445F-8D6B-F9D51C0EA9D5}" type="parTrans" cxnId="{2D1587F5-5FDE-45FB-AA32-F78BC8CE71D3}">
      <dgm:prSet/>
      <dgm:spPr/>
      <dgm:t>
        <a:bodyPr/>
        <a:lstStyle/>
        <a:p>
          <a:endParaRPr lang="en-US"/>
        </a:p>
      </dgm:t>
    </dgm:pt>
    <dgm:pt modelId="{0CECE8AD-5E92-474D-831E-845B43E9DC80}" type="sibTrans" cxnId="{2D1587F5-5FDE-45FB-AA32-F78BC8CE71D3}">
      <dgm:prSet/>
      <dgm:spPr/>
      <dgm:t>
        <a:bodyPr/>
        <a:lstStyle/>
        <a:p>
          <a:endParaRPr lang="en-US"/>
        </a:p>
      </dgm:t>
    </dgm:pt>
    <dgm:pt modelId="{1F7ABDCE-F8EB-4C7B-86A0-572E718C6108}">
      <dgm:prSet phldrT="[Text]" custT="1"/>
      <dgm:spPr/>
      <dgm:t>
        <a:bodyPr/>
        <a:lstStyle/>
        <a:p>
          <a:r>
            <a:rPr lang="en-US" sz="6600" b="0" i="0" u="none" strike="noStrike" cap="none" dirty="0">
              <a:solidFill>
                <a:schemeClr val="bg1"/>
              </a:solidFill>
              <a:latin typeface="Paytone One"/>
              <a:ea typeface="Arial"/>
              <a:cs typeface="Arial"/>
              <a:sym typeface="Arial"/>
            </a:rPr>
            <a:t>POST RENAL </a:t>
          </a:r>
        </a:p>
      </dgm:t>
    </dgm:pt>
    <dgm:pt modelId="{853403FB-D3B1-44CA-A376-2FCC4252A2A5}" type="parTrans" cxnId="{70430652-A5D7-410C-9207-2ED2A7D4BB40}">
      <dgm:prSet/>
      <dgm:spPr/>
      <dgm:t>
        <a:bodyPr/>
        <a:lstStyle/>
        <a:p>
          <a:endParaRPr lang="en-US"/>
        </a:p>
      </dgm:t>
    </dgm:pt>
    <dgm:pt modelId="{9E238505-B096-4ECB-B835-55035EB304D7}" type="sibTrans" cxnId="{70430652-A5D7-410C-9207-2ED2A7D4BB40}">
      <dgm:prSet/>
      <dgm:spPr/>
      <dgm:t>
        <a:bodyPr/>
        <a:lstStyle/>
        <a:p>
          <a:endParaRPr lang="en-US"/>
        </a:p>
      </dgm:t>
    </dgm:pt>
    <dgm:pt modelId="{B43B3460-8F51-4259-9F54-E0B90AFCCC91}" type="pres">
      <dgm:prSet presAssocID="{A0197FDF-8E5C-428E-A3E6-7DDA55390C8C}" presName="Name0" presStyleCnt="0">
        <dgm:presLayoutVars>
          <dgm:dir/>
          <dgm:resizeHandles val="exact"/>
        </dgm:presLayoutVars>
      </dgm:prSet>
      <dgm:spPr/>
    </dgm:pt>
    <dgm:pt modelId="{13B8835A-7471-4FBC-A295-0E49B1706AED}" type="pres">
      <dgm:prSet presAssocID="{A0197FDF-8E5C-428E-A3E6-7DDA55390C8C}" presName="fgShape" presStyleLbl="fgShp" presStyleIdx="0" presStyleCnt="1"/>
      <dgm:spPr/>
    </dgm:pt>
    <dgm:pt modelId="{3091FD7B-966C-44AA-8A7F-55139869572A}" type="pres">
      <dgm:prSet presAssocID="{A0197FDF-8E5C-428E-A3E6-7DDA55390C8C}" presName="linComp" presStyleCnt="0"/>
      <dgm:spPr/>
    </dgm:pt>
    <dgm:pt modelId="{6D0E12BE-ED0E-43AC-80A5-905C9087454E}" type="pres">
      <dgm:prSet presAssocID="{DAF13124-1C34-4B5F-8BCE-F3736F8766D8}" presName="compNode" presStyleCnt="0"/>
      <dgm:spPr/>
    </dgm:pt>
    <dgm:pt modelId="{4A677D26-14B0-4AD0-AC6F-073BE987ABB0}" type="pres">
      <dgm:prSet presAssocID="{DAF13124-1C34-4B5F-8BCE-F3736F8766D8}" presName="bkgdShape" presStyleLbl="node1" presStyleIdx="0" presStyleCnt="3" custLinFactNeighborX="-902" custLinFactNeighborY="393"/>
      <dgm:spPr/>
    </dgm:pt>
    <dgm:pt modelId="{365C46F5-5C7D-4761-A085-6FC64B63A1F2}" type="pres">
      <dgm:prSet presAssocID="{DAF13124-1C34-4B5F-8BCE-F3736F8766D8}" presName="nodeTx" presStyleLbl="node1" presStyleIdx="0" presStyleCnt="3">
        <dgm:presLayoutVars>
          <dgm:bulletEnabled val="1"/>
        </dgm:presLayoutVars>
      </dgm:prSet>
      <dgm:spPr/>
    </dgm:pt>
    <dgm:pt modelId="{36763039-C3A1-42B8-9E1F-63E73DB4A9F7}" type="pres">
      <dgm:prSet presAssocID="{DAF13124-1C34-4B5F-8BCE-F3736F8766D8}" presName="invisiNode" presStyleLbl="node1" presStyleIdx="0" presStyleCnt="3"/>
      <dgm:spPr/>
    </dgm:pt>
    <dgm:pt modelId="{2336A7AA-78B9-4B62-89C5-BEEC7B517F4E}" type="pres">
      <dgm:prSet presAssocID="{DAF13124-1C34-4B5F-8BCE-F3736F8766D8}" presName="imagNode" presStyleLbl="fgImgPlace1" presStyleIdx="0" presStyleCnt="3"/>
      <dgm:spPr/>
    </dgm:pt>
    <dgm:pt modelId="{8009CDC8-863D-4C71-98E4-C940B1383D98}" type="pres">
      <dgm:prSet presAssocID="{AD2047F2-B979-40B7-84E5-1F98D7734A38}" presName="sibTrans" presStyleLbl="sibTrans2D1" presStyleIdx="0" presStyleCnt="0"/>
      <dgm:spPr/>
    </dgm:pt>
    <dgm:pt modelId="{7847203B-65D9-4597-B503-1B68D47C780A}" type="pres">
      <dgm:prSet presAssocID="{351F0292-033F-4718-B4F5-A98851EFD96C}" presName="compNode" presStyleCnt="0"/>
      <dgm:spPr/>
    </dgm:pt>
    <dgm:pt modelId="{EBC32C84-767D-4AA2-85EB-0715705A2BC0}" type="pres">
      <dgm:prSet presAssocID="{351F0292-033F-4718-B4F5-A98851EFD96C}" presName="bkgdShape" presStyleLbl="node1" presStyleIdx="1" presStyleCnt="3" custLinFactNeighborX="1894" custLinFactNeighborY="-1376"/>
      <dgm:spPr/>
    </dgm:pt>
    <dgm:pt modelId="{0D06A37F-F458-4026-83DD-11D414B23F18}" type="pres">
      <dgm:prSet presAssocID="{351F0292-033F-4718-B4F5-A98851EFD96C}" presName="nodeTx" presStyleLbl="node1" presStyleIdx="1" presStyleCnt="3">
        <dgm:presLayoutVars>
          <dgm:bulletEnabled val="1"/>
        </dgm:presLayoutVars>
      </dgm:prSet>
      <dgm:spPr/>
    </dgm:pt>
    <dgm:pt modelId="{FA04C46B-46B9-4230-A3DA-8AE90C38B761}" type="pres">
      <dgm:prSet presAssocID="{351F0292-033F-4718-B4F5-A98851EFD96C}" presName="invisiNode" presStyleLbl="node1" presStyleIdx="1" presStyleCnt="3"/>
      <dgm:spPr/>
    </dgm:pt>
    <dgm:pt modelId="{6F1181BA-3E06-44D0-B1D3-A20FBD0D3ABD}" type="pres">
      <dgm:prSet presAssocID="{351F0292-033F-4718-B4F5-A98851EFD96C}" presName="imagNode" presStyleLbl="fgImgPlace1" presStyleIdx="1" presStyleCnt="3"/>
      <dgm:spPr>
        <a:blipFill rotWithShape="1">
          <a:blip xmlns:r="http://schemas.openxmlformats.org/officeDocument/2006/relationships" r:embed="rId1"/>
          <a:srcRect/>
          <a:stretch>
            <a:fillRect/>
          </a:stretch>
        </a:blipFill>
      </dgm:spPr>
    </dgm:pt>
    <dgm:pt modelId="{4C5EB588-DDCC-4356-BAA9-BFA5C9F2C8B3}" type="pres">
      <dgm:prSet presAssocID="{0CECE8AD-5E92-474D-831E-845B43E9DC80}" presName="sibTrans" presStyleLbl="sibTrans2D1" presStyleIdx="0" presStyleCnt="0"/>
      <dgm:spPr/>
    </dgm:pt>
    <dgm:pt modelId="{D65FFBA4-A57C-4CF1-A736-CF608D2A72E3}" type="pres">
      <dgm:prSet presAssocID="{1F7ABDCE-F8EB-4C7B-86A0-572E718C6108}" presName="compNode" presStyleCnt="0"/>
      <dgm:spPr/>
    </dgm:pt>
    <dgm:pt modelId="{EB80F161-E206-422F-B3DD-7252293276D4}" type="pres">
      <dgm:prSet presAssocID="{1F7ABDCE-F8EB-4C7B-86A0-572E718C6108}" presName="bkgdShape" presStyleLbl="node1" presStyleIdx="2" presStyleCnt="3" custLinFactNeighborX="-372" custLinFactNeighborY="-1041"/>
      <dgm:spPr/>
    </dgm:pt>
    <dgm:pt modelId="{DDAA124F-04D9-4344-9811-8263B6E03109}" type="pres">
      <dgm:prSet presAssocID="{1F7ABDCE-F8EB-4C7B-86A0-572E718C6108}" presName="nodeTx" presStyleLbl="node1" presStyleIdx="2" presStyleCnt="3">
        <dgm:presLayoutVars>
          <dgm:bulletEnabled val="1"/>
        </dgm:presLayoutVars>
      </dgm:prSet>
      <dgm:spPr/>
    </dgm:pt>
    <dgm:pt modelId="{9D30206A-5628-496D-AEB4-2A7AD081AF48}" type="pres">
      <dgm:prSet presAssocID="{1F7ABDCE-F8EB-4C7B-86A0-572E718C6108}" presName="invisiNode" presStyleLbl="node1" presStyleIdx="2" presStyleCnt="3"/>
      <dgm:spPr/>
    </dgm:pt>
    <dgm:pt modelId="{0B914E98-AC62-41A5-84F3-925643E48A7A}" type="pres">
      <dgm:prSet presAssocID="{1F7ABDCE-F8EB-4C7B-86A0-572E718C6108}" presName="imagNode" presStyleLbl="fgImgPlace1" presStyleIdx="2" presStyleCnt="3" custLinFactNeighborX="-1770" custLinFactNeighborY="-565"/>
      <dgm:spPr>
        <a:blipFill rotWithShape="1">
          <a:blip xmlns:r="http://schemas.openxmlformats.org/officeDocument/2006/relationships" r:embed="rId2"/>
          <a:srcRect/>
          <a:stretch>
            <a:fillRect t="-17000" b="-17000"/>
          </a:stretch>
        </a:blipFill>
      </dgm:spPr>
    </dgm:pt>
  </dgm:ptLst>
  <dgm:cxnLst>
    <dgm:cxn modelId="{28B45E0E-D50D-4F74-BBC8-123A9BDDBBE2}" type="presOf" srcId="{351F0292-033F-4718-B4F5-A98851EFD96C}" destId="{EBC32C84-767D-4AA2-85EB-0715705A2BC0}" srcOrd="0" destOrd="0" presId="urn:microsoft.com/office/officeart/2005/8/layout/hList7"/>
    <dgm:cxn modelId="{95124224-EC9F-47CC-8295-DC1BAD4A4361}" type="presOf" srcId="{A0197FDF-8E5C-428E-A3E6-7DDA55390C8C}" destId="{B43B3460-8F51-4259-9F54-E0B90AFCCC91}" srcOrd="0" destOrd="0" presId="urn:microsoft.com/office/officeart/2005/8/layout/hList7"/>
    <dgm:cxn modelId="{20273D4F-9182-4206-92CB-2BB85C0E22D6}" type="presOf" srcId="{0CECE8AD-5E92-474D-831E-845B43E9DC80}" destId="{4C5EB588-DDCC-4356-BAA9-BFA5C9F2C8B3}" srcOrd="0" destOrd="0" presId="urn:microsoft.com/office/officeart/2005/8/layout/hList7"/>
    <dgm:cxn modelId="{70430652-A5D7-410C-9207-2ED2A7D4BB40}" srcId="{A0197FDF-8E5C-428E-A3E6-7DDA55390C8C}" destId="{1F7ABDCE-F8EB-4C7B-86A0-572E718C6108}" srcOrd="2" destOrd="0" parTransId="{853403FB-D3B1-44CA-A376-2FCC4252A2A5}" sibTransId="{9E238505-B096-4ECB-B835-55035EB304D7}"/>
    <dgm:cxn modelId="{C7656084-27C4-4E20-972D-586CA958510D}" type="presOf" srcId="{1F7ABDCE-F8EB-4C7B-86A0-572E718C6108}" destId="{EB80F161-E206-422F-B3DD-7252293276D4}" srcOrd="0" destOrd="0" presId="urn:microsoft.com/office/officeart/2005/8/layout/hList7"/>
    <dgm:cxn modelId="{E594F78E-ABD0-4D98-8496-C090706BA15B}" type="presOf" srcId="{DAF13124-1C34-4B5F-8BCE-F3736F8766D8}" destId="{365C46F5-5C7D-4761-A085-6FC64B63A1F2}" srcOrd="1" destOrd="0" presId="urn:microsoft.com/office/officeart/2005/8/layout/hList7"/>
    <dgm:cxn modelId="{A68458A3-047D-4547-93F8-9837F19ECD6D}" type="presOf" srcId="{1F7ABDCE-F8EB-4C7B-86A0-572E718C6108}" destId="{DDAA124F-04D9-4344-9811-8263B6E03109}" srcOrd="1" destOrd="0" presId="urn:microsoft.com/office/officeart/2005/8/layout/hList7"/>
    <dgm:cxn modelId="{8C1C56A5-0E6A-4AB3-A0BD-1F9B28C4CE37}" type="presOf" srcId="{DAF13124-1C34-4B5F-8BCE-F3736F8766D8}" destId="{4A677D26-14B0-4AD0-AC6F-073BE987ABB0}" srcOrd="0" destOrd="0" presId="urn:microsoft.com/office/officeart/2005/8/layout/hList7"/>
    <dgm:cxn modelId="{E78A1AB6-3638-4F77-87CD-7647BB683661}" type="presOf" srcId="{351F0292-033F-4718-B4F5-A98851EFD96C}" destId="{0D06A37F-F458-4026-83DD-11D414B23F18}" srcOrd="1" destOrd="0" presId="urn:microsoft.com/office/officeart/2005/8/layout/hList7"/>
    <dgm:cxn modelId="{1423C0D6-50E6-43B6-BB5E-883A78405B58}" srcId="{A0197FDF-8E5C-428E-A3E6-7DDA55390C8C}" destId="{DAF13124-1C34-4B5F-8BCE-F3736F8766D8}" srcOrd="0" destOrd="0" parTransId="{F163C443-C8D7-4518-A614-365A76302A0A}" sibTransId="{AD2047F2-B979-40B7-84E5-1F98D7734A38}"/>
    <dgm:cxn modelId="{724928F2-AED0-4A2A-B31C-6F06B230076B}" type="presOf" srcId="{AD2047F2-B979-40B7-84E5-1F98D7734A38}" destId="{8009CDC8-863D-4C71-98E4-C940B1383D98}" srcOrd="0" destOrd="0" presId="urn:microsoft.com/office/officeart/2005/8/layout/hList7"/>
    <dgm:cxn modelId="{2D1587F5-5FDE-45FB-AA32-F78BC8CE71D3}" srcId="{A0197FDF-8E5C-428E-A3E6-7DDA55390C8C}" destId="{351F0292-033F-4718-B4F5-A98851EFD96C}" srcOrd="1" destOrd="0" parTransId="{605553F1-A4A2-445F-8D6B-F9D51C0EA9D5}" sibTransId="{0CECE8AD-5E92-474D-831E-845B43E9DC80}"/>
    <dgm:cxn modelId="{60E4BE5F-EA5B-4B0C-9C86-0713F67CB316}" type="presParOf" srcId="{B43B3460-8F51-4259-9F54-E0B90AFCCC91}" destId="{13B8835A-7471-4FBC-A295-0E49B1706AED}" srcOrd="0" destOrd="0" presId="urn:microsoft.com/office/officeart/2005/8/layout/hList7"/>
    <dgm:cxn modelId="{A61AF3AB-5783-4634-91BF-8C425DDA3A36}" type="presParOf" srcId="{B43B3460-8F51-4259-9F54-E0B90AFCCC91}" destId="{3091FD7B-966C-44AA-8A7F-55139869572A}" srcOrd="1" destOrd="0" presId="urn:microsoft.com/office/officeart/2005/8/layout/hList7"/>
    <dgm:cxn modelId="{FAA233B7-14EB-4B89-B789-F0A13B93B18A}" type="presParOf" srcId="{3091FD7B-966C-44AA-8A7F-55139869572A}" destId="{6D0E12BE-ED0E-43AC-80A5-905C9087454E}" srcOrd="0" destOrd="0" presId="urn:microsoft.com/office/officeart/2005/8/layout/hList7"/>
    <dgm:cxn modelId="{A4871F47-1E37-433C-A68F-7978F7E0691D}" type="presParOf" srcId="{6D0E12BE-ED0E-43AC-80A5-905C9087454E}" destId="{4A677D26-14B0-4AD0-AC6F-073BE987ABB0}" srcOrd="0" destOrd="0" presId="urn:microsoft.com/office/officeart/2005/8/layout/hList7"/>
    <dgm:cxn modelId="{0E87F03B-9EF9-4FE9-84CE-333C6768DB30}" type="presParOf" srcId="{6D0E12BE-ED0E-43AC-80A5-905C9087454E}" destId="{365C46F5-5C7D-4761-A085-6FC64B63A1F2}" srcOrd="1" destOrd="0" presId="urn:microsoft.com/office/officeart/2005/8/layout/hList7"/>
    <dgm:cxn modelId="{D7B20923-9D1C-4E9F-9698-8A3DE24BEA3E}" type="presParOf" srcId="{6D0E12BE-ED0E-43AC-80A5-905C9087454E}" destId="{36763039-C3A1-42B8-9E1F-63E73DB4A9F7}" srcOrd="2" destOrd="0" presId="urn:microsoft.com/office/officeart/2005/8/layout/hList7"/>
    <dgm:cxn modelId="{EC5EE7E1-1873-4A24-A1A9-A1EB21FDB5D6}" type="presParOf" srcId="{6D0E12BE-ED0E-43AC-80A5-905C9087454E}" destId="{2336A7AA-78B9-4B62-89C5-BEEC7B517F4E}" srcOrd="3" destOrd="0" presId="urn:microsoft.com/office/officeart/2005/8/layout/hList7"/>
    <dgm:cxn modelId="{C1059128-8194-4CE7-91CC-4340CA38DF1B}" type="presParOf" srcId="{3091FD7B-966C-44AA-8A7F-55139869572A}" destId="{8009CDC8-863D-4C71-98E4-C940B1383D98}" srcOrd="1" destOrd="0" presId="urn:microsoft.com/office/officeart/2005/8/layout/hList7"/>
    <dgm:cxn modelId="{E0C83C15-0AA4-4963-B6E8-014442B69637}" type="presParOf" srcId="{3091FD7B-966C-44AA-8A7F-55139869572A}" destId="{7847203B-65D9-4597-B503-1B68D47C780A}" srcOrd="2" destOrd="0" presId="urn:microsoft.com/office/officeart/2005/8/layout/hList7"/>
    <dgm:cxn modelId="{0FC77DD1-3020-4D25-BE30-F422F4AE1394}" type="presParOf" srcId="{7847203B-65D9-4597-B503-1B68D47C780A}" destId="{EBC32C84-767D-4AA2-85EB-0715705A2BC0}" srcOrd="0" destOrd="0" presId="urn:microsoft.com/office/officeart/2005/8/layout/hList7"/>
    <dgm:cxn modelId="{985608EB-EA16-476B-8F3B-A8FCAF092BDD}" type="presParOf" srcId="{7847203B-65D9-4597-B503-1B68D47C780A}" destId="{0D06A37F-F458-4026-83DD-11D414B23F18}" srcOrd="1" destOrd="0" presId="urn:microsoft.com/office/officeart/2005/8/layout/hList7"/>
    <dgm:cxn modelId="{6497D543-426D-4CC5-9C78-5D07A2098D35}" type="presParOf" srcId="{7847203B-65D9-4597-B503-1B68D47C780A}" destId="{FA04C46B-46B9-4230-A3DA-8AE90C38B761}" srcOrd="2" destOrd="0" presId="urn:microsoft.com/office/officeart/2005/8/layout/hList7"/>
    <dgm:cxn modelId="{5390CDCF-DF6C-41F3-9203-7C34519FFEA1}" type="presParOf" srcId="{7847203B-65D9-4597-B503-1B68D47C780A}" destId="{6F1181BA-3E06-44D0-B1D3-A20FBD0D3ABD}" srcOrd="3" destOrd="0" presId="urn:microsoft.com/office/officeart/2005/8/layout/hList7"/>
    <dgm:cxn modelId="{508014FF-1723-4503-A2DD-3ED49448B1F7}" type="presParOf" srcId="{3091FD7B-966C-44AA-8A7F-55139869572A}" destId="{4C5EB588-DDCC-4356-BAA9-BFA5C9F2C8B3}" srcOrd="3" destOrd="0" presId="urn:microsoft.com/office/officeart/2005/8/layout/hList7"/>
    <dgm:cxn modelId="{A6E80168-B831-4358-BE18-15B2547582EB}" type="presParOf" srcId="{3091FD7B-966C-44AA-8A7F-55139869572A}" destId="{D65FFBA4-A57C-4CF1-A736-CF608D2A72E3}" srcOrd="4" destOrd="0" presId="urn:microsoft.com/office/officeart/2005/8/layout/hList7"/>
    <dgm:cxn modelId="{B6CE6A8F-E6EC-4695-90C5-CBCA33975ACF}" type="presParOf" srcId="{D65FFBA4-A57C-4CF1-A736-CF608D2A72E3}" destId="{EB80F161-E206-422F-B3DD-7252293276D4}" srcOrd="0" destOrd="0" presId="urn:microsoft.com/office/officeart/2005/8/layout/hList7"/>
    <dgm:cxn modelId="{FF4A0B4D-D2D8-4E5B-AE74-E014FCEE9790}" type="presParOf" srcId="{D65FFBA4-A57C-4CF1-A736-CF608D2A72E3}" destId="{DDAA124F-04D9-4344-9811-8263B6E03109}" srcOrd="1" destOrd="0" presId="urn:microsoft.com/office/officeart/2005/8/layout/hList7"/>
    <dgm:cxn modelId="{A081E40E-EAFA-46FD-8D36-7AD011A2537D}" type="presParOf" srcId="{D65FFBA4-A57C-4CF1-A736-CF608D2A72E3}" destId="{9D30206A-5628-496D-AEB4-2A7AD081AF48}" srcOrd="2" destOrd="0" presId="urn:microsoft.com/office/officeart/2005/8/layout/hList7"/>
    <dgm:cxn modelId="{F74F928B-AEB0-4A92-9A43-E15AA00D2E67}" type="presParOf" srcId="{D65FFBA4-A57C-4CF1-A736-CF608D2A72E3}" destId="{0B914E98-AC62-41A5-84F3-925643E48A7A}"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55999A-B8E0-489D-829C-3FBF88C6D211}"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6E24094D-47CF-4A3D-A277-0892FF199FB9}">
      <dgm:prSet phldrT="[Text]" custT="1"/>
      <dgm:spPr>
        <a:solidFill>
          <a:schemeClr val="accent5">
            <a:lumMod val="50000"/>
          </a:schemeClr>
        </a:solidFill>
      </dgm:spPr>
      <dgm:t>
        <a:bodyPr/>
        <a:lstStyle/>
        <a:p>
          <a:r>
            <a:rPr lang="en-US" sz="3600" b="1" dirty="0">
              <a:latin typeface="Times New Roman" panose="02020603050405020304" pitchFamily="18" charset="0"/>
              <a:cs typeface="Times New Roman" panose="02020603050405020304" pitchFamily="18" charset="0"/>
            </a:rPr>
            <a:t>Cardiac output decreases</a:t>
          </a:r>
          <a:endParaRPr lang="en-US" sz="3600" dirty="0">
            <a:latin typeface="Times New Roman" panose="02020603050405020304" pitchFamily="18" charset="0"/>
            <a:cs typeface="Times New Roman" panose="02020603050405020304" pitchFamily="18" charset="0"/>
          </a:endParaRPr>
        </a:p>
      </dgm:t>
    </dgm:pt>
    <dgm:pt modelId="{1204A60E-2BEF-4DB9-BDBD-0ECFF647AB3E}" type="parTrans" cxnId="{3BF45A63-AFD8-4320-8AFF-933890F70D23}">
      <dgm:prSet/>
      <dgm:spPr/>
      <dgm:t>
        <a:bodyPr/>
        <a:lstStyle/>
        <a:p>
          <a:endParaRPr lang="en-US"/>
        </a:p>
      </dgm:t>
    </dgm:pt>
    <dgm:pt modelId="{43D29A50-D800-4BB4-A793-924BFD4FFC61}" type="sibTrans" cxnId="{3BF45A63-AFD8-4320-8AFF-933890F70D23}">
      <dgm:prSet/>
      <dgm:spPr>
        <a:ln w="76200"/>
      </dgm:spPr>
      <dgm:t>
        <a:bodyPr/>
        <a:lstStyle/>
        <a:p>
          <a:endParaRPr lang="en-US" dirty="0"/>
        </a:p>
      </dgm:t>
    </dgm:pt>
    <dgm:pt modelId="{1DCD643E-70A1-4F39-B417-B94251EA03E2}">
      <dgm:prSet phldrT="[Text]" custT="1"/>
      <dgm:spPr>
        <a:solidFill>
          <a:schemeClr val="accent6">
            <a:lumMod val="75000"/>
          </a:schemeClr>
        </a:solidFill>
      </dgm:spPr>
      <dgm:t>
        <a:bodyPr/>
        <a:lstStyle/>
        <a:p>
          <a:r>
            <a:rPr lang="en-US" sz="3600" b="1" dirty="0">
              <a:latin typeface="Times New Roman" panose="02020603050405020304" pitchFamily="18" charset="0"/>
              <a:cs typeface="Times New Roman" panose="02020603050405020304" pitchFamily="18" charset="0"/>
            </a:rPr>
            <a:t>Reduced blood flow (perfusion) to the kidneys</a:t>
          </a:r>
          <a:endParaRPr lang="en-US" sz="3600" dirty="0">
            <a:latin typeface="Times New Roman" panose="02020603050405020304" pitchFamily="18" charset="0"/>
            <a:cs typeface="Times New Roman" panose="02020603050405020304" pitchFamily="18" charset="0"/>
          </a:endParaRPr>
        </a:p>
      </dgm:t>
    </dgm:pt>
    <dgm:pt modelId="{1D744992-FFA9-49D6-932A-5CE0F852AD3C}" type="parTrans" cxnId="{E104D2B8-4265-44E4-ADAC-C60463152D6C}">
      <dgm:prSet/>
      <dgm:spPr/>
      <dgm:t>
        <a:bodyPr/>
        <a:lstStyle/>
        <a:p>
          <a:endParaRPr lang="en-US"/>
        </a:p>
      </dgm:t>
    </dgm:pt>
    <dgm:pt modelId="{BC461EF3-3517-4857-88E4-69B473D1D146}" type="sibTrans" cxnId="{E104D2B8-4265-44E4-ADAC-C60463152D6C}">
      <dgm:prSet/>
      <dgm:spPr>
        <a:ln w="76200"/>
      </dgm:spPr>
      <dgm:t>
        <a:bodyPr/>
        <a:lstStyle/>
        <a:p>
          <a:endParaRPr lang="en-US"/>
        </a:p>
      </dgm:t>
    </dgm:pt>
    <dgm:pt modelId="{3736DC21-6222-4933-A166-AA19499CF3C6}">
      <dgm:prSet phldrT="[Text]" custT="1"/>
      <dgm:spPr>
        <a:solidFill>
          <a:schemeClr val="accent2">
            <a:lumMod val="75000"/>
          </a:schemeClr>
        </a:solidFill>
      </dgm:spPr>
      <dgm:t>
        <a:bodyPr/>
        <a:lstStyle/>
        <a:p>
          <a:pPr marL="0" lvl="0" indent="0" algn="ctr" defTabSz="1600200">
            <a:lnSpc>
              <a:spcPct val="90000"/>
            </a:lnSpc>
            <a:spcBef>
              <a:spcPct val="0"/>
            </a:spcBef>
            <a:spcAft>
              <a:spcPct val="35000"/>
            </a:spcAft>
            <a:buNone/>
          </a:pPr>
          <a:r>
            <a:rPr lang="en-US" sz="3600" b="1" kern="1200" dirty="0">
              <a:solidFill>
                <a:srgbClr val="FFFFFF"/>
              </a:solidFill>
              <a:latin typeface="Times New Roman" panose="02020603050405020304" pitchFamily="18" charset="0"/>
              <a:ea typeface="+mn-ea"/>
              <a:cs typeface="Times New Roman" panose="02020603050405020304" pitchFamily="18" charset="0"/>
            </a:rPr>
            <a:t>Blood filtering mechanism is altered</a:t>
          </a:r>
        </a:p>
      </dgm:t>
    </dgm:pt>
    <dgm:pt modelId="{127357F4-5B14-486E-8937-F14402AC8729}" type="parTrans" cxnId="{15D4CAAF-7312-412E-87B8-9CE35D267AC9}">
      <dgm:prSet/>
      <dgm:spPr/>
      <dgm:t>
        <a:bodyPr/>
        <a:lstStyle/>
        <a:p>
          <a:endParaRPr lang="en-US"/>
        </a:p>
      </dgm:t>
    </dgm:pt>
    <dgm:pt modelId="{3E069660-9CF1-467E-8EF4-03A40DDDA96C}" type="sibTrans" cxnId="{15D4CAAF-7312-412E-87B8-9CE35D267AC9}">
      <dgm:prSet/>
      <dgm:spPr>
        <a:ln w="76200"/>
      </dgm:spPr>
      <dgm:t>
        <a:bodyPr/>
        <a:lstStyle/>
        <a:p>
          <a:endParaRPr lang="en-US"/>
        </a:p>
      </dgm:t>
    </dgm:pt>
    <dgm:pt modelId="{DD41E829-A61E-428C-8786-08300F5E242C}">
      <dgm:prSet phldrT="[Text]" custT="1"/>
      <dgm:spPr>
        <a:solidFill>
          <a:schemeClr val="tx2">
            <a:lumMod val="10000"/>
          </a:schemeClr>
        </a:solidFill>
      </dgm:spPr>
      <dgm:t>
        <a:bodyPr/>
        <a:lstStyle/>
        <a:p>
          <a:pPr marL="0" lvl="0" indent="0" algn="ctr" defTabSz="1600200">
            <a:lnSpc>
              <a:spcPct val="90000"/>
            </a:lnSpc>
            <a:spcBef>
              <a:spcPct val="0"/>
            </a:spcBef>
            <a:spcAft>
              <a:spcPct val="35000"/>
            </a:spcAft>
            <a:buNone/>
          </a:pPr>
          <a:r>
            <a:rPr lang="en-US" sz="3600" b="1" kern="1200" dirty="0">
              <a:solidFill>
                <a:srgbClr val="FFFFFF"/>
              </a:solidFill>
              <a:latin typeface="Times New Roman" panose="02020603050405020304" pitchFamily="18" charset="0"/>
              <a:ea typeface="+mn-ea"/>
              <a:cs typeface="Times New Roman" panose="02020603050405020304" pitchFamily="18" charset="0"/>
            </a:rPr>
            <a:t>Buildup of waste products and fluid in the body.</a:t>
          </a:r>
        </a:p>
      </dgm:t>
    </dgm:pt>
    <dgm:pt modelId="{EED009C6-6260-4EB6-B7B2-49F26D7B30E0}" type="parTrans" cxnId="{6BC5CA19-F9E6-4941-A9CB-078D63CAD82C}">
      <dgm:prSet/>
      <dgm:spPr/>
      <dgm:t>
        <a:bodyPr/>
        <a:lstStyle/>
        <a:p>
          <a:endParaRPr lang="en-US"/>
        </a:p>
      </dgm:t>
    </dgm:pt>
    <dgm:pt modelId="{A801A997-8FBB-42F6-8ADE-4ECB1D506792}" type="sibTrans" cxnId="{6BC5CA19-F9E6-4941-A9CB-078D63CAD82C}">
      <dgm:prSet/>
      <dgm:spPr/>
      <dgm:t>
        <a:bodyPr/>
        <a:lstStyle/>
        <a:p>
          <a:endParaRPr lang="en-US"/>
        </a:p>
      </dgm:t>
    </dgm:pt>
    <dgm:pt modelId="{C6F862CA-C82D-48E6-88DD-6D2411924A74}" type="pres">
      <dgm:prSet presAssocID="{0655999A-B8E0-489D-829C-3FBF88C6D211}" presName="Name0" presStyleCnt="0">
        <dgm:presLayoutVars>
          <dgm:dir/>
          <dgm:resizeHandles val="exact"/>
        </dgm:presLayoutVars>
      </dgm:prSet>
      <dgm:spPr/>
    </dgm:pt>
    <dgm:pt modelId="{DA5C9F98-6152-4E19-B12F-89730F4C1C0E}" type="pres">
      <dgm:prSet presAssocID="{6E24094D-47CF-4A3D-A277-0892FF199FB9}" presName="node" presStyleLbl="node1" presStyleIdx="0" presStyleCnt="4">
        <dgm:presLayoutVars>
          <dgm:bulletEnabled val="1"/>
        </dgm:presLayoutVars>
      </dgm:prSet>
      <dgm:spPr/>
    </dgm:pt>
    <dgm:pt modelId="{E92833E0-B5E5-4B74-88B2-5412EF1D4E81}" type="pres">
      <dgm:prSet presAssocID="{43D29A50-D800-4BB4-A793-924BFD4FFC61}" presName="sibTrans" presStyleLbl="sibTrans1D1" presStyleIdx="0" presStyleCnt="3" custSzY="132866"/>
      <dgm:spPr/>
    </dgm:pt>
    <dgm:pt modelId="{10903CD1-B896-43B0-80C0-E589FBF224E2}" type="pres">
      <dgm:prSet presAssocID="{43D29A50-D800-4BB4-A793-924BFD4FFC61}" presName="connectorText" presStyleLbl="sibTrans1D1" presStyleIdx="0" presStyleCnt="3"/>
      <dgm:spPr/>
    </dgm:pt>
    <dgm:pt modelId="{B4D8A7E6-8753-4991-AA6D-AC7E9256BC82}" type="pres">
      <dgm:prSet presAssocID="{1DCD643E-70A1-4F39-B417-B94251EA03E2}" presName="node" presStyleLbl="node1" presStyleIdx="1" presStyleCnt="4" custLinFactNeighborX="1439" custLinFactNeighborY="543">
        <dgm:presLayoutVars>
          <dgm:bulletEnabled val="1"/>
        </dgm:presLayoutVars>
      </dgm:prSet>
      <dgm:spPr/>
    </dgm:pt>
    <dgm:pt modelId="{9B0FA528-C1AC-4FBD-AF1B-F6CBB625C87A}" type="pres">
      <dgm:prSet presAssocID="{BC461EF3-3517-4857-88E4-69B473D1D146}" presName="sibTrans" presStyleLbl="sibTrans1D1" presStyleIdx="1" presStyleCnt="3"/>
      <dgm:spPr/>
    </dgm:pt>
    <dgm:pt modelId="{BEAF28EA-FB41-4BFF-B346-94A6DE933D10}" type="pres">
      <dgm:prSet presAssocID="{BC461EF3-3517-4857-88E4-69B473D1D146}" presName="connectorText" presStyleLbl="sibTrans1D1" presStyleIdx="1" presStyleCnt="3"/>
      <dgm:spPr/>
    </dgm:pt>
    <dgm:pt modelId="{8E79F19B-A46B-4A74-A716-949468C4486D}" type="pres">
      <dgm:prSet presAssocID="{3736DC21-6222-4933-A166-AA19499CF3C6}" presName="node" presStyleLbl="node1" presStyleIdx="2" presStyleCnt="4">
        <dgm:presLayoutVars>
          <dgm:bulletEnabled val="1"/>
        </dgm:presLayoutVars>
      </dgm:prSet>
      <dgm:spPr/>
    </dgm:pt>
    <dgm:pt modelId="{A1670785-B250-475C-BCB7-AB7F0B34B51F}" type="pres">
      <dgm:prSet presAssocID="{3E069660-9CF1-467E-8EF4-03A40DDDA96C}" presName="sibTrans" presStyleLbl="sibTrans1D1" presStyleIdx="2" presStyleCnt="3"/>
      <dgm:spPr/>
    </dgm:pt>
    <dgm:pt modelId="{51F895B5-9994-4EDB-A2C0-70403A5EDB45}" type="pres">
      <dgm:prSet presAssocID="{3E069660-9CF1-467E-8EF4-03A40DDDA96C}" presName="connectorText" presStyleLbl="sibTrans1D1" presStyleIdx="2" presStyleCnt="3"/>
      <dgm:spPr/>
    </dgm:pt>
    <dgm:pt modelId="{D7BEB228-AACF-450D-AE12-30A20B6441AB}" type="pres">
      <dgm:prSet presAssocID="{DD41E829-A61E-428C-8786-08300F5E242C}" presName="node" presStyleLbl="node1" presStyleIdx="3" presStyleCnt="4">
        <dgm:presLayoutVars>
          <dgm:bulletEnabled val="1"/>
        </dgm:presLayoutVars>
      </dgm:prSet>
      <dgm:spPr/>
    </dgm:pt>
  </dgm:ptLst>
  <dgm:cxnLst>
    <dgm:cxn modelId="{BF1EBD10-8F02-4935-BD48-AF36BC0C3962}" type="presOf" srcId="{43D29A50-D800-4BB4-A793-924BFD4FFC61}" destId="{E92833E0-B5E5-4B74-88B2-5412EF1D4E81}" srcOrd="0" destOrd="0" presId="urn:microsoft.com/office/officeart/2005/8/layout/bProcess3"/>
    <dgm:cxn modelId="{88EE8414-2947-4AF2-A5D6-E668807278C2}" type="presOf" srcId="{1DCD643E-70A1-4F39-B417-B94251EA03E2}" destId="{B4D8A7E6-8753-4991-AA6D-AC7E9256BC82}" srcOrd="0" destOrd="0" presId="urn:microsoft.com/office/officeart/2005/8/layout/bProcess3"/>
    <dgm:cxn modelId="{6BC5CA19-F9E6-4941-A9CB-078D63CAD82C}" srcId="{0655999A-B8E0-489D-829C-3FBF88C6D211}" destId="{DD41E829-A61E-428C-8786-08300F5E242C}" srcOrd="3" destOrd="0" parTransId="{EED009C6-6260-4EB6-B7B2-49F26D7B30E0}" sibTransId="{A801A997-8FBB-42F6-8ADE-4ECB1D506792}"/>
    <dgm:cxn modelId="{1BED6B1B-ECFB-4B59-9F3B-5AE54210F91A}" type="presOf" srcId="{0655999A-B8E0-489D-829C-3FBF88C6D211}" destId="{C6F862CA-C82D-48E6-88DD-6D2411924A74}" srcOrd="0" destOrd="0" presId="urn:microsoft.com/office/officeart/2005/8/layout/bProcess3"/>
    <dgm:cxn modelId="{1A008933-DB05-4EEC-BEAF-F0E8B4C64D5C}" type="presOf" srcId="{3E069660-9CF1-467E-8EF4-03A40DDDA96C}" destId="{51F895B5-9994-4EDB-A2C0-70403A5EDB45}" srcOrd="1" destOrd="0" presId="urn:microsoft.com/office/officeart/2005/8/layout/bProcess3"/>
    <dgm:cxn modelId="{3BF45A63-AFD8-4320-8AFF-933890F70D23}" srcId="{0655999A-B8E0-489D-829C-3FBF88C6D211}" destId="{6E24094D-47CF-4A3D-A277-0892FF199FB9}" srcOrd="0" destOrd="0" parTransId="{1204A60E-2BEF-4DB9-BDBD-0ECFF647AB3E}" sibTransId="{43D29A50-D800-4BB4-A793-924BFD4FFC61}"/>
    <dgm:cxn modelId="{C30AC24B-F1A6-492F-A763-CFDB04CD4B16}" type="presOf" srcId="{6E24094D-47CF-4A3D-A277-0892FF199FB9}" destId="{DA5C9F98-6152-4E19-B12F-89730F4C1C0E}" srcOrd="0" destOrd="0" presId="urn:microsoft.com/office/officeart/2005/8/layout/bProcess3"/>
    <dgm:cxn modelId="{826BA788-6B2C-4581-AF5D-0936B61D00A6}" type="presOf" srcId="{BC461EF3-3517-4857-88E4-69B473D1D146}" destId="{9B0FA528-C1AC-4FBD-AF1B-F6CBB625C87A}" srcOrd="0" destOrd="0" presId="urn:microsoft.com/office/officeart/2005/8/layout/bProcess3"/>
    <dgm:cxn modelId="{B3CC5791-5A50-4622-81C1-D83D7A9C6480}" type="presOf" srcId="{BC461EF3-3517-4857-88E4-69B473D1D146}" destId="{BEAF28EA-FB41-4BFF-B346-94A6DE933D10}" srcOrd="1" destOrd="0" presId="urn:microsoft.com/office/officeart/2005/8/layout/bProcess3"/>
    <dgm:cxn modelId="{2A46D893-0455-4B14-B7DE-0FC0499A905D}" type="presOf" srcId="{3736DC21-6222-4933-A166-AA19499CF3C6}" destId="{8E79F19B-A46B-4A74-A716-949468C4486D}" srcOrd="0" destOrd="0" presId="urn:microsoft.com/office/officeart/2005/8/layout/bProcess3"/>
    <dgm:cxn modelId="{F260F0A8-8C75-4ACD-B58E-ED61BC9C13F8}" type="presOf" srcId="{DD41E829-A61E-428C-8786-08300F5E242C}" destId="{D7BEB228-AACF-450D-AE12-30A20B6441AB}" srcOrd="0" destOrd="0" presId="urn:microsoft.com/office/officeart/2005/8/layout/bProcess3"/>
    <dgm:cxn modelId="{15D4CAAF-7312-412E-87B8-9CE35D267AC9}" srcId="{0655999A-B8E0-489D-829C-3FBF88C6D211}" destId="{3736DC21-6222-4933-A166-AA19499CF3C6}" srcOrd="2" destOrd="0" parTransId="{127357F4-5B14-486E-8937-F14402AC8729}" sibTransId="{3E069660-9CF1-467E-8EF4-03A40DDDA96C}"/>
    <dgm:cxn modelId="{E104D2B8-4265-44E4-ADAC-C60463152D6C}" srcId="{0655999A-B8E0-489D-829C-3FBF88C6D211}" destId="{1DCD643E-70A1-4F39-B417-B94251EA03E2}" srcOrd="1" destOrd="0" parTransId="{1D744992-FFA9-49D6-932A-5CE0F852AD3C}" sibTransId="{BC461EF3-3517-4857-88E4-69B473D1D146}"/>
    <dgm:cxn modelId="{53B181CB-89DB-4D43-BC07-E3FE83AC97C9}" type="presOf" srcId="{43D29A50-D800-4BB4-A793-924BFD4FFC61}" destId="{10903CD1-B896-43B0-80C0-E589FBF224E2}" srcOrd="1" destOrd="0" presId="urn:microsoft.com/office/officeart/2005/8/layout/bProcess3"/>
    <dgm:cxn modelId="{0922ADED-05ED-42BB-96E3-751177AF14B5}" type="presOf" srcId="{3E069660-9CF1-467E-8EF4-03A40DDDA96C}" destId="{A1670785-B250-475C-BCB7-AB7F0B34B51F}" srcOrd="0" destOrd="0" presId="urn:microsoft.com/office/officeart/2005/8/layout/bProcess3"/>
    <dgm:cxn modelId="{4AA4C932-D568-4803-AF5B-2B5B46D30748}" type="presParOf" srcId="{C6F862CA-C82D-48E6-88DD-6D2411924A74}" destId="{DA5C9F98-6152-4E19-B12F-89730F4C1C0E}" srcOrd="0" destOrd="0" presId="urn:microsoft.com/office/officeart/2005/8/layout/bProcess3"/>
    <dgm:cxn modelId="{2D7EA207-7894-4939-8052-D7FB00DA4F52}" type="presParOf" srcId="{C6F862CA-C82D-48E6-88DD-6D2411924A74}" destId="{E92833E0-B5E5-4B74-88B2-5412EF1D4E81}" srcOrd="1" destOrd="0" presId="urn:microsoft.com/office/officeart/2005/8/layout/bProcess3"/>
    <dgm:cxn modelId="{5580A390-6A2F-45E1-A560-13FE74BFA9E7}" type="presParOf" srcId="{E92833E0-B5E5-4B74-88B2-5412EF1D4E81}" destId="{10903CD1-B896-43B0-80C0-E589FBF224E2}" srcOrd="0" destOrd="0" presId="urn:microsoft.com/office/officeart/2005/8/layout/bProcess3"/>
    <dgm:cxn modelId="{852D6AE0-4B0F-4CF1-8C26-35AA5BECAEA5}" type="presParOf" srcId="{C6F862CA-C82D-48E6-88DD-6D2411924A74}" destId="{B4D8A7E6-8753-4991-AA6D-AC7E9256BC82}" srcOrd="2" destOrd="0" presId="urn:microsoft.com/office/officeart/2005/8/layout/bProcess3"/>
    <dgm:cxn modelId="{089E0E4D-ECA9-4103-96C2-B56BBC882092}" type="presParOf" srcId="{C6F862CA-C82D-48E6-88DD-6D2411924A74}" destId="{9B0FA528-C1AC-4FBD-AF1B-F6CBB625C87A}" srcOrd="3" destOrd="0" presId="urn:microsoft.com/office/officeart/2005/8/layout/bProcess3"/>
    <dgm:cxn modelId="{5C8BA768-E9F6-4DFF-96EB-F6679643204C}" type="presParOf" srcId="{9B0FA528-C1AC-4FBD-AF1B-F6CBB625C87A}" destId="{BEAF28EA-FB41-4BFF-B346-94A6DE933D10}" srcOrd="0" destOrd="0" presId="urn:microsoft.com/office/officeart/2005/8/layout/bProcess3"/>
    <dgm:cxn modelId="{FABB089C-33E1-4738-80E2-A154C0BA0784}" type="presParOf" srcId="{C6F862CA-C82D-48E6-88DD-6D2411924A74}" destId="{8E79F19B-A46B-4A74-A716-949468C4486D}" srcOrd="4" destOrd="0" presId="urn:microsoft.com/office/officeart/2005/8/layout/bProcess3"/>
    <dgm:cxn modelId="{32493A63-A4A2-403C-B957-26B6A54E9010}" type="presParOf" srcId="{C6F862CA-C82D-48E6-88DD-6D2411924A74}" destId="{A1670785-B250-475C-BCB7-AB7F0B34B51F}" srcOrd="5" destOrd="0" presId="urn:microsoft.com/office/officeart/2005/8/layout/bProcess3"/>
    <dgm:cxn modelId="{E07DFC9D-942F-47CD-977C-68A9084FDED8}" type="presParOf" srcId="{A1670785-B250-475C-BCB7-AB7F0B34B51F}" destId="{51F895B5-9994-4EDB-A2C0-70403A5EDB45}" srcOrd="0" destOrd="0" presId="urn:microsoft.com/office/officeart/2005/8/layout/bProcess3"/>
    <dgm:cxn modelId="{B07C59A8-7AFB-412C-AF7C-427395B5FBE6}" type="presParOf" srcId="{C6F862CA-C82D-48E6-88DD-6D2411924A74}" destId="{D7BEB228-AACF-450D-AE12-30A20B6441AB}" srcOrd="6" destOrd="0" presId="urn:microsoft.com/office/officeart/2005/8/layout/b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2F1321-5D61-4D83-B46E-0D9BFD2A97CB}"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A69A5034-30B9-4ECC-8DF3-2ABB540E7C0B}">
      <dgm:prSet phldrT="[Text]" custT="1"/>
      <dgm:spPr>
        <a:solidFill>
          <a:schemeClr val="accent2">
            <a:lumMod val="50000"/>
          </a:schemeClr>
        </a:solidFill>
      </dgm:spPr>
      <dgm:t>
        <a:bodyPr/>
        <a:lstStyle/>
        <a:p>
          <a:r>
            <a:rPr lang="en-US" sz="4400" b="0" i="0" u="none" strike="noStrike" cap="none"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rial"/>
            </a:rPr>
            <a:t>Intra renal events </a:t>
          </a:r>
        </a:p>
      </dgm:t>
    </dgm:pt>
    <dgm:pt modelId="{D2494585-7519-4752-A2B1-212CC8BD5D78}" type="parTrans" cxnId="{1BE5DB4C-880C-4A87-AF3E-8B396C33CA10}">
      <dgm:prSet/>
      <dgm:spPr/>
      <dgm:t>
        <a:bodyPr/>
        <a:lstStyle/>
        <a:p>
          <a:endParaRPr lang="en-US"/>
        </a:p>
      </dgm:t>
    </dgm:pt>
    <dgm:pt modelId="{9D67F85B-01CA-40BF-AA2B-5F600D5EEF3E}" type="sibTrans" cxnId="{1BE5DB4C-880C-4A87-AF3E-8B396C33CA10}">
      <dgm:prSet/>
      <dgm:spPr>
        <a:ln w="76200">
          <a:solidFill>
            <a:schemeClr val="tx1"/>
          </a:solidFill>
          <a:prstDash val="sysDash"/>
          <a:extLst>
            <a:ext uri="{C807C97D-BFC1-408E-A445-0C87EB9F89A2}">
              <ask:lineSketchStyleProps xmlns:ask="http://schemas.microsoft.com/office/drawing/2018/sketchyshapes">
                <ask:type>
                  <ask:lineSketchScribble/>
                </ask:type>
              </ask:lineSketchStyleProps>
            </a:ext>
          </a:extLst>
        </a:ln>
      </dgm:spPr>
      <dgm:t>
        <a:bodyPr/>
        <a:lstStyle/>
        <a:p>
          <a:endParaRPr lang="en-US"/>
        </a:p>
      </dgm:t>
    </dgm:pt>
    <dgm:pt modelId="{6B4C23D1-24DC-4A64-A618-4AD4509B34C9}">
      <dgm:prSet phldrT="[Text]" custT="1"/>
      <dgm:spPr/>
      <dgm:t>
        <a:bodyPr/>
        <a:lstStyle/>
        <a:p>
          <a:pPr marL="0" lvl="0" indent="0" algn="ctr" defTabSz="195580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Tubular epithelial cell necrosis/ cell death</a:t>
          </a:r>
        </a:p>
      </dgm:t>
    </dgm:pt>
    <dgm:pt modelId="{0C54A032-C612-463E-BEED-DC45E1C4340B}" type="parTrans" cxnId="{8D4ADC21-6066-4A73-BBB7-6ED93CF97EA2}">
      <dgm:prSet/>
      <dgm:spPr/>
      <dgm:t>
        <a:bodyPr/>
        <a:lstStyle/>
        <a:p>
          <a:endParaRPr lang="en-US"/>
        </a:p>
      </dgm:t>
    </dgm:pt>
    <dgm:pt modelId="{1103DCB9-30AE-4E40-B935-ED09847A320D}" type="sibTrans" cxnId="{8D4ADC21-6066-4A73-BBB7-6ED93CF97EA2}">
      <dgm:prSet/>
      <dgm:spPr>
        <a:ln w="76200">
          <a:solidFill>
            <a:schemeClr val="tx1"/>
          </a:solidFill>
          <a:prstDash val="sysDash"/>
        </a:ln>
      </dgm:spPr>
      <dgm:t>
        <a:bodyPr/>
        <a:lstStyle/>
        <a:p>
          <a:endParaRPr lang="en-US"/>
        </a:p>
      </dgm:t>
    </dgm:pt>
    <dgm:pt modelId="{01BA24B4-322B-4AB5-B815-C481A29E087B}">
      <dgm:prSet phldrT="[Text]" custT="1"/>
      <dgm:spPr>
        <a:solidFill>
          <a:schemeClr val="accent2">
            <a:lumMod val="75000"/>
          </a:schemeClr>
        </a:solidFill>
      </dgm:spPr>
      <dgm:t>
        <a:bodyPr/>
        <a:lstStyle/>
        <a:p>
          <a:pPr marL="0" lvl="0" indent="0" algn="ctr" defTabSz="195580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Necrosed epithelium slough off into tubules  </a:t>
          </a:r>
        </a:p>
      </dgm:t>
    </dgm:pt>
    <dgm:pt modelId="{A3468737-0865-4129-B2C0-27BAB7D55403}" type="parTrans" cxnId="{ABFE47FA-654B-42A3-B7F7-6810703118AD}">
      <dgm:prSet/>
      <dgm:spPr/>
      <dgm:t>
        <a:bodyPr/>
        <a:lstStyle/>
        <a:p>
          <a:endParaRPr lang="en-US"/>
        </a:p>
      </dgm:t>
    </dgm:pt>
    <dgm:pt modelId="{5138FDDF-A4C0-4F6B-9733-3DBF65601288}" type="sibTrans" cxnId="{ABFE47FA-654B-42A3-B7F7-6810703118AD}">
      <dgm:prSet/>
      <dgm:spPr>
        <a:ln w="76200">
          <a:solidFill>
            <a:schemeClr val="tx1"/>
          </a:solidFill>
          <a:prstDash val="sysDash"/>
        </a:ln>
      </dgm:spPr>
      <dgm:t>
        <a:bodyPr/>
        <a:lstStyle/>
        <a:p>
          <a:endParaRPr lang="en-US"/>
        </a:p>
      </dgm:t>
    </dgm:pt>
    <dgm:pt modelId="{2B40BC2B-14D4-4CFA-A6E9-D2A36E59E2D8}">
      <dgm:prSet phldrT="[Text]" custT="1"/>
      <dgm:spPr>
        <a:solidFill>
          <a:schemeClr val="accent2">
            <a:lumMod val="60000"/>
            <a:lumOff val="40000"/>
          </a:schemeClr>
        </a:solidFill>
      </dgm:spPr>
      <dgm:t>
        <a:bodyPr/>
        <a:lstStyle/>
        <a:p>
          <a:pPr marL="0" lvl="0" indent="0" algn="ctr" defTabSz="1955800">
            <a:lnSpc>
              <a:spcPct val="90000"/>
            </a:lnSpc>
            <a:spcBef>
              <a:spcPct val="0"/>
            </a:spcBef>
            <a:spcAft>
              <a:spcPct val="35000"/>
            </a:spcAft>
            <a:buNone/>
          </a:pPr>
          <a:endParaRPr lang="en-US" sz="36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endParaRPr>
        </a:p>
        <a:p>
          <a:pPr marL="0" lvl="0" indent="0" algn="ctr" defTabSz="1955800">
            <a:lnSpc>
              <a:spcPct val="90000"/>
            </a:lnSpc>
            <a:spcBef>
              <a:spcPct val="0"/>
            </a:spcBef>
            <a:spcAft>
              <a:spcPct val="35000"/>
            </a:spcAft>
            <a:buNone/>
          </a:pPr>
          <a:r>
            <a:rPr lang="en-US" sz="3600" b="0" i="0" u="none" strike="noStrike" kern="1200" cap="none"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Brown granular casts THAT CAN PLUG THE TUBULES </a:t>
          </a:r>
        </a:p>
      </dgm:t>
    </dgm:pt>
    <dgm:pt modelId="{CCE36288-7AFE-4B43-A3D5-C316AB1369F5}" type="parTrans" cxnId="{6519C1D2-C334-43F5-BF93-50620B9B5A08}">
      <dgm:prSet/>
      <dgm:spPr/>
      <dgm:t>
        <a:bodyPr/>
        <a:lstStyle/>
        <a:p>
          <a:endParaRPr lang="en-US"/>
        </a:p>
      </dgm:t>
    </dgm:pt>
    <dgm:pt modelId="{6F6B464C-BF42-4E74-8B5E-C7CB685DD512}" type="sibTrans" cxnId="{6519C1D2-C334-43F5-BF93-50620B9B5A08}">
      <dgm:prSet/>
      <dgm:spPr>
        <a:ln w="76200">
          <a:solidFill>
            <a:schemeClr val="tx1"/>
          </a:solidFill>
          <a:prstDash val="sysDash"/>
        </a:ln>
      </dgm:spPr>
      <dgm:t>
        <a:bodyPr/>
        <a:lstStyle/>
        <a:p>
          <a:endParaRPr lang="en-US"/>
        </a:p>
      </dgm:t>
    </dgm:pt>
    <dgm:pt modelId="{C7630CF2-EC23-41C2-8981-DF8C23A1A737}">
      <dgm:prSet phldrT="[Text]" custT="1"/>
      <dgm:spPr>
        <a:solidFill>
          <a:srgbClr val="ED7D31"/>
        </a:solidFill>
        <a:ln w="25400" cap="flat" cmpd="sng" algn="ctr">
          <a:solidFill>
            <a:srgbClr val="FFFFFF">
              <a:hueOff val="0"/>
              <a:satOff val="0"/>
              <a:lumOff val="0"/>
              <a:alphaOff val="0"/>
            </a:srgbClr>
          </a:solidFill>
          <a:prstDash val="solid"/>
        </a:ln>
        <a:effectLst/>
      </dgm:spPr>
      <dgm:t>
        <a:bodyPr spcFirstLastPara="0" vert="horz" wrap="square" lIns="362712" tIns="362712" rIns="362712" bIns="362712" numCol="1" spcCol="1270" anchor="ctr" anchorCtr="0"/>
        <a:lstStyle/>
        <a:p>
          <a:pPr marL="0" lvl="0" indent="0" algn="ctr" defTabSz="226695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Reduced GFR</a:t>
          </a:r>
        </a:p>
      </dgm:t>
    </dgm:pt>
    <dgm:pt modelId="{1FCC246C-EC50-40F1-9302-E538B4D1F67D}" type="parTrans" cxnId="{35745C03-6C7A-4432-B6FF-56A424B3B477}">
      <dgm:prSet/>
      <dgm:spPr/>
      <dgm:t>
        <a:bodyPr/>
        <a:lstStyle/>
        <a:p>
          <a:endParaRPr lang="en-US"/>
        </a:p>
      </dgm:t>
    </dgm:pt>
    <dgm:pt modelId="{39F4DE8B-D2C3-42A0-9D57-D700B172E89C}" type="sibTrans" cxnId="{35745C03-6C7A-4432-B6FF-56A424B3B477}">
      <dgm:prSet/>
      <dgm:spPr>
        <a:ln w="76200">
          <a:solidFill>
            <a:schemeClr val="tx1"/>
          </a:solidFill>
          <a:prstDash val="sysDash"/>
        </a:ln>
      </dgm:spPr>
      <dgm:t>
        <a:bodyPr/>
        <a:lstStyle/>
        <a:p>
          <a:endParaRPr lang="en-US"/>
        </a:p>
      </dgm:t>
    </dgm:pt>
    <dgm:pt modelId="{6E6EF863-599E-4EA0-B1CB-A4764EF2FF52}">
      <dgm:prSet phldrT="[Text]" custT="1"/>
      <dgm:spPr>
        <a:solidFill>
          <a:schemeClr val="accent6">
            <a:lumMod val="60000"/>
            <a:lumOff val="40000"/>
          </a:schemeClr>
        </a:solidFill>
      </dgm:spPr>
      <dgm:t>
        <a:bodyPr/>
        <a:lstStyle/>
        <a:p>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Decreased Urine production, increased BUN and creatinine</a:t>
          </a:r>
          <a:r>
            <a:rPr lang="en-US" sz="5100" kern="1200" dirty="0"/>
            <a:t>. </a:t>
          </a:r>
        </a:p>
      </dgm:t>
    </dgm:pt>
    <dgm:pt modelId="{2BA663B6-6409-4A2D-BE84-C4CD4AC8D2FF}" type="parTrans" cxnId="{A0A7FD96-41C1-424E-9AA7-A4F137830C00}">
      <dgm:prSet/>
      <dgm:spPr/>
      <dgm:t>
        <a:bodyPr/>
        <a:lstStyle/>
        <a:p>
          <a:endParaRPr lang="en-US"/>
        </a:p>
      </dgm:t>
    </dgm:pt>
    <dgm:pt modelId="{71FCB252-27D1-4521-ACDF-6D9E4FE01842}" type="sibTrans" cxnId="{A0A7FD96-41C1-424E-9AA7-A4F137830C00}">
      <dgm:prSet/>
      <dgm:spPr/>
      <dgm:t>
        <a:bodyPr/>
        <a:lstStyle/>
        <a:p>
          <a:endParaRPr lang="en-US"/>
        </a:p>
      </dgm:t>
    </dgm:pt>
    <dgm:pt modelId="{0D6E504C-217D-4B6D-9148-45F93D66CCF0}" type="pres">
      <dgm:prSet presAssocID="{F42F1321-5D61-4D83-B46E-0D9BFD2A97CB}" presName="Name0" presStyleCnt="0">
        <dgm:presLayoutVars>
          <dgm:dir/>
          <dgm:resizeHandles val="exact"/>
        </dgm:presLayoutVars>
      </dgm:prSet>
      <dgm:spPr/>
    </dgm:pt>
    <dgm:pt modelId="{0819BC36-D2B9-4E77-A468-353B531A1E2B}" type="pres">
      <dgm:prSet presAssocID="{A69A5034-30B9-4ECC-8DF3-2ABB540E7C0B}" presName="node" presStyleLbl="node1" presStyleIdx="0" presStyleCnt="6">
        <dgm:presLayoutVars>
          <dgm:bulletEnabled val="1"/>
        </dgm:presLayoutVars>
      </dgm:prSet>
      <dgm:spPr/>
    </dgm:pt>
    <dgm:pt modelId="{C3D05073-686A-4FA0-9698-AD1DB4A87533}" type="pres">
      <dgm:prSet presAssocID="{9D67F85B-01CA-40BF-AA2B-5F600D5EEF3E}" presName="sibTrans" presStyleLbl="sibTrans1D1" presStyleIdx="0" presStyleCnt="5"/>
      <dgm:spPr/>
    </dgm:pt>
    <dgm:pt modelId="{9325A249-2DCA-4F33-9686-FC6A60243443}" type="pres">
      <dgm:prSet presAssocID="{9D67F85B-01CA-40BF-AA2B-5F600D5EEF3E}" presName="connectorText" presStyleLbl="sibTrans1D1" presStyleIdx="0" presStyleCnt="5"/>
      <dgm:spPr/>
    </dgm:pt>
    <dgm:pt modelId="{68B7B8D7-B1B3-4E84-A114-7A4A63B83F1A}" type="pres">
      <dgm:prSet presAssocID="{6B4C23D1-24DC-4A64-A618-4AD4509B34C9}" presName="node" presStyleLbl="node1" presStyleIdx="1" presStyleCnt="6">
        <dgm:presLayoutVars>
          <dgm:bulletEnabled val="1"/>
        </dgm:presLayoutVars>
      </dgm:prSet>
      <dgm:spPr/>
    </dgm:pt>
    <dgm:pt modelId="{1DDDC6B3-C349-4003-B3E0-142DE014BCA4}" type="pres">
      <dgm:prSet presAssocID="{1103DCB9-30AE-4E40-B935-ED09847A320D}" presName="sibTrans" presStyleLbl="sibTrans1D1" presStyleIdx="1" presStyleCnt="5"/>
      <dgm:spPr/>
    </dgm:pt>
    <dgm:pt modelId="{A2422970-9364-4BA9-893B-422A0A35905D}" type="pres">
      <dgm:prSet presAssocID="{1103DCB9-30AE-4E40-B935-ED09847A320D}" presName="connectorText" presStyleLbl="sibTrans1D1" presStyleIdx="1" presStyleCnt="5"/>
      <dgm:spPr/>
    </dgm:pt>
    <dgm:pt modelId="{C894BC22-76D3-464F-A23E-0F6D2A3DA132}" type="pres">
      <dgm:prSet presAssocID="{01BA24B4-322B-4AB5-B815-C481A29E087B}" presName="node" presStyleLbl="node1" presStyleIdx="2" presStyleCnt="6">
        <dgm:presLayoutVars>
          <dgm:bulletEnabled val="1"/>
        </dgm:presLayoutVars>
      </dgm:prSet>
      <dgm:spPr/>
    </dgm:pt>
    <dgm:pt modelId="{095EDB77-4602-4BC3-A00D-C3B3B566A74E}" type="pres">
      <dgm:prSet presAssocID="{5138FDDF-A4C0-4F6B-9733-3DBF65601288}" presName="sibTrans" presStyleLbl="sibTrans1D1" presStyleIdx="2" presStyleCnt="5"/>
      <dgm:spPr/>
    </dgm:pt>
    <dgm:pt modelId="{E639754A-E709-403A-A366-76CDFD7CFBC2}" type="pres">
      <dgm:prSet presAssocID="{5138FDDF-A4C0-4F6B-9733-3DBF65601288}" presName="connectorText" presStyleLbl="sibTrans1D1" presStyleIdx="2" presStyleCnt="5"/>
      <dgm:spPr/>
    </dgm:pt>
    <dgm:pt modelId="{B99F8BFD-6840-469D-BDF9-554BE82684E3}" type="pres">
      <dgm:prSet presAssocID="{2B40BC2B-14D4-4CFA-A6E9-D2A36E59E2D8}" presName="node" presStyleLbl="node1" presStyleIdx="3" presStyleCnt="6">
        <dgm:presLayoutVars>
          <dgm:bulletEnabled val="1"/>
        </dgm:presLayoutVars>
      </dgm:prSet>
      <dgm:spPr/>
    </dgm:pt>
    <dgm:pt modelId="{306E8E84-3407-4F4F-A75F-6A05E731A2C2}" type="pres">
      <dgm:prSet presAssocID="{6F6B464C-BF42-4E74-8B5E-C7CB685DD512}" presName="sibTrans" presStyleLbl="sibTrans1D1" presStyleIdx="3" presStyleCnt="5"/>
      <dgm:spPr/>
    </dgm:pt>
    <dgm:pt modelId="{D156D8EF-E48B-4704-8AD4-F41ED76AB7FF}" type="pres">
      <dgm:prSet presAssocID="{6F6B464C-BF42-4E74-8B5E-C7CB685DD512}" presName="connectorText" presStyleLbl="sibTrans1D1" presStyleIdx="3" presStyleCnt="5"/>
      <dgm:spPr/>
    </dgm:pt>
    <dgm:pt modelId="{EF1D63C5-0FA6-41FD-8426-EA65A3C324F3}" type="pres">
      <dgm:prSet presAssocID="{C7630CF2-EC23-41C2-8981-DF8C23A1A737}" presName="node" presStyleLbl="node1" presStyleIdx="4" presStyleCnt="6" custLinFactNeighborX="-2208" custLinFactNeighborY="-4225">
        <dgm:presLayoutVars>
          <dgm:bulletEnabled val="1"/>
        </dgm:presLayoutVars>
      </dgm:prSet>
      <dgm:spPr>
        <a:xfrm>
          <a:off x="1589102" y="9438408"/>
          <a:ext cx="5771547" cy="3462928"/>
        </a:xfrm>
        <a:prstGeom prst="rect">
          <a:avLst/>
        </a:prstGeom>
      </dgm:spPr>
    </dgm:pt>
    <dgm:pt modelId="{59BAD118-2F9B-46DD-9CE8-B16167581062}" type="pres">
      <dgm:prSet presAssocID="{39F4DE8B-D2C3-42A0-9D57-D700B172E89C}" presName="sibTrans" presStyleLbl="sibTrans1D1" presStyleIdx="4" presStyleCnt="5"/>
      <dgm:spPr/>
    </dgm:pt>
    <dgm:pt modelId="{70662C41-A0FC-4BB8-8C72-AAB795E31B55}" type="pres">
      <dgm:prSet presAssocID="{39F4DE8B-D2C3-42A0-9D57-D700B172E89C}" presName="connectorText" presStyleLbl="sibTrans1D1" presStyleIdx="4" presStyleCnt="5"/>
      <dgm:spPr/>
    </dgm:pt>
    <dgm:pt modelId="{918F8757-6E2B-4088-89C1-111C9A620F89}" type="pres">
      <dgm:prSet presAssocID="{6E6EF863-599E-4EA0-B1CB-A4764EF2FF52}" presName="node" presStyleLbl="node1" presStyleIdx="5" presStyleCnt="6">
        <dgm:presLayoutVars>
          <dgm:bulletEnabled val="1"/>
        </dgm:presLayoutVars>
      </dgm:prSet>
      <dgm:spPr/>
    </dgm:pt>
  </dgm:ptLst>
  <dgm:cxnLst>
    <dgm:cxn modelId="{35745C03-6C7A-4432-B6FF-56A424B3B477}" srcId="{F42F1321-5D61-4D83-B46E-0D9BFD2A97CB}" destId="{C7630CF2-EC23-41C2-8981-DF8C23A1A737}" srcOrd="4" destOrd="0" parTransId="{1FCC246C-EC50-40F1-9302-E538B4D1F67D}" sibTransId="{39F4DE8B-D2C3-42A0-9D57-D700B172E89C}"/>
    <dgm:cxn modelId="{2488640D-F621-4EB1-85BE-CB845FDCE741}" type="presOf" srcId="{5138FDDF-A4C0-4F6B-9733-3DBF65601288}" destId="{095EDB77-4602-4BC3-A00D-C3B3B566A74E}" srcOrd="0" destOrd="0" presId="urn:microsoft.com/office/officeart/2005/8/layout/bProcess3"/>
    <dgm:cxn modelId="{8D4ADC21-6066-4A73-BBB7-6ED93CF97EA2}" srcId="{F42F1321-5D61-4D83-B46E-0D9BFD2A97CB}" destId="{6B4C23D1-24DC-4A64-A618-4AD4509B34C9}" srcOrd="1" destOrd="0" parTransId="{0C54A032-C612-463E-BEED-DC45E1C4340B}" sibTransId="{1103DCB9-30AE-4E40-B935-ED09847A320D}"/>
    <dgm:cxn modelId="{D08F7533-11C1-4E8A-81A1-8D977B05AEE6}" type="presOf" srcId="{6E6EF863-599E-4EA0-B1CB-A4764EF2FF52}" destId="{918F8757-6E2B-4088-89C1-111C9A620F89}" srcOrd="0" destOrd="0" presId="urn:microsoft.com/office/officeart/2005/8/layout/bProcess3"/>
    <dgm:cxn modelId="{D5E5175C-F83C-4B85-980C-8093F5363BC1}" type="presOf" srcId="{6F6B464C-BF42-4E74-8B5E-C7CB685DD512}" destId="{D156D8EF-E48B-4704-8AD4-F41ED76AB7FF}" srcOrd="1" destOrd="0" presId="urn:microsoft.com/office/officeart/2005/8/layout/bProcess3"/>
    <dgm:cxn modelId="{D509A544-F8EA-4EA7-8BA5-2A72BEED03EB}" type="presOf" srcId="{5138FDDF-A4C0-4F6B-9733-3DBF65601288}" destId="{E639754A-E709-403A-A366-76CDFD7CFBC2}" srcOrd="1" destOrd="0" presId="urn:microsoft.com/office/officeart/2005/8/layout/bProcess3"/>
    <dgm:cxn modelId="{1BE5DB4C-880C-4A87-AF3E-8B396C33CA10}" srcId="{F42F1321-5D61-4D83-B46E-0D9BFD2A97CB}" destId="{A69A5034-30B9-4ECC-8DF3-2ABB540E7C0B}" srcOrd="0" destOrd="0" parTransId="{D2494585-7519-4752-A2B1-212CC8BD5D78}" sibTransId="{9D67F85B-01CA-40BF-AA2B-5F600D5EEF3E}"/>
    <dgm:cxn modelId="{DF853B80-A9B1-416C-BE34-4C7BBF38F4A4}" type="presOf" srcId="{1103DCB9-30AE-4E40-B935-ED09847A320D}" destId="{A2422970-9364-4BA9-893B-422A0A35905D}" srcOrd="1" destOrd="0" presId="urn:microsoft.com/office/officeart/2005/8/layout/bProcess3"/>
    <dgm:cxn modelId="{7D119F83-45EF-4B9A-979C-3BC56F0A4607}" type="presOf" srcId="{F42F1321-5D61-4D83-B46E-0D9BFD2A97CB}" destId="{0D6E504C-217D-4B6D-9148-45F93D66CCF0}" srcOrd="0" destOrd="0" presId="urn:microsoft.com/office/officeart/2005/8/layout/bProcess3"/>
    <dgm:cxn modelId="{B0745688-DF73-432B-80DD-1D62BB11BD27}" type="presOf" srcId="{39F4DE8B-D2C3-42A0-9D57-D700B172E89C}" destId="{59BAD118-2F9B-46DD-9CE8-B16167581062}" srcOrd="0" destOrd="0" presId="urn:microsoft.com/office/officeart/2005/8/layout/bProcess3"/>
    <dgm:cxn modelId="{038BA18D-3E59-45F8-A327-752A5D88263C}" type="presOf" srcId="{A69A5034-30B9-4ECC-8DF3-2ABB540E7C0B}" destId="{0819BC36-D2B9-4E77-A468-353B531A1E2B}" srcOrd="0" destOrd="0" presId="urn:microsoft.com/office/officeart/2005/8/layout/bProcess3"/>
    <dgm:cxn modelId="{A0A7FD96-41C1-424E-9AA7-A4F137830C00}" srcId="{F42F1321-5D61-4D83-B46E-0D9BFD2A97CB}" destId="{6E6EF863-599E-4EA0-B1CB-A4764EF2FF52}" srcOrd="5" destOrd="0" parTransId="{2BA663B6-6409-4A2D-BE84-C4CD4AC8D2FF}" sibTransId="{71FCB252-27D1-4521-ACDF-6D9E4FE01842}"/>
    <dgm:cxn modelId="{8E0F8798-6829-47C7-B8D9-F72D7EF989C2}" type="presOf" srcId="{9D67F85B-01CA-40BF-AA2B-5F600D5EEF3E}" destId="{9325A249-2DCA-4F33-9686-FC6A60243443}" srcOrd="1" destOrd="0" presId="urn:microsoft.com/office/officeart/2005/8/layout/bProcess3"/>
    <dgm:cxn modelId="{2E5A7599-7DF8-488B-9A1F-78391CB4C9A0}" type="presOf" srcId="{01BA24B4-322B-4AB5-B815-C481A29E087B}" destId="{C894BC22-76D3-464F-A23E-0F6D2A3DA132}" srcOrd="0" destOrd="0" presId="urn:microsoft.com/office/officeart/2005/8/layout/bProcess3"/>
    <dgm:cxn modelId="{FFF3799B-D7EB-4E9D-97EA-3F5B8BC376AA}" type="presOf" srcId="{2B40BC2B-14D4-4CFA-A6E9-D2A36E59E2D8}" destId="{B99F8BFD-6840-469D-BDF9-554BE82684E3}" srcOrd="0" destOrd="0" presId="urn:microsoft.com/office/officeart/2005/8/layout/bProcess3"/>
    <dgm:cxn modelId="{C9B5869D-FE8D-495D-AAB8-EB1470AD7B6A}" type="presOf" srcId="{C7630CF2-EC23-41C2-8981-DF8C23A1A737}" destId="{EF1D63C5-0FA6-41FD-8426-EA65A3C324F3}" srcOrd="0" destOrd="0" presId="urn:microsoft.com/office/officeart/2005/8/layout/bProcess3"/>
    <dgm:cxn modelId="{330942A5-BB06-4156-AA3B-D84E67BD9798}" type="presOf" srcId="{39F4DE8B-D2C3-42A0-9D57-D700B172E89C}" destId="{70662C41-A0FC-4BB8-8C72-AAB795E31B55}" srcOrd="1" destOrd="0" presId="urn:microsoft.com/office/officeart/2005/8/layout/bProcess3"/>
    <dgm:cxn modelId="{99E588A5-3ADD-4C2E-AEF4-9B7A0FFC2C50}" type="presOf" srcId="{9D67F85B-01CA-40BF-AA2B-5F600D5EEF3E}" destId="{C3D05073-686A-4FA0-9698-AD1DB4A87533}" srcOrd="0" destOrd="0" presId="urn:microsoft.com/office/officeart/2005/8/layout/bProcess3"/>
    <dgm:cxn modelId="{8E3D8FBF-84B0-4A39-9BEE-5F20DF906AE3}" type="presOf" srcId="{1103DCB9-30AE-4E40-B935-ED09847A320D}" destId="{1DDDC6B3-C349-4003-B3E0-142DE014BCA4}" srcOrd="0" destOrd="0" presId="urn:microsoft.com/office/officeart/2005/8/layout/bProcess3"/>
    <dgm:cxn modelId="{6519C1D2-C334-43F5-BF93-50620B9B5A08}" srcId="{F42F1321-5D61-4D83-B46E-0D9BFD2A97CB}" destId="{2B40BC2B-14D4-4CFA-A6E9-D2A36E59E2D8}" srcOrd="3" destOrd="0" parTransId="{CCE36288-7AFE-4B43-A3D5-C316AB1369F5}" sibTransId="{6F6B464C-BF42-4E74-8B5E-C7CB685DD512}"/>
    <dgm:cxn modelId="{B6D693DA-2CB2-4EAA-9231-41EB8BAE245F}" type="presOf" srcId="{6B4C23D1-24DC-4A64-A618-4AD4509B34C9}" destId="{68B7B8D7-B1B3-4E84-A114-7A4A63B83F1A}" srcOrd="0" destOrd="0" presId="urn:microsoft.com/office/officeart/2005/8/layout/bProcess3"/>
    <dgm:cxn modelId="{D8A756DF-B286-43EF-A0EA-F706195012C4}" type="presOf" srcId="{6F6B464C-BF42-4E74-8B5E-C7CB685DD512}" destId="{306E8E84-3407-4F4F-A75F-6A05E731A2C2}" srcOrd="0" destOrd="0" presId="urn:microsoft.com/office/officeart/2005/8/layout/bProcess3"/>
    <dgm:cxn modelId="{ABFE47FA-654B-42A3-B7F7-6810703118AD}" srcId="{F42F1321-5D61-4D83-B46E-0D9BFD2A97CB}" destId="{01BA24B4-322B-4AB5-B815-C481A29E087B}" srcOrd="2" destOrd="0" parTransId="{A3468737-0865-4129-B2C0-27BAB7D55403}" sibTransId="{5138FDDF-A4C0-4F6B-9733-3DBF65601288}"/>
    <dgm:cxn modelId="{A4605B46-6CB7-4F1C-9A8B-80036285CA8F}" type="presParOf" srcId="{0D6E504C-217D-4B6D-9148-45F93D66CCF0}" destId="{0819BC36-D2B9-4E77-A468-353B531A1E2B}" srcOrd="0" destOrd="0" presId="urn:microsoft.com/office/officeart/2005/8/layout/bProcess3"/>
    <dgm:cxn modelId="{A1A8DC14-AFD7-45DA-A181-0A4A47571E89}" type="presParOf" srcId="{0D6E504C-217D-4B6D-9148-45F93D66CCF0}" destId="{C3D05073-686A-4FA0-9698-AD1DB4A87533}" srcOrd="1" destOrd="0" presId="urn:microsoft.com/office/officeart/2005/8/layout/bProcess3"/>
    <dgm:cxn modelId="{0DA79421-CA9B-4B1F-9234-A637BE32658D}" type="presParOf" srcId="{C3D05073-686A-4FA0-9698-AD1DB4A87533}" destId="{9325A249-2DCA-4F33-9686-FC6A60243443}" srcOrd="0" destOrd="0" presId="urn:microsoft.com/office/officeart/2005/8/layout/bProcess3"/>
    <dgm:cxn modelId="{55727495-2A2F-454F-856D-5F36FC0C7264}" type="presParOf" srcId="{0D6E504C-217D-4B6D-9148-45F93D66CCF0}" destId="{68B7B8D7-B1B3-4E84-A114-7A4A63B83F1A}" srcOrd="2" destOrd="0" presId="urn:microsoft.com/office/officeart/2005/8/layout/bProcess3"/>
    <dgm:cxn modelId="{FF3BB096-DD7D-44FE-9597-150F293A3ED4}" type="presParOf" srcId="{0D6E504C-217D-4B6D-9148-45F93D66CCF0}" destId="{1DDDC6B3-C349-4003-B3E0-142DE014BCA4}" srcOrd="3" destOrd="0" presId="urn:microsoft.com/office/officeart/2005/8/layout/bProcess3"/>
    <dgm:cxn modelId="{93D80F5F-562C-4A69-9B38-309E79C21370}" type="presParOf" srcId="{1DDDC6B3-C349-4003-B3E0-142DE014BCA4}" destId="{A2422970-9364-4BA9-893B-422A0A35905D}" srcOrd="0" destOrd="0" presId="urn:microsoft.com/office/officeart/2005/8/layout/bProcess3"/>
    <dgm:cxn modelId="{ABFF7B8B-B87E-424B-B62F-1614B7296A61}" type="presParOf" srcId="{0D6E504C-217D-4B6D-9148-45F93D66CCF0}" destId="{C894BC22-76D3-464F-A23E-0F6D2A3DA132}" srcOrd="4" destOrd="0" presId="urn:microsoft.com/office/officeart/2005/8/layout/bProcess3"/>
    <dgm:cxn modelId="{4E4ED003-5B3A-4A85-95B1-B53B1C74655B}" type="presParOf" srcId="{0D6E504C-217D-4B6D-9148-45F93D66CCF0}" destId="{095EDB77-4602-4BC3-A00D-C3B3B566A74E}" srcOrd="5" destOrd="0" presId="urn:microsoft.com/office/officeart/2005/8/layout/bProcess3"/>
    <dgm:cxn modelId="{0C96ADAB-B7F6-4DB1-AE0C-ED8E528B6989}" type="presParOf" srcId="{095EDB77-4602-4BC3-A00D-C3B3B566A74E}" destId="{E639754A-E709-403A-A366-76CDFD7CFBC2}" srcOrd="0" destOrd="0" presId="urn:microsoft.com/office/officeart/2005/8/layout/bProcess3"/>
    <dgm:cxn modelId="{2038B662-4E53-4C94-B333-B271F801B8CB}" type="presParOf" srcId="{0D6E504C-217D-4B6D-9148-45F93D66CCF0}" destId="{B99F8BFD-6840-469D-BDF9-554BE82684E3}" srcOrd="6" destOrd="0" presId="urn:microsoft.com/office/officeart/2005/8/layout/bProcess3"/>
    <dgm:cxn modelId="{D3677BA8-E886-4E7B-8361-C824C4E606F4}" type="presParOf" srcId="{0D6E504C-217D-4B6D-9148-45F93D66CCF0}" destId="{306E8E84-3407-4F4F-A75F-6A05E731A2C2}" srcOrd="7" destOrd="0" presId="urn:microsoft.com/office/officeart/2005/8/layout/bProcess3"/>
    <dgm:cxn modelId="{49EDA8F8-B90D-473E-BA0F-5C5793188242}" type="presParOf" srcId="{306E8E84-3407-4F4F-A75F-6A05E731A2C2}" destId="{D156D8EF-E48B-4704-8AD4-F41ED76AB7FF}" srcOrd="0" destOrd="0" presId="urn:microsoft.com/office/officeart/2005/8/layout/bProcess3"/>
    <dgm:cxn modelId="{55D12E8A-C2CF-4E75-8BD5-40B87FBC7C25}" type="presParOf" srcId="{0D6E504C-217D-4B6D-9148-45F93D66CCF0}" destId="{EF1D63C5-0FA6-41FD-8426-EA65A3C324F3}" srcOrd="8" destOrd="0" presId="urn:microsoft.com/office/officeart/2005/8/layout/bProcess3"/>
    <dgm:cxn modelId="{E3DE35FD-C313-408F-90CC-FAA508E165C7}" type="presParOf" srcId="{0D6E504C-217D-4B6D-9148-45F93D66CCF0}" destId="{59BAD118-2F9B-46DD-9CE8-B16167581062}" srcOrd="9" destOrd="0" presId="urn:microsoft.com/office/officeart/2005/8/layout/bProcess3"/>
    <dgm:cxn modelId="{DFA3692B-6ADC-4318-B02F-550FA4DDA437}" type="presParOf" srcId="{59BAD118-2F9B-46DD-9CE8-B16167581062}" destId="{70662C41-A0FC-4BB8-8C72-AAB795E31B55}" srcOrd="0" destOrd="0" presId="urn:microsoft.com/office/officeart/2005/8/layout/bProcess3"/>
    <dgm:cxn modelId="{880A9FB7-27AD-4D69-969D-E33FBD324657}" type="presParOf" srcId="{0D6E504C-217D-4B6D-9148-45F93D66CCF0}" destId="{918F8757-6E2B-4088-89C1-111C9A620F89}" srcOrd="10" destOrd="0" presId="urn:microsoft.com/office/officeart/2005/8/layout/bProcess3"/>
  </dgm:cxnLst>
  <dgm:bg/>
  <dgm:whole>
    <a:ln w="76200">
      <a:noFill/>
      <a:prstDash val="sysDash"/>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77D26-14B0-4AD0-AC6F-073BE987ABB0}">
      <dsp:nvSpPr>
        <dsp:cNvPr id="0" name=""/>
        <dsp:cNvSpPr/>
      </dsp:nvSpPr>
      <dsp:spPr>
        <a:xfrm>
          <a:off x="0" y="0"/>
          <a:ext cx="6273379" cy="9304872"/>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2064" tIns="512064" rIns="512064" bIns="512064" numCol="1" spcCol="1270" anchor="ctr" anchorCtr="0">
          <a:noAutofit/>
        </a:bodyPr>
        <a:lstStyle/>
        <a:p>
          <a:pPr marL="0" lvl="0" indent="0" algn="ctr" defTabSz="3200400">
            <a:lnSpc>
              <a:spcPct val="90000"/>
            </a:lnSpc>
            <a:spcBef>
              <a:spcPct val="0"/>
            </a:spcBef>
            <a:spcAft>
              <a:spcPct val="35000"/>
            </a:spcAft>
            <a:buNone/>
          </a:pPr>
          <a:r>
            <a:rPr lang="en-US" sz="7200" b="0" i="0" u="none" strike="noStrike" kern="1200" cap="none" dirty="0">
              <a:solidFill>
                <a:schemeClr val="bg1"/>
              </a:solidFill>
              <a:latin typeface="Paytone One"/>
              <a:ea typeface="Arial"/>
              <a:cs typeface="Arial"/>
              <a:sym typeface="Arial"/>
            </a:rPr>
            <a:t>PRE-RENAL</a:t>
          </a:r>
        </a:p>
      </dsp:txBody>
      <dsp:txXfrm>
        <a:off x="0" y="3721948"/>
        <a:ext cx="6273379" cy="3721948"/>
      </dsp:txXfrm>
    </dsp:sp>
    <dsp:sp modelId="{2336A7AA-78B9-4B62-89C5-BEEC7B517F4E}">
      <dsp:nvSpPr>
        <dsp:cNvPr id="0" name=""/>
        <dsp:cNvSpPr/>
      </dsp:nvSpPr>
      <dsp:spPr>
        <a:xfrm>
          <a:off x="1591460" y="558292"/>
          <a:ext cx="3098522" cy="3098522"/>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C32C84-767D-4AA2-85EB-0715705A2BC0}">
      <dsp:nvSpPr>
        <dsp:cNvPr id="0" name=""/>
        <dsp:cNvSpPr/>
      </dsp:nvSpPr>
      <dsp:spPr>
        <a:xfrm>
          <a:off x="6584430" y="0"/>
          <a:ext cx="6273379" cy="9304872"/>
        </a:xfrm>
        <a:prstGeom prst="roundRect">
          <a:avLst>
            <a:gd name="adj" fmla="val 10000"/>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r>
            <a:rPr lang="en-US" sz="6000" b="0" i="0" u="none" strike="noStrike" kern="1200" cap="none" dirty="0">
              <a:solidFill>
                <a:schemeClr val="bg1"/>
              </a:solidFill>
              <a:latin typeface="Paytone One"/>
              <a:ea typeface="Arial"/>
              <a:cs typeface="Arial"/>
              <a:sym typeface="Arial"/>
            </a:rPr>
            <a:t>INTRA RENAL</a:t>
          </a:r>
        </a:p>
      </dsp:txBody>
      <dsp:txXfrm>
        <a:off x="6584430" y="3721948"/>
        <a:ext cx="6273379" cy="3721948"/>
      </dsp:txXfrm>
    </dsp:sp>
    <dsp:sp modelId="{6F1181BA-3E06-44D0-B1D3-A20FBD0D3ABD}">
      <dsp:nvSpPr>
        <dsp:cNvPr id="0" name=""/>
        <dsp:cNvSpPr/>
      </dsp:nvSpPr>
      <dsp:spPr>
        <a:xfrm>
          <a:off x="8053041" y="558292"/>
          <a:ext cx="3098522" cy="3098522"/>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80F161-E206-422F-B3DD-7252293276D4}">
      <dsp:nvSpPr>
        <dsp:cNvPr id="0" name=""/>
        <dsp:cNvSpPr/>
      </dsp:nvSpPr>
      <dsp:spPr>
        <a:xfrm>
          <a:off x="12903856" y="0"/>
          <a:ext cx="6273379" cy="9304872"/>
        </a:xfrm>
        <a:prstGeom prst="roundRect">
          <a:avLst>
            <a:gd name="adj" fmla="val 10000"/>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n-US" sz="6600" b="0" i="0" u="none" strike="noStrike" kern="1200" cap="none" dirty="0">
              <a:solidFill>
                <a:schemeClr val="bg1"/>
              </a:solidFill>
              <a:latin typeface="Paytone One"/>
              <a:ea typeface="Arial"/>
              <a:cs typeface="Arial"/>
              <a:sym typeface="Arial"/>
            </a:rPr>
            <a:t>POST RENAL </a:t>
          </a:r>
        </a:p>
      </dsp:txBody>
      <dsp:txXfrm>
        <a:off x="12903856" y="3721948"/>
        <a:ext cx="6273379" cy="3721948"/>
      </dsp:txXfrm>
    </dsp:sp>
    <dsp:sp modelId="{0B914E98-AC62-41A5-84F3-925643E48A7A}">
      <dsp:nvSpPr>
        <dsp:cNvPr id="0" name=""/>
        <dsp:cNvSpPr/>
      </dsp:nvSpPr>
      <dsp:spPr>
        <a:xfrm>
          <a:off x="14459778" y="540785"/>
          <a:ext cx="3098522" cy="3098522"/>
        </a:xfrm>
        <a:prstGeom prst="ellipse">
          <a:avLst/>
        </a:prstGeom>
        <a:blipFill rotWithShape="1">
          <a:blip xmlns:r="http://schemas.openxmlformats.org/officeDocument/2006/relationships" r:embed="rId2"/>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B8835A-7471-4FBC-A295-0E49B1706AED}">
      <dsp:nvSpPr>
        <dsp:cNvPr id="0" name=""/>
        <dsp:cNvSpPr/>
      </dsp:nvSpPr>
      <dsp:spPr>
        <a:xfrm>
          <a:off x="768184" y="7443897"/>
          <a:ext cx="17668236" cy="1395730"/>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33E0-B5E5-4B74-88B2-5412EF1D4E81}">
      <dsp:nvSpPr>
        <dsp:cNvPr id="0" name=""/>
        <dsp:cNvSpPr/>
      </dsp:nvSpPr>
      <dsp:spPr>
        <a:xfrm>
          <a:off x="6117457" y="2801694"/>
          <a:ext cx="1379035" cy="91440"/>
        </a:xfrm>
        <a:custGeom>
          <a:avLst/>
          <a:gdLst/>
          <a:ahLst/>
          <a:cxnLst/>
          <a:rect l="0" t="0" r="0" b="0"/>
          <a:pathLst>
            <a:path>
              <a:moveTo>
                <a:pt x="0" y="45720"/>
              </a:moveTo>
              <a:lnTo>
                <a:pt x="706617" y="45720"/>
              </a:lnTo>
              <a:lnTo>
                <a:pt x="706617" y="65647"/>
              </a:lnTo>
              <a:lnTo>
                <a:pt x="1379035" y="65647"/>
              </a:lnTo>
            </a:path>
          </a:pathLst>
        </a:custGeom>
        <a:noFill/>
        <a:ln w="762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6771731" y="2780981"/>
        <a:ext cx="70488" cy="132866"/>
      </dsp:txXfrm>
    </dsp:sp>
    <dsp:sp modelId="{DA5C9F98-6152-4E19-B12F-89730F4C1C0E}">
      <dsp:nvSpPr>
        <dsp:cNvPr id="0" name=""/>
        <dsp:cNvSpPr/>
      </dsp:nvSpPr>
      <dsp:spPr>
        <a:xfrm>
          <a:off x="2864" y="1012497"/>
          <a:ext cx="6116392" cy="3669835"/>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Cardiac output decreases</a:t>
          </a:r>
          <a:endParaRPr lang="en-US" sz="3600" kern="1200" dirty="0">
            <a:latin typeface="Times New Roman" panose="02020603050405020304" pitchFamily="18" charset="0"/>
            <a:cs typeface="Times New Roman" panose="02020603050405020304" pitchFamily="18" charset="0"/>
          </a:endParaRPr>
        </a:p>
      </dsp:txBody>
      <dsp:txXfrm>
        <a:off x="2864" y="1012497"/>
        <a:ext cx="6116392" cy="3669835"/>
      </dsp:txXfrm>
    </dsp:sp>
    <dsp:sp modelId="{9B0FA528-C1AC-4FBD-AF1B-F6CBB625C87A}">
      <dsp:nvSpPr>
        <dsp:cNvPr id="0" name=""/>
        <dsp:cNvSpPr/>
      </dsp:nvSpPr>
      <dsp:spPr>
        <a:xfrm>
          <a:off x="3061061" y="4700460"/>
          <a:ext cx="7526028" cy="1356243"/>
        </a:xfrm>
        <a:custGeom>
          <a:avLst/>
          <a:gdLst/>
          <a:ahLst/>
          <a:cxnLst/>
          <a:rect l="0" t="0" r="0" b="0"/>
          <a:pathLst>
            <a:path>
              <a:moveTo>
                <a:pt x="7526028" y="0"/>
              </a:moveTo>
              <a:lnTo>
                <a:pt x="7526028" y="695221"/>
              </a:lnTo>
              <a:lnTo>
                <a:pt x="0" y="695221"/>
              </a:lnTo>
              <a:lnTo>
                <a:pt x="0" y="1356243"/>
              </a:lnTo>
            </a:path>
          </a:pathLst>
        </a:custGeom>
        <a:noFill/>
        <a:ln w="762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32756" y="5371547"/>
        <a:ext cx="382637" cy="14067"/>
      </dsp:txXfrm>
    </dsp:sp>
    <dsp:sp modelId="{B4D8A7E6-8753-4991-AA6D-AC7E9256BC82}">
      <dsp:nvSpPr>
        <dsp:cNvPr id="0" name=""/>
        <dsp:cNvSpPr/>
      </dsp:nvSpPr>
      <dsp:spPr>
        <a:xfrm>
          <a:off x="7528893" y="1032424"/>
          <a:ext cx="6116392" cy="3669835"/>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Reduced blood flow (perfusion) to the kidneys</a:t>
          </a:r>
          <a:endParaRPr lang="en-US" sz="3600" kern="1200" dirty="0">
            <a:latin typeface="Times New Roman" panose="02020603050405020304" pitchFamily="18" charset="0"/>
            <a:cs typeface="Times New Roman" panose="02020603050405020304" pitchFamily="18" charset="0"/>
          </a:endParaRPr>
        </a:p>
      </dsp:txBody>
      <dsp:txXfrm>
        <a:off x="7528893" y="1032424"/>
        <a:ext cx="6116392" cy="3669835"/>
      </dsp:txXfrm>
    </dsp:sp>
    <dsp:sp modelId="{A1670785-B250-475C-BCB7-AB7F0B34B51F}">
      <dsp:nvSpPr>
        <dsp:cNvPr id="0" name=""/>
        <dsp:cNvSpPr/>
      </dsp:nvSpPr>
      <dsp:spPr>
        <a:xfrm>
          <a:off x="6117457" y="7878301"/>
          <a:ext cx="1376170" cy="91440"/>
        </a:xfrm>
        <a:custGeom>
          <a:avLst/>
          <a:gdLst/>
          <a:ahLst/>
          <a:cxnLst/>
          <a:rect l="0" t="0" r="0" b="0"/>
          <a:pathLst>
            <a:path>
              <a:moveTo>
                <a:pt x="0" y="45720"/>
              </a:moveTo>
              <a:lnTo>
                <a:pt x="1376170" y="45720"/>
              </a:lnTo>
            </a:path>
          </a:pathLst>
        </a:custGeom>
        <a:noFill/>
        <a:ln w="762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0373" y="7916987"/>
        <a:ext cx="70338" cy="14067"/>
      </dsp:txXfrm>
    </dsp:sp>
    <dsp:sp modelId="{8E79F19B-A46B-4A74-A716-949468C4486D}">
      <dsp:nvSpPr>
        <dsp:cNvPr id="0" name=""/>
        <dsp:cNvSpPr/>
      </dsp:nvSpPr>
      <dsp:spPr>
        <a:xfrm>
          <a:off x="2864" y="6089103"/>
          <a:ext cx="6116392" cy="3669835"/>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FF"/>
              </a:solidFill>
              <a:latin typeface="Times New Roman" panose="02020603050405020304" pitchFamily="18" charset="0"/>
              <a:ea typeface="+mn-ea"/>
              <a:cs typeface="Times New Roman" panose="02020603050405020304" pitchFamily="18" charset="0"/>
            </a:rPr>
            <a:t>Blood filtering mechanism is altered</a:t>
          </a:r>
        </a:p>
      </dsp:txBody>
      <dsp:txXfrm>
        <a:off x="2864" y="6089103"/>
        <a:ext cx="6116392" cy="3669835"/>
      </dsp:txXfrm>
    </dsp:sp>
    <dsp:sp modelId="{D7BEB228-AACF-450D-AE12-30A20B6441AB}">
      <dsp:nvSpPr>
        <dsp:cNvPr id="0" name=""/>
        <dsp:cNvSpPr/>
      </dsp:nvSpPr>
      <dsp:spPr>
        <a:xfrm>
          <a:off x="7526028" y="6089103"/>
          <a:ext cx="6116392" cy="3669835"/>
        </a:xfrm>
        <a:prstGeom prst="rect">
          <a:avLst/>
        </a:prstGeom>
        <a:solidFill>
          <a:schemeClr val="tx2">
            <a:lumMod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FF"/>
              </a:solidFill>
              <a:latin typeface="Times New Roman" panose="02020603050405020304" pitchFamily="18" charset="0"/>
              <a:ea typeface="+mn-ea"/>
              <a:cs typeface="Times New Roman" panose="02020603050405020304" pitchFamily="18" charset="0"/>
            </a:rPr>
            <a:t>Buildup of waste products and fluid in the body.</a:t>
          </a:r>
        </a:p>
      </dsp:txBody>
      <dsp:txXfrm>
        <a:off x="7526028" y="6089103"/>
        <a:ext cx="6116392" cy="3669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05073-686A-4FA0-9698-AD1DB4A87533}">
      <dsp:nvSpPr>
        <dsp:cNvPr id="0" name=""/>
        <dsp:cNvSpPr/>
      </dsp:nvSpPr>
      <dsp:spPr>
        <a:xfrm>
          <a:off x="7486285" y="1689692"/>
          <a:ext cx="1296855" cy="91440"/>
        </a:xfrm>
        <a:noFill/>
        <a:ln w="76200" cap="flat" cmpd="sng" algn="ctr">
          <a:solidFill>
            <a:schemeClr val="tx1"/>
          </a:solidFill>
          <a:prstDash val="sysDash"/>
          <a:tailEnd type="arrow"/>
          <a:extLst>
            <a:ext uri="{C807C97D-BFC1-408E-A445-0C87EB9F89A2}">
              <ask:lineSketchStyleProps xmlns:ask="http://schemas.microsoft.com/office/drawing/2018/sketchyshapes">
                <ask:type>
                  <ask:lineSketchScribble/>
                </ask:type>
              </ask:lineSketchStyleProps>
            </a:ext>
          </a:extLst>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101526" y="1728775"/>
        <a:ext cx="66372" cy="13274"/>
      </dsp:txXfrm>
    </dsp:sp>
    <dsp:sp modelId="{0819BC36-D2B9-4E77-A468-353B531A1E2B}">
      <dsp:nvSpPr>
        <dsp:cNvPr id="0" name=""/>
        <dsp:cNvSpPr/>
      </dsp:nvSpPr>
      <dsp:spPr>
        <a:xfrm>
          <a:off x="1716537" y="3948"/>
          <a:ext cx="5771547" cy="3462928"/>
        </a:xfrm>
        <a:prstGeom prst="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0" i="0" u="none" strike="noStrike" kern="1200" cap="none"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rial"/>
            </a:rPr>
            <a:t>Intra renal events </a:t>
          </a:r>
        </a:p>
      </dsp:txBody>
      <dsp:txXfrm>
        <a:off x="1716537" y="3948"/>
        <a:ext cx="5771547" cy="3462928"/>
      </dsp:txXfrm>
    </dsp:sp>
    <dsp:sp modelId="{1DDDC6B3-C349-4003-B3E0-142DE014BCA4}">
      <dsp:nvSpPr>
        <dsp:cNvPr id="0" name=""/>
        <dsp:cNvSpPr/>
      </dsp:nvSpPr>
      <dsp:spPr>
        <a:xfrm>
          <a:off x="4602311" y="3465076"/>
          <a:ext cx="7099003" cy="1296855"/>
        </a:xfrm>
        <a:custGeom>
          <a:avLst/>
          <a:gdLst/>
          <a:ahLst/>
          <a:cxnLst/>
          <a:rect l="0" t="0" r="0" b="0"/>
          <a:pathLst>
            <a:path>
              <a:moveTo>
                <a:pt x="7099003" y="0"/>
              </a:moveTo>
              <a:lnTo>
                <a:pt x="7099003" y="665527"/>
              </a:lnTo>
              <a:lnTo>
                <a:pt x="0" y="665527"/>
              </a:lnTo>
              <a:lnTo>
                <a:pt x="0" y="1296855"/>
              </a:lnTo>
            </a:path>
          </a:pathLst>
        </a:custGeom>
        <a:noFill/>
        <a:ln w="76200" cap="flat" cmpd="sng" algn="ctr">
          <a:solidFill>
            <a:schemeClr val="tx1"/>
          </a:solidFill>
          <a:prstDash val="sysDash"/>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71261" y="4106867"/>
        <a:ext cx="361102" cy="13274"/>
      </dsp:txXfrm>
    </dsp:sp>
    <dsp:sp modelId="{68B7B8D7-B1B3-4E84-A114-7A4A63B83F1A}">
      <dsp:nvSpPr>
        <dsp:cNvPr id="0" name=""/>
        <dsp:cNvSpPr/>
      </dsp:nvSpPr>
      <dsp:spPr>
        <a:xfrm>
          <a:off x="8815540" y="3948"/>
          <a:ext cx="5771547" cy="3462928"/>
        </a:xfrm>
        <a:prstGeom prst="rect">
          <a:avLst/>
        </a:prstGeom>
        <a:solidFill>
          <a:schemeClr val="accent2">
            <a:hueOff val="-291073"/>
            <a:satOff val="-16786"/>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Tubular epithelial cell necrosis/ cell death</a:t>
          </a:r>
        </a:p>
      </dsp:txBody>
      <dsp:txXfrm>
        <a:off x="8815540" y="3948"/>
        <a:ext cx="5771547" cy="3462928"/>
      </dsp:txXfrm>
    </dsp:sp>
    <dsp:sp modelId="{095EDB77-4602-4BC3-A00D-C3B3B566A74E}">
      <dsp:nvSpPr>
        <dsp:cNvPr id="0" name=""/>
        <dsp:cNvSpPr/>
      </dsp:nvSpPr>
      <dsp:spPr>
        <a:xfrm>
          <a:off x="7486285" y="6480077"/>
          <a:ext cx="1296855" cy="91440"/>
        </a:xfrm>
        <a:custGeom>
          <a:avLst/>
          <a:gdLst/>
          <a:ahLst/>
          <a:cxnLst/>
          <a:rect l="0" t="0" r="0" b="0"/>
          <a:pathLst>
            <a:path>
              <a:moveTo>
                <a:pt x="0" y="45720"/>
              </a:moveTo>
              <a:lnTo>
                <a:pt x="1296855" y="45720"/>
              </a:lnTo>
            </a:path>
          </a:pathLst>
        </a:custGeom>
        <a:noFill/>
        <a:ln w="76200" cap="flat" cmpd="sng" algn="ctr">
          <a:solidFill>
            <a:schemeClr val="tx1"/>
          </a:solidFill>
          <a:prstDash val="sysDash"/>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101526" y="6519159"/>
        <a:ext cx="66372" cy="13274"/>
      </dsp:txXfrm>
    </dsp:sp>
    <dsp:sp modelId="{C894BC22-76D3-464F-A23E-0F6D2A3DA132}">
      <dsp:nvSpPr>
        <dsp:cNvPr id="0" name=""/>
        <dsp:cNvSpPr/>
      </dsp:nvSpPr>
      <dsp:spPr>
        <a:xfrm>
          <a:off x="1716537" y="4794332"/>
          <a:ext cx="5771547" cy="3462928"/>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Necrosed epithelium slough off into tubules  </a:t>
          </a:r>
        </a:p>
      </dsp:txBody>
      <dsp:txXfrm>
        <a:off x="1716537" y="4794332"/>
        <a:ext cx="5771547" cy="3462928"/>
      </dsp:txXfrm>
    </dsp:sp>
    <dsp:sp modelId="{306E8E84-3407-4F4F-A75F-6A05E731A2C2}">
      <dsp:nvSpPr>
        <dsp:cNvPr id="0" name=""/>
        <dsp:cNvSpPr/>
      </dsp:nvSpPr>
      <dsp:spPr>
        <a:xfrm>
          <a:off x="4474875" y="8255461"/>
          <a:ext cx="7226438" cy="1150547"/>
        </a:xfrm>
        <a:custGeom>
          <a:avLst/>
          <a:gdLst/>
          <a:ahLst/>
          <a:cxnLst/>
          <a:rect l="0" t="0" r="0" b="0"/>
          <a:pathLst>
            <a:path>
              <a:moveTo>
                <a:pt x="7226438" y="0"/>
              </a:moveTo>
              <a:lnTo>
                <a:pt x="7226438" y="592373"/>
              </a:lnTo>
              <a:lnTo>
                <a:pt x="0" y="592373"/>
              </a:lnTo>
              <a:lnTo>
                <a:pt x="0" y="1150547"/>
              </a:lnTo>
            </a:path>
          </a:pathLst>
        </a:custGeom>
        <a:noFill/>
        <a:ln w="76200" cap="flat" cmpd="sng" algn="ctr">
          <a:solidFill>
            <a:schemeClr val="tx1"/>
          </a:solidFill>
          <a:prstDash val="sysDash"/>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05036" y="8824097"/>
        <a:ext cx="366116" cy="13274"/>
      </dsp:txXfrm>
    </dsp:sp>
    <dsp:sp modelId="{B99F8BFD-6840-469D-BDF9-554BE82684E3}">
      <dsp:nvSpPr>
        <dsp:cNvPr id="0" name=""/>
        <dsp:cNvSpPr/>
      </dsp:nvSpPr>
      <dsp:spPr>
        <a:xfrm>
          <a:off x="8815540" y="4794332"/>
          <a:ext cx="5771547" cy="3462928"/>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955800">
            <a:lnSpc>
              <a:spcPct val="90000"/>
            </a:lnSpc>
            <a:spcBef>
              <a:spcPct val="0"/>
            </a:spcBef>
            <a:spcAft>
              <a:spcPct val="35000"/>
            </a:spcAft>
            <a:buNone/>
          </a:pPr>
          <a:endParaRPr lang="en-US" sz="36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endParaRPr>
        </a:p>
        <a:p>
          <a:pPr marL="0" lvl="0" indent="0" algn="ctr" defTabSz="1955800">
            <a:lnSpc>
              <a:spcPct val="90000"/>
            </a:lnSpc>
            <a:spcBef>
              <a:spcPct val="0"/>
            </a:spcBef>
            <a:spcAft>
              <a:spcPct val="35000"/>
            </a:spcAft>
            <a:buNone/>
          </a:pPr>
          <a:r>
            <a:rPr lang="en-US" sz="3600" b="0" i="0" u="none" strike="noStrike" kern="1200" cap="none"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Brown granular casts THAT CAN PLUG THE TUBULES </a:t>
          </a:r>
        </a:p>
      </dsp:txBody>
      <dsp:txXfrm>
        <a:off x="8815540" y="4794332"/>
        <a:ext cx="5771547" cy="3462928"/>
      </dsp:txXfrm>
    </dsp:sp>
    <dsp:sp modelId="{59BAD118-2F9B-46DD-9CE8-B16167581062}">
      <dsp:nvSpPr>
        <dsp:cNvPr id="0" name=""/>
        <dsp:cNvSpPr/>
      </dsp:nvSpPr>
      <dsp:spPr>
        <a:xfrm>
          <a:off x="7358849" y="11169872"/>
          <a:ext cx="1424291" cy="146308"/>
        </a:xfrm>
        <a:custGeom>
          <a:avLst/>
          <a:gdLst/>
          <a:ahLst/>
          <a:cxnLst/>
          <a:rect l="0" t="0" r="0" b="0"/>
          <a:pathLst>
            <a:path>
              <a:moveTo>
                <a:pt x="0" y="0"/>
              </a:moveTo>
              <a:lnTo>
                <a:pt x="729245" y="0"/>
              </a:lnTo>
              <a:lnTo>
                <a:pt x="729245" y="146308"/>
              </a:lnTo>
              <a:lnTo>
                <a:pt x="1424291" y="146308"/>
              </a:lnTo>
            </a:path>
          </a:pathLst>
        </a:custGeom>
        <a:noFill/>
        <a:ln w="76200" cap="flat" cmpd="sng" algn="ctr">
          <a:solidFill>
            <a:schemeClr val="tx1"/>
          </a:solidFill>
          <a:prstDash val="sysDash"/>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34439" y="11236389"/>
        <a:ext cx="73111" cy="13274"/>
      </dsp:txXfrm>
    </dsp:sp>
    <dsp:sp modelId="{EF1D63C5-0FA6-41FD-8426-EA65A3C324F3}">
      <dsp:nvSpPr>
        <dsp:cNvPr id="0" name=""/>
        <dsp:cNvSpPr/>
      </dsp:nvSpPr>
      <dsp:spPr>
        <a:xfrm>
          <a:off x="1589102" y="9438408"/>
          <a:ext cx="5771547" cy="3462928"/>
        </a:xfrm>
        <a:prstGeom prst="rect">
          <a:avLst/>
        </a:prstGeom>
        <a:solidFill>
          <a:srgbClr val="ED7D31"/>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Reduced GFR</a:t>
          </a:r>
        </a:p>
      </dsp:txBody>
      <dsp:txXfrm>
        <a:off x="1589102" y="9438408"/>
        <a:ext cx="5771547" cy="3462928"/>
      </dsp:txXfrm>
    </dsp:sp>
    <dsp:sp modelId="{918F8757-6E2B-4088-89C1-111C9A620F89}">
      <dsp:nvSpPr>
        <dsp:cNvPr id="0" name=""/>
        <dsp:cNvSpPr/>
      </dsp:nvSpPr>
      <dsp:spPr>
        <a:xfrm>
          <a:off x="8815540" y="9584717"/>
          <a:ext cx="5771547" cy="3462928"/>
        </a:xfrm>
        <a:prstGeom prst="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0" i="0" u="none" strike="noStrike" kern="1200" cap="none"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Decreased Urine production, increased BUN and creatinine</a:t>
          </a:r>
          <a:r>
            <a:rPr lang="en-US" sz="5100" kern="1200" dirty="0"/>
            <a:t>. </a:t>
          </a:r>
        </a:p>
      </dsp:txBody>
      <dsp:txXfrm>
        <a:off x="8815540" y="9584717"/>
        <a:ext cx="5771547" cy="346292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g2b6708be09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 name="Google Shape;13;g2b6708be09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 name="Google Shape;14;g2b6708be09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b6708be095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b6708be095_0_3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0" name="Google Shape;340;g2b6708be095_0_3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6708be095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b6708be095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g2b6708be095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66505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6708be095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b6708be095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g2b6708be095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6708be095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b6708be095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g2b6708be095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320436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6708be095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b6708be095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2b6708be095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08574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6708be095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2b6708be095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2b6708be095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349756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6708be095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2b6708be095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2b6708be095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575356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97911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4268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2b6708be095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g2b6708be095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 name="Google Shape;41;g2b6708be095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655248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717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8923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560254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b6708be095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b6708be095_0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2" name="Google Shape;292;g2b6708be095_0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259507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b6708be095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b6708be095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b6708be095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974003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b6708be095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b6708be095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b6708be095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6708be095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b6708be095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g2b6708be095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b6708be095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b6708be095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g2b6708be095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b6708be095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b6708be095_0_3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0" name="Google Shape;340;g2b6708be095_0_3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87105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b6708be095_0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b6708be095_0_4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3" name="Google Shape;503;g2b6708be095_0_4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618357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b6708be095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g2b6708be09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endParaRPr dirty="0"/>
          </a:p>
        </p:txBody>
      </p:sp>
      <p:sp>
        <p:nvSpPr>
          <p:cNvPr id="28" name="Google Shape;28;g2b6708be09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656657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6708be095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2b6708be095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b="0" dirty="0"/>
          </a:p>
        </p:txBody>
      </p:sp>
      <p:sp>
        <p:nvSpPr>
          <p:cNvPr id="89" name="Google Shape;89;g2b6708be095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3783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4.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3.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png"/><Relationship Id="rId7" Type="http://schemas.openxmlformats.org/officeDocument/2006/relationships/diagramData" Target="../diagrams/data1.xml"/><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12.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5.png"/><Relationship Id="rId7" Type="http://schemas.openxmlformats.org/officeDocument/2006/relationships/diagramData" Target="../diagrams/data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diagramDrawing" Target="../diagrams/drawing2.xml"/><Relationship Id="rId5" Type="http://schemas.openxmlformats.org/officeDocument/2006/relationships/image" Target="../media/image27.png"/><Relationship Id="rId10" Type="http://schemas.openxmlformats.org/officeDocument/2006/relationships/diagramColors" Target="../diagrams/colors2.xml"/><Relationship Id="rId4" Type="http://schemas.openxmlformats.org/officeDocument/2006/relationships/image" Target="../media/image26.png"/><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15"/>
        <p:cNvGrpSpPr/>
        <p:nvPr/>
      </p:nvGrpSpPr>
      <p:grpSpPr>
        <a:xfrm>
          <a:off x="0" y="0"/>
          <a:ext cx="0" cy="0"/>
          <a:chOff x="0" y="0"/>
          <a:chExt cx="0" cy="0"/>
        </a:xfrm>
      </p:grpSpPr>
      <p:pic>
        <p:nvPicPr>
          <p:cNvPr id="16" name="Google Shape;16;g2b6708be095_0_0" descr=" "/>
          <p:cNvPicPr preferRelativeResize="0"/>
          <p:nvPr/>
        </p:nvPicPr>
        <p:blipFill rotWithShape="1">
          <a:blip r:embed="rId3">
            <a:alphaModFix/>
          </a:blip>
          <a:srcRect/>
          <a:stretch/>
        </p:blipFill>
        <p:spPr>
          <a:xfrm>
            <a:off x="19852581" y="0"/>
            <a:ext cx="4534467" cy="4813300"/>
          </a:xfrm>
          <a:prstGeom prst="rect">
            <a:avLst/>
          </a:prstGeom>
          <a:noFill/>
          <a:ln>
            <a:noFill/>
          </a:ln>
        </p:spPr>
      </p:pic>
      <p:pic>
        <p:nvPicPr>
          <p:cNvPr id="17" name="Google Shape;17;g2b6708be095_0_0" descr=" "/>
          <p:cNvPicPr preferRelativeResize="0"/>
          <p:nvPr/>
        </p:nvPicPr>
        <p:blipFill rotWithShape="1">
          <a:blip r:embed="rId4">
            <a:alphaModFix/>
          </a:blip>
          <a:srcRect/>
          <a:stretch/>
        </p:blipFill>
        <p:spPr>
          <a:xfrm>
            <a:off x="0" y="8978900"/>
            <a:ext cx="4230767" cy="4737100"/>
          </a:xfrm>
          <a:prstGeom prst="rect">
            <a:avLst/>
          </a:prstGeom>
          <a:noFill/>
          <a:ln>
            <a:noFill/>
          </a:ln>
        </p:spPr>
      </p:pic>
      <p:pic>
        <p:nvPicPr>
          <p:cNvPr id="18" name="Google Shape;18;g2b6708be095_0_0" descr=" "/>
          <p:cNvPicPr preferRelativeResize="0"/>
          <p:nvPr/>
        </p:nvPicPr>
        <p:blipFill rotWithShape="1">
          <a:blip r:embed="rId5">
            <a:alphaModFix/>
          </a:blip>
          <a:srcRect/>
          <a:stretch/>
        </p:blipFill>
        <p:spPr>
          <a:xfrm>
            <a:off x="18823880" y="9969500"/>
            <a:ext cx="5563295" cy="3746500"/>
          </a:xfrm>
          <a:prstGeom prst="rect">
            <a:avLst/>
          </a:prstGeom>
          <a:noFill/>
          <a:ln>
            <a:noFill/>
          </a:ln>
        </p:spPr>
      </p:pic>
      <p:pic>
        <p:nvPicPr>
          <p:cNvPr id="19" name="Google Shape;19;g2b6708be095_0_0" descr=" "/>
          <p:cNvPicPr preferRelativeResize="0"/>
          <p:nvPr/>
        </p:nvPicPr>
        <p:blipFill rotWithShape="1">
          <a:blip r:embed="rId6">
            <a:alphaModFix/>
          </a:blip>
          <a:srcRect/>
          <a:stretch/>
        </p:blipFill>
        <p:spPr>
          <a:xfrm>
            <a:off x="0" y="0"/>
            <a:ext cx="4527395" cy="4813300"/>
          </a:xfrm>
          <a:prstGeom prst="rect">
            <a:avLst/>
          </a:prstGeom>
          <a:noFill/>
          <a:ln>
            <a:noFill/>
          </a:ln>
        </p:spPr>
      </p:pic>
      <p:sp>
        <p:nvSpPr>
          <p:cNvPr id="20" name="Google Shape;20;g2b6708be095_0_0"/>
          <p:cNvSpPr/>
          <p:nvPr/>
        </p:nvSpPr>
        <p:spPr>
          <a:xfrm>
            <a:off x="205274" y="2781300"/>
            <a:ext cx="20303412" cy="5270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85273D"/>
              </a:buClr>
              <a:buSzPts val="24000"/>
              <a:buFont typeface="Paytone One"/>
              <a:buNone/>
            </a:pPr>
            <a:r>
              <a:rPr lang="en-US" sz="12000" b="0" i="0" u="none" strike="noStrike" cap="none" dirty="0">
                <a:solidFill>
                  <a:srgbClr val="85273D"/>
                </a:solidFill>
                <a:latin typeface="Paytone One"/>
                <a:ea typeface="Paytone One"/>
                <a:cs typeface="Paytone One"/>
                <a:sym typeface="Paytone One"/>
              </a:rPr>
              <a:t>Decoding AKI- Mastering KDIGO Guidelines and Its Application</a:t>
            </a:r>
          </a:p>
        </p:txBody>
      </p:sp>
      <p:sp>
        <p:nvSpPr>
          <p:cNvPr id="21" name="Google Shape;21;g2b6708be095_0_0"/>
          <p:cNvSpPr/>
          <p:nvPr/>
        </p:nvSpPr>
        <p:spPr>
          <a:xfrm>
            <a:off x="1270159" y="7035800"/>
            <a:ext cx="11931000" cy="2709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6400"/>
              <a:buFont typeface="Poppins SemiBold"/>
              <a:buNone/>
            </a:pPr>
            <a:endParaRPr sz="6400" b="0" i="0" u="none" strike="noStrike" cap="none" dirty="0">
              <a:solidFill>
                <a:schemeClr val="dk1"/>
              </a:solidFill>
              <a:latin typeface="Calibri"/>
              <a:ea typeface="Calibri"/>
              <a:cs typeface="Calibri"/>
              <a:sym typeface="Calibri"/>
            </a:endParaRPr>
          </a:p>
        </p:txBody>
      </p:sp>
      <p:sp>
        <p:nvSpPr>
          <p:cNvPr id="22" name="Google Shape;22;g2b6708be095_0_0"/>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g2b6708be095_0_0" descr=" "/>
          <p:cNvPicPr preferRelativeResize="0"/>
          <p:nvPr/>
        </p:nvPicPr>
        <p:blipFill rotWithShape="1">
          <a:blip r:embed="rId7">
            <a:alphaModFix/>
          </a:blip>
          <a:srcRect/>
          <a:stretch/>
        </p:blipFill>
        <p:spPr>
          <a:xfrm>
            <a:off x="19277045" y="1"/>
            <a:ext cx="5109976" cy="4534678"/>
          </a:xfrm>
          <a:prstGeom prst="rect">
            <a:avLst/>
          </a:prstGeom>
          <a:noFill/>
          <a:ln>
            <a:noFill/>
          </a:ln>
        </p:spPr>
      </p:pic>
      <p:sp>
        <p:nvSpPr>
          <p:cNvPr id="2" name="TextBox 1">
            <a:extLst>
              <a:ext uri="{FF2B5EF4-FFF2-40B4-BE49-F238E27FC236}">
                <a16:creationId xmlns:a16="http://schemas.microsoft.com/office/drawing/2014/main" id="{B82986CC-DD45-F33E-B38F-4A26E003F5CE}"/>
              </a:ext>
            </a:extLst>
          </p:cNvPr>
          <p:cNvSpPr txBox="1"/>
          <p:nvPr/>
        </p:nvSpPr>
        <p:spPr>
          <a:xfrm>
            <a:off x="10282335" y="9442580"/>
            <a:ext cx="13641355" cy="1754326"/>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Presented By, </a:t>
            </a:r>
          </a:p>
          <a:p>
            <a:r>
              <a:rPr lang="en-US" sz="5400" b="1" dirty="0">
                <a:latin typeface="Times New Roman" panose="02020603050405020304" pitchFamily="18" charset="0"/>
                <a:cs typeface="Times New Roman" panose="02020603050405020304" pitchFamily="18" charset="0"/>
              </a:rPr>
              <a:t>Anjali Baji MSN , RN.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341"/>
        <p:cNvGrpSpPr/>
        <p:nvPr/>
      </p:nvGrpSpPr>
      <p:grpSpPr>
        <a:xfrm>
          <a:off x="0" y="0"/>
          <a:ext cx="0" cy="0"/>
          <a:chOff x="0" y="0"/>
          <a:chExt cx="0" cy="0"/>
        </a:xfrm>
      </p:grpSpPr>
      <p:pic>
        <p:nvPicPr>
          <p:cNvPr id="342" name="Google Shape;342;g2b6708be095_0_313" descr=" "/>
          <p:cNvPicPr preferRelativeResize="0"/>
          <p:nvPr/>
        </p:nvPicPr>
        <p:blipFill rotWithShape="1">
          <a:blip r:embed="rId3">
            <a:alphaModFix/>
          </a:blip>
          <a:srcRect/>
          <a:stretch/>
        </p:blipFill>
        <p:spPr>
          <a:xfrm>
            <a:off x="21211651" y="2603500"/>
            <a:ext cx="3175397" cy="8496300"/>
          </a:xfrm>
          <a:prstGeom prst="rect">
            <a:avLst/>
          </a:prstGeom>
          <a:noFill/>
          <a:ln>
            <a:noFill/>
          </a:ln>
        </p:spPr>
      </p:pic>
      <p:pic>
        <p:nvPicPr>
          <p:cNvPr id="343" name="Google Shape;343;g2b6708be095_0_313" descr=" "/>
          <p:cNvPicPr preferRelativeResize="0"/>
          <p:nvPr/>
        </p:nvPicPr>
        <p:blipFill rotWithShape="1">
          <a:blip r:embed="rId4">
            <a:alphaModFix/>
          </a:blip>
          <a:srcRect/>
          <a:stretch/>
        </p:blipFill>
        <p:spPr>
          <a:xfrm>
            <a:off x="0" y="5756970"/>
            <a:ext cx="3478012" cy="7584157"/>
          </a:xfrm>
          <a:prstGeom prst="rect">
            <a:avLst/>
          </a:prstGeom>
          <a:noFill/>
          <a:ln>
            <a:noFill/>
          </a:ln>
        </p:spPr>
      </p:pic>
      <p:pic>
        <p:nvPicPr>
          <p:cNvPr id="344" name="Google Shape;344;g2b6708be095_0_313" descr=" "/>
          <p:cNvPicPr preferRelativeResize="0"/>
          <p:nvPr/>
        </p:nvPicPr>
        <p:blipFill rotWithShape="1">
          <a:blip r:embed="rId5">
            <a:alphaModFix/>
          </a:blip>
          <a:srcRect/>
          <a:stretch/>
        </p:blipFill>
        <p:spPr>
          <a:xfrm>
            <a:off x="9183248" y="0"/>
            <a:ext cx="6022810" cy="4419600"/>
          </a:xfrm>
          <a:prstGeom prst="rect">
            <a:avLst/>
          </a:prstGeom>
          <a:noFill/>
          <a:ln>
            <a:noFill/>
          </a:ln>
        </p:spPr>
      </p:pic>
      <p:sp>
        <p:nvSpPr>
          <p:cNvPr id="345" name="Google Shape;345;g2b6708be095_0_3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2b6708be095_0_313"/>
          <p:cNvSpPr/>
          <p:nvPr/>
        </p:nvSpPr>
        <p:spPr>
          <a:xfrm>
            <a:off x="3391324" y="32639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2b6708be095_0_313"/>
          <p:cNvSpPr/>
          <p:nvPr/>
        </p:nvSpPr>
        <p:spPr>
          <a:xfrm>
            <a:off x="3677110" y="3263900"/>
            <a:ext cx="73035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2b6708be095_0_313"/>
          <p:cNvSpPr/>
          <p:nvPr/>
        </p:nvSpPr>
        <p:spPr>
          <a:xfrm>
            <a:off x="3677110" y="3263900"/>
            <a:ext cx="78453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50" name="Google Shape;350;g2b6708be095_0_313"/>
          <p:cNvSpPr/>
          <p:nvPr/>
        </p:nvSpPr>
        <p:spPr>
          <a:xfrm>
            <a:off x="3391324" y="55372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2b6708be095_0_313"/>
          <p:cNvSpPr/>
          <p:nvPr/>
        </p:nvSpPr>
        <p:spPr>
          <a:xfrm>
            <a:off x="3323582" y="55372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52" name="Google Shape;352;g2b6708be095_0_313"/>
          <p:cNvSpPr/>
          <p:nvPr/>
        </p:nvSpPr>
        <p:spPr>
          <a:xfrm>
            <a:off x="3391324" y="69850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2b6708be095_0_313"/>
          <p:cNvSpPr/>
          <p:nvPr/>
        </p:nvSpPr>
        <p:spPr>
          <a:xfrm>
            <a:off x="3315114" y="6985000"/>
            <a:ext cx="80274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2b6708be095_0_313"/>
          <p:cNvSpPr/>
          <p:nvPr/>
        </p:nvSpPr>
        <p:spPr>
          <a:xfrm>
            <a:off x="3315114" y="6985000"/>
            <a:ext cx="85692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55" name="Google Shape;355;g2b6708be095_0_313"/>
          <p:cNvSpPr/>
          <p:nvPr/>
        </p:nvSpPr>
        <p:spPr>
          <a:xfrm>
            <a:off x="3391324" y="92583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2b6708be095_0_313"/>
          <p:cNvSpPr/>
          <p:nvPr/>
        </p:nvSpPr>
        <p:spPr>
          <a:xfrm>
            <a:off x="3323582" y="92583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57" name="Google Shape;357;g2b6708be095_0_313"/>
          <p:cNvSpPr/>
          <p:nvPr/>
        </p:nvSpPr>
        <p:spPr>
          <a:xfrm>
            <a:off x="13552594" y="32639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2b6708be095_0_313"/>
          <p:cNvSpPr/>
          <p:nvPr/>
        </p:nvSpPr>
        <p:spPr>
          <a:xfrm>
            <a:off x="15826178" y="3263900"/>
            <a:ext cx="33279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2b6708be095_0_313"/>
          <p:cNvSpPr/>
          <p:nvPr/>
        </p:nvSpPr>
        <p:spPr>
          <a:xfrm>
            <a:off x="15826178" y="3263900"/>
            <a:ext cx="38697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60" name="Google Shape;360;g2b6708be095_0_313"/>
          <p:cNvSpPr/>
          <p:nvPr/>
        </p:nvSpPr>
        <p:spPr>
          <a:xfrm>
            <a:off x="13552594" y="55372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2b6708be095_0_313"/>
          <p:cNvSpPr/>
          <p:nvPr/>
        </p:nvSpPr>
        <p:spPr>
          <a:xfrm>
            <a:off x="13484852" y="55372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62" name="Google Shape;362;g2b6708be095_0_313"/>
          <p:cNvSpPr/>
          <p:nvPr/>
        </p:nvSpPr>
        <p:spPr>
          <a:xfrm>
            <a:off x="13552594" y="69850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2b6708be095_0_313"/>
          <p:cNvSpPr/>
          <p:nvPr/>
        </p:nvSpPr>
        <p:spPr>
          <a:xfrm>
            <a:off x="14562370" y="6985000"/>
            <a:ext cx="58554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2b6708be095_0_313"/>
          <p:cNvSpPr/>
          <p:nvPr/>
        </p:nvSpPr>
        <p:spPr>
          <a:xfrm>
            <a:off x="14562370" y="6985000"/>
            <a:ext cx="63975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65" name="Google Shape;365;g2b6708be095_0_313"/>
          <p:cNvSpPr/>
          <p:nvPr/>
        </p:nvSpPr>
        <p:spPr>
          <a:xfrm>
            <a:off x="13552594" y="92583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2b6708be095_0_313"/>
          <p:cNvSpPr/>
          <p:nvPr/>
        </p:nvSpPr>
        <p:spPr>
          <a:xfrm>
            <a:off x="13484852" y="92583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9C82C04-A6DE-63F3-1CB1-23352CA5640E}"/>
              </a:ext>
            </a:extLst>
          </p:cNvPr>
          <p:cNvPicPr>
            <a:picLocks noChangeAspect="1"/>
          </p:cNvPicPr>
          <p:nvPr/>
        </p:nvPicPr>
        <p:blipFill>
          <a:blip r:embed="rId6"/>
          <a:stretch>
            <a:fillRect/>
          </a:stretch>
        </p:blipFill>
        <p:spPr>
          <a:xfrm>
            <a:off x="0" y="0"/>
            <a:ext cx="15629879" cy="13632303"/>
          </a:xfrm>
          <a:prstGeom prst="rect">
            <a:avLst/>
          </a:prstGeom>
        </p:spPr>
      </p:pic>
      <p:sp>
        <p:nvSpPr>
          <p:cNvPr id="4" name="TextBox 3">
            <a:extLst>
              <a:ext uri="{FF2B5EF4-FFF2-40B4-BE49-F238E27FC236}">
                <a16:creationId xmlns:a16="http://schemas.microsoft.com/office/drawing/2014/main" id="{27C7CE20-8F0F-7031-8D72-D0BF3FAE7602}"/>
              </a:ext>
            </a:extLst>
          </p:cNvPr>
          <p:cNvSpPr txBox="1"/>
          <p:nvPr/>
        </p:nvSpPr>
        <p:spPr>
          <a:xfrm>
            <a:off x="16422624" y="1920240"/>
            <a:ext cx="6163056" cy="3785652"/>
          </a:xfrm>
          <a:prstGeom prst="rect">
            <a:avLst/>
          </a:prstGeom>
          <a:noFill/>
        </p:spPr>
        <p:txBody>
          <a:bodyPr wrap="square" rtlCol="0">
            <a:spAutoFit/>
          </a:bodyPr>
          <a:lstStyle/>
          <a:p>
            <a:r>
              <a:rPr lang="en-US" sz="4800" b="1"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RELATION OF PRERENAL ETIOLOGY AND RENAL CELL DAMAGE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g2b6708be095_0_72" descr=" "/>
          <p:cNvPicPr preferRelativeResize="0"/>
          <p:nvPr/>
        </p:nvPicPr>
        <p:blipFill rotWithShape="1">
          <a:blip r:embed="rId3">
            <a:alphaModFix/>
          </a:blip>
          <a:srcRect/>
          <a:stretch/>
        </p:blipFill>
        <p:spPr>
          <a:xfrm>
            <a:off x="0" y="2"/>
            <a:ext cx="1892595" cy="2743200"/>
          </a:xfrm>
          <a:prstGeom prst="rect">
            <a:avLst/>
          </a:prstGeom>
          <a:noFill/>
          <a:ln>
            <a:noFill/>
          </a:ln>
        </p:spPr>
      </p:pic>
      <p:pic>
        <p:nvPicPr>
          <p:cNvPr id="94" name="Google Shape;94;g2b6708be095_0_72" descr=" "/>
          <p:cNvPicPr preferRelativeResize="0"/>
          <p:nvPr/>
        </p:nvPicPr>
        <p:blipFill rotWithShape="1">
          <a:blip r:embed="rId4">
            <a:alphaModFix/>
          </a:blip>
          <a:srcRect/>
          <a:stretch/>
        </p:blipFill>
        <p:spPr>
          <a:xfrm>
            <a:off x="0" y="10972802"/>
            <a:ext cx="9345782" cy="2743200"/>
          </a:xfrm>
          <a:prstGeom prst="rect">
            <a:avLst/>
          </a:prstGeom>
          <a:noFill/>
          <a:ln>
            <a:noFill/>
          </a:ln>
        </p:spPr>
      </p:pic>
      <p:sp>
        <p:nvSpPr>
          <p:cNvPr id="95" name="Google Shape;95;g2b6708be095_0_72"/>
          <p:cNvSpPr/>
          <p:nvPr/>
        </p:nvSpPr>
        <p:spPr>
          <a:xfrm>
            <a:off x="23370921" y="10515602"/>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2b6708be095_0_72"/>
          <p:cNvSpPr/>
          <p:nvPr/>
        </p:nvSpPr>
        <p:spPr>
          <a:xfrm>
            <a:off x="2959470" y="2743202"/>
            <a:ext cx="166095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98" name="Google Shape;98;g2b6708be095_0_72"/>
          <p:cNvSpPr/>
          <p:nvPr/>
        </p:nvSpPr>
        <p:spPr>
          <a:xfrm>
            <a:off x="2959470" y="4737102"/>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99" name="Google Shape;99;g2b6708be095_0_72"/>
          <p:cNvSpPr/>
          <p:nvPr/>
        </p:nvSpPr>
        <p:spPr>
          <a:xfrm>
            <a:off x="12701588" y="4737102"/>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D66848ED-7101-72F3-9D70-D24336D09A75}"/>
              </a:ext>
            </a:extLst>
          </p:cNvPr>
          <p:cNvSpPr/>
          <p:nvPr/>
        </p:nvSpPr>
        <p:spPr>
          <a:xfrm rot="16200000">
            <a:off x="3175304" y="6223878"/>
            <a:ext cx="13716000" cy="126824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PATHOPHYSIOLOGY</a:t>
            </a:r>
          </a:p>
        </p:txBody>
      </p:sp>
      <p:sp>
        <p:nvSpPr>
          <p:cNvPr id="5" name="Rectangle 4">
            <a:extLst>
              <a:ext uri="{FF2B5EF4-FFF2-40B4-BE49-F238E27FC236}">
                <a16:creationId xmlns:a16="http://schemas.microsoft.com/office/drawing/2014/main" id="{6924B806-6FBB-1254-2416-8DA236BF63F9}"/>
              </a:ext>
            </a:extLst>
          </p:cNvPr>
          <p:cNvSpPr/>
          <p:nvPr/>
        </p:nvSpPr>
        <p:spPr>
          <a:xfrm>
            <a:off x="85633" y="0"/>
            <a:ext cx="9260149" cy="13716000"/>
          </a:xfrm>
          <a:prstGeom prst="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en-US" sz="4800" b="1" dirty="0">
              <a:solidFill>
                <a:schemeClr val="accent2">
                  <a:lumMod val="50000"/>
                </a:schemeClr>
              </a:solidFill>
              <a:latin typeface="Times New Roman" panose="02020603050405020304" pitchFamily="18" charset="0"/>
              <a:cs typeface="Times New Roman" panose="02020603050405020304" pitchFamily="18" charset="0"/>
            </a:endParaRPr>
          </a:p>
          <a:p>
            <a:r>
              <a:rPr lang="en-US" sz="4800" b="1" dirty="0">
                <a:solidFill>
                  <a:srgbClr val="0070C0"/>
                </a:solidFill>
                <a:latin typeface="Times New Roman" panose="02020603050405020304" pitchFamily="18" charset="0"/>
                <a:cs typeface="Times New Roman" panose="02020603050405020304" pitchFamily="18" charset="0"/>
              </a:rPr>
              <a:t>INTRA-RENAL</a:t>
            </a:r>
            <a:r>
              <a:rPr lang="en-US" sz="4800" b="1" dirty="0">
                <a:solidFill>
                  <a:schemeClr val="accent2">
                    <a:lumMod val="50000"/>
                  </a:schemeClr>
                </a:solidFill>
                <a:latin typeface="Times New Roman" panose="02020603050405020304" pitchFamily="18" charset="0"/>
                <a:cs typeface="Times New Roman" panose="02020603050405020304" pitchFamily="18" charset="0"/>
              </a:rPr>
              <a:t>- Most common is ATN ( Acute tubular Necrosis) </a:t>
            </a:r>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Renal failure due to diseased, ischemic , infarcted or necrotic changes in the renal parenchyma.  </a:t>
            </a:r>
          </a:p>
          <a:p>
            <a:endParaRPr lang="en-US" sz="3600" dirty="0">
              <a:latin typeface="Times New Roman" panose="02020603050405020304" pitchFamily="18" charset="0"/>
              <a:cs typeface="Times New Roman" panose="02020603050405020304" pitchFamily="18" charset="0"/>
            </a:endParaRPr>
          </a:p>
          <a:p>
            <a:r>
              <a:rPr lang="en-US" sz="4400" b="1" dirty="0">
                <a:solidFill>
                  <a:schemeClr val="accent2">
                    <a:lumMod val="50000"/>
                  </a:schemeClr>
                </a:solidFill>
                <a:latin typeface="Times New Roman" panose="02020603050405020304" pitchFamily="18" charset="0"/>
                <a:cs typeface="Times New Roman" panose="02020603050405020304" pitchFamily="18" charset="0"/>
              </a:rPr>
              <a:t>CAUSES</a:t>
            </a:r>
          </a:p>
          <a:p>
            <a:endParaRPr lang="en-US" sz="4400" b="1" dirty="0">
              <a:solidFill>
                <a:schemeClr val="accent2">
                  <a:lumMod val="50000"/>
                </a:schemeClr>
              </a:solidFill>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Acute glomerular Nephritis /AGN/PSGN</a:t>
            </a:r>
          </a:p>
          <a:p>
            <a:pPr>
              <a:lnSpc>
                <a:spcPct val="150000"/>
              </a:lnSpc>
            </a:pPr>
            <a:r>
              <a:rPr lang="en-US" sz="3200" b="1" dirty="0">
                <a:latin typeface="Times New Roman" panose="02020603050405020304" pitchFamily="18" charset="0"/>
                <a:cs typeface="Times New Roman" panose="02020603050405020304" pitchFamily="18" charset="0"/>
              </a:rPr>
              <a:t>( MCC)</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Nephrotoxins</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 Acute tubular necrosis </a:t>
            </a:r>
            <a:r>
              <a:rPr lang="en-US" sz="3600" b="1" dirty="0">
                <a:latin typeface="Times New Roman" panose="02020603050405020304" pitchFamily="18" charset="0"/>
                <a:cs typeface="Times New Roman" panose="02020603050405020304" pitchFamily="18" charset="0"/>
              </a:rPr>
              <a:t>( MCC)</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Chemotherapy / Radiation</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Diabetic Nephropathy</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Hypertensive kidney disease</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Sarcoidosis</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Hemolytic Uremic Syndrome (HUS) </a:t>
            </a:r>
            <a:r>
              <a:rPr lang="en-US" sz="3600" b="1" dirty="0">
                <a:latin typeface="Times New Roman" panose="02020603050405020304" pitchFamily="18" charset="0"/>
                <a:cs typeface="Times New Roman" panose="02020603050405020304" pitchFamily="18" charset="0"/>
              </a:rPr>
              <a:t>( MCC)</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Infections </a:t>
            </a:r>
          </a:p>
          <a:p>
            <a:pPr>
              <a:lnSpc>
                <a:spcPct val="150000"/>
              </a:lnSpc>
            </a:pP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06F0743B-A1CD-B752-9DE8-C657DBF5504B}"/>
              </a:ext>
            </a:extLst>
          </p:cNvPr>
          <p:cNvGraphicFramePr/>
          <p:nvPr>
            <p:extLst>
              <p:ext uri="{D42A27DB-BD31-4B8C-83A1-F6EECF244321}">
                <p14:modId xmlns:p14="http://schemas.microsoft.com/office/powerpoint/2010/main" val="670757"/>
              </p:ext>
            </p:extLst>
          </p:nvPr>
        </p:nvGraphicFramePr>
        <p:xfrm>
          <a:off x="9299574" y="134054"/>
          <a:ext cx="16303626" cy="130515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9C0C758A-F047-C01A-8A2C-1A082947E78E}"/>
              </a:ext>
            </a:extLst>
          </p:cNvPr>
          <p:cNvSpPr/>
          <p:nvPr/>
        </p:nvSpPr>
        <p:spPr>
          <a:xfrm>
            <a:off x="18196560" y="5029200"/>
            <a:ext cx="5669280" cy="81002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CLASSIC ATN SIGN </a:t>
            </a:r>
          </a:p>
        </p:txBody>
      </p:sp>
    </p:spTree>
    <p:extLst>
      <p:ext uri="{BB962C8B-B14F-4D97-AF65-F5344CB8AC3E}">
        <p14:creationId xmlns:p14="http://schemas.microsoft.com/office/powerpoint/2010/main" val="158085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3230C-969B-ABCC-3D0D-2FAE12339B68}"/>
              </a:ext>
            </a:extLst>
          </p:cNvPr>
          <p:cNvPicPr>
            <a:picLocks noChangeAspect="1"/>
          </p:cNvPicPr>
          <p:nvPr/>
        </p:nvPicPr>
        <p:blipFill>
          <a:blip r:embed="rId2"/>
          <a:stretch>
            <a:fillRect/>
          </a:stretch>
        </p:blipFill>
        <p:spPr>
          <a:xfrm>
            <a:off x="80405" y="765110"/>
            <a:ext cx="7764134" cy="5446481"/>
          </a:xfrm>
          <a:prstGeom prst="rect">
            <a:avLst/>
          </a:prstGeom>
        </p:spPr>
      </p:pic>
      <p:pic>
        <p:nvPicPr>
          <p:cNvPr id="4" name="Picture 3">
            <a:extLst>
              <a:ext uri="{FF2B5EF4-FFF2-40B4-BE49-F238E27FC236}">
                <a16:creationId xmlns:a16="http://schemas.microsoft.com/office/drawing/2014/main" id="{F3FE8570-133C-DBB9-82F1-7EACED7703E4}"/>
              </a:ext>
            </a:extLst>
          </p:cNvPr>
          <p:cNvPicPr>
            <a:picLocks noChangeAspect="1"/>
          </p:cNvPicPr>
          <p:nvPr/>
        </p:nvPicPr>
        <p:blipFill>
          <a:blip r:embed="rId3"/>
          <a:stretch>
            <a:fillRect/>
          </a:stretch>
        </p:blipFill>
        <p:spPr>
          <a:xfrm>
            <a:off x="8488091" y="1865961"/>
            <a:ext cx="7488050" cy="9984066"/>
          </a:xfrm>
          <a:prstGeom prst="rect">
            <a:avLst/>
          </a:prstGeom>
        </p:spPr>
      </p:pic>
      <p:pic>
        <p:nvPicPr>
          <p:cNvPr id="2" name="Picture 1">
            <a:extLst>
              <a:ext uri="{FF2B5EF4-FFF2-40B4-BE49-F238E27FC236}">
                <a16:creationId xmlns:a16="http://schemas.microsoft.com/office/drawing/2014/main" id="{0C19C08E-BFA5-13BB-3AA0-19121DBF3C06}"/>
              </a:ext>
            </a:extLst>
          </p:cNvPr>
          <p:cNvPicPr>
            <a:picLocks noChangeAspect="1"/>
          </p:cNvPicPr>
          <p:nvPr/>
        </p:nvPicPr>
        <p:blipFill>
          <a:blip r:embed="rId4"/>
          <a:stretch>
            <a:fillRect/>
          </a:stretch>
        </p:blipFill>
        <p:spPr>
          <a:xfrm>
            <a:off x="17274589" y="164809"/>
            <a:ext cx="6275875" cy="6371447"/>
          </a:xfrm>
          <a:prstGeom prst="rect">
            <a:avLst/>
          </a:prstGeom>
        </p:spPr>
      </p:pic>
      <p:pic>
        <p:nvPicPr>
          <p:cNvPr id="5" name="Picture 4">
            <a:extLst>
              <a:ext uri="{FF2B5EF4-FFF2-40B4-BE49-F238E27FC236}">
                <a16:creationId xmlns:a16="http://schemas.microsoft.com/office/drawing/2014/main" id="{5976B238-C2DE-A0AC-DC58-1C27EE3D90FB}"/>
              </a:ext>
            </a:extLst>
          </p:cNvPr>
          <p:cNvPicPr>
            <a:picLocks noChangeAspect="1"/>
          </p:cNvPicPr>
          <p:nvPr/>
        </p:nvPicPr>
        <p:blipFill>
          <a:blip r:embed="rId5"/>
          <a:stretch>
            <a:fillRect/>
          </a:stretch>
        </p:blipFill>
        <p:spPr>
          <a:xfrm>
            <a:off x="54421" y="6650236"/>
            <a:ext cx="7790118" cy="5446480"/>
          </a:xfrm>
          <a:prstGeom prst="rect">
            <a:avLst/>
          </a:prstGeom>
        </p:spPr>
      </p:pic>
      <p:pic>
        <p:nvPicPr>
          <p:cNvPr id="6" name="Picture 5">
            <a:extLst>
              <a:ext uri="{FF2B5EF4-FFF2-40B4-BE49-F238E27FC236}">
                <a16:creationId xmlns:a16="http://schemas.microsoft.com/office/drawing/2014/main" id="{F0ECA814-1064-A061-E492-1F2BE7FF3249}"/>
              </a:ext>
            </a:extLst>
          </p:cNvPr>
          <p:cNvPicPr>
            <a:picLocks noChangeAspect="1"/>
          </p:cNvPicPr>
          <p:nvPr/>
        </p:nvPicPr>
        <p:blipFill>
          <a:blip r:embed="rId6"/>
          <a:stretch>
            <a:fillRect/>
          </a:stretch>
        </p:blipFill>
        <p:spPr>
          <a:xfrm>
            <a:off x="17761473" y="7179725"/>
            <a:ext cx="6275875" cy="6189013"/>
          </a:xfrm>
          <a:prstGeom prst="rect">
            <a:avLst/>
          </a:prstGeom>
        </p:spPr>
      </p:pic>
    </p:spTree>
    <p:extLst>
      <p:ext uri="{BB962C8B-B14F-4D97-AF65-F5344CB8AC3E}">
        <p14:creationId xmlns:p14="http://schemas.microsoft.com/office/powerpoint/2010/main" val="205414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90"/>
        <p:cNvGrpSpPr/>
        <p:nvPr/>
      </p:nvGrpSpPr>
      <p:grpSpPr>
        <a:xfrm>
          <a:off x="0" y="0"/>
          <a:ext cx="0" cy="0"/>
          <a:chOff x="0" y="0"/>
          <a:chExt cx="0" cy="0"/>
        </a:xfrm>
      </p:grpSpPr>
      <p:pic>
        <p:nvPicPr>
          <p:cNvPr id="91" name="Google Shape;91;g2b6708be095_0_72" descr=" "/>
          <p:cNvPicPr preferRelativeResize="0"/>
          <p:nvPr/>
        </p:nvPicPr>
        <p:blipFill rotWithShape="1">
          <a:blip r:embed="rId3">
            <a:alphaModFix/>
          </a:blip>
          <a:srcRect/>
          <a:stretch/>
        </p:blipFill>
        <p:spPr>
          <a:xfrm>
            <a:off x="15686461" y="0"/>
            <a:ext cx="8700587" cy="3276600"/>
          </a:xfrm>
          <a:prstGeom prst="rect">
            <a:avLst/>
          </a:prstGeom>
          <a:noFill/>
          <a:ln>
            <a:noFill/>
          </a:ln>
        </p:spPr>
      </p:pic>
      <p:pic>
        <p:nvPicPr>
          <p:cNvPr id="92" name="Google Shape;92;g2b6708be095_0_72" descr=" "/>
          <p:cNvPicPr preferRelativeResize="0"/>
          <p:nvPr/>
        </p:nvPicPr>
        <p:blipFill rotWithShape="1">
          <a:blip r:embed="rId4">
            <a:alphaModFix/>
          </a:blip>
          <a:srcRect/>
          <a:stretch/>
        </p:blipFill>
        <p:spPr>
          <a:xfrm>
            <a:off x="19547743" y="9359900"/>
            <a:ext cx="4839305" cy="4356100"/>
          </a:xfrm>
          <a:prstGeom prst="rect">
            <a:avLst/>
          </a:prstGeom>
          <a:noFill/>
          <a:ln>
            <a:noFill/>
          </a:ln>
        </p:spPr>
      </p:pic>
      <p:pic>
        <p:nvPicPr>
          <p:cNvPr id="93" name="Google Shape;93;g2b6708be095_0_72" descr=" "/>
          <p:cNvPicPr preferRelativeResize="0"/>
          <p:nvPr/>
        </p:nvPicPr>
        <p:blipFill rotWithShape="1">
          <a:blip r:embed="rId5">
            <a:alphaModFix/>
          </a:blip>
          <a:srcRect/>
          <a:stretch/>
        </p:blipFill>
        <p:spPr>
          <a:xfrm>
            <a:off x="0" y="0"/>
            <a:ext cx="1892595" cy="2743200"/>
          </a:xfrm>
          <a:prstGeom prst="rect">
            <a:avLst/>
          </a:prstGeom>
          <a:noFill/>
          <a:ln>
            <a:noFill/>
          </a:ln>
        </p:spPr>
      </p:pic>
      <p:pic>
        <p:nvPicPr>
          <p:cNvPr id="94" name="Google Shape;94;g2b6708be095_0_72" descr=" "/>
          <p:cNvPicPr preferRelativeResize="0"/>
          <p:nvPr/>
        </p:nvPicPr>
        <p:blipFill rotWithShape="1">
          <a:blip r:embed="rId6">
            <a:alphaModFix/>
          </a:blip>
          <a:srcRect/>
          <a:stretch/>
        </p:blipFill>
        <p:spPr>
          <a:xfrm>
            <a:off x="0" y="10972800"/>
            <a:ext cx="9345782" cy="2743200"/>
          </a:xfrm>
          <a:prstGeom prst="rect">
            <a:avLst/>
          </a:prstGeom>
          <a:noFill/>
          <a:ln>
            <a:noFill/>
          </a:ln>
        </p:spPr>
      </p:pic>
      <p:sp>
        <p:nvSpPr>
          <p:cNvPr id="95" name="Google Shape;95;g2b6708be095_0_72"/>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2b6708be095_0_72"/>
          <p:cNvSpPr/>
          <p:nvPr/>
        </p:nvSpPr>
        <p:spPr>
          <a:xfrm>
            <a:off x="2959470" y="2743200"/>
            <a:ext cx="166095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98" name="Google Shape;98;g2b6708be095_0_72"/>
          <p:cNvSpPr/>
          <p:nvPr/>
        </p:nvSpPr>
        <p:spPr>
          <a:xfrm>
            <a:off x="2959470" y="4737100"/>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99" name="Google Shape;99;g2b6708be095_0_72"/>
          <p:cNvSpPr/>
          <p:nvPr/>
        </p:nvSpPr>
        <p:spPr>
          <a:xfrm>
            <a:off x="12701588" y="4737100"/>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6E9C172-DDBD-C06E-685E-2CA5DF6233BE}"/>
              </a:ext>
            </a:extLst>
          </p:cNvPr>
          <p:cNvPicPr>
            <a:picLocks noChangeAspect="1"/>
          </p:cNvPicPr>
          <p:nvPr/>
        </p:nvPicPr>
        <p:blipFill>
          <a:blip r:embed="rId7"/>
          <a:stretch>
            <a:fillRect/>
          </a:stretch>
        </p:blipFill>
        <p:spPr>
          <a:xfrm>
            <a:off x="10720826" y="0"/>
            <a:ext cx="13715999" cy="13715999"/>
          </a:xfrm>
          <a:prstGeom prst="rect">
            <a:avLst/>
          </a:prstGeom>
        </p:spPr>
      </p:pic>
      <p:sp>
        <p:nvSpPr>
          <p:cNvPr id="4" name="Rectangle: Rounded Corners 3">
            <a:extLst>
              <a:ext uri="{FF2B5EF4-FFF2-40B4-BE49-F238E27FC236}">
                <a16:creationId xmlns:a16="http://schemas.microsoft.com/office/drawing/2014/main" id="{D66848ED-7101-72F3-9D70-D24336D09A75}"/>
              </a:ext>
            </a:extLst>
          </p:cNvPr>
          <p:cNvSpPr/>
          <p:nvPr/>
        </p:nvSpPr>
        <p:spPr>
          <a:xfrm rot="16200000">
            <a:off x="3554656" y="6223875"/>
            <a:ext cx="13716000" cy="126824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PATHOPHYSIOLOGY</a:t>
            </a:r>
          </a:p>
        </p:txBody>
      </p:sp>
      <p:sp>
        <p:nvSpPr>
          <p:cNvPr id="5" name="Rectangle 4">
            <a:extLst>
              <a:ext uri="{FF2B5EF4-FFF2-40B4-BE49-F238E27FC236}">
                <a16:creationId xmlns:a16="http://schemas.microsoft.com/office/drawing/2014/main" id="{6924B806-6FBB-1254-2416-8DA236BF63F9}"/>
              </a:ext>
            </a:extLst>
          </p:cNvPr>
          <p:cNvSpPr/>
          <p:nvPr/>
        </p:nvSpPr>
        <p:spPr>
          <a:xfrm>
            <a:off x="85633" y="-1"/>
            <a:ext cx="9260149" cy="13715999"/>
          </a:xfrm>
          <a:prstGeom prst="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r>
              <a:rPr lang="en-US" sz="4800" b="1" dirty="0">
                <a:solidFill>
                  <a:srgbClr val="0070C0"/>
                </a:solidFill>
                <a:latin typeface="Times New Roman" panose="02020603050405020304" pitchFamily="18" charset="0"/>
                <a:cs typeface="Times New Roman" panose="02020603050405020304" pitchFamily="18" charset="0"/>
              </a:rPr>
              <a:t>POST RENAL </a:t>
            </a: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Renal failure due to an obstructive process somewhere in the excretion of waste from the renal calyx to the urethra. </a:t>
            </a:r>
          </a:p>
          <a:p>
            <a:endParaRPr lang="en-US" sz="3600" dirty="0">
              <a:latin typeface="Times New Roman" panose="02020603050405020304" pitchFamily="18" charset="0"/>
              <a:cs typeface="Times New Roman" panose="02020603050405020304" pitchFamily="18" charset="0"/>
            </a:endParaRPr>
          </a:p>
          <a:p>
            <a:r>
              <a:rPr lang="en-US" sz="4400" b="1" dirty="0">
                <a:solidFill>
                  <a:schemeClr val="accent2">
                    <a:lumMod val="50000"/>
                  </a:schemeClr>
                </a:solidFill>
                <a:latin typeface="Times New Roman" panose="02020603050405020304" pitchFamily="18" charset="0"/>
                <a:cs typeface="Times New Roman" panose="02020603050405020304" pitchFamily="18" charset="0"/>
              </a:rPr>
              <a:t>CAUSES</a:t>
            </a:r>
          </a:p>
          <a:p>
            <a:endParaRPr lang="en-US" sz="4400" b="1"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4400" b="1" dirty="0">
              <a:solidFill>
                <a:schemeClr val="accent2">
                  <a:lumMod val="50000"/>
                </a:schemeClr>
              </a:solidFill>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Kidney stones </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Ureteral strictures </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 Neoplasms</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Adhesions </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Neurogenic bladder</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Post operative complications </a:t>
            </a:r>
          </a:p>
          <a:p>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g2b6708be095_0_72" descr=" "/>
          <p:cNvPicPr preferRelativeResize="0"/>
          <p:nvPr/>
        </p:nvPicPr>
        <p:blipFill rotWithShape="1">
          <a:blip r:embed="rId3">
            <a:alphaModFix/>
          </a:blip>
          <a:srcRect/>
          <a:stretch/>
        </p:blipFill>
        <p:spPr>
          <a:xfrm>
            <a:off x="15686461" y="0"/>
            <a:ext cx="8700587" cy="3276600"/>
          </a:xfrm>
          <a:prstGeom prst="rect">
            <a:avLst/>
          </a:prstGeom>
          <a:noFill/>
          <a:ln>
            <a:noFill/>
          </a:ln>
        </p:spPr>
      </p:pic>
      <p:pic>
        <p:nvPicPr>
          <p:cNvPr id="92" name="Google Shape;92;g2b6708be095_0_72" descr=" "/>
          <p:cNvPicPr preferRelativeResize="0"/>
          <p:nvPr/>
        </p:nvPicPr>
        <p:blipFill rotWithShape="1">
          <a:blip r:embed="rId4">
            <a:alphaModFix/>
          </a:blip>
          <a:srcRect/>
          <a:stretch/>
        </p:blipFill>
        <p:spPr>
          <a:xfrm>
            <a:off x="19547743" y="9359900"/>
            <a:ext cx="4839305" cy="4356100"/>
          </a:xfrm>
          <a:prstGeom prst="rect">
            <a:avLst/>
          </a:prstGeom>
          <a:noFill/>
          <a:ln>
            <a:noFill/>
          </a:ln>
        </p:spPr>
      </p:pic>
      <p:pic>
        <p:nvPicPr>
          <p:cNvPr id="93" name="Google Shape;93;g2b6708be095_0_72" descr=" "/>
          <p:cNvPicPr preferRelativeResize="0"/>
          <p:nvPr/>
        </p:nvPicPr>
        <p:blipFill rotWithShape="1">
          <a:blip r:embed="rId5">
            <a:alphaModFix/>
          </a:blip>
          <a:srcRect/>
          <a:stretch/>
        </p:blipFill>
        <p:spPr>
          <a:xfrm>
            <a:off x="0" y="0"/>
            <a:ext cx="1892595" cy="2743200"/>
          </a:xfrm>
          <a:prstGeom prst="rect">
            <a:avLst/>
          </a:prstGeom>
          <a:noFill/>
          <a:ln>
            <a:noFill/>
          </a:ln>
        </p:spPr>
      </p:pic>
      <p:pic>
        <p:nvPicPr>
          <p:cNvPr id="94" name="Google Shape;94;g2b6708be095_0_72" descr=" "/>
          <p:cNvPicPr preferRelativeResize="0"/>
          <p:nvPr/>
        </p:nvPicPr>
        <p:blipFill rotWithShape="1">
          <a:blip r:embed="rId6">
            <a:alphaModFix/>
          </a:blip>
          <a:srcRect/>
          <a:stretch/>
        </p:blipFill>
        <p:spPr>
          <a:xfrm>
            <a:off x="0" y="10972800"/>
            <a:ext cx="9345782" cy="2743200"/>
          </a:xfrm>
          <a:prstGeom prst="rect">
            <a:avLst/>
          </a:prstGeom>
          <a:noFill/>
          <a:ln>
            <a:noFill/>
          </a:ln>
        </p:spPr>
      </p:pic>
      <p:sp>
        <p:nvSpPr>
          <p:cNvPr id="95" name="Google Shape;95;g2b6708be095_0_72"/>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2b6708be095_0_72"/>
          <p:cNvSpPr/>
          <p:nvPr/>
        </p:nvSpPr>
        <p:spPr>
          <a:xfrm>
            <a:off x="2959470" y="2743200"/>
            <a:ext cx="166095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98" name="Google Shape;98;g2b6708be095_0_72"/>
          <p:cNvSpPr/>
          <p:nvPr/>
        </p:nvSpPr>
        <p:spPr>
          <a:xfrm>
            <a:off x="2959470" y="4737100"/>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99" name="Google Shape;99;g2b6708be095_0_72"/>
          <p:cNvSpPr/>
          <p:nvPr/>
        </p:nvSpPr>
        <p:spPr>
          <a:xfrm>
            <a:off x="12701588" y="4737100"/>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EEBC0AC8-CCB1-C914-B79F-8E2B86C6A50D}"/>
              </a:ext>
            </a:extLst>
          </p:cNvPr>
          <p:cNvSpPr txBox="1"/>
          <p:nvPr/>
        </p:nvSpPr>
        <p:spPr>
          <a:xfrm>
            <a:off x="963414" y="869838"/>
            <a:ext cx="21003981" cy="10562892"/>
          </a:xfrm>
          <a:prstGeom prst="rect">
            <a:avLst/>
          </a:prstGeom>
          <a:noFill/>
        </p:spPr>
        <p:txBody>
          <a:bodyPr wrap="square" rtlCol="0">
            <a:spAutoFit/>
          </a:bodyPr>
          <a:lstStyle/>
          <a:p>
            <a:pPr marR="0" algn="ctr">
              <a:lnSpc>
                <a:spcPct val="107000"/>
              </a:lnSpc>
              <a:spcBef>
                <a:spcPts val="0"/>
              </a:spcBef>
              <a:spcAft>
                <a:spcPts val="800"/>
              </a:spcAft>
            </a:pPr>
            <a:r>
              <a:rPr lang="en-US" sz="7200" b="1" kern="100" dirty="0">
                <a:solidFill>
                  <a:schemeClr val="accent2">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Systemic Conditions</a:t>
            </a:r>
          </a:p>
          <a:p>
            <a:pPr marR="0">
              <a:lnSpc>
                <a:spcPct val="107000"/>
              </a:lnSpc>
              <a:spcBef>
                <a:spcPts val="0"/>
              </a:spcBef>
              <a:spcAft>
                <a:spcPts val="800"/>
              </a:spcAft>
            </a:pPr>
            <a:endParaRPr lang="en-US" sz="3600" kern="100" dirty="0">
              <a:latin typeface="Times New Roman" panose="02020603050405020304" pitchFamily="18" charset="0"/>
              <a:ea typeface="Aptos" panose="020B0004020202020204" pitchFamily="34" charset="0"/>
              <a:cs typeface="Times New Roman" panose="02020603050405020304" pitchFamily="18" charset="0"/>
            </a:endParaRPr>
          </a:p>
          <a:p>
            <a:pPr marL="571500" marR="0" indent="-571500">
              <a:lnSpc>
                <a:spcPct val="107000"/>
              </a:lnSpc>
              <a:spcBef>
                <a:spcPts val="0"/>
              </a:spcBef>
              <a:spcAft>
                <a:spcPts val="800"/>
              </a:spcAft>
              <a:buFont typeface="Wingdings" panose="05000000000000000000" pitchFamily="2" charset="2"/>
              <a:buChar char="§"/>
            </a:pP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571500" marR="0" indent="-571500">
              <a:lnSpc>
                <a:spcPct val="107000"/>
              </a:lnSpc>
              <a:spcBef>
                <a:spcPts val="0"/>
              </a:spcBef>
              <a:spcAft>
                <a:spcPts val="800"/>
              </a:spcAft>
              <a:buFont typeface="Wingdings" panose="05000000000000000000" pitchFamily="2" charset="2"/>
              <a:buChar char="§"/>
            </a:pPr>
            <a:r>
              <a:rPr lang="en-US" sz="3600" dirty="0">
                <a:effectLst/>
                <a:latin typeface="Times New Roman" panose="02020603050405020304" pitchFamily="18" charset="0"/>
                <a:ea typeface="Aptos" panose="020B0004020202020204" pitchFamily="34" charset="0"/>
                <a:cs typeface="Times New Roman" panose="02020603050405020304" pitchFamily="18" charset="0"/>
              </a:rPr>
              <a:t>Multisystem Inflammatory Syndrome in Children (MIS-C)- Associated with COVID 19</a:t>
            </a:r>
          </a:p>
          <a:p>
            <a:pPr marL="571500" marR="0" indent="-571500">
              <a:lnSpc>
                <a:spcPct val="107000"/>
              </a:lnSpc>
              <a:spcBef>
                <a:spcPts val="0"/>
              </a:spcBef>
              <a:spcAft>
                <a:spcPts val="800"/>
              </a:spcAft>
              <a:buFont typeface="Wingdings" panose="05000000000000000000" pitchFamily="2" charset="2"/>
              <a:buChar char="§"/>
            </a:pPr>
            <a:r>
              <a:rPr lang="en-US" sz="3600" kern="100" dirty="0">
                <a:latin typeface="Times New Roman" panose="02020603050405020304" pitchFamily="18" charset="0"/>
                <a:ea typeface="Aptos" panose="020B0004020202020204" pitchFamily="34" charset="0"/>
                <a:cs typeface="Times New Roman" panose="02020603050405020304" pitchFamily="18" charset="0"/>
              </a:rPr>
              <a:t>Shock</a:t>
            </a:r>
          </a:p>
          <a:p>
            <a:pPr marL="571500" marR="0" indent="-571500">
              <a:lnSpc>
                <a:spcPct val="107000"/>
              </a:lnSpc>
              <a:spcBef>
                <a:spcPts val="0"/>
              </a:spcBef>
              <a:spcAft>
                <a:spcPts val="800"/>
              </a:spcAft>
              <a:buFont typeface="Wingdings" panose="05000000000000000000" pitchFamily="2" charset="2"/>
              <a:buChar char="§"/>
            </a:pPr>
            <a:r>
              <a:rPr lang="en-US" sz="3600" kern="100" dirty="0">
                <a:latin typeface="Times New Roman" panose="02020603050405020304" pitchFamily="18" charset="0"/>
                <a:ea typeface="Aptos" panose="020B0004020202020204" pitchFamily="34" charset="0"/>
                <a:cs typeface="Times New Roman" panose="02020603050405020304" pitchFamily="18" charset="0"/>
              </a:rPr>
              <a:t>Multiorgan dysfunction/ MODS </a:t>
            </a:r>
          </a:p>
          <a:p>
            <a:pPr marL="571500" marR="0" indent="-571500">
              <a:lnSpc>
                <a:spcPct val="107000"/>
              </a:lnSpc>
              <a:spcBef>
                <a:spcPts val="0"/>
              </a:spcBef>
              <a:spcAft>
                <a:spcPts val="800"/>
              </a:spcAft>
              <a:buFont typeface="Wingdings" panose="05000000000000000000" pitchFamily="2" charset="2"/>
              <a:buChar char="§"/>
            </a:pPr>
            <a:r>
              <a:rPr lang="en-US" sz="3600" dirty="0">
                <a:effectLst/>
                <a:latin typeface="Times New Roman" panose="02020603050405020304" pitchFamily="18" charset="0"/>
                <a:ea typeface="Aptos" panose="020B0004020202020204" pitchFamily="34" charset="0"/>
                <a:cs typeface="Times New Roman" panose="02020603050405020304" pitchFamily="18" charset="0"/>
              </a:rPr>
              <a:t>Rhabdomyolysis: This condition involves the breakdown of muscle tissue, releasing myoglobin into the bloodstream, which can be toxic to the kidneys and cause AKI.</a:t>
            </a:r>
            <a:r>
              <a:rPr lang="en-US" sz="3600" kern="100" dirty="0">
                <a:latin typeface="Times New Roman" panose="02020603050405020304" pitchFamily="18" charset="0"/>
                <a:ea typeface="Aptos" panose="020B0004020202020204" pitchFamily="34" charset="0"/>
                <a:cs typeface="Times New Roman" panose="02020603050405020304" pitchFamily="18" charset="0"/>
              </a:rPr>
              <a:t> </a:t>
            </a: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It can be triggered by trauma, extreme physical exertion, or certain infections.</a:t>
            </a:r>
          </a:p>
          <a:p>
            <a:pPr marL="571500" indent="-571500">
              <a:lnSpc>
                <a:spcPct val="107000"/>
              </a:lnSpc>
              <a:spcAft>
                <a:spcPts val="800"/>
              </a:spcAft>
              <a:buFont typeface="Wingdings" panose="05000000000000000000" pitchFamily="2" charset="2"/>
              <a:buChar char="§"/>
            </a:pP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Inborn Errors of Metabolism: Conditions like methylmalonic acidemia/ MMA or primary hyperoxaluria can cause metabolic disturbances that lead to AKI.</a:t>
            </a:r>
          </a:p>
          <a:p>
            <a:pPr marL="571500" indent="-571500">
              <a:lnSpc>
                <a:spcPct val="107000"/>
              </a:lnSpc>
              <a:spcAft>
                <a:spcPts val="800"/>
              </a:spcAft>
              <a:buFont typeface="Wingdings" panose="05000000000000000000" pitchFamily="2" charset="2"/>
              <a:buChar char="§"/>
            </a:pP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Hereditary Syndromes: Certain genetic syndromes, such as Alport syndrome or Wilms tumor, can predispose children to kidney dysfunction and AKI.</a:t>
            </a:r>
          </a:p>
          <a:p>
            <a:pPr marL="571500" marR="0" indent="-571500">
              <a:lnSpc>
                <a:spcPct val="107000"/>
              </a:lnSpc>
              <a:spcBef>
                <a:spcPts val="0"/>
              </a:spcBef>
              <a:spcAft>
                <a:spcPts val="800"/>
              </a:spcAft>
              <a:buFont typeface="Wingdings" panose="05000000000000000000" pitchFamily="2" charset="2"/>
              <a:buChar char="§"/>
            </a:pPr>
            <a:r>
              <a:rPr lang="en-US" sz="3600" dirty="0">
                <a:effectLst/>
                <a:latin typeface="Times New Roman" panose="02020603050405020304" pitchFamily="18" charset="0"/>
                <a:ea typeface="Aptos" panose="020B0004020202020204" pitchFamily="34" charset="0"/>
                <a:cs typeface="Times New Roman" panose="02020603050405020304" pitchFamily="18" charset="0"/>
              </a:rPr>
              <a:t>Acute Kidney Injury from Hemodynamic Changes</a:t>
            </a:r>
            <a:r>
              <a:rPr lang="en-US" sz="3600" kern="100" dirty="0">
                <a:latin typeface="Times New Roman" panose="02020603050405020304" pitchFamily="18" charset="0"/>
                <a:ea typeface="Aptos" panose="020B0004020202020204" pitchFamily="34" charset="0"/>
                <a:cs typeface="Times New Roman" panose="02020603050405020304" pitchFamily="18" charset="0"/>
              </a:rPr>
              <a:t>-</a:t>
            </a:r>
            <a:r>
              <a:rPr lang="en-US" sz="3600" dirty="0">
                <a:effectLst/>
                <a:latin typeface="Times New Roman" panose="02020603050405020304" pitchFamily="18" charset="0"/>
                <a:ea typeface="Aptos" panose="020B0004020202020204" pitchFamily="34" charset="0"/>
                <a:cs typeface="Times New Roman" panose="02020603050405020304" pitchFamily="18" charset="0"/>
              </a:rPr>
              <a:t> Major surgeries, especially those involving the heart or requiring cardiopulmonary bypass</a:t>
            </a: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4323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2b6708be095_0_106" descr=" "/>
          <p:cNvPicPr preferRelativeResize="0"/>
          <p:nvPr/>
        </p:nvPicPr>
        <p:blipFill rotWithShape="1">
          <a:blip r:embed="rId3">
            <a:alphaModFix/>
          </a:blip>
          <a:srcRect/>
          <a:stretch/>
        </p:blipFill>
        <p:spPr>
          <a:xfrm>
            <a:off x="21211651" y="2603500"/>
            <a:ext cx="3175397" cy="8496300"/>
          </a:xfrm>
          <a:prstGeom prst="rect">
            <a:avLst/>
          </a:prstGeom>
          <a:noFill/>
          <a:ln>
            <a:noFill/>
          </a:ln>
        </p:spPr>
      </p:pic>
      <p:pic>
        <p:nvPicPr>
          <p:cNvPr id="128" name="Google Shape;128;g2b6708be095_0_106" descr=" "/>
          <p:cNvPicPr preferRelativeResize="0"/>
          <p:nvPr/>
        </p:nvPicPr>
        <p:blipFill rotWithShape="1">
          <a:blip r:embed="rId4">
            <a:alphaModFix/>
          </a:blip>
          <a:srcRect/>
          <a:stretch/>
        </p:blipFill>
        <p:spPr>
          <a:xfrm>
            <a:off x="0" y="2603500"/>
            <a:ext cx="2620661" cy="10737627"/>
          </a:xfrm>
          <a:prstGeom prst="rect">
            <a:avLst/>
          </a:prstGeom>
          <a:noFill/>
          <a:ln>
            <a:noFill/>
          </a:ln>
        </p:spPr>
      </p:pic>
      <p:pic>
        <p:nvPicPr>
          <p:cNvPr id="129" name="Google Shape;129;g2b6708be095_0_106" descr=" "/>
          <p:cNvPicPr preferRelativeResize="0"/>
          <p:nvPr/>
        </p:nvPicPr>
        <p:blipFill rotWithShape="1">
          <a:blip r:embed="rId5">
            <a:alphaModFix/>
          </a:blip>
          <a:srcRect/>
          <a:stretch/>
        </p:blipFill>
        <p:spPr>
          <a:xfrm>
            <a:off x="9183248" y="0"/>
            <a:ext cx="6022810" cy="4419600"/>
          </a:xfrm>
          <a:prstGeom prst="rect">
            <a:avLst/>
          </a:prstGeom>
          <a:noFill/>
          <a:ln>
            <a:noFill/>
          </a:ln>
        </p:spPr>
      </p:pic>
      <p:sp>
        <p:nvSpPr>
          <p:cNvPr id="130" name="Google Shape;130;g2b6708be095_0_106"/>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2b6708be095_0_106"/>
          <p:cNvSpPr/>
          <p:nvPr/>
        </p:nvSpPr>
        <p:spPr>
          <a:xfrm>
            <a:off x="3543743" y="1384300"/>
            <a:ext cx="8129100" cy="1121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g2b6708be095_0_106" descr=" "/>
          <p:cNvPicPr preferRelativeResize="0"/>
          <p:nvPr/>
        </p:nvPicPr>
        <p:blipFill rotWithShape="1">
          <a:blip r:embed="rId6">
            <a:alphaModFix/>
          </a:blip>
          <a:srcRect/>
          <a:stretch/>
        </p:blipFill>
        <p:spPr>
          <a:xfrm>
            <a:off x="131923" y="61504"/>
            <a:ext cx="1609117" cy="1625600"/>
          </a:xfrm>
          <a:prstGeom prst="rect">
            <a:avLst/>
          </a:prstGeom>
          <a:noFill/>
          <a:ln>
            <a:noFill/>
          </a:ln>
        </p:spPr>
      </p:pic>
      <p:sp>
        <p:nvSpPr>
          <p:cNvPr id="134" name="Google Shape;134;g2b6708be095_0_106"/>
          <p:cNvSpPr/>
          <p:nvPr/>
        </p:nvSpPr>
        <p:spPr>
          <a:xfrm>
            <a:off x="4794849" y="3619500"/>
            <a:ext cx="5626800" cy="85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2b6708be095_0_106"/>
          <p:cNvSpPr/>
          <p:nvPr/>
        </p:nvSpPr>
        <p:spPr>
          <a:xfrm>
            <a:off x="4794849" y="3619500"/>
            <a:ext cx="58299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36" name="Google Shape;136;g2b6708be095_0_106"/>
          <p:cNvSpPr/>
          <p:nvPr/>
        </p:nvSpPr>
        <p:spPr>
          <a:xfrm>
            <a:off x="3543743" y="5080000"/>
            <a:ext cx="8129100" cy="18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2b6708be095_0_106"/>
          <p:cNvSpPr/>
          <p:nvPr/>
        </p:nvSpPr>
        <p:spPr>
          <a:xfrm>
            <a:off x="3476001" y="5080000"/>
            <a:ext cx="8264400" cy="19644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138" name="Google Shape;138;g2b6708be095_0_106" descr=" "/>
          <p:cNvPicPr preferRelativeResize="0"/>
          <p:nvPr/>
        </p:nvPicPr>
        <p:blipFill rotWithShape="1">
          <a:blip r:embed="rId7">
            <a:alphaModFix/>
          </a:blip>
          <a:srcRect/>
          <a:stretch/>
        </p:blipFill>
        <p:spPr>
          <a:xfrm>
            <a:off x="264999" y="3068320"/>
            <a:ext cx="1887793" cy="1351280"/>
          </a:xfrm>
          <a:prstGeom prst="rect">
            <a:avLst/>
          </a:prstGeom>
          <a:noFill/>
          <a:ln>
            <a:noFill/>
          </a:ln>
        </p:spPr>
      </p:pic>
      <p:sp>
        <p:nvSpPr>
          <p:cNvPr id="139" name="Google Shape;139;g2b6708be095_0_106"/>
          <p:cNvSpPr/>
          <p:nvPr/>
        </p:nvSpPr>
        <p:spPr>
          <a:xfrm>
            <a:off x="12663483" y="1384300"/>
            <a:ext cx="8129100" cy="1121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 name="Google Shape;140;g2b6708be095_0_106" descr=" "/>
          <p:cNvPicPr preferRelativeResize="0"/>
          <p:nvPr/>
        </p:nvPicPr>
        <p:blipFill rotWithShape="1">
          <a:blip r:embed="rId8">
            <a:alphaModFix/>
          </a:blip>
          <a:srcRect/>
          <a:stretch/>
        </p:blipFill>
        <p:spPr>
          <a:xfrm>
            <a:off x="22540160" y="12090400"/>
            <a:ext cx="2052094" cy="1625600"/>
          </a:xfrm>
          <a:prstGeom prst="rect">
            <a:avLst/>
          </a:prstGeom>
          <a:noFill/>
          <a:ln>
            <a:noFill/>
          </a:ln>
        </p:spPr>
      </p:pic>
      <p:sp>
        <p:nvSpPr>
          <p:cNvPr id="141" name="Google Shape;141;g2b6708be095_0_106"/>
          <p:cNvSpPr/>
          <p:nvPr/>
        </p:nvSpPr>
        <p:spPr>
          <a:xfrm>
            <a:off x="14257532" y="3619500"/>
            <a:ext cx="4941000" cy="85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2b6708be095_0_106"/>
          <p:cNvSpPr/>
          <p:nvPr/>
        </p:nvSpPr>
        <p:spPr>
          <a:xfrm>
            <a:off x="14257532" y="3619500"/>
            <a:ext cx="51441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43" name="Google Shape;143;g2b6708be095_0_106"/>
          <p:cNvSpPr/>
          <p:nvPr/>
        </p:nvSpPr>
        <p:spPr>
          <a:xfrm>
            <a:off x="12663483" y="5080000"/>
            <a:ext cx="8129100" cy="182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2b6708be095_0_106"/>
          <p:cNvSpPr/>
          <p:nvPr/>
        </p:nvSpPr>
        <p:spPr>
          <a:xfrm>
            <a:off x="12595741" y="5080000"/>
            <a:ext cx="8264400" cy="19644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A8F5EA3-2368-5DE0-A287-2539E4A2278D}"/>
              </a:ext>
            </a:extLst>
          </p:cNvPr>
          <p:cNvSpPr txBox="1"/>
          <p:nvPr/>
        </p:nvSpPr>
        <p:spPr>
          <a:xfrm>
            <a:off x="2341941" y="786384"/>
            <a:ext cx="13312587" cy="1323439"/>
          </a:xfrm>
          <a:prstGeom prst="rect">
            <a:avLst/>
          </a:prstGeom>
          <a:noFill/>
        </p:spPr>
        <p:txBody>
          <a:bodyPr wrap="square" rtlCol="0">
            <a:spAutoFit/>
          </a:bodyPr>
          <a:lstStyle/>
          <a:p>
            <a:r>
              <a:rPr lang="en-US" sz="8000" dirty="0">
                <a:latin typeface="Aptos Black" panose="020F0502020204030204" pitchFamily="34" charset="0"/>
              </a:rPr>
              <a:t>Contrast Nephropathy</a:t>
            </a:r>
          </a:p>
        </p:txBody>
      </p:sp>
      <p:sp>
        <p:nvSpPr>
          <p:cNvPr id="3" name="TextBox 2">
            <a:extLst>
              <a:ext uri="{FF2B5EF4-FFF2-40B4-BE49-F238E27FC236}">
                <a16:creationId xmlns:a16="http://schemas.microsoft.com/office/drawing/2014/main" id="{0DB37812-1388-0E23-04B7-8AFBC4304564}"/>
              </a:ext>
            </a:extLst>
          </p:cNvPr>
          <p:cNvSpPr txBox="1"/>
          <p:nvPr/>
        </p:nvSpPr>
        <p:spPr>
          <a:xfrm>
            <a:off x="1901000" y="3090687"/>
            <a:ext cx="14667928" cy="7294305"/>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ADLaM Display" panose="02010000000000000000" pitchFamily="2" charset="0"/>
                <a:ea typeface="ADLaM Display" panose="02010000000000000000" pitchFamily="2" charset="0"/>
                <a:cs typeface="ADLaM Display" panose="02010000000000000000" pitchFamily="2" charset="0"/>
              </a:rPr>
              <a:t>Contrast nephropathy is worsening of renal function after IV administration of radiocontrast and is usually temporary. Contrast nephropathy is acute tubular necrosis, caused by an iodinated radiocontrast agent, all of which are nephrotoxic.</a:t>
            </a:r>
          </a:p>
          <a:p>
            <a:endParaRPr lang="en-US" sz="3600" dirty="0">
              <a:latin typeface="ADLaM Display" panose="02010000000000000000" pitchFamily="2" charset="0"/>
              <a:ea typeface="ADLaM Display" panose="02010000000000000000" pitchFamily="2" charset="0"/>
              <a:cs typeface="ADLaM Display" panose="02010000000000000000" pitchFamily="2"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precise mechanism of radiocontrast toxicity is unknown but is suspected to be some combination of renal vasoconstriction and direct cytotoxic effects </a:t>
            </a:r>
          </a:p>
          <a:p>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b="1" dirty="0">
                <a:solidFill>
                  <a:schemeClr val="accent2">
                    <a:lumMod val="75000"/>
                  </a:schemeClr>
                </a:solidFill>
                <a:latin typeface="Times New Roman" panose="02020603050405020304" pitchFamily="18" charset="0"/>
                <a:cs typeface="Times New Roman" panose="02020603050405020304" pitchFamily="18" charset="0"/>
              </a:rPr>
              <a:t>Diagnosis is based on a progressive rise in serum creatinine 24 to 48 hours after contrast is given.</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Treatment is supportive.</a:t>
            </a:r>
          </a:p>
          <a:p>
            <a:pPr marL="571500" indent="-57150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pic>
        <p:nvPicPr>
          <p:cNvPr id="4" name="Google Shape;138;g2b6708be095_0_106" descr=" ">
            <a:extLst>
              <a:ext uri="{FF2B5EF4-FFF2-40B4-BE49-F238E27FC236}">
                <a16:creationId xmlns:a16="http://schemas.microsoft.com/office/drawing/2014/main" id="{018085B2-066B-8C1A-42F5-C685750AB42A}"/>
              </a:ext>
            </a:extLst>
          </p:cNvPr>
          <p:cNvPicPr preferRelativeResize="0"/>
          <p:nvPr/>
        </p:nvPicPr>
        <p:blipFill rotWithShape="1">
          <a:blip r:embed="rId7">
            <a:alphaModFix/>
          </a:blip>
          <a:srcRect/>
          <a:stretch/>
        </p:blipFill>
        <p:spPr>
          <a:xfrm>
            <a:off x="263595" y="5901543"/>
            <a:ext cx="1911941" cy="1351280"/>
          </a:xfrm>
          <a:prstGeom prst="rect">
            <a:avLst/>
          </a:prstGeom>
          <a:noFill/>
          <a:ln>
            <a:noFill/>
          </a:ln>
        </p:spPr>
      </p:pic>
      <p:pic>
        <p:nvPicPr>
          <p:cNvPr id="5" name="Google Shape;140;g2b6708be095_0_106" descr=" ">
            <a:extLst>
              <a:ext uri="{FF2B5EF4-FFF2-40B4-BE49-F238E27FC236}">
                <a16:creationId xmlns:a16="http://schemas.microsoft.com/office/drawing/2014/main" id="{32306003-821A-7D0C-15AB-F08F57E956DC}"/>
              </a:ext>
            </a:extLst>
          </p:cNvPr>
          <p:cNvPicPr preferRelativeResize="0"/>
          <p:nvPr/>
        </p:nvPicPr>
        <p:blipFill rotWithShape="1">
          <a:blip r:embed="rId8">
            <a:alphaModFix/>
          </a:blip>
          <a:srcRect/>
          <a:stretch/>
        </p:blipFill>
        <p:spPr>
          <a:xfrm>
            <a:off x="501009" y="8026008"/>
            <a:ext cx="2052094" cy="1625600"/>
          </a:xfrm>
          <a:prstGeom prst="rect">
            <a:avLst/>
          </a:prstGeom>
          <a:noFill/>
          <a:ln>
            <a:noFill/>
          </a:ln>
        </p:spPr>
      </p:pic>
      <p:sp>
        <p:nvSpPr>
          <p:cNvPr id="6" name="TextBox 5">
            <a:extLst>
              <a:ext uri="{FF2B5EF4-FFF2-40B4-BE49-F238E27FC236}">
                <a16:creationId xmlns:a16="http://schemas.microsoft.com/office/drawing/2014/main" id="{C9537025-C760-CABD-2D5F-5FA088A7B359}"/>
              </a:ext>
            </a:extLst>
          </p:cNvPr>
          <p:cNvSpPr txBox="1"/>
          <p:nvPr/>
        </p:nvSpPr>
        <p:spPr>
          <a:xfrm>
            <a:off x="16920438" y="1687104"/>
            <a:ext cx="7340053" cy="9079409"/>
          </a:xfrm>
          <a:prstGeom prst="rect">
            <a:avLst/>
          </a:prstGeom>
          <a:noFill/>
        </p:spPr>
        <p:txBody>
          <a:bodyPr wrap="square" rtlCol="0">
            <a:spAutoFit/>
          </a:bodyPr>
          <a:lstStyle/>
          <a:p>
            <a:pPr algn="ctr"/>
            <a:r>
              <a:rPr lang="en-US" sz="4000" b="1" dirty="0">
                <a:solidFill>
                  <a:schemeClr val="accent2">
                    <a:lumMod val="50000"/>
                  </a:schemeClr>
                </a:solidFill>
                <a:latin typeface="Times New Roman" panose="02020603050405020304" pitchFamily="18" charset="0"/>
                <a:cs typeface="Times New Roman" panose="02020603050405020304" pitchFamily="18" charset="0"/>
              </a:rPr>
              <a:t>RISK FACTORS </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Older age</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Preexisting chronic kidney disease</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Diabetes mellitus</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Heart failure</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Multiple myeloma</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High doses of a hyperosmolar contrast agent (</a:t>
            </a:r>
            <a:r>
              <a:rPr lang="en-US" sz="3200" i="1" dirty="0" err="1">
                <a:latin typeface="Times New Roman" panose="02020603050405020304" pitchFamily="18" charset="0"/>
                <a:cs typeface="Times New Roman" panose="02020603050405020304" pitchFamily="18" charset="0"/>
              </a:rPr>
              <a:t>eg</a:t>
            </a:r>
            <a:r>
              <a:rPr lang="en-US" sz="3200" i="1" dirty="0">
                <a:latin typeface="Times New Roman" panose="02020603050405020304" pitchFamily="18" charset="0"/>
                <a:cs typeface="Times New Roman" panose="02020603050405020304" pitchFamily="18" charset="0"/>
              </a:rPr>
              <a:t>, during percutaneous coronary interventions)</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Factors that reduce renal perfusion, such as volume depletion or the concurrent use of nonsteroidal anti-inflammatory drugs (NSAIDs), diuretics, or angiotensin-converting enzyme (ACE) inhibitors</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Concurrent use of nephrotoxic medications (</a:t>
            </a:r>
            <a:r>
              <a:rPr lang="en-US" sz="3200" i="1" dirty="0" err="1">
                <a:latin typeface="Times New Roman" panose="02020603050405020304" pitchFamily="18" charset="0"/>
                <a:cs typeface="Times New Roman" panose="02020603050405020304" pitchFamily="18" charset="0"/>
              </a:rPr>
              <a:t>eg</a:t>
            </a:r>
            <a:r>
              <a:rPr lang="en-US" sz="3200" i="1" dirty="0">
                <a:latin typeface="Times New Roman" panose="02020603050405020304" pitchFamily="18" charset="0"/>
                <a:cs typeface="Times New Roman" panose="02020603050405020304" pitchFamily="18" charset="0"/>
              </a:rPr>
              <a:t>, aminoglycosides)</a:t>
            </a:r>
          </a:p>
          <a:p>
            <a:pPr marL="457200" indent="-457200">
              <a:buFont typeface="Arial" panose="020B0604020202020204" pitchFamily="34" charset="0"/>
              <a:buChar char="•"/>
            </a:pPr>
            <a:r>
              <a:rPr lang="en-US" sz="3200" i="1" dirty="0">
                <a:latin typeface="Times New Roman" panose="02020603050405020304" pitchFamily="18" charset="0"/>
                <a:cs typeface="Times New Roman" panose="02020603050405020304" pitchFamily="18" charset="0"/>
              </a:rPr>
              <a:t>Liver failure</a:t>
            </a:r>
          </a:p>
        </p:txBody>
      </p:sp>
      <p:cxnSp>
        <p:nvCxnSpPr>
          <p:cNvPr id="8" name="Straight Connector 7">
            <a:extLst>
              <a:ext uri="{FF2B5EF4-FFF2-40B4-BE49-F238E27FC236}">
                <a16:creationId xmlns:a16="http://schemas.microsoft.com/office/drawing/2014/main" id="{731527BE-562F-E10E-4D53-EBB25D81D569}"/>
              </a:ext>
            </a:extLst>
          </p:cNvPr>
          <p:cNvCxnSpPr/>
          <p:nvPr/>
        </p:nvCxnSpPr>
        <p:spPr>
          <a:xfrm>
            <a:off x="16568928" y="1724170"/>
            <a:ext cx="0" cy="1025496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3303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g2b6708be095_0_85" descr=" "/>
          <p:cNvPicPr preferRelativeResize="0"/>
          <p:nvPr/>
        </p:nvPicPr>
        <p:blipFill rotWithShape="1">
          <a:blip r:embed="rId3">
            <a:alphaModFix/>
          </a:blip>
          <a:srcRect/>
          <a:stretch/>
        </p:blipFill>
        <p:spPr>
          <a:xfrm>
            <a:off x="19852581" y="-1"/>
            <a:ext cx="4534467" cy="5250267"/>
          </a:xfrm>
          <a:prstGeom prst="rect">
            <a:avLst/>
          </a:prstGeom>
          <a:noFill/>
          <a:ln>
            <a:noFill/>
          </a:ln>
        </p:spPr>
      </p:pic>
      <p:pic>
        <p:nvPicPr>
          <p:cNvPr id="106" name="Google Shape;106;g2b6708be095_0_85" descr=" "/>
          <p:cNvPicPr preferRelativeResize="0"/>
          <p:nvPr/>
        </p:nvPicPr>
        <p:blipFill rotWithShape="1">
          <a:blip r:embed="rId4">
            <a:alphaModFix/>
          </a:blip>
          <a:srcRect/>
          <a:stretch/>
        </p:blipFill>
        <p:spPr>
          <a:xfrm>
            <a:off x="0" y="8978900"/>
            <a:ext cx="4230767" cy="4737100"/>
          </a:xfrm>
          <a:prstGeom prst="rect">
            <a:avLst/>
          </a:prstGeom>
          <a:noFill/>
          <a:ln>
            <a:noFill/>
          </a:ln>
        </p:spPr>
      </p:pic>
      <p:pic>
        <p:nvPicPr>
          <p:cNvPr id="107" name="Google Shape;107;g2b6708be095_0_85" descr=" "/>
          <p:cNvPicPr preferRelativeResize="0"/>
          <p:nvPr/>
        </p:nvPicPr>
        <p:blipFill rotWithShape="1">
          <a:blip r:embed="rId5">
            <a:alphaModFix/>
          </a:blip>
          <a:srcRect/>
          <a:stretch/>
        </p:blipFill>
        <p:spPr>
          <a:xfrm>
            <a:off x="22055328" y="7387300"/>
            <a:ext cx="2331720" cy="6328700"/>
          </a:xfrm>
          <a:prstGeom prst="rect">
            <a:avLst/>
          </a:prstGeom>
          <a:noFill/>
          <a:ln>
            <a:noFill/>
          </a:ln>
        </p:spPr>
      </p:pic>
      <p:pic>
        <p:nvPicPr>
          <p:cNvPr id="108" name="Google Shape;108;g2b6708be095_0_85" descr=" "/>
          <p:cNvPicPr preferRelativeResize="0"/>
          <p:nvPr/>
        </p:nvPicPr>
        <p:blipFill rotWithShape="1">
          <a:blip r:embed="rId6">
            <a:alphaModFix/>
          </a:blip>
          <a:srcRect/>
          <a:stretch/>
        </p:blipFill>
        <p:spPr>
          <a:xfrm>
            <a:off x="0" y="0"/>
            <a:ext cx="4850437" cy="5168236"/>
          </a:xfrm>
          <a:prstGeom prst="rect">
            <a:avLst/>
          </a:prstGeom>
          <a:noFill/>
          <a:ln>
            <a:noFill/>
          </a:ln>
        </p:spPr>
      </p:pic>
      <p:sp>
        <p:nvSpPr>
          <p:cNvPr id="109" name="Google Shape;109;g2b6708be095_0_85"/>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 name="Google Shape;111;g2b6708be095_0_85" descr=" "/>
          <p:cNvPicPr preferRelativeResize="0"/>
          <p:nvPr/>
        </p:nvPicPr>
        <p:blipFill rotWithShape="1">
          <a:blip r:embed="rId7">
            <a:alphaModFix/>
          </a:blip>
          <a:srcRect/>
          <a:stretch/>
        </p:blipFill>
        <p:spPr>
          <a:xfrm>
            <a:off x="89986" y="11020"/>
            <a:ext cx="9297689" cy="13533120"/>
          </a:xfrm>
          <a:prstGeom prst="rect">
            <a:avLst/>
          </a:prstGeom>
          <a:noFill/>
          <a:ln>
            <a:noFill/>
          </a:ln>
        </p:spPr>
      </p:pic>
      <p:sp>
        <p:nvSpPr>
          <p:cNvPr id="112" name="Google Shape;112;g2b6708be095_0_85"/>
          <p:cNvSpPr/>
          <p:nvPr/>
        </p:nvSpPr>
        <p:spPr>
          <a:xfrm>
            <a:off x="13057232" y="2705100"/>
            <a:ext cx="99072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g2b6708be095_0_85" descr=" "/>
          <p:cNvPicPr preferRelativeResize="0"/>
          <p:nvPr/>
        </p:nvPicPr>
        <p:blipFill rotWithShape="1">
          <a:blip r:embed="rId8">
            <a:alphaModFix/>
          </a:blip>
          <a:srcRect/>
          <a:stretch/>
        </p:blipFill>
        <p:spPr>
          <a:xfrm>
            <a:off x="22558019" y="15333"/>
            <a:ext cx="1625803" cy="1618245"/>
          </a:xfrm>
          <a:prstGeom prst="rect">
            <a:avLst/>
          </a:prstGeom>
          <a:noFill/>
          <a:ln>
            <a:noFill/>
          </a:ln>
        </p:spPr>
      </p:pic>
      <p:sp>
        <p:nvSpPr>
          <p:cNvPr id="114" name="Google Shape;114;g2b6708be095_0_85"/>
          <p:cNvSpPr/>
          <p:nvPr/>
        </p:nvSpPr>
        <p:spPr>
          <a:xfrm>
            <a:off x="15089486" y="2705100"/>
            <a:ext cx="78750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2b6708be095_0_85"/>
          <p:cNvSpPr/>
          <p:nvPr/>
        </p:nvSpPr>
        <p:spPr>
          <a:xfrm>
            <a:off x="15089486" y="2705100"/>
            <a:ext cx="80781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16" name="Google Shape;116;g2b6708be095_0_85"/>
          <p:cNvSpPr/>
          <p:nvPr/>
        </p:nvSpPr>
        <p:spPr>
          <a:xfrm>
            <a:off x="15089486" y="3759200"/>
            <a:ext cx="80106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117" name="Google Shape;117;g2b6708be095_0_85"/>
          <p:cNvSpPr/>
          <p:nvPr/>
        </p:nvSpPr>
        <p:spPr>
          <a:xfrm>
            <a:off x="13057232" y="6858000"/>
            <a:ext cx="99072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g2b6708be095_0_85" descr=" "/>
          <p:cNvPicPr preferRelativeResize="0"/>
          <p:nvPr/>
        </p:nvPicPr>
        <p:blipFill rotWithShape="1">
          <a:blip r:embed="rId9">
            <a:alphaModFix/>
          </a:blip>
          <a:srcRect/>
          <a:stretch/>
        </p:blipFill>
        <p:spPr>
          <a:xfrm>
            <a:off x="23004553" y="2954747"/>
            <a:ext cx="806513" cy="1134691"/>
          </a:xfrm>
          <a:prstGeom prst="rect">
            <a:avLst/>
          </a:prstGeom>
          <a:noFill/>
          <a:ln>
            <a:noFill/>
          </a:ln>
        </p:spPr>
      </p:pic>
      <p:sp>
        <p:nvSpPr>
          <p:cNvPr id="119" name="Google Shape;119;g2b6708be095_0_85"/>
          <p:cNvSpPr/>
          <p:nvPr/>
        </p:nvSpPr>
        <p:spPr>
          <a:xfrm>
            <a:off x="15089486" y="6858000"/>
            <a:ext cx="78750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2b6708be095_0_85"/>
          <p:cNvSpPr/>
          <p:nvPr/>
        </p:nvSpPr>
        <p:spPr>
          <a:xfrm>
            <a:off x="15089486" y="6858000"/>
            <a:ext cx="80781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21" name="Google Shape;121;g2b6708be095_0_85"/>
          <p:cNvSpPr/>
          <p:nvPr/>
        </p:nvSpPr>
        <p:spPr>
          <a:xfrm>
            <a:off x="15089486" y="7912100"/>
            <a:ext cx="80106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2" name="Google Shape;118;g2b6708be095_0_85" descr=" ">
            <a:extLst>
              <a:ext uri="{FF2B5EF4-FFF2-40B4-BE49-F238E27FC236}">
                <a16:creationId xmlns:a16="http://schemas.microsoft.com/office/drawing/2014/main" id="{0A422F8E-7F4B-A0FB-9AA2-01D3916D8B4F}"/>
              </a:ext>
            </a:extLst>
          </p:cNvPr>
          <p:cNvPicPr preferRelativeResize="0"/>
          <p:nvPr/>
        </p:nvPicPr>
        <p:blipFill rotWithShape="1">
          <a:blip r:embed="rId9">
            <a:alphaModFix/>
          </a:blip>
          <a:srcRect/>
          <a:stretch/>
        </p:blipFill>
        <p:spPr>
          <a:xfrm>
            <a:off x="23167586" y="12236548"/>
            <a:ext cx="806513" cy="1134691"/>
          </a:xfrm>
          <a:prstGeom prst="rect">
            <a:avLst/>
          </a:prstGeom>
          <a:noFill/>
          <a:ln>
            <a:noFill/>
          </a:ln>
        </p:spPr>
      </p:pic>
      <p:sp>
        <p:nvSpPr>
          <p:cNvPr id="3" name="Rectangle 2">
            <a:extLst>
              <a:ext uri="{FF2B5EF4-FFF2-40B4-BE49-F238E27FC236}">
                <a16:creationId xmlns:a16="http://schemas.microsoft.com/office/drawing/2014/main" id="{76966B4C-C9F2-BFAF-F7C5-EE65AB0072C1}"/>
              </a:ext>
            </a:extLst>
          </p:cNvPr>
          <p:cNvSpPr/>
          <p:nvPr/>
        </p:nvSpPr>
        <p:spPr>
          <a:xfrm>
            <a:off x="9546336" y="182880"/>
            <a:ext cx="12944183" cy="1353312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TextBox 5">
            <a:extLst>
              <a:ext uri="{FF2B5EF4-FFF2-40B4-BE49-F238E27FC236}">
                <a16:creationId xmlns:a16="http://schemas.microsoft.com/office/drawing/2014/main" id="{5DBE7376-98B7-4A5A-698C-275B493A7488}"/>
              </a:ext>
            </a:extLst>
          </p:cNvPr>
          <p:cNvSpPr txBox="1"/>
          <p:nvPr/>
        </p:nvSpPr>
        <p:spPr>
          <a:xfrm>
            <a:off x="9546336" y="182880"/>
            <a:ext cx="13011629" cy="10795712"/>
          </a:xfrm>
          <a:prstGeom prst="rect">
            <a:avLst/>
          </a:prstGeom>
          <a:noFill/>
        </p:spPr>
        <p:txBody>
          <a:bodyPr wrap="square" rtlCol="0">
            <a:spAutoFit/>
          </a:bodyPr>
          <a:lstStyle/>
          <a:p>
            <a:pPr algn="ctr">
              <a:lnSpc>
                <a:spcPct val="150000"/>
              </a:lnSpc>
              <a:buClr>
                <a:srgbClr val="272727"/>
              </a:buClr>
              <a:buSzPts val="12800"/>
            </a:pPr>
            <a:r>
              <a:rPr lang="en-US" sz="3600" dirty="0">
                <a:solidFill>
                  <a:srgbClr val="272727"/>
                </a:solidFill>
                <a:latin typeface="Paytone One"/>
                <a:ea typeface="Calibri"/>
                <a:cs typeface="Calibri"/>
              </a:rPr>
              <a:t>Common medications associated with nephrotoxicity</a:t>
            </a:r>
          </a:p>
          <a:p>
            <a:pPr>
              <a:lnSpc>
                <a:spcPct val="150000"/>
              </a:lnSpc>
            </a:pPr>
            <a:endParaRPr lang="en-US" sz="36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Acetaminophen</a:t>
            </a:r>
            <a:endParaRPr lang="en-US" sz="3600" dirty="0">
              <a:solidFill>
                <a:schemeClr val="bg1">
                  <a:lumMod val="10000"/>
                </a:schemeClr>
              </a:solidFill>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NSAIDS</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Antidepressants (</a:t>
            </a:r>
            <a:r>
              <a:rPr lang="en-US" sz="3600" b="0" i="0" dirty="0" err="1">
                <a:solidFill>
                  <a:schemeClr val="bg1">
                    <a:lumMod val="10000"/>
                  </a:schemeClr>
                </a:solidFill>
                <a:latin typeface="Times New Roman" panose="02020603050405020304" pitchFamily="18" charset="0"/>
                <a:cs typeface="Times New Roman" panose="02020603050405020304" pitchFamily="18" charset="0"/>
              </a:rPr>
              <a:t>e.g</a:t>
            </a:r>
            <a:r>
              <a:rPr lang="en-US" sz="3600" b="0" i="0" dirty="0">
                <a:solidFill>
                  <a:schemeClr val="bg1">
                    <a:lumMod val="10000"/>
                  </a:schemeClr>
                </a:solidFill>
                <a:latin typeface="Times New Roman" panose="02020603050405020304" pitchFamily="18" charset="0"/>
                <a:cs typeface="Times New Roman" panose="02020603050405020304" pitchFamily="18" charset="0"/>
              </a:rPr>
              <a:t>- Amitriptyline, doxepin, fluoxetine)</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Mood stabilizers (</a:t>
            </a:r>
            <a:r>
              <a:rPr lang="en-US" sz="3600" b="0" i="0" dirty="0" err="1">
                <a:solidFill>
                  <a:schemeClr val="bg1">
                    <a:lumMod val="10000"/>
                  </a:schemeClr>
                </a:solidFill>
                <a:latin typeface="Times New Roman" panose="02020603050405020304" pitchFamily="18" charset="0"/>
                <a:cs typeface="Times New Roman" panose="02020603050405020304" pitchFamily="18" charset="0"/>
              </a:rPr>
              <a:t>e.g</a:t>
            </a:r>
            <a:r>
              <a:rPr lang="en-US" sz="3600" dirty="0">
                <a:solidFill>
                  <a:schemeClr val="bg1">
                    <a:lumMod val="10000"/>
                  </a:schemeClr>
                </a:solidFill>
                <a:latin typeface="Times New Roman" panose="02020603050405020304" pitchFamily="18" charset="0"/>
                <a:cs typeface="Times New Roman" panose="02020603050405020304" pitchFamily="18" charset="0"/>
              </a:rPr>
              <a:t>-</a:t>
            </a:r>
            <a:r>
              <a:rPr lang="en-US" sz="3600" b="0" i="0" dirty="0">
                <a:solidFill>
                  <a:schemeClr val="bg1">
                    <a:lumMod val="10000"/>
                  </a:schemeClr>
                </a:solidFill>
                <a:latin typeface="Times New Roman" panose="02020603050405020304" pitchFamily="18" charset="0"/>
                <a:cs typeface="Times New Roman" panose="02020603050405020304" pitchFamily="18" charset="0"/>
              </a:rPr>
              <a:t> Lithium)</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Antihistamines (</a:t>
            </a:r>
            <a:r>
              <a:rPr lang="en-US" sz="3600" b="0" i="0" dirty="0" err="1">
                <a:solidFill>
                  <a:schemeClr val="bg1">
                    <a:lumMod val="10000"/>
                  </a:schemeClr>
                </a:solidFill>
                <a:latin typeface="Times New Roman" panose="02020603050405020304" pitchFamily="18" charset="0"/>
                <a:cs typeface="Times New Roman" panose="02020603050405020304" pitchFamily="18" charset="0"/>
              </a:rPr>
              <a:t>e.g</a:t>
            </a:r>
            <a:r>
              <a:rPr lang="en-US" sz="3600" b="0" i="0" dirty="0">
                <a:solidFill>
                  <a:schemeClr val="bg1">
                    <a:lumMod val="10000"/>
                  </a:schemeClr>
                </a:solidFill>
                <a:latin typeface="Times New Roman" panose="02020603050405020304" pitchFamily="18" charset="0"/>
                <a:cs typeface="Times New Roman" panose="02020603050405020304" pitchFamily="18" charset="0"/>
              </a:rPr>
              <a:t>- Diphenhydramine, doxylamine)</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Antimicrobials</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Antiretrovirals</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Chemotherapeutic agents</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Contrast dye</a:t>
            </a:r>
          </a:p>
          <a:p>
            <a:pPr marL="342900" indent="-342900">
              <a:lnSpc>
                <a:spcPct val="150000"/>
              </a:lnSpc>
              <a:buFont typeface="Arial" panose="020B0604020202020204" pitchFamily="34" charset="0"/>
              <a:buChar char="•"/>
            </a:pPr>
            <a:r>
              <a:rPr lang="en-US" sz="3600" b="0" i="0" dirty="0">
                <a:solidFill>
                  <a:schemeClr val="bg1">
                    <a:lumMod val="10000"/>
                  </a:schemeClr>
                </a:solidFill>
                <a:latin typeface="Times New Roman" panose="02020603050405020304" pitchFamily="18" charset="0"/>
                <a:cs typeface="Times New Roman" panose="02020603050405020304" pitchFamily="18" charset="0"/>
              </a:rPr>
              <a:t>Proton pump inhibitors.</a:t>
            </a:r>
            <a:endParaRPr lang="en-US" sz="3600" dirty="0">
              <a:solidFill>
                <a:schemeClr val="bg1">
                  <a:lumMod val="10000"/>
                </a:schemeClr>
              </a:solidFill>
              <a:latin typeface="Times New Roman" panose="02020603050405020304" pitchFamily="18" charset="0"/>
              <a:cs typeface="Times New Roman" panose="02020603050405020304" pitchFamily="18" charset="0"/>
            </a:endParaRPr>
          </a:p>
          <a:p>
            <a:pPr>
              <a:lnSpc>
                <a:spcPct val="150000"/>
              </a:lnSpc>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75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104"/>
        <p:cNvGrpSpPr/>
        <p:nvPr/>
      </p:nvGrpSpPr>
      <p:grpSpPr>
        <a:xfrm>
          <a:off x="0" y="0"/>
          <a:ext cx="0" cy="0"/>
          <a:chOff x="0" y="0"/>
          <a:chExt cx="0" cy="0"/>
        </a:xfrm>
      </p:grpSpPr>
      <p:pic>
        <p:nvPicPr>
          <p:cNvPr id="105" name="Google Shape;105;g2b6708be095_0_85" descr=" "/>
          <p:cNvPicPr preferRelativeResize="0"/>
          <p:nvPr/>
        </p:nvPicPr>
        <p:blipFill rotWithShape="1">
          <a:blip r:embed="rId3">
            <a:alphaModFix/>
          </a:blip>
          <a:srcRect/>
          <a:stretch/>
        </p:blipFill>
        <p:spPr>
          <a:xfrm>
            <a:off x="19852581" y="0"/>
            <a:ext cx="4534467" cy="4813300"/>
          </a:xfrm>
          <a:prstGeom prst="rect">
            <a:avLst/>
          </a:prstGeom>
          <a:noFill/>
          <a:ln>
            <a:noFill/>
          </a:ln>
        </p:spPr>
      </p:pic>
      <p:pic>
        <p:nvPicPr>
          <p:cNvPr id="106" name="Google Shape;106;g2b6708be095_0_85" descr=" "/>
          <p:cNvPicPr preferRelativeResize="0"/>
          <p:nvPr/>
        </p:nvPicPr>
        <p:blipFill rotWithShape="1">
          <a:blip r:embed="rId4">
            <a:alphaModFix/>
          </a:blip>
          <a:srcRect/>
          <a:stretch/>
        </p:blipFill>
        <p:spPr>
          <a:xfrm>
            <a:off x="0" y="11393423"/>
            <a:ext cx="14481544" cy="2322576"/>
          </a:xfrm>
          <a:prstGeom prst="rect">
            <a:avLst/>
          </a:prstGeom>
          <a:noFill/>
          <a:ln>
            <a:noFill/>
          </a:ln>
        </p:spPr>
      </p:pic>
      <p:pic>
        <p:nvPicPr>
          <p:cNvPr id="107" name="Google Shape;107;g2b6708be095_0_85" descr=" "/>
          <p:cNvPicPr preferRelativeResize="0"/>
          <p:nvPr/>
        </p:nvPicPr>
        <p:blipFill rotWithShape="1">
          <a:blip r:embed="rId5">
            <a:alphaModFix/>
          </a:blip>
          <a:srcRect/>
          <a:stretch/>
        </p:blipFill>
        <p:spPr>
          <a:xfrm>
            <a:off x="16376449" y="11393424"/>
            <a:ext cx="8010599" cy="2322576"/>
          </a:xfrm>
          <a:prstGeom prst="rect">
            <a:avLst/>
          </a:prstGeom>
          <a:noFill/>
          <a:ln>
            <a:noFill/>
          </a:ln>
        </p:spPr>
      </p:pic>
      <p:pic>
        <p:nvPicPr>
          <p:cNvPr id="108" name="Google Shape;108;g2b6708be095_0_85" descr=" "/>
          <p:cNvPicPr preferRelativeResize="0"/>
          <p:nvPr/>
        </p:nvPicPr>
        <p:blipFill rotWithShape="1">
          <a:blip r:embed="rId6">
            <a:alphaModFix/>
          </a:blip>
          <a:srcRect/>
          <a:stretch/>
        </p:blipFill>
        <p:spPr>
          <a:xfrm>
            <a:off x="0" y="0"/>
            <a:ext cx="4850437" cy="5168236"/>
          </a:xfrm>
          <a:prstGeom prst="rect">
            <a:avLst/>
          </a:prstGeom>
          <a:noFill/>
          <a:ln>
            <a:noFill/>
          </a:ln>
        </p:spPr>
      </p:pic>
      <p:sp>
        <p:nvSpPr>
          <p:cNvPr id="109" name="Google Shape;109;g2b6708be095_0_85"/>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g2b6708be095_0_85"/>
          <p:cNvSpPr/>
          <p:nvPr/>
        </p:nvSpPr>
        <p:spPr>
          <a:xfrm>
            <a:off x="13057232" y="2705100"/>
            <a:ext cx="99072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g2b6708be095_0_85" descr=" "/>
          <p:cNvPicPr preferRelativeResize="0"/>
          <p:nvPr/>
        </p:nvPicPr>
        <p:blipFill rotWithShape="1">
          <a:blip r:embed="rId7">
            <a:alphaModFix/>
          </a:blip>
          <a:srcRect/>
          <a:stretch/>
        </p:blipFill>
        <p:spPr>
          <a:xfrm>
            <a:off x="5962611" y="2066278"/>
            <a:ext cx="1625803" cy="1618245"/>
          </a:xfrm>
          <a:prstGeom prst="rect">
            <a:avLst/>
          </a:prstGeom>
          <a:noFill/>
          <a:ln>
            <a:noFill/>
          </a:ln>
        </p:spPr>
      </p:pic>
      <p:sp>
        <p:nvSpPr>
          <p:cNvPr id="114" name="Google Shape;114;g2b6708be095_0_85"/>
          <p:cNvSpPr/>
          <p:nvPr/>
        </p:nvSpPr>
        <p:spPr>
          <a:xfrm>
            <a:off x="15089486" y="2705100"/>
            <a:ext cx="78750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2b6708be095_0_85"/>
          <p:cNvSpPr/>
          <p:nvPr/>
        </p:nvSpPr>
        <p:spPr>
          <a:xfrm>
            <a:off x="15089486" y="2705100"/>
            <a:ext cx="80781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16" name="Google Shape;116;g2b6708be095_0_85"/>
          <p:cNvSpPr/>
          <p:nvPr/>
        </p:nvSpPr>
        <p:spPr>
          <a:xfrm>
            <a:off x="15089486" y="3759200"/>
            <a:ext cx="80106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117" name="Google Shape;117;g2b6708be095_0_85"/>
          <p:cNvSpPr/>
          <p:nvPr/>
        </p:nvSpPr>
        <p:spPr>
          <a:xfrm>
            <a:off x="13057232" y="6858000"/>
            <a:ext cx="99072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g2b6708be095_0_85" descr=" "/>
          <p:cNvPicPr preferRelativeResize="0"/>
          <p:nvPr/>
        </p:nvPicPr>
        <p:blipFill rotWithShape="1">
          <a:blip r:embed="rId8">
            <a:alphaModFix/>
          </a:blip>
          <a:srcRect/>
          <a:stretch/>
        </p:blipFill>
        <p:spPr>
          <a:xfrm>
            <a:off x="2604964" y="4518161"/>
            <a:ext cx="1625803" cy="1562546"/>
          </a:xfrm>
          <a:prstGeom prst="rect">
            <a:avLst/>
          </a:prstGeom>
          <a:noFill/>
          <a:ln>
            <a:noFill/>
          </a:ln>
        </p:spPr>
      </p:pic>
      <p:sp>
        <p:nvSpPr>
          <p:cNvPr id="119" name="Google Shape;119;g2b6708be095_0_85"/>
          <p:cNvSpPr/>
          <p:nvPr/>
        </p:nvSpPr>
        <p:spPr>
          <a:xfrm>
            <a:off x="15089486" y="6858000"/>
            <a:ext cx="7875000" cy="3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2b6708be095_0_85"/>
          <p:cNvSpPr/>
          <p:nvPr/>
        </p:nvSpPr>
        <p:spPr>
          <a:xfrm>
            <a:off x="15089486" y="6858000"/>
            <a:ext cx="80781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21" name="Google Shape;121;g2b6708be095_0_85"/>
          <p:cNvSpPr/>
          <p:nvPr/>
        </p:nvSpPr>
        <p:spPr>
          <a:xfrm>
            <a:off x="15089486" y="7912100"/>
            <a:ext cx="80106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2E5A2A5E-29A0-9D6E-F2DA-E1E86E51D6DD}"/>
              </a:ext>
            </a:extLst>
          </p:cNvPr>
          <p:cNvSpPr txBox="1"/>
          <p:nvPr/>
        </p:nvSpPr>
        <p:spPr>
          <a:xfrm>
            <a:off x="857251" y="511577"/>
            <a:ext cx="23439938" cy="830997"/>
          </a:xfrm>
          <a:prstGeom prst="rect">
            <a:avLst/>
          </a:prstGeom>
          <a:noFill/>
        </p:spPr>
        <p:txBody>
          <a:bodyPr wrap="square">
            <a:spAutoFit/>
          </a:bodyPr>
          <a:lstStyle/>
          <a:p>
            <a:pPr algn="ctr">
              <a:buClr>
                <a:srgbClr val="272727"/>
              </a:buClr>
              <a:buSzPts val="12800"/>
            </a:pPr>
            <a:r>
              <a:rPr lang="en-US" sz="4800" dirty="0">
                <a:solidFill>
                  <a:srgbClr val="272727"/>
                </a:solidFill>
                <a:latin typeface="Paytone One"/>
                <a:ea typeface="Calibri"/>
                <a:cs typeface="Calibri"/>
              </a:rPr>
              <a:t>DIAGNOSTIC CRITERIA </a:t>
            </a:r>
          </a:p>
        </p:txBody>
      </p:sp>
      <p:sp>
        <p:nvSpPr>
          <p:cNvPr id="4" name="TextBox 3">
            <a:extLst>
              <a:ext uri="{FF2B5EF4-FFF2-40B4-BE49-F238E27FC236}">
                <a16:creationId xmlns:a16="http://schemas.microsoft.com/office/drawing/2014/main" id="{044F1B01-2EF4-D353-4B6D-D06F5351F5BF}"/>
              </a:ext>
            </a:extLst>
          </p:cNvPr>
          <p:cNvSpPr txBox="1"/>
          <p:nvPr/>
        </p:nvSpPr>
        <p:spPr>
          <a:xfrm>
            <a:off x="7588414" y="2084832"/>
            <a:ext cx="16423730" cy="3477875"/>
          </a:xfrm>
          <a:prstGeom prst="rect">
            <a:avLst/>
          </a:prstGeom>
          <a:noFill/>
        </p:spPr>
        <p:txBody>
          <a:bodyPr wrap="square" rtlCol="0">
            <a:spAutoFit/>
          </a:bodyPr>
          <a:lstStyle/>
          <a:p>
            <a:pPr algn="ctr">
              <a:buClr>
                <a:srgbClr val="272727"/>
              </a:buClr>
              <a:buSzPts val="12800"/>
            </a:pPr>
            <a:r>
              <a:rPr lang="en-US" sz="4400" b="1" dirty="0">
                <a:solidFill>
                  <a:schemeClr val="accent2">
                    <a:lumMod val="50000"/>
                  </a:schemeClr>
                </a:solidFill>
                <a:latin typeface="Times New Roman" panose="02020603050405020304" pitchFamily="18" charset="0"/>
                <a:ea typeface="Calibri"/>
                <a:cs typeface="Times New Roman" panose="02020603050405020304" pitchFamily="18" charset="0"/>
              </a:rPr>
              <a:t>The most recognized consensus-based criteria for AKI are defined by the KDIGO( Kidney Disease Improving Global Outcomes ) organization. Published in 2012 and are applicable to both adults and pediatric patients.</a:t>
            </a:r>
          </a:p>
          <a:p>
            <a:endParaRPr lang="en-US" sz="4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71200C1-147E-A367-2506-6436F44D94BB}"/>
              </a:ext>
            </a:extLst>
          </p:cNvPr>
          <p:cNvPicPr>
            <a:picLocks noChangeAspect="1"/>
          </p:cNvPicPr>
          <p:nvPr/>
        </p:nvPicPr>
        <p:blipFill>
          <a:blip r:embed="rId9"/>
          <a:stretch>
            <a:fillRect/>
          </a:stretch>
        </p:blipFill>
        <p:spPr>
          <a:xfrm>
            <a:off x="-77348" y="-344113"/>
            <a:ext cx="5005131" cy="4721186"/>
          </a:xfrm>
          <a:prstGeom prst="rect">
            <a:avLst/>
          </a:prstGeom>
        </p:spPr>
      </p:pic>
      <p:pic>
        <p:nvPicPr>
          <p:cNvPr id="7" name="Google Shape;118;g2b6708be095_0_85" descr=" ">
            <a:extLst>
              <a:ext uri="{FF2B5EF4-FFF2-40B4-BE49-F238E27FC236}">
                <a16:creationId xmlns:a16="http://schemas.microsoft.com/office/drawing/2014/main" id="{8AA2B528-3C57-1B0F-77C6-826A75DC28EC}"/>
              </a:ext>
            </a:extLst>
          </p:cNvPr>
          <p:cNvPicPr preferRelativeResize="0"/>
          <p:nvPr/>
        </p:nvPicPr>
        <p:blipFill rotWithShape="1">
          <a:blip r:embed="rId8">
            <a:alphaModFix/>
          </a:blip>
          <a:srcRect/>
          <a:stretch/>
        </p:blipFill>
        <p:spPr>
          <a:xfrm>
            <a:off x="11228204" y="4521689"/>
            <a:ext cx="1625803" cy="1562546"/>
          </a:xfrm>
          <a:prstGeom prst="rect">
            <a:avLst/>
          </a:prstGeom>
          <a:noFill/>
          <a:ln>
            <a:noFill/>
          </a:ln>
        </p:spPr>
      </p:pic>
      <p:pic>
        <p:nvPicPr>
          <p:cNvPr id="8" name="Google Shape;118;g2b6708be095_0_85" descr=" ">
            <a:extLst>
              <a:ext uri="{FF2B5EF4-FFF2-40B4-BE49-F238E27FC236}">
                <a16:creationId xmlns:a16="http://schemas.microsoft.com/office/drawing/2014/main" id="{78A330DA-3658-D474-5833-E533E8203C61}"/>
              </a:ext>
            </a:extLst>
          </p:cNvPr>
          <p:cNvPicPr preferRelativeResize="0"/>
          <p:nvPr/>
        </p:nvPicPr>
        <p:blipFill rotWithShape="1">
          <a:blip r:embed="rId8">
            <a:alphaModFix/>
          </a:blip>
          <a:srcRect/>
          <a:stretch/>
        </p:blipFill>
        <p:spPr>
          <a:xfrm>
            <a:off x="20343958" y="4518161"/>
            <a:ext cx="1625803" cy="1562546"/>
          </a:xfrm>
          <a:prstGeom prst="rect">
            <a:avLst/>
          </a:prstGeom>
          <a:noFill/>
          <a:ln>
            <a:noFill/>
          </a:ln>
        </p:spPr>
      </p:pic>
      <p:sp>
        <p:nvSpPr>
          <p:cNvPr id="9" name="TextBox 8">
            <a:extLst>
              <a:ext uri="{FF2B5EF4-FFF2-40B4-BE49-F238E27FC236}">
                <a16:creationId xmlns:a16="http://schemas.microsoft.com/office/drawing/2014/main" id="{BC6D6272-245F-B4FA-ABDD-9554E61D95CA}"/>
              </a:ext>
            </a:extLst>
          </p:cNvPr>
          <p:cNvSpPr txBox="1"/>
          <p:nvPr/>
        </p:nvSpPr>
        <p:spPr>
          <a:xfrm>
            <a:off x="12693" y="6345936"/>
            <a:ext cx="7796283" cy="646331"/>
          </a:xfrm>
          <a:prstGeom prst="rect">
            <a:avLst/>
          </a:prstGeom>
          <a:noFill/>
        </p:spPr>
        <p:txBody>
          <a:bodyPr wrap="square" rtlCol="0">
            <a:spAutoFit/>
          </a:bodyPr>
          <a:lstStyle/>
          <a:p>
            <a:pPr algn="ctr">
              <a:buClr>
                <a:srgbClr val="272727"/>
              </a:buClr>
              <a:buSzPts val="12800"/>
            </a:pPr>
            <a:r>
              <a:rPr lang="en-US" sz="3600" dirty="0">
                <a:solidFill>
                  <a:srgbClr val="272727"/>
                </a:solidFill>
                <a:latin typeface="Paytone One"/>
                <a:ea typeface="Calibri"/>
                <a:cs typeface="Calibri"/>
              </a:rPr>
              <a:t>Prospective AKI Determination</a:t>
            </a:r>
          </a:p>
        </p:txBody>
      </p:sp>
      <p:sp>
        <p:nvSpPr>
          <p:cNvPr id="10" name="TextBox 9">
            <a:extLst>
              <a:ext uri="{FF2B5EF4-FFF2-40B4-BE49-F238E27FC236}">
                <a16:creationId xmlns:a16="http://schemas.microsoft.com/office/drawing/2014/main" id="{06F1EB70-B0F6-3E4C-6398-84E1AE6C60D8}"/>
              </a:ext>
            </a:extLst>
          </p:cNvPr>
          <p:cNvSpPr txBox="1"/>
          <p:nvPr/>
        </p:nvSpPr>
        <p:spPr>
          <a:xfrm>
            <a:off x="6951686" y="6243943"/>
            <a:ext cx="10483804" cy="1323439"/>
          </a:xfrm>
          <a:prstGeom prst="rect">
            <a:avLst/>
          </a:prstGeom>
          <a:noFill/>
        </p:spPr>
        <p:txBody>
          <a:bodyPr wrap="square" rtlCol="0">
            <a:spAutoFit/>
          </a:bodyPr>
          <a:lstStyle/>
          <a:p>
            <a:pPr algn="ctr">
              <a:buClr>
                <a:srgbClr val="272727"/>
              </a:buClr>
              <a:buSzPts val="12800"/>
            </a:pPr>
            <a:r>
              <a:rPr lang="en-US" sz="4000">
                <a:solidFill>
                  <a:srgbClr val="272727"/>
                </a:solidFill>
                <a:latin typeface="Paytone One"/>
                <a:ea typeface="Calibri"/>
                <a:cs typeface="Calibri"/>
              </a:rPr>
              <a:t>Retrospective AKI Determination</a:t>
            </a:r>
          </a:p>
          <a:p>
            <a:pPr algn="ctr">
              <a:buClr>
                <a:srgbClr val="272727"/>
              </a:buClr>
              <a:buSzPts val="12800"/>
            </a:pPr>
            <a:endParaRPr lang="en-US" sz="4000" dirty="0">
              <a:solidFill>
                <a:srgbClr val="272727"/>
              </a:solidFill>
              <a:latin typeface="Paytone One"/>
              <a:ea typeface="Calibri"/>
              <a:cs typeface="Calibri"/>
            </a:endParaRPr>
          </a:p>
        </p:txBody>
      </p:sp>
      <p:sp>
        <p:nvSpPr>
          <p:cNvPr id="11" name="TextBox 10">
            <a:extLst>
              <a:ext uri="{FF2B5EF4-FFF2-40B4-BE49-F238E27FC236}">
                <a16:creationId xmlns:a16="http://schemas.microsoft.com/office/drawing/2014/main" id="{68620536-1E23-9B49-09BA-485BAD6E2F78}"/>
              </a:ext>
            </a:extLst>
          </p:cNvPr>
          <p:cNvSpPr txBox="1"/>
          <p:nvPr/>
        </p:nvSpPr>
        <p:spPr>
          <a:xfrm>
            <a:off x="17435490" y="6451618"/>
            <a:ext cx="10227560" cy="769441"/>
          </a:xfrm>
          <a:prstGeom prst="rect">
            <a:avLst/>
          </a:prstGeom>
          <a:noFill/>
        </p:spPr>
        <p:txBody>
          <a:bodyPr wrap="square" rtlCol="0">
            <a:spAutoFit/>
          </a:bodyPr>
          <a:lstStyle/>
          <a:p>
            <a:r>
              <a:rPr lang="en-US" sz="4400" dirty="0">
                <a:solidFill>
                  <a:srgbClr val="272727"/>
                </a:solidFill>
                <a:latin typeface="Paytone One"/>
                <a:ea typeface="Calibri"/>
                <a:cs typeface="Calibri"/>
              </a:rPr>
              <a:t>Based on urine output </a:t>
            </a:r>
          </a:p>
        </p:txBody>
      </p:sp>
      <p:pic>
        <p:nvPicPr>
          <p:cNvPr id="12" name="Picture 11">
            <a:extLst>
              <a:ext uri="{FF2B5EF4-FFF2-40B4-BE49-F238E27FC236}">
                <a16:creationId xmlns:a16="http://schemas.microsoft.com/office/drawing/2014/main" id="{BB75263D-25C5-55AD-C636-403441A9958D}"/>
              </a:ext>
            </a:extLst>
          </p:cNvPr>
          <p:cNvPicPr>
            <a:picLocks noChangeAspect="1"/>
          </p:cNvPicPr>
          <p:nvPr/>
        </p:nvPicPr>
        <p:blipFill>
          <a:blip r:embed="rId10"/>
          <a:stretch>
            <a:fillRect/>
          </a:stretch>
        </p:blipFill>
        <p:spPr>
          <a:xfrm>
            <a:off x="138615" y="7496237"/>
            <a:ext cx="7389621" cy="3200400"/>
          </a:xfrm>
          <a:prstGeom prst="rect">
            <a:avLst/>
          </a:prstGeom>
        </p:spPr>
      </p:pic>
      <p:pic>
        <p:nvPicPr>
          <p:cNvPr id="13" name="Picture 12">
            <a:extLst>
              <a:ext uri="{FF2B5EF4-FFF2-40B4-BE49-F238E27FC236}">
                <a16:creationId xmlns:a16="http://schemas.microsoft.com/office/drawing/2014/main" id="{8BC3C6DB-77D3-0C54-8732-A3BBD8E61873}"/>
              </a:ext>
            </a:extLst>
          </p:cNvPr>
          <p:cNvPicPr>
            <a:picLocks noChangeAspect="1"/>
          </p:cNvPicPr>
          <p:nvPr/>
        </p:nvPicPr>
        <p:blipFill>
          <a:blip r:embed="rId11"/>
          <a:stretch>
            <a:fillRect/>
          </a:stretch>
        </p:blipFill>
        <p:spPr>
          <a:xfrm>
            <a:off x="8705134" y="7561741"/>
            <a:ext cx="7671315" cy="3196098"/>
          </a:xfrm>
          <a:prstGeom prst="rect">
            <a:avLst/>
          </a:prstGeom>
        </p:spPr>
      </p:pic>
      <p:pic>
        <p:nvPicPr>
          <p:cNvPr id="17" name="Picture 16">
            <a:extLst>
              <a:ext uri="{FF2B5EF4-FFF2-40B4-BE49-F238E27FC236}">
                <a16:creationId xmlns:a16="http://schemas.microsoft.com/office/drawing/2014/main" id="{C23C9813-C384-1EA7-AABD-82EF4B26F643}"/>
              </a:ext>
            </a:extLst>
          </p:cNvPr>
          <p:cNvPicPr>
            <a:picLocks noChangeAspect="1"/>
          </p:cNvPicPr>
          <p:nvPr/>
        </p:nvPicPr>
        <p:blipFill>
          <a:blip r:embed="rId12"/>
          <a:stretch>
            <a:fillRect/>
          </a:stretch>
        </p:blipFill>
        <p:spPr>
          <a:xfrm>
            <a:off x="17215600" y="7613625"/>
            <a:ext cx="7273600" cy="319609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1009273" y="10845209"/>
            <a:ext cx="17351879" cy="2870791"/>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0"/>
            <a:ext cx="1956816" cy="4137848"/>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8599371" cy="713232"/>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1881805" y="4427448"/>
            <a:ext cx="2505243" cy="5249951"/>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49424" y="289932"/>
            <a:ext cx="19348704"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rPr>
              <a:t>Prospective AKI Determination</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1D9DD8D-4B4D-60F8-7425-EBBCF431065D}"/>
              </a:ext>
            </a:extLst>
          </p:cNvPr>
          <p:cNvPicPr>
            <a:picLocks noChangeAspect="1"/>
          </p:cNvPicPr>
          <p:nvPr/>
        </p:nvPicPr>
        <p:blipFill>
          <a:blip r:embed="rId7"/>
          <a:stretch>
            <a:fillRect/>
          </a:stretch>
        </p:blipFill>
        <p:spPr>
          <a:xfrm>
            <a:off x="17534204" y="1853449"/>
            <a:ext cx="6344768" cy="2574000"/>
          </a:xfrm>
          <a:prstGeom prst="rect">
            <a:avLst/>
          </a:prstGeom>
        </p:spPr>
      </p:pic>
      <p:sp>
        <p:nvSpPr>
          <p:cNvPr id="4" name="TextBox 3">
            <a:extLst>
              <a:ext uri="{FF2B5EF4-FFF2-40B4-BE49-F238E27FC236}">
                <a16:creationId xmlns:a16="http://schemas.microsoft.com/office/drawing/2014/main" id="{A28CFA5C-AB29-C21D-9C4F-9A2F32C9F4A1}"/>
              </a:ext>
            </a:extLst>
          </p:cNvPr>
          <p:cNvSpPr txBox="1"/>
          <p:nvPr/>
        </p:nvSpPr>
        <p:spPr>
          <a:xfrm>
            <a:off x="1009273" y="4267790"/>
            <a:ext cx="17351879" cy="2523768"/>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The &gt; 0.3 mg/dL criterion can </a:t>
            </a:r>
            <a:r>
              <a:rPr lang="en-US" sz="3600" b="1" dirty="0">
                <a:solidFill>
                  <a:srgbClr val="C00000"/>
                </a:solidFill>
                <a:latin typeface="Times New Roman" panose="02020603050405020304" pitchFamily="18" charset="0"/>
                <a:cs typeface="Times New Roman" panose="02020603050405020304" pitchFamily="18" charset="0"/>
              </a:rPr>
              <a:t>only be applied prospectively</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Increase in serum creatinine (</a:t>
            </a:r>
            <a:r>
              <a:rPr lang="en-US" sz="3600" dirty="0" err="1">
                <a:latin typeface="Times New Roman" panose="02020603050405020304" pitchFamily="18" charset="0"/>
                <a:cs typeface="Times New Roman" panose="02020603050405020304" pitchFamily="18" charset="0"/>
              </a:rPr>
              <a:t>SCr</a:t>
            </a:r>
            <a:r>
              <a:rPr lang="en-US" sz="3600" dirty="0">
                <a:latin typeface="Times New Roman" panose="02020603050405020304" pitchFamily="18" charset="0"/>
                <a:cs typeface="Times New Roman" panose="02020603050405020304" pitchFamily="18" charset="0"/>
              </a:rPr>
              <a:t>) level by &gt; 0.3 mg/dL from a measured baseline </a:t>
            </a:r>
            <a:r>
              <a:rPr lang="en-US" sz="3600" b="1" dirty="0">
                <a:solidFill>
                  <a:srgbClr val="C00000"/>
                </a:solidFill>
                <a:latin typeface="Times New Roman" panose="02020603050405020304" pitchFamily="18" charset="0"/>
                <a:cs typeface="Times New Roman" panose="02020603050405020304" pitchFamily="18" charset="0"/>
              </a:rPr>
              <a:t>within 48 hours.</a:t>
            </a:r>
          </a:p>
          <a:p>
            <a:r>
              <a:rPr lang="en-US" sz="3600" dirty="0">
                <a:latin typeface="Times New Roman" panose="02020603050405020304" pitchFamily="18" charset="0"/>
                <a:cs typeface="Times New Roman" panose="02020603050405020304" pitchFamily="18" charset="0"/>
              </a:rPr>
              <a:t>An increase of at least 0.3 mg/dL must be observed between the two values.</a:t>
            </a:r>
          </a:p>
          <a:p>
            <a:endParaRPr lang="en-US" dirty="0"/>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8">
            <a:alphaModFix/>
          </a:blip>
          <a:srcRect/>
          <a:stretch/>
        </p:blipFill>
        <p:spPr>
          <a:xfrm>
            <a:off x="19181135" y="9677400"/>
            <a:ext cx="5326296" cy="4214957"/>
          </a:xfrm>
          <a:prstGeom prst="rect">
            <a:avLst/>
          </a:prstGeom>
          <a:noFill/>
          <a:ln>
            <a:noFill/>
          </a:ln>
        </p:spPr>
      </p:pic>
      <p:graphicFrame>
        <p:nvGraphicFramePr>
          <p:cNvPr id="7" name="Table 6">
            <a:extLst>
              <a:ext uri="{FF2B5EF4-FFF2-40B4-BE49-F238E27FC236}">
                <a16:creationId xmlns:a16="http://schemas.microsoft.com/office/drawing/2014/main" id="{F7678CE5-1B3C-1CA5-EF63-D0D7625451E8}"/>
              </a:ext>
            </a:extLst>
          </p:cNvPr>
          <p:cNvGraphicFramePr>
            <a:graphicFrameLocks noGrp="1"/>
          </p:cNvGraphicFramePr>
          <p:nvPr>
            <p:extLst>
              <p:ext uri="{D42A27DB-BD31-4B8C-83A1-F6EECF244321}">
                <p14:modId xmlns:p14="http://schemas.microsoft.com/office/powerpoint/2010/main" val="1234032388"/>
              </p:ext>
            </p:extLst>
          </p:nvPr>
        </p:nvGraphicFramePr>
        <p:xfrm>
          <a:off x="1275907" y="7131391"/>
          <a:ext cx="17905228" cy="2511750"/>
        </p:xfrm>
        <a:graphic>
          <a:graphicData uri="http://schemas.openxmlformats.org/drawingml/2006/table">
            <a:tbl>
              <a:tblPr firstRow="1" bandRow="1">
                <a:tableStyleId>{5940675A-B579-460E-94D1-54222C63F5DA}</a:tableStyleId>
              </a:tblPr>
              <a:tblGrid>
                <a:gridCol w="4476307">
                  <a:extLst>
                    <a:ext uri="{9D8B030D-6E8A-4147-A177-3AD203B41FA5}">
                      <a16:colId xmlns:a16="http://schemas.microsoft.com/office/drawing/2014/main" val="2522661297"/>
                    </a:ext>
                  </a:extLst>
                </a:gridCol>
                <a:gridCol w="4476307">
                  <a:extLst>
                    <a:ext uri="{9D8B030D-6E8A-4147-A177-3AD203B41FA5}">
                      <a16:colId xmlns:a16="http://schemas.microsoft.com/office/drawing/2014/main" val="309892228"/>
                    </a:ext>
                  </a:extLst>
                </a:gridCol>
                <a:gridCol w="4476307">
                  <a:extLst>
                    <a:ext uri="{9D8B030D-6E8A-4147-A177-3AD203B41FA5}">
                      <a16:colId xmlns:a16="http://schemas.microsoft.com/office/drawing/2014/main" val="4262489737"/>
                    </a:ext>
                  </a:extLst>
                </a:gridCol>
                <a:gridCol w="4476307">
                  <a:extLst>
                    <a:ext uri="{9D8B030D-6E8A-4147-A177-3AD203B41FA5}">
                      <a16:colId xmlns:a16="http://schemas.microsoft.com/office/drawing/2014/main" val="1730715481"/>
                    </a:ext>
                  </a:extLst>
                </a:gridCol>
              </a:tblGrid>
              <a:tr h="1255875">
                <a:tc>
                  <a:txBody>
                    <a:bodyPr/>
                    <a:lstStyle/>
                    <a:p>
                      <a:r>
                        <a:rPr lang="en-US" sz="4000" dirty="0"/>
                        <a:t>LAB</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a:t>8/20</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a:t>8/21</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a:t>8/22</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68147483"/>
                  </a:ext>
                </a:extLst>
              </a:tr>
              <a:tr h="1255875">
                <a:tc>
                  <a:txBody>
                    <a:bodyPr/>
                    <a:lstStyle/>
                    <a:p>
                      <a:r>
                        <a:rPr lang="en-US" sz="4000" dirty="0"/>
                        <a:t>Creatinine</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a:t>0.9</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a:t>1.4</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a:t>1.5</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42681735"/>
                  </a:ext>
                </a:extLst>
              </a:tr>
            </a:tbl>
          </a:graphicData>
        </a:graphic>
      </p:graphicFrame>
    </p:spTree>
    <p:extLst>
      <p:ext uri="{BB962C8B-B14F-4D97-AF65-F5344CB8AC3E}">
        <p14:creationId xmlns:p14="http://schemas.microsoft.com/office/powerpoint/2010/main" val="4287007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361506" y="12418828"/>
            <a:ext cx="20116800" cy="1297172"/>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0"/>
            <a:ext cx="6016752" cy="2262145"/>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49424" y="289932"/>
            <a:ext cx="19348704"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rPr>
              <a:t>Retrospective AKI Determination</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28CFA5C-AB29-C21D-9C4F-9A2F32C9F4A1}"/>
              </a:ext>
            </a:extLst>
          </p:cNvPr>
          <p:cNvSpPr txBox="1"/>
          <p:nvPr/>
        </p:nvSpPr>
        <p:spPr>
          <a:xfrm>
            <a:off x="223314" y="2262145"/>
            <a:ext cx="17351879" cy="7478970"/>
          </a:xfrm>
          <a:prstGeom prst="rect">
            <a:avLst/>
          </a:prstGeom>
          <a:noFill/>
        </p:spPr>
        <p:txBody>
          <a:bodyPr wrap="square" rtlCol="0">
            <a:spAutoFit/>
          </a:bodyPr>
          <a:lstStyle/>
          <a:p>
            <a:pPr marL="571500" indent="-571500">
              <a:buFont typeface="Wingdings" panose="05000000000000000000" pitchFamily="2" charset="2"/>
              <a:buChar char="v"/>
            </a:pPr>
            <a:r>
              <a:rPr lang="en-US" sz="4000" b="1" dirty="0">
                <a:solidFill>
                  <a:srgbClr val="C00000"/>
                </a:solidFill>
                <a:latin typeface="Times New Roman" panose="02020603050405020304" pitchFamily="18" charset="0"/>
                <a:cs typeface="Times New Roman" panose="02020603050405020304" pitchFamily="18" charset="0"/>
              </a:rPr>
              <a:t>Increased creatinine &gt;1.5 x baseline</a:t>
            </a:r>
            <a:r>
              <a:rPr lang="en-US" sz="4000" dirty="0">
                <a:latin typeface="Times New Roman" panose="02020603050405020304" pitchFamily="18" charset="0"/>
                <a:cs typeface="Times New Roman" panose="02020603050405020304" pitchFamily="18" charset="0"/>
              </a:rPr>
              <a:t>, which is known or </a:t>
            </a:r>
            <a:r>
              <a:rPr lang="en-US" sz="4000" b="1" dirty="0">
                <a:solidFill>
                  <a:srgbClr val="C00000"/>
                </a:solidFill>
                <a:latin typeface="Times New Roman" panose="02020603050405020304" pitchFamily="18" charset="0"/>
                <a:cs typeface="Times New Roman" panose="02020603050405020304" pitchFamily="18" charset="0"/>
              </a:rPr>
              <a:t>presumed to have occurred within 7 days​.</a:t>
            </a:r>
          </a:p>
          <a:p>
            <a:endParaRPr lang="en-US" sz="4000" b="1" dirty="0">
              <a:solidFill>
                <a:srgbClr val="C00000"/>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v"/>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KDIGO instructs that </a:t>
            </a:r>
            <a:r>
              <a:rPr lang="en-US" sz="4000" b="1" dirty="0">
                <a:solidFill>
                  <a:srgbClr val="C00000"/>
                </a:solidFill>
                <a:latin typeface="Times New Roman" panose="02020603050405020304" pitchFamily="18" charset="0"/>
                <a:cs typeface="Times New Roman" panose="02020603050405020304" pitchFamily="18" charset="0"/>
              </a:rPr>
              <a:t>if a baseline creatinine cannot be confirmed</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a:solidFill>
                  <a:srgbClr val="C00000"/>
                </a:solidFill>
                <a:latin typeface="Times New Roman" panose="02020603050405020304" pitchFamily="18" charset="0"/>
                <a:cs typeface="Times New Roman" panose="02020603050405020304" pitchFamily="18" charset="0"/>
              </a:rPr>
              <a:t>use the lowest </a:t>
            </a:r>
            <a:r>
              <a:rPr lang="en-US" sz="4000" b="1" dirty="0" err="1">
                <a:solidFill>
                  <a:srgbClr val="C00000"/>
                </a:solidFill>
                <a:latin typeface="Times New Roman" panose="02020603050405020304" pitchFamily="18" charset="0"/>
                <a:cs typeface="Times New Roman" panose="02020603050405020304" pitchFamily="18" charset="0"/>
              </a:rPr>
              <a:t>SCr</a:t>
            </a:r>
            <a:r>
              <a:rPr lang="en-US" sz="4000" b="1" dirty="0">
                <a:solidFill>
                  <a:srgbClr val="C00000"/>
                </a:solidFill>
                <a:latin typeface="Times New Roman" panose="02020603050405020304" pitchFamily="18" charset="0"/>
                <a:cs typeface="Times New Roman" panose="02020603050405020304" pitchFamily="18" charset="0"/>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obtained during the hospitalization to diagnose the presence of AKI.</a:t>
            </a:r>
          </a:p>
          <a:p>
            <a:pPr marL="571500" indent="-571500">
              <a:buFont typeface="Wingdings" panose="05000000000000000000" pitchFamily="2" charset="2"/>
              <a:buChar char="v"/>
            </a:pP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v"/>
            </a:pPr>
            <a:r>
              <a:rPr lang="en-US" sz="4000" b="0" i="0" dirty="0">
                <a:solidFill>
                  <a:schemeClr val="tx1">
                    <a:lumMod val="95000"/>
                    <a:lumOff val="5000"/>
                  </a:schemeClr>
                </a:solidFill>
                <a:effectLst/>
                <a:highlight>
                  <a:srgbClr val="FFFFFF"/>
                </a:highlight>
                <a:latin typeface="Times New Roman" panose="02020603050405020304" pitchFamily="18" charset="0"/>
                <a:cs typeface="Times New Roman" panose="02020603050405020304" pitchFamily="18" charset="0"/>
              </a:rPr>
              <a:t>AKI may not be definitively diagnosed for a patient admitted with an elevated </a:t>
            </a:r>
            <a:r>
              <a:rPr lang="en-US" sz="4000" b="0" i="0" dirty="0" err="1">
                <a:solidFill>
                  <a:schemeClr val="tx1">
                    <a:lumMod val="95000"/>
                    <a:lumOff val="5000"/>
                  </a:schemeClr>
                </a:solidFill>
                <a:effectLst/>
                <a:highlight>
                  <a:srgbClr val="FFFFFF"/>
                </a:highlight>
                <a:latin typeface="Times New Roman" panose="02020603050405020304" pitchFamily="18" charset="0"/>
                <a:cs typeface="Times New Roman" panose="02020603050405020304" pitchFamily="18" charset="0"/>
              </a:rPr>
              <a:t>SCr</a:t>
            </a:r>
            <a:r>
              <a:rPr lang="en-US" sz="4000" b="0" i="0" dirty="0">
                <a:solidFill>
                  <a:schemeClr val="tx1">
                    <a:lumMod val="95000"/>
                    <a:lumOff val="5000"/>
                  </a:schemeClr>
                </a:solidFill>
                <a:effectLst/>
                <a:highlight>
                  <a:srgbClr val="FFFFFF"/>
                </a:highlight>
                <a:latin typeface="Times New Roman" panose="02020603050405020304" pitchFamily="18" charset="0"/>
                <a:cs typeface="Times New Roman" panose="02020603050405020304" pitchFamily="18" charset="0"/>
              </a:rPr>
              <a:t> until the creatinine levels can be viewed retrospectively, allowing identification of the lowest level.</a:t>
            </a:r>
          </a:p>
          <a:p>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p>
          <a:p>
            <a:endParaRPr lang="en-US" sz="4000" b="1" dirty="0">
              <a:solidFill>
                <a:srgbClr val="C00000"/>
              </a:solidFill>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7">
            <a:alphaModFix/>
          </a:blip>
          <a:srcRect/>
          <a:stretch/>
        </p:blipFill>
        <p:spPr>
          <a:xfrm>
            <a:off x="19087005" y="9495500"/>
            <a:ext cx="5420426" cy="4396857"/>
          </a:xfrm>
          <a:prstGeom prst="rect">
            <a:avLst/>
          </a:prstGeom>
          <a:noFill/>
          <a:ln>
            <a:noFill/>
          </a:ln>
        </p:spPr>
      </p:pic>
      <p:pic>
        <p:nvPicPr>
          <p:cNvPr id="8" name="Picture 7">
            <a:extLst>
              <a:ext uri="{FF2B5EF4-FFF2-40B4-BE49-F238E27FC236}">
                <a16:creationId xmlns:a16="http://schemas.microsoft.com/office/drawing/2014/main" id="{DE298F2C-1D80-7651-5AC5-CF4F22D33DB7}"/>
              </a:ext>
            </a:extLst>
          </p:cNvPr>
          <p:cNvPicPr>
            <a:picLocks noChangeAspect="1"/>
          </p:cNvPicPr>
          <p:nvPr/>
        </p:nvPicPr>
        <p:blipFill>
          <a:blip r:embed="rId8"/>
          <a:stretch>
            <a:fillRect/>
          </a:stretch>
        </p:blipFill>
        <p:spPr>
          <a:xfrm>
            <a:off x="16833021" y="1797569"/>
            <a:ext cx="7576374" cy="2675766"/>
          </a:xfrm>
          <a:prstGeom prst="rect">
            <a:avLst/>
          </a:prstGeom>
          <a:ln w="57150">
            <a:solidFill>
              <a:schemeClr val="tx1"/>
            </a:solidFill>
          </a:ln>
        </p:spPr>
      </p:pic>
      <p:graphicFrame>
        <p:nvGraphicFramePr>
          <p:cNvPr id="2" name="Table 1">
            <a:extLst>
              <a:ext uri="{FF2B5EF4-FFF2-40B4-BE49-F238E27FC236}">
                <a16:creationId xmlns:a16="http://schemas.microsoft.com/office/drawing/2014/main" id="{4A8FAEDA-35C5-6567-A14E-7D6503290537}"/>
              </a:ext>
            </a:extLst>
          </p:cNvPr>
          <p:cNvGraphicFramePr>
            <a:graphicFrameLocks noGrp="1"/>
          </p:cNvGraphicFramePr>
          <p:nvPr>
            <p:extLst>
              <p:ext uri="{D42A27DB-BD31-4B8C-83A1-F6EECF244321}">
                <p14:modId xmlns:p14="http://schemas.microsoft.com/office/powerpoint/2010/main" val="2597363453"/>
              </p:ext>
            </p:extLst>
          </p:nvPr>
        </p:nvGraphicFramePr>
        <p:xfrm>
          <a:off x="574158" y="7985220"/>
          <a:ext cx="19748488" cy="2675766"/>
        </p:xfrm>
        <a:graphic>
          <a:graphicData uri="http://schemas.openxmlformats.org/drawingml/2006/table">
            <a:tbl>
              <a:tblPr firstRow="1" bandRow="1">
                <a:tableStyleId>{5940675A-B579-460E-94D1-54222C63F5DA}</a:tableStyleId>
              </a:tblPr>
              <a:tblGrid>
                <a:gridCol w="4937122">
                  <a:extLst>
                    <a:ext uri="{9D8B030D-6E8A-4147-A177-3AD203B41FA5}">
                      <a16:colId xmlns:a16="http://schemas.microsoft.com/office/drawing/2014/main" val="375795413"/>
                    </a:ext>
                  </a:extLst>
                </a:gridCol>
                <a:gridCol w="4937122">
                  <a:extLst>
                    <a:ext uri="{9D8B030D-6E8A-4147-A177-3AD203B41FA5}">
                      <a16:colId xmlns:a16="http://schemas.microsoft.com/office/drawing/2014/main" val="3979279552"/>
                    </a:ext>
                  </a:extLst>
                </a:gridCol>
                <a:gridCol w="4937122">
                  <a:extLst>
                    <a:ext uri="{9D8B030D-6E8A-4147-A177-3AD203B41FA5}">
                      <a16:colId xmlns:a16="http://schemas.microsoft.com/office/drawing/2014/main" val="2883514782"/>
                    </a:ext>
                  </a:extLst>
                </a:gridCol>
                <a:gridCol w="4937122">
                  <a:extLst>
                    <a:ext uri="{9D8B030D-6E8A-4147-A177-3AD203B41FA5}">
                      <a16:colId xmlns:a16="http://schemas.microsoft.com/office/drawing/2014/main" val="2913224893"/>
                    </a:ext>
                  </a:extLst>
                </a:gridCol>
              </a:tblGrid>
              <a:tr h="1337883">
                <a:tc>
                  <a:txBody>
                    <a:bodyPr/>
                    <a:lstStyle/>
                    <a:p>
                      <a:r>
                        <a:rPr lang="en-US" sz="4000" dirty="0">
                          <a:latin typeface="Times New Roman" panose="02020603050405020304" pitchFamily="18" charset="0"/>
                          <a:cs typeface="Times New Roman" panose="02020603050405020304" pitchFamily="18" charset="0"/>
                        </a:rPr>
                        <a:t>LAB</a:t>
                      </a:r>
                    </a:p>
                  </a:txBody>
                  <a:tcPr/>
                </a:tc>
                <a:tc>
                  <a:txBody>
                    <a:bodyPr/>
                    <a:lstStyle/>
                    <a:p>
                      <a:r>
                        <a:rPr lang="en-US" sz="4000" dirty="0">
                          <a:latin typeface="Times New Roman" panose="02020603050405020304" pitchFamily="18" charset="0"/>
                          <a:cs typeface="Times New Roman" panose="02020603050405020304" pitchFamily="18" charset="0"/>
                        </a:rPr>
                        <a:t>8/20</a:t>
                      </a:r>
                    </a:p>
                  </a:txBody>
                  <a:tcPr/>
                </a:tc>
                <a:tc>
                  <a:txBody>
                    <a:bodyPr/>
                    <a:lstStyle/>
                    <a:p>
                      <a:r>
                        <a:rPr lang="en-US" sz="4000" dirty="0">
                          <a:latin typeface="Times New Roman" panose="02020603050405020304" pitchFamily="18" charset="0"/>
                          <a:cs typeface="Times New Roman" panose="02020603050405020304" pitchFamily="18" charset="0"/>
                        </a:rPr>
                        <a:t>8/21</a:t>
                      </a:r>
                    </a:p>
                  </a:txBody>
                  <a:tcPr/>
                </a:tc>
                <a:tc>
                  <a:txBody>
                    <a:bodyPr/>
                    <a:lstStyle/>
                    <a:p>
                      <a:r>
                        <a:rPr lang="en-US" sz="4000" dirty="0">
                          <a:latin typeface="Times New Roman" panose="02020603050405020304" pitchFamily="18" charset="0"/>
                          <a:cs typeface="Times New Roman" panose="02020603050405020304" pitchFamily="18" charset="0"/>
                        </a:rPr>
                        <a:t>8/23</a:t>
                      </a:r>
                    </a:p>
                  </a:txBody>
                  <a:tcPr/>
                </a:tc>
                <a:extLst>
                  <a:ext uri="{0D108BD9-81ED-4DB2-BD59-A6C34878D82A}">
                    <a16:rowId xmlns:a16="http://schemas.microsoft.com/office/drawing/2014/main" val="3294140294"/>
                  </a:ext>
                </a:extLst>
              </a:tr>
              <a:tr h="1337883">
                <a:tc>
                  <a:txBody>
                    <a:bodyPr/>
                    <a:lstStyle/>
                    <a:p>
                      <a:r>
                        <a:rPr lang="en-US" sz="4000" dirty="0">
                          <a:latin typeface="Times New Roman" panose="02020603050405020304" pitchFamily="18" charset="0"/>
                          <a:cs typeface="Times New Roman" panose="02020603050405020304" pitchFamily="18" charset="0"/>
                        </a:rPr>
                        <a:t>Creatinine </a:t>
                      </a:r>
                    </a:p>
                  </a:txBody>
                  <a:tcPr/>
                </a:tc>
                <a:tc>
                  <a:txBody>
                    <a:bodyPr/>
                    <a:lstStyle/>
                    <a:p>
                      <a:r>
                        <a:rPr lang="en-US" sz="4000" dirty="0">
                          <a:latin typeface="Times New Roman" panose="02020603050405020304" pitchFamily="18" charset="0"/>
                          <a:cs typeface="Times New Roman" panose="02020603050405020304" pitchFamily="18" charset="0"/>
                        </a:rPr>
                        <a:t>2.5</a:t>
                      </a:r>
                    </a:p>
                  </a:txBody>
                  <a:tcPr/>
                </a:tc>
                <a:tc>
                  <a:txBody>
                    <a:bodyPr/>
                    <a:lstStyle/>
                    <a:p>
                      <a:r>
                        <a:rPr lang="en-US" sz="4000" dirty="0">
                          <a:latin typeface="Times New Roman" panose="02020603050405020304" pitchFamily="18" charset="0"/>
                          <a:cs typeface="Times New Roman" panose="02020603050405020304" pitchFamily="18" charset="0"/>
                        </a:rPr>
                        <a:t>1.2</a:t>
                      </a:r>
                    </a:p>
                  </a:txBody>
                  <a:tcPr/>
                </a:tc>
                <a:tc>
                  <a:txBody>
                    <a:bodyPr/>
                    <a:lstStyle/>
                    <a:p>
                      <a:r>
                        <a:rPr lang="en-US" sz="4000"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1329363137"/>
                  </a:ext>
                </a:extLst>
              </a:tr>
            </a:tbl>
          </a:graphicData>
        </a:graphic>
      </p:graphicFrame>
    </p:spTree>
    <p:extLst>
      <p:ext uri="{BB962C8B-B14F-4D97-AF65-F5344CB8AC3E}">
        <p14:creationId xmlns:p14="http://schemas.microsoft.com/office/powerpoint/2010/main" val="313819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42"/>
        <p:cNvGrpSpPr/>
        <p:nvPr/>
      </p:nvGrpSpPr>
      <p:grpSpPr>
        <a:xfrm>
          <a:off x="0" y="0"/>
          <a:ext cx="0" cy="0"/>
          <a:chOff x="0" y="0"/>
          <a:chExt cx="0" cy="0"/>
        </a:xfrm>
      </p:grpSpPr>
      <p:pic>
        <p:nvPicPr>
          <p:cNvPr id="43" name="Google Shape;43;g2b6708be095_0_25" descr=" "/>
          <p:cNvPicPr preferRelativeResize="0"/>
          <p:nvPr/>
        </p:nvPicPr>
        <p:blipFill rotWithShape="1">
          <a:blip r:embed="rId3">
            <a:alphaModFix/>
          </a:blip>
          <a:srcRect/>
          <a:stretch/>
        </p:blipFill>
        <p:spPr>
          <a:xfrm>
            <a:off x="21211651" y="2603500"/>
            <a:ext cx="3175397" cy="8496300"/>
          </a:xfrm>
          <a:prstGeom prst="rect">
            <a:avLst/>
          </a:prstGeom>
          <a:noFill/>
          <a:ln>
            <a:noFill/>
          </a:ln>
        </p:spPr>
      </p:pic>
      <p:pic>
        <p:nvPicPr>
          <p:cNvPr id="44" name="Google Shape;44;g2b6708be095_0_25" descr=" "/>
          <p:cNvPicPr preferRelativeResize="0"/>
          <p:nvPr/>
        </p:nvPicPr>
        <p:blipFill rotWithShape="1">
          <a:blip r:embed="rId4">
            <a:alphaModFix/>
          </a:blip>
          <a:srcRect/>
          <a:stretch/>
        </p:blipFill>
        <p:spPr>
          <a:xfrm>
            <a:off x="56168" y="5708750"/>
            <a:ext cx="3478012" cy="7584148"/>
          </a:xfrm>
          <a:prstGeom prst="rect">
            <a:avLst/>
          </a:prstGeom>
          <a:noFill/>
          <a:ln>
            <a:noFill/>
          </a:ln>
        </p:spPr>
      </p:pic>
      <p:pic>
        <p:nvPicPr>
          <p:cNvPr id="45" name="Google Shape;45;g2b6708be095_0_25" descr=" "/>
          <p:cNvPicPr preferRelativeResize="0"/>
          <p:nvPr/>
        </p:nvPicPr>
        <p:blipFill rotWithShape="1">
          <a:blip r:embed="rId5">
            <a:alphaModFix/>
          </a:blip>
          <a:srcRect/>
          <a:stretch/>
        </p:blipFill>
        <p:spPr>
          <a:xfrm>
            <a:off x="9183248" y="0"/>
            <a:ext cx="6022810" cy="4419600"/>
          </a:xfrm>
          <a:prstGeom prst="rect">
            <a:avLst/>
          </a:prstGeom>
          <a:noFill/>
          <a:ln>
            <a:noFill/>
          </a:ln>
        </p:spPr>
      </p:pic>
      <p:sp>
        <p:nvSpPr>
          <p:cNvPr id="46" name="Google Shape;46;g2b6708be095_0_25"/>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g2b6708be095_0_25"/>
          <p:cNvSpPr/>
          <p:nvPr/>
        </p:nvSpPr>
        <p:spPr>
          <a:xfrm>
            <a:off x="889111" y="4051300"/>
            <a:ext cx="7316100" cy="16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g2b6708be095_0_25"/>
          <p:cNvSpPr/>
          <p:nvPr/>
        </p:nvSpPr>
        <p:spPr>
          <a:xfrm>
            <a:off x="889111" y="4051300"/>
            <a:ext cx="1625700" cy="1625700"/>
          </a:xfrm>
          <a:prstGeom prst="roundRect">
            <a:avLst>
              <a:gd name="adj" fmla="val 781313"/>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g2b6708be095_0_25"/>
          <p:cNvSpPr/>
          <p:nvPr/>
        </p:nvSpPr>
        <p:spPr>
          <a:xfrm>
            <a:off x="1251106" y="4337050"/>
            <a:ext cx="901800" cy="10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4800" b="0" i="0" u="none" strike="noStrike" cap="none">
                <a:solidFill>
                  <a:srgbClr val="FFFFFF"/>
                </a:solidFill>
                <a:latin typeface="Paytone One"/>
                <a:ea typeface="Paytone One"/>
                <a:cs typeface="Paytone One"/>
                <a:sym typeface="Paytone One"/>
              </a:rPr>
              <a:t>01</a:t>
            </a:r>
            <a:endParaRPr sz="4800" b="0" i="0" u="none" strike="noStrike" cap="none">
              <a:solidFill>
                <a:schemeClr val="dk1"/>
              </a:solidFill>
              <a:latin typeface="Calibri"/>
              <a:ea typeface="Calibri"/>
              <a:cs typeface="Calibri"/>
              <a:sym typeface="Calibri"/>
            </a:endParaRPr>
          </a:p>
        </p:txBody>
      </p:sp>
      <p:sp>
        <p:nvSpPr>
          <p:cNvPr id="51" name="Google Shape;51;g2b6708be095_0_25"/>
          <p:cNvSpPr/>
          <p:nvPr/>
        </p:nvSpPr>
        <p:spPr>
          <a:xfrm>
            <a:off x="2718140" y="4083050"/>
            <a:ext cx="5487000" cy="15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g2b6708be095_0_25"/>
          <p:cNvSpPr/>
          <p:nvPr/>
        </p:nvSpPr>
        <p:spPr>
          <a:xfrm>
            <a:off x="2718140" y="4083050"/>
            <a:ext cx="56904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r>
              <a:rPr lang="en-US" sz="4800" dirty="0">
                <a:solidFill>
                  <a:srgbClr val="0E0E0E"/>
                </a:solidFill>
                <a:latin typeface="Paytone One"/>
                <a:ea typeface="Calibri"/>
                <a:cs typeface="Calibri"/>
                <a:sym typeface="Paytone One"/>
              </a:rPr>
              <a:t>Definition </a:t>
            </a:r>
            <a:endParaRPr sz="4800" b="0" i="0" u="none" strike="noStrike" cap="none" dirty="0">
              <a:solidFill>
                <a:schemeClr val="dk1"/>
              </a:solidFill>
              <a:latin typeface="Calibri"/>
              <a:ea typeface="Calibri"/>
              <a:cs typeface="Calibri"/>
              <a:sym typeface="Calibri"/>
            </a:endParaRPr>
          </a:p>
        </p:txBody>
      </p:sp>
      <p:sp>
        <p:nvSpPr>
          <p:cNvPr id="53" name="Google Shape;53;g2b6708be095_0_25"/>
          <p:cNvSpPr/>
          <p:nvPr/>
        </p:nvSpPr>
        <p:spPr>
          <a:xfrm>
            <a:off x="2718140" y="5035550"/>
            <a:ext cx="56226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54" name="Google Shape;54;g2b6708be095_0_25"/>
          <p:cNvSpPr/>
          <p:nvPr/>
        </p:nvSpPr>
        <p:spPr>
          <a:xfrm>
            <a:off x="8357645" y="4051300"/>
            <a:ext cx="7316100" cy="16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g2b6708be095_0_25"/>
          <p:cNvSpPr/>
          <p:nvPr/>
        </p:nvSpPr>
        <p:spPr>
          <a:xfrm>
            <a:off x="8357645" y="4051300"/>
            <a:ext cx="1625700" cy="1625700"/>
          </a:xfrm>
          <a:prstGeom prst="roundRect">
            <a:avLst>
              <a:gd name="adj" fmla="val 781313"/>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2b6708be095_0_25"/>
          <p:cNvSpPr/>
          <p:nvPr/>
        </p:nvSpPr>
        <p:spPr>
          <a:xfrm>
            <a:off x="8694237" y="4337050"/>
            <a:ext cx="952500" cy="10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4800" b="0" i="0" u="none" strike="noStrike" cap="none">
                <a:solidFill>
                  <a:srgbClr val="FFFFFF"/>
                </a:solidFill>
                <a:latin typeface="Paytone One"/>
                <a:ea typeface="Paytone One"/>
                <a:cs typeface="Paytone One"/>
                <a:sym typeface="Paytone One"/>
              </a:rPr>
              <a:t>02</a:t>
            </a:r>
            <a:endParaRPr sz="4800" b="0" i="0" u="none" strike="noStrike" cap="none">
              <a:solidFill>
                <a:schemeClr val="dk1"/>
              </a:solidFill>
              <a:latin typeface="Calibri"/>
              <a:ea typeface="Calibri"/>
              <a:cs typeface="Calibri"/>
              <a:sym typeface="Calibri"/>
            </a:endParaRPr>
          </a:p>
        </p:txBody>
      </p:sp>
      <p:sp>
        <p:nvSpPr>
          <p:cNvPr id="57" name="Google Shape;57;g2b6708be095_0_25"/>
          <p:cNvSpPr/>
          <p:nvPr/>
        </p:nvSpPr>
        <p:spPr>
          <a:xfrm>
            <a:off x="10186673" y="4083050"/>
            <a:ext cx="5487000" cy="15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2b6708be095_0_25"/>
          <p:cNvSpPr/>
          <p:nvPr/>
        </p:nvSpPr>
        <p:spPr>
          <a:xfrm>
            <a:off x="10186673" y="4083050"/>
            <a:ext cx="56904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r>
              <a:rPr lang="en-US" sz="4800" b="0" i="0" u="none" strike="noStrike" cap="none" dirty="0">
                <a:solidFill>
                  <a:srgbClr val="0E0E0E"/>
                </a:solidFill>
                <a:latin typeface="Paytone One"/>
                <a:ea typeface="Paytone One"/>
                <a:cs typeface="Paytone One"/>
                <a:sym typeface="Paytone One"/>
              </a:rPr>
              <a:t>Etiology </a:t>
            </a:r>
            <a:endParaRPr sz="4800" b="0" i="0" u="none" strike="noStrike" cap="none" dirty="0">
              <a:solidFill>
                <a:schemeClr val="dk1"/>
              </a:solidFill>
              <a:latin typeface="Calibri"/>
              <a:ea typeface="Calibri"/>
              <a:cs typeface="Calibri"/>
              <a:sym typeface="Calibri"/>
            </a:endParaRPr>
          </a:p>
        </p:txBody>
      </p:sp>
      <p:sp>
        <p:nvSpPr>
          <p:cNvPr id="59" name="Google Shape;59;g2b6708be095_0_25"/>
          <p:cNvSpPr/>
          <p:nvPr/>
        </p:nvSpPr>
        <p:spPr>
          <a:xfrm>
            <a:off x="10186673" y="5035550"/>
            <a:ext cx="56226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3200" dirty="0">
                <a:solidFill>
                  <a:srgbClr val="0E0E0E"/>
                </a:solidFill>
                <a:latin typeface="Times New Roman" panose="02020603050405020304" pitchFamily="18" charset="0"/>
                <a:ea typeface="Calibri"/>
                <a:cs typeface="Times New Roman" panose="02020603050405020304" pitchFamily="18" charset="0"/>
                <a:sym typeface="Poppins"/>
              </a:rPr>
              <a:t>Prerenal, Intra renal post renal. </a:t>
            </a:r>
            <a:endParaRPr sz="3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60" name="Google Shape;60;g2b6708be095_0_25"/>
          <p:cNvSpPr/>
          <p:nvPr/>
        </p:nvSpPr>
        <p:spPr>
          <a:xfrm>
            <a:off x="889111" y="7035800"/>
            <a:ext cx="7316100" cy="16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g2b6708be095_0_25"/>
          <p:cNvSpPr/>
          <p:nvPr/>
        </p:nvSpPr>
        <p:spPr>
          <a:xfrm>
            <a:off x="889111" y="7035800"/>
            <a:ext cx="1625700" cy="1625700"/>
          </a:xfrm>
          <a:prstGeom prst="roundRect">
            <a:avLst>
              <a:gd name="adj" fmla="val 781313"/>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g2b6708be095_0_25"/>
          <p:cNvSpPr/>
          <p:nvPr/>
        </p:nvSpPr>
        <p:spPr>
          <a:xfrm>
            <a:off x="1225703" y="7321550"/>
            <a:ext cx="952500" cy="10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4800" b="0" i="0" u="none" strike="noStrike" cap="none">
                <a:solidFill>
                  <a:srgbClr val="FFFFFF"/>
                </a:solidFill>
                <a:latin typeface="Paytone One"/>
                <a:ea typeface="Paytone One"/>
                <a:cs typeface="Paytone One"/>
                <a:sym typeface="Paytone One"/>
              </a:rPr>
              <a:t>03</a:t>
            </a:r>
            <a:endParaRPr sz="4800" b="0" i="0" u="none" strike="noStrike" cap="none">
              <a:solidFill>
                <a:schemeClr val="dk1"/>
              </a:solidFill>
              <a:latin typeface="Calibri"/>
              <a:ea typeface="Calibri"/>
              <a:cs typeface="Calibri"/>
              <a:sym typeface="Calibri"/>
            </a:endParaRPr>
          </a:p>
        </p:txBody>
      </p:sp>
      <p:sp>
        <p:nvSpPr>
          <p:cNvPr id="63" name="Google Shape;63;g2b6708be095_0_25"/>
          <p:cNvSpPr/>
          <p:nvPr/>
        </p:nvSpPr>
        <p:spPr>
          <a:xfrm>
            <a:off x="2718140" y="7067550"/>
            <a:ext cx="5487000" cy="15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g2b6708be095_0_25"/>
          <p:cNvSpPr/>
          <p:nvPr/>
        </p:nvSpPr>
        <p:spPr>
          <a:xfrm>
            <a:off x="2718140" y="7067550"/>
            <a:ext cx="56904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r>
              <a:rPr lang="en-US" sz="4800" dirty="0">
                <a:solidFill>
                  <a:srgbClr val="0E0E0E"/>
                </a:solidFill>
                <a:latin typeface="Paytone One"/>
                <a:ea typeface="Calibri"/>
                <a:cs typeface="Calibri"/>
                <a:sym typeface="Paytone One"/>
              </a:rPr>
              <a:t>Pathophysiology</a:t>
            </a:r>
            <a:endParaRPr sz="4800" b="0" i="0" u="none" strike="noStrike" cap="none" dirty="0">
              <a:solidFill>
                <a:schemeClr val="dk1"/>
              </a:solidFill>
              <a:latin typeface="Calibri"/>
              <a:ea typeface="Calibri"/>
              <a:cs typeface="Calibri"/>
              <a:sym typeface="Calibri"/>
            </a:endParaRPr>
          </a:p>
        </p:txBody>
      </p:sp>
      <p:sp>
        <p:nvSpPr>
          <p:cNvPr id="65" name="Google Shape;65;g2b6708be095_0_25"/>
          <p:cNvSpPr/>
          <p:nvPr/>
        </p:nvSpPr>
        <p:spPr>
          <a:xfrm>
            <a:off x="2718140" y="8020050"/>
            <a:ext cx="56226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66" name="Google Shape;66;g2b6708be095_0_25"/>
          <p:cNvSpPr/>
          <p:nvPr/>
        </p:nvSpPr>
        <p:spPr>
          <a:xfrm>
            <a:off x="8357645" y="7035800"/>
            <a:ext cx="7316100" cy="16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2b6708be095_0_25"/>
          <p:cNvSpPr/>
          <p:nvPr/>
        </p:nvSpPr>
        <p:spPr>
          <a:xfrm>
            <a:off x="8653156" y="6898250"/>
            <a:ext cx="1625700" cy="1625700"/>
          </a:xfrm>
          <a:prstGeom prst="roundRect">
            <a:avLst>
              <a:gd name="adj" fmla="val 781313"/>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2b6708be095_0_25"/>
          <p:cNvSpPr/>
          <p:nvPr/>
        </p:nvSpPr>
        <p:spPr>
          <a:xfrm>
            <a:off x="8662483" y="7321550"/>
            <a:ext cx="1016100" cy="10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4800" b="0" i="0" u="none" strike="noStrike" cap="none" dirty="0">
                <a:solidFill>
                  <a:srgbClr val="FFFFFF"/>
                </a:solidFill>
                <a:latin typeface="Paytone One"/>
                <a:ea typeface="Paytone One"/>
                <a:cs typeface="Paytone One"/>
                <a:sym typeface="Paytone One"/>
              </a:rPr>
              <a:t>04</a:t>
            </a:r>
            <a:endParaRPr sz="4800" b="0" i="0" u="none" strike="noStrike" cap="none" dirty="0">
              <a:solidFill>
                <a:schemeClr val="dk1"/>
              </a:solidFill>
              <a:latin typeface="Calibri"/>
              <a:ea typeface="Calibri"/>
              <a:cs typeface="Calibri"/>
              <a:sym typeface="Calibri"/>
            </a:endParaRPr>
          </a:p>
        </p:txBody>
      </p:sp>
      <p:sp>
        <p:nvSpPr>
          <p:cNvPr id="69" name="Google Shape;69;g2b6708be095_0_25"/>
          <p:cNvSpPr/>
          <p:nvPr/>
        </p:nvSpPr>
        <p:spPr>
          <a:xfrm>
            <a:off x="10165372" y="6500767"/>
            <a:ext cx="5487000" cy="15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g2b6708be095_0_25"/>
          <p:cNvSpPr/>
          <p:nvPr/>
        </p:nvSpPr>
        <p:spPr>
          <a:xfrm>
            <a:off x="10186673" y="7119366"/>
            <a:ext cx="56904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71" name="Google Shape;71;g2b6708be095_0_25"/>
          <p:cNvSpPr/>
          <p:nvPr/>
        </p:nvSpPr>
        <p:spPr>
          <a:xfrm>
            <a:off x="10534145" y="7123938"/>
            <a:ext cx="56226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4800" dirty="0">
                <a:solidFill>
                  <a:srgbClr val="0E0E0E"/>
                </a:solidFill>
                <a:latin typeface="Paytone One"/>
                <a:ea typeface="Calibri"/>
                <a:cs typeface="Calibri"/>
                <a:sym typeface="Poppins"/>
              </a:rPr>
              <a:t>Clinical features </a:t>
            </a:r>
            <a:endParaRPr sz="4800" dirty="0">
              <a:solidFill>
                <a:srgbClr val="0E0E0E"/>
              </a:solidFill>
              <a:latin typeface="Paytone One"/>
              <a:ea typeface="Calibri"/>
              <a:cs typeface="Calibri"/>
              <a:sym typeface="Calibri"/>
            </a:endParaRPr>
          </a:p>
        </p:txBody>
      </p:sp>
      <p:sp>
        <p:nvSpPr>
          <p:cNvPr id="72" name="Google Shape;72;g2b6708be095_0_25"/>
          <p:cNvSpPr/>
          <p:nvPr/>
        </p:nvSpPr>
        <p:spPr>
          <a:xfrm>
            <a:off x="889111" y="10020300"/>
            <a:ext cx="7316100" cy="16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g2b6708be095_0_25"/>
          <p:cNvSpPr/>
          <p:nvPr/>
        </p:nvSpPr>
        <p:spPr>
          <a:xfrm>
            <a:off x="889111" y="10020300"/>
            <a:ext cx="1625700" cy="1625700"/>
          </a:xfrm>
          <a:prstGeom prst="roundRect">
            <a:avLst>
              <a:gd name="adj" fmla="val 781313"/>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g2b6708be095_0_25"/>
          <p:cNvSpPr/>
          <p:nvPr/>
        </p:nvSpPr>
        <p:spPr>
          <a:xfrm>
            <a:off x="1225703" y="10306050"/>
            <a:ext cx="952500" cy="10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4800" b="0" i="0" u="none" strike="noStrike" cap="none">
                <a:solidFill>
                  <a:srgbClr val="FFFFFF"/>
                </a:solidFill>
                <a:latin typeface="Paytone One"/>
                <a:ea typeface="Paytone One"/>
                <a:cs typeface="Paytone One"/>
                <a:sym typeface="Paytone One"/>
              </a:rPr>
              <a:t>05</a:t>
            </a:r>
            <a:endParaRPr sz="4800" b="0" i="0" u="none" strike="noStrike" cap="none">
              <a:solidFill>
                <a:schemeClr val="dk1"/>
              </a:solidFill>
              <a:latin typeface="Calibri"/>
              <a:ea typeface="Calibri"/>
              <a:cs typeface="Calibri"/>
              <a:sym typeface="Calibri"/>
            </a:endParaRPr>
          </a:p>
        </p:txBody>
      </p:sp>
      <p:sp>
        <p:nvSpPr>
          <p:cNvPr id="75" name="Google Shape;75;g2b6708be095_0_25"/>
          <p:cNvSpPr/>
          <p:nvPr/>
        </p:nvSpPr>
        <p:spPr>
          <a:xfrm>
            <a:off x="2718140" y="10052050"/>
            <a:ext cx="5487000" cy="15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g2b6708be095_0_25"/>
          <p:cNvSpPr/>
          <p:nvPr/>
        </p:nvSpPr>
        <p:spPr>
          <a:xfrm>
            <a:off x="2718140" y="10052050"/>
            <a:ext cx="56904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r>
              <a:rPr lang="en-US" sz="4800" dirty="0">
                <a:solidFill>
                  <a:srgbClr val="0E0E0E"/>
                </a:solidFill>
                <a:latin typeface="Paytone One"/>
                <a:ea typeface="Calibri"/>
                <a:cs typeface="Calibri"/>
                <a:sym typeface="Paytone One"/>
              </a:rPr>
              <a:t>KDIGO criteria </a:t>
            </a:r>
            <a:endParaRPr sz="4800" b="0" i="0" u="none" strike="noStrike" cap="none" dirty="0">
              <a:solidFill>
                <a:schemeClr val="dk1"/>
              </a:solidFill>
              <a:latin typeface="Calibri"/>
              <a:ea typeface="Calibri"/>
              <a:cs typeface="Calibri"/>
              <a:sym typeface="Calibri"/>
            </a:endParaRPr>
          </a:p>
        </p:txBody>
      </p:sp>
      <p:sp>
        <p:nvSpPr>
          <p:cNvPr id="77" name="Google Shape;77;g2b6708be095_0_25"/>
          <p:cNvSpPr/>
          <p:nvPr/>
        </p:nvSpPr>
        <p:spPr>
          <a:xfrm>
            <a:off x="2718140" y="11004550"/>
            <a:ext cx="56226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78" name="Google Shape;78;g2b6708be095_0_25"/>
          <p:cNvSpPr/>
          <p:nvPr/>
        </p:nvSpPr>
        <p:spPr>
          <a:xfrm>
            <a:off x="8357645" y="10020300"/>
            <a:ext cx="7316100" cy="16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g2b6708be095_0_25"/>
          <p:cNvSpPr/>
          <p:nvPr/>
        </p:nvSpPr>
        <p:spPr>
          <a:xfrm>
            <a:off x="8357645" y="10020300"/>
            <a:ext cx="1625700" cy="1625700"/>
          </a:xfrm>
          <a:prstGeom prst="roundRect">
            <a:avLst>
              <a:gd name="adj" fmla="val 781313"/>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g2b6708be095_0_25"/>
          <p:cNvSpPr/>
          <p:nvPr/>
        </p:nvSpPr>
        <p:spPr>
          <a:xfrm>
            <a:off x="8662483" y="10306050"/>
            <a:ext cx="1016100" cy="1054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4800" b="0" i="0" u="none" strike="noStrike" cap="none">
                <a:solidFill>
                  <a:srgbClr val="FFFFFF"/>
                </a:solidFill>
                <a:latin typeface="Paytone One"/>
                <a:ea typeface="Paytone One"/>
                <a:cs typeface="Paytone One"/>
                <a:sym typeface="Paytone One"/>
              </a:rPr>
              <a:t>06</a:t>
            </a:r>
            <a:endParaRPr sz="4800" b="0" i="0" u="none" strike="noStrike" cap="none">
              <a:solidFill>
                <a:schemeClr val="dk1"/>
              </a:solidFill>
              <a:latin typeface="Calibri"/>
              <a:ea typeface="Calibri"/>
              <a:cs typeface="Calibri"/>
              <a:sym typeface="Calibri"/>
            </a:endParaRPr>
          </a:p>
        </p:txBody>
      </p:sp>
      <p:sp>
        <p:nvSpPr>
          <p:cNvPr id="81" name="Google Shape;81;g2b6708be095_0_25"/>
          <p:cNvSpPr/>
          <p:nvPr/>
        </p:nvSpPr>
        <p:spPr>
          <a:xfrm>
            <a:off x="10186673" y="10052050"/>
            <a:ext cx="5487000" cy="15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g2b6708be095_0_25"/>
          <p:cNvSpPr/>
          <p:nvPr/>
        </p:nvSpPr>
        <p:spPr>
          <a:xfrm>
            <a:off x="10186673" y="10052050"/>
            <a:ext cx="5690400" cy="1054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r>
              <a:rPr lang="en-US" sz="4800" b="0" i="0" u="none" strike="noStrike" cap="none">
                <a:solidFill>
                  <a:srgbClr val="0E0E0E"/>
                </a:solidFill>
                <a:latin typeface="Paytone One"/>
                <a:ea typeface="Paytone One"/>
                <a:cs typeface="Paytone One"/>
                <a:sym typeface="Paytone One"/>
              </a:rPr>
              <a:t>Conclusion</a:t>
            </a:r>
            <a:endParaRPr sz="4800" b="0" i="0" u="none" strike="noStrike" cap="none">
              <a:solidFill>
                <a:schemeClr val="dk1"/>
              </a:solidFill>
              <a:latin typeface="Calibri"/>
              <a:ea typeface="Calibri"/>
              <a:cs typeface="Calibri"/>
              <a:sym typeface="Calibri"/>
            </a:endParaRPr>
          </a:p>
        </p:txBody>
      </p:sp>
      <p:sp>
        <p:nvSpPr>
          <p:cNvPr id="83" name="Google Shape;83;g2b6708be095_0_25"/>
          <p:cNvSpPr/>
          <p:nvPr/>
        </p:nvSpPr>
        <p:spPr>
          <a:xfrm>
            <a:off x="10186673" y="11004550"/>
            <a:ext cx="56226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lang="en-US" sz="3200" dirty="0">
              <a:solidFill>
                <a:srgbClr val="0E0E0E"/>
              </a:solidFill>
              <a:latin typeface="Poppins"/>
              <a:ea typeface="Calibri"/>
              <a:cs typeface="Poppins"/>
              <a:sym typeface="Poppins"/>
            </a:endParaRPr>
          </a:p>
          <a:p>
            <a:pPr marL="0" marR="0" lvl="0" indent="0" algn="l" rtl="0">
              <a:spcBef>
                <a:spcPts val="0"/>
              </a:spcBef>
              <a:spcAft>
                <a:spcPts val="0"/>
              </a:spcAft>
              <a:buClr>
                <a:srgbClr val="0E0E0E"/>
              </a:buClr>
              <a:buSzPts val="3200"/>
              <a:buFont typeface="Poppins"/>
              <a:buNone/>
            </a:pPr>
            <a:endParaRPr lang="en-US" sz="3200" b="0" i="0" u="none" strike="noStrike" cap="none" dirty="0">
              <a:solidFill>
                <a:srgbClr val="0E0E0E"/>
              </a:solidFill>
              <a:latin typeface="Poppins"/>
              <a:ea typeface="Calibri"/>
              <a:cs typeface="Poppins"/>
              <a:sym typeface="Poppins"/>
            </a:endParaRPr>
          </a:p>
        </p:txBody>
      </p:sp>
      <p:pic>
        <p:nvPicPr>
          <p:cNvPr id="84" name="Google Shape;84;g2b6708be095_0_25" descr=" "/>
          <p:cNvPicPr preferRelativeResize="0"/>
          <p:nvPr/>
        </p:nvPicPr>
        <p:blipFill rotWithShape="1">
          <a:blip r:embed="rId6">
            <a:alphaModFix/>
          </a:blip>
          <a:srcRect/>
          <a:stretch/>
        </p:blipFill>
        <p:spPr>
          <a:xfrm>
            <a:off x="15834587" y="6500766"/>
            <a:ext cx="8496419" cy="7268283"/>
          </a:xfrm>
          <a:prstGeom prst="rect">
            <a:avLst/>
          </a:prstGeom>
          <a:noFill/>
          <a:ln>
            <a:noFill/>
          </a:ln>
        </p:spPr>
      </p:pic>
      <p:sp>
        <p:nvSpPr>
          <p:cNvPr id="85" name="Google Shape;85;g2b6708be095_0_25"/>
          <p:cNvSpPr/>
          <p:nvPr/>
        </p:nvSpPr>
        <p:spPr>
          <a:xfrm>
            <a:off x="4864708" y="1320800"/>
            <a:ext cx="147423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r>
              <a:rPr lang="en-US" sz="12800" b="0" i="0" u="none" strike="noStrike" cap="none">
                <a:solidFill>
                  <a:srgbClr val="272727"/>
                </a:solidFill>
                <a:latin typeface="Paytone One"/>
                <a:ea typeface="Paytone One"/>
                <a:cs typeface="Paytone One"/>
                <a:sym typeface="Paytone One"/>
              </a:rPr>
              <a:t>Table of Contents</a:t>
            </a:r>
            <a:endParaRPr sz="12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2114386" y="8991600"/>
            <a:ext cx="14492511" cy="4724400"/>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0"/>
            <a:ext cx="6016752" cy="2262145"/>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3313" y="289932"/>
            <a:ext cx="24163707"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rPr>
              <a:t>Example - Retrospective AKI Determination</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28CFA5C-AB29-C21D-9C4F-9A2F32C9F4A1}"/>
              </a:ext>
            </a:extLst>
          </p:cNvPr>
          <p:cNvSpPr txBox="1"/>
          <p:nvPr/>
        </p:nvSpPr>
        <p:spPr>
          <a:xfrm>
            <a:off x="223314" y="2262145"/>
            <a:ext cx="17351879" cy="1323439"/>
          </a:xfrm>
          <a:prstGeom prst="rect">
            <a:avLst/>
          </a:prstGeom>
          <a:noFill/>
        </p:spPr>
        <p:txBody>
          <a:bodyPr wrap="square" rtlCol="0">
            <a:spAutoFit/>
          </a:bodyPr>
          <a:lstStyle/>
          <a:p>
            <a:endParaRPr lang="en-US" sz="4000" b="1" dirty="0">
              <a:solidFill>
                <a:srgbClr val="C00000"/>
              </a:solidFill>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7">
            <a:alphaModFix/>
          </a:blip>
          <a:srcRect/>
          <a:stretch/>
        </p:blipFill>
        <p:spPr>
          <a:xfrm>
            <a:off x="16324161" y="7652144"/>
            <a:ext cx="8183270" cy="6240213"/>
          </a:xfrm>
          <a:prstGeom prst="rect">
            <a:avLst/>
          </a:prstGeom>
          <a:noFill/>
          <a:ln>
            <a:noFill/>
          </a:ln>
        </p:spPr>
      </p:pic>
      <p:sp>
        <p:nvSpPr>
          <p:cNvPr id="2" name="TextBox 1">
            <a:extLst>
              <a:ext uri="{FF2B5EF4-FFF2-40B4-BE49-F238E27FC236}">
                <a16:creationId xmlns:a16="http://schemas.microsoft.com/office/drawing/2014/main" id="{8FEB0201-0D25-0F1D-B9A6-EFB37C503C01}"/>
              </a:ext>
            </a:extLst>
          </p:cNvPr>
          <p:cNvSpPr txBox="1"/>
          <p:nvPr/>
        </p:nvSpPr>
        <p:spPr>
          <a:xfrm>
            <a:off x="603504" y="5266944"/>
            <a:ext cx="15720657" cy="6740307"/>
          </a:xfrm>
          <a:prstGeom prst="rect">
            <a:avLst/>
          </a:prstGeom>
          <a:noFill/>
        </p:spPr>
        <p:txBody>
          <a:bodyPr wrap="square" rtlCol="0">
            <a:spAutoFit/>
          </a:bodyPr>
          <a:lstStyle/>
          <a:p>
            <a:pPr algn="l" rtl="0" fontAlgn="base"/>
            <a:r>
              <a:rPr lang="en-US" sz="3600" dirty="0">
                <a:latin typeface="Times New Roman" panose="02020603050405020304" pitchFamily="18" charset="0"/>
                <a:cs typeface="Times New Roman" panose="02020603050405020304" pitchFamily="18" charset="0"/>
              </a:rPr>
              <a:t>What is the baseline creatinine?​ 1.0 </a:t>
            </a:r>
          </a:p>
          <a:p>
            <a:pPr algn="l" rtl="0" fontAlgn="base"/>
            <a:r>
              <a:rPr lang="en-US" sz="3600" dirty="0">
                <a:latin typeface="Times New Roman" panose="02020603050405020304" pitchFamily="18" charset="0"/>
                <a:cs typeface="Times New Roman" panose="02020603050405020304" pitchFamily="18" charset="0"/>
              </a:rPr>
              <a:t>Which criteria will you use: Retrospective or Prospective?   Retrospective ​</a:t>
            </a:r>
          </a:p>
          <a:p>
            <a:pPr algn="l" rtl="0" fontAlgn="base"/>
            <a:r>
              <a:rPr lang="en-US" sz="3600" dirty="0">
                <a:latin typeface="Times New Roman" panose="02020603050405020304" pitchFamily="18" charset="0"/>
                <a:cs typeface="Times New Roman" panose="02020603050405020304" pitchFamily="18" charset="0"/>
              </a:rPr>
              <a:t>Does this patient have AKI?​  Lets calculate </a:t>
            </a:r>
          </a:p>
          <a:p>
            <a:pPr algn="l" rtl="0" fontAlgn="base"/>
            <a:endParaRPr lang="en-US" sz="3600" dirty="0">
              <a:latin typeface="Times New Roman" panose="02020603050405020304" pitchFamily="18" charset="0"/>
              <a:cs typeface="Times New Roman" panose="02020603050405020304" pitchFamily="18" charset="0"/>
            </a:endParaRPr>
          </a:p>
          <a:p>
            <a:pPr algn="l" rtl="0" fontAlgn="base">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Baseline creatinine is 1.0​</a:t>
            </a:r>
          </a:p>
          <a:p>
            <a:pPr algn="l" rtl="0" fontAlgn="base">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Use the Retrospective criteria​</a:t>
            </a:r>
          </a:p>
          <a:p>
            <a:pPr algn="l" rtl="0" fontAlgn="base">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1.5 X 1.0 (baseline) = 1.5​. ( The highest the patient had on admission was 2.5)</a:t>
            </a:r>
          </a:p>
          <a:p>
            <a:pPr algn="l" rtl="0" fontAlgn="base"/>
            <a:endParaRPr lang="en-US" sz="3600" dirty="0">
              <a:latin typeface="Times New Roman" panose="02020603050405020304" pitchFamily="18" charset="0"/>
              <a:cs typeface="Times New Roman" panose="02020603050405020304" pitchFamily="18" charset="0"/>
            </a:endParaRPr>
          </a:p>
          <a:p>
            <a:pPr algn="l" rtl="0" fontAlgn="base"/>
            <a:r>
              <a:rPr lang="en-US" sz="3600" b="1" dirty="0">
                <a:latin typeface="Times New Roman" panose="02020603050405020304" pitchFamily="18" charset="0"/>
                <a:cs typeface="Times New Roman" panose="02020603050405020304" pitchFamily="18" charset="0"/>
              </a:rPr>
              <a:t>Yes, the patient has AKI​</a:t>
            </a:r>
          </a:p>
          <a:p>
            <a:pPr algn="l" rtl="0" fontAlgn="base"/>
            <a:endParaRPr lang="en-US" sz="3600" dirty="0">
              <a:latin typeface="Times New Roman" panose="02020603050405020304" pitchFamily="18" charset="0"/>
              <a:cs typeface="Times New Roman" panose="02020603050405020304" pitchFamily="18" charset="0"/>
            </a:endParaRPr>
          </a:p>
          <a:p>
            <a:pPr algn="l" rtl="0" fontAlgn="base"/>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29588DE-8F12-30D2-E2D5-1A24C585D4F8}"/>
              </a:ext>
            </a:extLst>
          </p:cNvPr>
          <p:cNvPicPr>
            <a:picLocks noChangeAspect="1"/>
          </p:cNvPicPr>
          <p:nvPr/>
        </p:nvPicPr>
        <p:blipFill>
          <a:blip r:embed="rId8"/>
          <a:stretch>
            <a:fillRect/>
          </a:stretch>
        </p:blipFill>
        <p:spPr>
          <a:xfrm>
            <a:off x="1878779" y="2312388"/>
            <a:ext cx="19132622" cy="2654471"/>
          </a:xfrm>
          <a:prstGeom prst="rect">
            <a:avLst/>
          </a:prstGeom>
        </p:spPr>
      </p:pic>
    </p:spTree>
    <p:extLst>
      <p:ext uri="{BB962C8B-B14F-4D97-AF65-F5344CB8AC3E}">
        <p14:creationId xmlns:p14="http://schemas.microsoft.com/office/powerpoint/2010/main" val="2593032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2114386" y="8991600"/>
            <a:ext cx="14492511" cy="4724400"/>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289932"/>
            <a:ext cx="1531088" cy="6259724"/>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49424" y="289932"/>
            <a:ext cx="19348704"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sym typeface="Calibri"/>
              </a:rPr>
              <a:t>Urine Output AKI determination</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28CFA5C-AB29-C21D-9C4F-9A2F32C9F4A1}"/>
              </a:ext>
            </a:extLst>
          </p:cNvPr>
          <p:cNvSpPr txBox="1"/>
          <p:nvPr/>
        </p:nvSpPr>
        <p:spPr>
          <a:xfrm>
            <a:off x="1009273" y="4267790"/>
            <a:ext cx="17351879" cy="3046988"/>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Patients with severe cases of AKI may be symptomatic and present with oliguria. The KDIGO criterion of  &lt; 0.5 mL/kg/hour for six hours is often supported within.</a:t>
            </a:r>
          </a:p>
          <a:p>
            <a:endParaRPr lang="en-US" sz="4800" dirty="0">
              <a:latin typeface="Times New Roman" panose="02020603050405020304" pitchFamily="18" charset="0"/>
              <a:cs typeface="Times New Roman" panose="02020603050405020304" pitchFamily="18" charset="0"/>
            </a:endParaRPr>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7">
            <a:alphaModFix/>
          </a:blip>
          <a:srcRect/>
          <a:stretch/>
        </p:blipFill>
        <p:spPr>
          <a:xfrm>
            <a:off x="16324161" y="7652144"/>
            <a:ext cx="8183270" cy="6240213"/>
          </a:xfrm>
          <a:prstGeom prst="rect">
            <a:avLst/>
          </a:prstGeom>
          <a:noFill/>
          <a:ln>
            <a:noFill/>
          </a:ln>
        </p:spPr>
      </p:pic>
    </p:spTree>
    <p:extLst>
      <p:ext uri="{BB962C8B-B14F-4D97-AF65-F5344CB8AC3E}">
        <p14:creationId xmlns:p14="http://schemas.microsoft.com/office/powerpoint/2010/main" val="2485898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2114387" y="9235440"/>
            <a:ext cx="14399400" cy="4480560"/>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289932"/>
            <a:ext cx="1531088" cy="6259724"/>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49424" y="289932"/>
            <a:ext cx="19348704"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sym typeface="Calibri"/>
              </a:rPr>
              <a:t>Urine Output AKI determination</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28CFA5C-AB29-C21D-9C4F-9A2F32C9F4A1}"/>
              </a:ext>
            </a:extLst>
          </p:cNvPr>
          <p:cNvSpPr txBox="1"/>
          <p:nvPr/>
        </p:nvSpPr>
        <p:spPr>
          <a:xfrm>
            <a:off x="1219558" y="2460964"/>
            <a:ext cx="23167463" cy="11172289"/>
          </a:xfrm>
          <a:prstGeom prst="rect">
            <a:avLst/>
          </a:prstGeom>
          <a:noFill/>
        </p:spPr>
        <p:txBody>
          <a:bodyPr wrap="square" rtlCol="0">
            <a:spAutoFit/>
          </a:bodyPr>
          <a:lstStyle/>
          <a:p>
            <a:pPr algn="l"/>
            <a:r>
              <a:rPr lang="en-US" sz="4000" dirty="0">
                <a:latin typeface="Times New Roman" panose="02020603050405020304" pitchFamily="18" charset="0"/>
                <a:cs typeface="Times New Roman" panose="02020603050405020304" pitchFamily="18" charset="0"/>
              </a:rPr>
              <a:t> A 90 kg man produces 220 mL of urine over 6 hours.</a:t>
            </a:r>
          </a:p>
          <a:p>
            <a:pPr algn="l"/>
            <a:r>
              <a:rPr lang="en-US" sz="4000" dirty="0">
                <a:latin typeface="Times New Roman" panose="02020603050405020304" pitchFamily="18" charset="0"/>
                <a:cs typeface="Times New Roman" panose="02020603050405020304" pitchFamily="18" charset="0"/>
              </a:rPr>
              <a:t>Equation =  Urine output divided by total weight divided by total hours .</a:t>
            </a:r>
          </a:p>
          <a:p>
            <a:pPr algn="l"/>
            <a:r>
              <a:rPr lang="en-US" sz="4000" dirty="0">
                <a:latin typeface="Times New Roman" panose="02020603050405020304" pitchFamily="18" charset="0"/>
                <a:cs typeface="Times New Roman" panose="02020603050405020304" pitchFamily="18" charset="0"/>
              </a:rPr>
              <a:t>Urine output = 220 mL in 6 </a:t>
            </a:r>
            <a:r>
              <a:rPr lang="en-US" sz="4000" dirty="0" err="1">
                <a:latin typeface="Times New Roman" panose="02020603050405020304" pitchFamily="18" charset="0"/>
                <a:cs typeface="Times New Roman" panose="02020603050405020304" pitchFamily="18" charset="0"/>
              </a:rPr>
              <a:t>hrs</a:t>
            </a:r>
            <a:r>
              <a:rPr lang="en-US" sz="4000" dirty="0">
                <a:latin typeface="Times New Roman" panose="02020603050405020304" pitchFamily="18" charset="0"/>
                <a:cs typeface="Times New Roman" panose="02020603050405020304" pitchFamily="18" charset="0"/>
              </a:rPr>
              <a:t> </a:t>
            </a:r>
          </a:p>
          <a:p>
            <a:pPr algn="l"/>
            <a:r>
              <a:rPr lang="en-US" sz="4000" dirty="0">
                <a:latin typeface="Times New Roman" panose="02020603050405020304" pitchFamily="18" charset="0"/>
                <a:cs typeface="Times New Roman" panose="02020603050405020304" pitchFamily="18" charset="0"/>
              </a:rPr>
              <a:t>Total weight = 90 kg</a:t>
            </a:r>
          </a:p>
          <a:p>
            <a:pPr algn="l"/>
            <a:r>
              <a:rPr lang="en-US" sz="4000" dirty="0">
                <a:latin typeface="Times New Roman" panose="02020603050405020304" pitchFamily="18" charset="0"/>
                <a:cs typeface="Times New Roman" panose="02020603050405020304" pitchFamily="18" charset="0"/>
              </a:rPr>
              <a:t>So , 220 ml divided by 90 kg = 2.44 mL/kg , then this is divided by 6 to get the amount in 1 hour = 0.41 mL/kg/hour. </a:t>
            </a:r>
          </a:p>
          <a:p>
            <a:pPr algn="l"/>
            <a:endParaRPr lang="en-US" sz="4000" dirty="0">
              <a:latin typeface="Times New Roman" panose="02020603050405020304" pitchFamily="18" charset="0"/>
              <a:cs typeface="Times New Roman" panose="02020603050405020304" pitchFamily="18" charset="0"/>
            </a:endParaRPr>
          </a:p>
          <a:p>
            <a:pPr algn="l"/>
            <a:r>
              <a:rPr lang="en-US" sz="4000" dirty="0">
                <a:latin typeface="Times New Roman" panose="02020603050405020304" pitchFamily="18" charset="0"/>
                <a:cs typeface="Times New Roman" panose="02020603050405020304" pitchFamily="18" charset="0"/>
              </a:rPr>
              <a:t>Expectation is 0.5 ml/kg/hour.       </a:t>
            </a:r>
            <a:r>
              <a:rPr lang="en-US" sz="4000" b="1" dirty="0">
                <a:solidFill>
                  <a:srgbClr val="FF0000"/>
                </a:solidFill>
                <a:latin typeface="Times New Roman" panose="02020603050405020304" pitchFamily="18" charset="0"/>
                <a:cs typeface="Times New Roman" panose="02020603050405020304" pitchFamily="18" charset="0"/>
              </a:rPr>
              <a:t>AKI is supported </a:t>
            </a:r>
          </a:p>
          <a:p>
            <a:pPr algn="l"/>
            <a:endParaRPr lang="en-US" sz="4000" b="1" dirty="0">
              <a:solidFill>
                <a:srgbClr val="FF0000"/>
              </a:solidFill>
              <a:latin typeface="Times New Roman" panose="02020603050405020304" pitchFamily="18" charset="0"/>
              <a:cs typeface="Times New Roman" panose="02020603050405020304" pitchFamily="18" charset="0"/>
            </a:endParaRPr>
          </a:p>
          <a:p>
            <a:pPr algn="l"/>
            <a:r>
              <a:rPr lang="en-US" sz="4000" b="1" dirty="0">
                <a:solidFill>
                  <a:srgbClr val="FF0000"/>
                </a:solidFill>
                <a:latin typeface="Times New Roman" panose="02020603050405020304" pitchFamily="18" charset="0"/>
                <a:cs typeface="Times New Roman" panose="02020603050405020304" pitchFamily="18" charset="0"/>
              </a:rPr>
              <a:t>OR</a:t>
            </a:r>
          </a:p>
          <a:p>
            <a:pPr algn="l"/>
            <a:r>
              <a:rPr lang="en-US" sz="4000" dirty="0">
                <a:latin typeface="Times New Roman" panose="02020603050405020304" pitchFamily="18" charset="0"/>
                <a:cs typeface="Times New Roman" panose="02020603050405020304" pitchFamily="18" charset="0"/>
              </a:rPr>
              <a:t>Expectation is 0.5 ml/kg/hour.</a:t>
            </a:r>
          </a:p>
          <a:p>
            <a:pPr algn="l"/>
            <a:r>
              <a:rPr lang="en-US" sz="4000" dirty="0">
                <a:latin typeface="Times New Roman" panose="02020603050405020304" pitchFamily="18" charset="0"/>
                <a:cs typeface="Times New Roman" panose="02020603050405020304" pitchFamily="18" charset="0"/>
              </a:rPr>
              <a:t>Weight of the man is 90 kg </a:t>
            </a:r>
          </a:p>
          <a:p>
            <a:pPr algn="l"/>
            <a:r>
              <a:rPr lang="en-US" sz="4000" dirty="0">
                <a:latin typeface="Times New Roman" panose="02020603050405020304" pitchFamily="18" charset="0"/>
                <a:cs typeface="Times New Roman" panose="02020603050405020304" pitchFamily="18" charset="0"/>
              </a:rPr>
              <a:t>So , 0.5 x90 =45ml/</a:t>
            </a:r>
            <a:r>
              <a:rPr lang="en-US" sz="4000" dirty="0" err="1">
                <a:latin typeface="Times New Roman" panose="02020603050405020304" pitchFamily="18" charset="0"/>
                <a:cs typeface="Times New Roman" panose="02020603050405020304" pitchFamily="18" charset="0"/>
              </a:rPr>
              <a:t>hrs</a:t>
            </a:r>
            <a:endParaRPr lang="en-US" sz="4000" dirty="0">
              <a:latin typeface="Times New Roman" panose="02020603050405020304" pitchFamily="18" charset="0"/>
              <a:cs typeface="Times New Roman" panose="02020603050405020304" pitchFamily="18" charset="0"/>
            </a:endParaRPr>
          </a:p>
          <a:p>
            <a:pPr algn="l"/>
            <a:r>
              <a:rPr lang="en-US" sz="4000" dirty="0">
                <a:latin typeface="Times New Roman" panose="02020603050405020304" pitchFamily="18" charset="0"/>
                <a:cs typeface="Times New Roman" panose="02020603050405020304" pitchFamily="18" charset="0"/>
              </a:rPr>
              <a:t>So, for 6 </a:t>
            </a:r>
            <a:r>
              <a:rPr lang="en-US" sz="4000" dirty="0" err="1">
                <a:latin typeface="Times New Roman" panose="02020603050405020304" pitchFamily="18" charset="0"/>
                <a:cs typeface="Times New Roman" panose="02020603050405020304" pitchFamily="18" charset="0"/>
              </a:rPr>
              <a:t>hrs</a:t>
            </a:r>
            <a:r>
              <a:rPr lang="en-US" sz="4000" dirty="0">
                <a:latin typeface="Times New Roman" panose="02020603050405020304" pitchFamily="18" charset="0"/>
                <a:cs typeface="Times New Roman" panose="02020603050405020304" pitchFamily="18" charset="0"/>
              </a:rPr>
              <a:t> = 45x 6 = 270ml.</a:t>
            </a:r>
          </a:p>
          <a:p>
            <a:pPr algn="l"/>
            <a:r>
              <a:rPr lang="en-US" sz="4000" dirty="0">
                <a:latin typeface="Times New Roman" panose="02020603050405020304" pitchFamily="18" charset="0"/>
                <a:cs typeface="Times New Roman" panose="02020603050405020304" pitchFamily="18" charset="0"/>
              </a:rPr>
              <a:t>How much is the output = 220ml . </a:t>
            </a:r>
          </a:p>
          <a:p>
            <a:pPr algn="l"/>
            <a:r>
              <a:rPr lang="en-US" sz="4000" dirty="0">
                <a:latin typeface="Times New Roman" panose="02020603050405020304" pitchFamily="18" charset="0"/>
                <a:cs typeface="Times New Roman" panose="02020603050405020304" pitchFamily="18" charset="0"/>
              </a:rPr>
              <a:t>So AKI is supported. </a:t>
            </a:r>
          </a:p>
          <a:p>
            <a:pPr algn="l"/>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7">
            <a:alphaModFix/>
          </a:blip>
          <a:srcRect/>
          <a:stretch/>
        </p:blipFill>
        <p:spPr>
          <a:xfrm>
            <a:off x="16324161" y="7652144"/>
            <a:ext cx="8183270" cy="6240213"/>
          </a:xfrm>
          <a:prstGeom prst="rect">
            <a:avLst/>
          </a:prstGeom>
          <a:noFill/>
          <a:ln>
            <a:noFill/>
          </a:ln>
        </p:spPr>
      </p:pic>
    </p:spTree>
    <p:extLst>
      <p:ext uri="{BB962C8B-B14F-4D97-AF65-F5344CB8AC3E}">
        <p14:creationId xmlns:p14="http://schemas.microsoft.com/office/powerpoint/2010/main" val="1583193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2114386" y="12224144"/>
            <a:ext cx="14492511" cy="1491856"/>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289932"/>
            <a:ext cx="1531088" cy="6259724"/>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49424" y="289932"/>
            <a:ext cx="19348704"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sym typeface="Calibri"/>
              </a:rPr>
              <a:t>Let's practice </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7">
            <a:alphaModFix/>
          </a:blip>
          <a:srcRect/>
          <a:stretch/>
        </p:blipFill>
        <p:spPr>
          <a:xfrm>
            <a:off x="22567391" y="12015216"/>
            <a:ext cx="1940039" cy="1877141"/>
          </a:xfrm>
          <a:prstGeom prst="rect">
            <a:avLst/>
          </a:prstGeom>
          <a:noFill/>
          <a:ln>
            <a:noFill/>
          </a:ln>
        </p:spPr>
      </p:pic>
      <p:graphicFrame>
        <p:nvGraphicFramePr>
          <p:cNvPr id="2" name="Table 1">
            <a:extLst>
              <a:ext uri="{FF2B5EF4-FFF2-40B4-BE49-F238E27FC236}">
                <a16:creationId xmlns:a16="http://schemas.microsoft.com/office/drawing/2014/main" id="{6158F8BA-41EE-4DBC-4944-7870BDE735EE}"/>
              </a:ext>
            </a:extLst>
          </p:cNvPr>
          <p:cNvGraphicFramePr>
            <a:graphicFrameLocks noGrp="1"/>
          </p:cNvGraphicFramePr>
          <p:nvPr>
            <p:extLst>
              <p:ext uri="{D42A27DB-BD31-4B8C-83A1-F6EECF244321}">
                <p14:modId xmlns:p14="http://schemas.microsoft.com/office/powerpoint/2010/main" val="143627626"/>
              </p:ext>
            </p:extLst>
          </p:nvPr>
        </p:nvGraphicFramePr>
        <p:xfrm>
          <a:off x="1503651" y="1872715"/>
          <a:ext cx="17305556" cy="1506836"/>
        </p:xfrm>
        <a:graphic>
          <a:graphicData uri="http://schemas.openxmlformats.org/drawingml/2006/table">
            <a:tbl>
              <a:tblPr firstRow="1" bandRow="1">
                <a:tableStyleId>{8A107856-5554-42FB-B03E-39F5DBC370BA}</a:tableStyleId>
              </a:tblPr>
              <a:tblGrid>
                <a:gridCol w="4326389">
                  <a:extLst>
                    <a:ext uri="{9D8B030D-6E8A-4147-A177-3AD203B41FA5}">
                      <a16:colId xmlns:a16="http://schemas.microsoft.com/office/drawing/2014/main" val="3894743289"/>
                    </a:ext>
                  </a:extLst>
                </a:gridCol>
                <a:gridCol w="4326389">
                  <a:extLst>
                    <a:ext uri="{9D8B030D-6E8A-4147-A177-3AD203B41FA5}">
                      <a16:colId xmlns:a16="http://schemas.microsoft.com/office/drawing/2014/main" val="4094446812"/>
                    </a:ext>
                  </a:extLst>
                </a:gridCol>
                <a:gridCol w="4326389">
                  <a:extLst>
                    <a:ext uri="{9D8B030D-6E8A-4147-A177-3AD203B41FA5}">
                      <a16:colId xmlns:a16="http://schemas.microsoft.com/office/drawing/2014/main" val="946971237"/>
                    </a:ext>
                  </a:extLst>
                </a:gridCol>
                <a:gridCol w="4326389">
                  <a:extLst>
                    <a:ext uri="{9D8B030D-6E8A-4147-A177-3AD203B41FA5}">
                      <a16:colId xmlns:a16="http://schemas.microsoft.com/office/drawing/2014/main" val="1287961734"/>
                    </a:ext>
                  </a:extLst>
                </a:gridCol>
              </a:tblGrid>
              <a:tr h="753418">
                <a:tc>
                  <a:txBody>
                    <a:bodyPr/>
                    <a:lstStyle/>
                    <a:p>
                      <a:r>
                        <a:rPr lang="en-US" sz="3600" dirty="0">
                          <a:latin typeface="Times New Roman" panose="02020603050405020304" pitchFamily="18" charset="0"/>
                          <a:cs typeface="Times New Roman" panose="02020603050405020304" pitchFamily="18" charset="0"/>
                        </a:rPr>
                        <a:t>LAB</a:t>
                      </a:r>
                    </a:p>
                  </a:txBody>
                  <a:tcPr/>
                </a:tc>
                <a:tc>
                  <a:txBody>
                    <a:bodyPr/>
                    <a:lstStyle/>
                    <a:p>
                      <a:r>
                        <a:rPr lang="en-US" sz="3600" dirty="0">
                          <a:latin typeface="Times New Roman" panose="02020603050405020304" pitchFamily="18" charset="0"/>
                          <a:cs typeface="Times New Roman" panose="02020603050405020304" pitchFamily="18" charset="0"/>
                        </a:rPr>
                        <a:t>8/25</a:t>
                      </a:r>
                    </a:p>
                  </a:txBody>
                  <a:tcPr/>
                </a:tc>
                <a:tc>
                  <a:txBody>
                    <a:bodyPr/>
                    <a:lstStyle/>
                    <a:p>
                      <a:r>
                        <a:rPr lang="en-US" sz="3600" dirty="0">
                          <a:latin typeface="Times New Roman" panose="02020603050405020304" pitchFamily="18" charset="0"/>
                          <a:cs typeface="Times New Roman" panose="02020603050405020304" pitchFamily="18" charset="0"/>
                        </a:rPr>
                        <a:t>8/26</a:t>
                      </a:r>
                    </a:p>
                  </a:txBody>
                  <a:tcPr/>
                </a:tc>
                <a:tc>
                  <a:txBody>
                    <a:bodyPr/>
                    <a:lstStyle/>
                    <a:p>
                      <a:r>
                        <a:rPr lang="en-US" sz="3600" dirty="0">
                          <a:latin typeface="Times New Roman" panose="02020603050405020304" pitchFamily="18" charset="0"/>
                          <a:cs typeface="Times New Roman" panose="02020603050405020304" pitchFamily="18" charset="0"/>
                        </a:rPr>
                        <a:t>8/27</a:t>
                      </a:r>
                    </a:p>
                  </a:txBody>
                  <a:tcPr/>
                </a:tc>
                <a:extLst>
                  <a:ext uri="{0D108BD9-81ED-4DB2-BD59-A6C34878D82A}">
                    <a16:rowId xmlns:a16="http://schemas.microsoft.com/office/drawing/2014/main" val="594840246"/>
                  </a:ext>
                </a:extLst>
              </a:tr>
              <a:tr h="753418">
                <a:tc>
                  <a:txBody>
                    <a:bodyPr/>
                    <a:lstStyle/>
                    <a:p>
                      <a:r>
                        <a:rPr lang="en-US" sz="3600" dirty="0">
                          <a:latin typeface="Times New Roman" panose="02020603050405020304" pitchFamily="18" charset="0"/>
                          <a:cs typeface="Times New Roman" panose="02020603050405020304" pitchFamily="18" charset="0"/>
                        </a:rPr>
                        <a:t>CREATININE </a:t>
                      </a:r>
                    </a:p>
                  </a:txBody>
                  <a:tcPr/>
                </a:tc>
                <a:tc>
                  <a:txBody>
                    <a:bodyPr/>
                    <a:lstStyle/>
                    <a:p>
                      <a:r>
                        <a:rPr lang="en-US" sz="3600" dirty="0">
                          <a:latin typeface="Times New Roman" panose="02020603050405020304" pitchFamily="18" charset="0"/>
                          <a:cs typeface="Times New Roman" panose="02020603050405020304" pitchFamily="18" charset="0"/>
                        </a:rPr>
                        <a:t>0.9</a:t>
                      </a:r>
                    </a:p>
                  </a:txBody>
                  <a:tcPr/>
                </a:tc>
                <a:tc>
                  <a:txBody>
                    <a:bodyPr/>
                    <a:lstStyle/>
                    <a:p>
                      <a:r>
                        <a:rPr lang="en-US" sz="3600" dirty="0">
                          <a:latin typeface="Times New Roman" panose="02020603050405020304" pitchFamily="18" charset="0"/>
                          <a:cs typeface="Times New Roman" panose="02020603050405020304" pitchFamily="18" charset="0"/>
                        </a:rPr>
                        <a:t>1.2</a:t>
                      </a:r>
                    </a:p>
                  </a:txBody>
                  <a:tcPr/>
                </a:tc>
                <a:tc>
                  <a:txBody>
                    <a:bodyPr/>
                    <a:lstStyle/>
                    <a:p>
                      <a:r>
                        <a:rPr lang="en-US" sz="3600" dirty="0">
                          <a:latin typeface="Times New Roman" panose="02020603050405020304" pitchFamily="18" charset="0"/>
                          <a:cs typeface="Times New Roman" panose="02020603050405020304" pitchFamily="18" charset="0"/>
                        </a:rPr>
                        <a:t>1.3</a:t>
                      </a:r>
                    </a:p>
                  </a:txBody>
                  <a:tcPr/>
                </a:tc>
                <a:extLst>
                  <a:ext uri="{0D108BD9-81ED-4DB2-BD59-A6C34878D82A}">
                    <a16:rowId xmlns:a16="http://schemas.microsoft.com/office/drawing/2014/main" val="866207772"/>
                  </a:ext>
                </a:extLst>
              </a:tr>
            </a:tbl>
          </a:graphicData>
        </a:graphic>
      </p:graphicFrame>
      <p:graphicFrame>
        <p:nvGraphicFramePr>
          <p:cNvPr id="8" name="Table 7">
            <a:extLst>
              <a:ext uri="{FF2B5EF4-FFF2-40B4-BE49-F238E27FC236}">
                <a16:creationId xmlns:a16="http://schemas.microsoft.com/office/drawing/2014/main" id="{08A36855-297D-8C67-7CC8-B1AAB56149CE}"/>
              </a:ext>
            </a:extLst>
          </p:cNvPr>
          <p:cNvGraphicFramePr>
            <a:graphicFrameLocks noGrp="1"/>
          </p:cNvGraphicFramePr>
          <p:nvPr>
            <p:extLst>
              <p:ext uri="{D42A27DB-BD31-4B8C-83A1-F6EECF244321}">
                <p14:modId xmlns:p14="http://schemas.microsoft.com/office/powerpoint/2010/main" val="3894427820"/>
              </p:ext>
            </p:extLst>
          </p:nvPr>
        </p:nvGraphicFramePr>
        <p:xfrm>
          <a:off x="1469922" y="3931666"/>
          <a:ext cx="17305556" cy="1506836"/>
        </p:xfrm>
        <a:graphic>
          <a:graphicData uri="http://schemas.openxmlformats.org/drawingml/2006/table">
            <a:tbl>
              <a:tblPr firstRow="1" bandRow="1">
                <a:tableStyleId>{8A107856-5554-42FB-B03E-39F5DBC370BA}</a:tableStyleId>
              </a:tblPr>
              <a:tblGrid>
                <a:gridCol w="4326389">
                  <a:extLst>
                    <a:ext uri="{9D8B030D-6E8A-4147-A177-3AD203B41FA5}">
                      <a16:colId xmlns:a16="http://schemas.microsoft.com/office/drawing/2014/main" val="3894743289"/>
                    </a:ext>
                  </a:extLst>
                </a:gridCol>
                <a:gridCol w="4326389">
                  <a:extLst>
                    <a:ext uri="{9D8B030D-6E8A-4147-A177-3AD203B41FA5}">
                      <a16:colId xmlns:a16="http://schemas.microsoft.com/office/drawing/2014/main" val="4094446812"/>
                    </a:ext>
                  </a:extLst>
                </a:gridCol>
                <a:gridCol w="4326389">
                  <a:extLst>
                    <a:ext uri="{9D8B030D-6E8A-4147-A177-3AD203B41FA5}">
                      <a16:colId xmlns:a16="http://schemas.microsoft.com/office/drawing/2014/main" val="946971237"/>
                    </a:ext>
                  </a:extLst>
                </a:gridCol>
                <a:gridCol w="4326389">
                  <a:extLst>
                    <a:ext uri="{9D8B030D-6E8A-4147-A177-3AD203B41FA5}">
                      <a16:colId xmlns:a16="http://schemas.microsoft.com/office/drawing/2014/main" val="1287961734"/>
                    </a:ext>
                  </a:extLst>
                </a:gridCol>
              </a:tblGrid>
              <a:tr h="753418">
                <a:tc>
                  <a:txBody>
                    <a:bodyPr/>
                    <a:lstStyle/>
                    <a:p>
                      <a:r>
                        <a:rPr lang="en-US" sz="3600" dirty="0">
                          <a:latin typeface="Times New Roman" panose="02020603050405020304" pitchFamily="18" charset="0"/>
                          <a:cs typeface="Times New Roman" panose="02020603050405020304" pitchFamily="18" charset="0"/>
                        </a:rPr>
                        <a:t>LAB</a:t>
                      </a:r>
                    </a:p>
                  </a:txBody>
                  <a:tcPr/>
                </a:tc>
                <a:tc>
                  <a:txBody>
                    <a:bodyPr/>
                    <a:lstStyle/>
                    <a:p>
                      <a:r>
                        <a:rPr lang="en-US" sz="3600" dirty="0">
                          <a:latin typeface="Times New Roman" panose="02020603050405020304" pitchFamily="18" charset="0"/>
                          <a:cs typeface="Times New Roman" panose="02020603050405020304" pitchFamily="18" charset="0"/>
                        </a:rPr>
                        <a:t>8/25</a:t>
                      </a:r>
                    </a:p>
                  </a:txBody>
                  <a:tcPr/>
                </a:tc>
                <a:tc>
                  <a:txBody>
                    <a:bodyPr/>
                    <a:lstStyle/>
                    <a:p>
                      <a:r>
                        <a:rPr lang="en-US" sz="3600" dirty="0">
                          <a:latin typeface="Times New Roman" panose="02020603050405020304" pitchFamily="18" charset="0"/>
                          <a:cs typeface="Times New Roman" panose="02020603050405020304" pitchFamily="18" charset="0"/>
                        </a:rPr>
                        <a:t>8/26</a:t>
                      </a:r>
                    </a:p>
                  </a:txBody>
                  <a:tcPr/>
                </a:tc>
                <a:tc>
                  <a:txBody>
                    <a:bodyPr/>
                    <a:lstStyle/>
                    <a:p>
                      <a:r>
                        <a:rPr lang="en-US" sz="3600" dirty="0">
                          <a:latin typeface="Times New Roman" panose="02020603050405020304" pitchFamily="18" charset="0"/>
                          <a:cs typeface="Times New Roman" panose="02020603050405020304" pitchFamily="18" charset="0"/>
                        </a:rPr>
                        <a:t>8/27</a:t>
                      </a:r>
                    </a:p>
                  </a:txBody>
                  <a:tcPr/>
                </a:tc>
                <a:extLst>
                  <a:ext uri="{0D108BD9-81ED-4DB2-BD59-A6C34878D82A}">
                    <a16:rowId xmlns:a16="http://schemas.microsoft.com/office/drawing/2014/main" val="594840246"/>
                  </a:ext>
                </a:extLst>
              </a:tr>
              <a:tr h="753418">
                <a:tc>
                  <a:txBody>
                    <a:bodyPr/>
                    <a:lstStyle/>
                    <a:p>
                      <a:r>
                        <a:rPr lang="en-US" sz="3600" dirty="0">
                          <a:latin typeface="Times New Roman" panose="02020603050405020304" pitchFamily="18" charset="0"/>
                          <a:cs typeface="Times New Roman" panose="02020603050405020304" pitchFamily="18" charset="0"/>
                        </a:rPr>
                        <a:t>CREATININE </a:t>
                      </a:r>
                    </a:p>
                  </a:txBody>
                  <a:tcPr/>
                </a:tc>
                <a:tc>
                  <a:txBody>
                    <a:bodyPr/>
                    <a:lstStyle/>
                    <a:p>
                      <a:r>
                        <a:rPr lang="en-US" sz="3600" dirty="0">
                          <a:latin typeface="Times New Roman" panose="02020603050405020304" pitchFamily="18" charset="0"/>
                          <a:cs typeface="Times New Roman" panose="02020603050405020304" pitchFamily="18" charset="0"/>
                        </a:rPr>
                        <a:t>0.7</a:t>
                      </a:r>
                    </a:p>
                  </a:txBody>
                  <a:tcPr/>
                </a:tc>
                <a:tc>
                  <a:txBody>
                    <a:bodyPr/>
                    <a:lstStyle/>
                    <a:p>
                      <a:r>
                        <a:rPr lang="en-US" sz="3600" dirty="0">
                          <a:latin typeface="Times New Roman" panose="02020603050405020304" pitchFamily="18" charset="0"/>
                          <a:cs typeface="Times New Roman" panose="02020603050405020304" pitchFamily="18" charset="0"/>
                        </a:rPr>
                        <a:t>0.5</a:t>
                      </a:r>
                    </a:p>
                  </a:txBody>
                  <a:tcPr/>
                </a:tc>
                <a:tc>
                  <a:txBody>
                    <a:bodyPr/>
                    <a:lstStyle/>
                    <a:p>
                      <a:r>
                        <a:rPr lang="en-US" sz="3600" dirty="0">
                          <a:latin typeface="Times New Roman" panose="02020603050405020304" pitchFamily="18" charset="0"/>
                          <a:cs typeface="Times New Roman" panose="02020603050405020304" pitchFamily="18" charset="0"/>
                        </a:rPr>
                        <a:t>0.6</a:t>
                      </a:r>
                    </a:p>
                  </a:txBody>
                  <a:tcPr/>
                </a:tc>
                <a:extLst>
                  <a:ext uri="{0D108BD9-81ED-4DB2-BD59-A6C34878D82A}">
                    <a16:rowId xmlns:a16="http://schemas.microsoft.com/office/drawing/2014/main" val="866207772"/>
                  </a:ext>
                </a:extLst>
              </a:tr>
            </a:tbl>
          </a:graphicData>
        </a:graphic>
      </p:graphicFrame>
      <p:graphicFrame>
        <p:nvGraphicFramePr>
          <p:cNvPr id="9" name="Table 8">
            <a:extLst>
              <a:ext uri="{FF2B5EF4-FFF2-40B4-BE49-F238E27FC236}">
                <a16:creationId xmlns:a16="http://schemas.microsoft.com/office/drawing/2014/main" id="{84EB9723-4A15-A380-E30F-B845D3FCDFA2}"/>
              </a:ext>
            </a:extLst>
          </p:cNvPr>
          <p:cNvGraphicFramePr>
            <a:graphicFrameLocks noGrp="1"/>
          </p:cNvGraphicFramePr>
          <p:nvPr>
            <p:extLst>
              <p:ext uri="{D42A27DB-BD31-4B8C-83A1-F6EECF244321}">
                <p14:modId xmlns:p14="http://schemas.microsoft.com/office/powerpoint/2010/main" val="1577014449"/>
              </p:ext>
            </p:extLst>
          </p:nvPr>
        </p:nvGraphicFramePr>
        <p:xfrm>
          <a:off x="1476239" y="6170534"/>
          <a:ext cx="17305556" cy="1506836"/>
        </p:xfrm>
        <a:graphic>
          <a:graphicData uri="http://schemas.openxmlformats.org/drawingml/2006/table">
            <a:tbl>
              <a:tblPr firstRow="1" bandRow="1">
                <a:tableStyleId>{8A107856-5554-42FB-B03E-39F5DBC370BA}</a:tableStyleId>
              </a:tblPr>
              <a:tblGrid>
                <a:gridCol w="4326389">
                  <a:extLst>
                    <a:ext uri="{9D8B030D-6E8A-4147-A177-3AD203B41FA5}">
                      <a16:colId xmlns:a16="http://schemas.microsoft.com/office/drawing/2014/main" val="3894743289"/>
                    </a:ext>
                  </a:extLst>
                </a:gridCol>
                <a:gridCol w="4326389">
                  <a:extLst>
                    <a:ext uri="{9D8B030D-6E8A-4147-A177-3AD203B41FA5}">
                      <a16:colId xmlns:a16="http://schemas.microsoft.com/office/drawing/2014/main" val="4094446812"/>
                    </a:ext>
                  </a:extLst>
                </a:gridCol>
                <a:gridCol w="4326389">
                  <a:extLst>
                    <a:ext uri="{9D8B030D-6E8A-4147-A177-3AD203B41FA5}">
                      <a16:colId xmlns:a16="http://schemas.microsoft.com/office/drawing/2014/main" val="946971237"/>
                    </a:ext>
                  </a:extLst>
                </a:gridCol>
                <a:gridCol w="4326389">
                  <a:extLst>
                    <a:ext uri="{9D8B030D-6E8A-4147-A177-3AD203B41FA5}">
                      <a16:colId xmlns:a16="http://schemas.microsoft.com/office/drawing/2014/main" val="1287961734"/>
                    </a:ext>
                  </a:extLst>
                </a:gridCol>
              </a:tblGrid>
              <a:tr h="753418">
                <a:tc>
                  <a:txBody>
                    <a:bodyPr/>
                    <a:lstStyle/>
                    <a:p>
                      <a:r>
                        <a:rPr lang="en-US" sz="3600" dirty="0">
                          <a:latin typeface="Times New Roman" panose="02020603050405020304" pitchFamily="18" charset="0"/>
                          <a:cs typeface="Times New Roman" panose="02020603050405020304" pitchFamily="18" charset="0"/>
                        </a:rPr>
                        <a:t>LAB</a:t>
                      </a:r>
                    </a:p>
                  </a:txBody>
                  <a:tcPr/>
                </a:tc>
                <a:tc>
                  <a:txBody>
                    <a:bodyPr/>
                    <a:lstStyle/>
                    <a:p>
                      <a:r>
                        <a:rPr lang="en-US" sz="3600" dirty="0">
                          <a:latin typeface="Times New Roman" panose="02020603050405020304" pitchFamily="18" charset="0"/>
                          <a:cs typeface="Times New Roman" panose="02020603050405020304" pitchFamily="18" charset="0"/>
                        </a:rPr>
                        <a:t>8/25</a:t>
                      </a:r>
                    </a:p>
                  </a:txBody>
                  <a:tcPr/>
                </a:tc>
                <a:tc>
                  <a:txBody>
                    <a:bodyPr/>
                    <a:lstStyle/>
                    <a:p>
                      <a:r>
                        <a:rPr lang="en-US" sz="3600" dirty="0">
                          <a:latin typeface="Times New Roman" panose="02020603050405020304" pitchFamily="18" charset="0"/>
                          <a:cs typeface="Times New Roman" panose="02020603050405020304" pitchFamily="18" charset="0"/>
                        </a:rPr>
                        <a:t>8/26</a:t>
                      </a:r>
                    </a:p>
                  </a:txBody>
                  <a:tcPr/>
                </a:tc>
                <a:tc>
                  <a:txBody>
                    <a:bodyPr/>
                    <a:lstStyle/>
                    <a:p>
                      <a:r>
                        <a:rPr lang="en-US" sz="3600" dirty="0">
                          <a:latin typeface="Times New Roman" panose="02020603050405020304" pitchFamily="18" charset="0"/>
                          <a:cs typeface="Times New Roman" panose="02020603050405020304" pitchFamily="18" charset="0"/>
                        </a:rPr>
                        <a:t>8/27</a:t>
                      </a:r>
                    </a:p>
                  </a:txBody>
                  <a:tcPr/>
                </a:tc>
                <a:extLst>
                  <a:ext uri="{0D108BD9-81ED-4DB2-BD59-A6C34878D82A}">
                    <a16:rowId xmlns:a16="http://schemas.microsoft.com/office/drawing/2014/main" val="594840246"/>
                  </a:ext>
                </a:extLst>
              </a:tr>
              <a:tr h="753418">
                <a:tc>
                  <a:txBody>
                    <a:bodyPr/>
                    <a:lstStyle/>
                    <a:p>
                      <a:r>
                        <a:rPr lang="en-US" sz="3600" dirty="0">
                          <a:latin typeface="Times New Roman" panose="02020603050405020304" pitchFamily="18" charset="0"/>
                          <a:cs typeface="Times New Roman" panose="02020603050405020304" pitchFamily="18" charset="0"/>
                        </a:rPr>
                        <a:t>CREATININE </a:t>
                      </a:r>
                    </a:p>
                  </a:txBody>
                  <a:tcPr/>
                </a:tc>
                <a:tc>
                  <a:txBody>
                    <a:bodyPr/>
                    <a:lstStyle/>
                    <a:p>
                      <a:r>
                        <a:rPr lang="en-US" sz="3600" dirty="0">
                          <a:latin typeface="Times New Roman" panose="02020603050405020304" pitchFamily="18" charset="0"/>
                          <a:cs typeface="Times New Roman" panose="02020603050405020304" pitchFamily="18" charset="0"/>
                        </a:rPr>
                        <a:t>2.9</a:t>
                      </a:r>
                    </a:p>
                  </a:txBody>
                  <a:tcPr/>
                </a:tc>
                <a:tc>
                  <a:txBody>
                    <a:bodyPr/>
                    <a:lstStyle/>
                    <a:p>
                      <a:r>
                        <a:rPr lang="en-US" sz="3600" dirty="0">
                          <a:latin typeface="Times New Roman" panose="02020603050405020304" pitchFamily="18" charset="0"/>
                          <a:cs typeface="Times New Roman" panose="02020603050405020304" pitchFamily="18" charset="0"/>
                        </a:rPr>
                        <a:t>2.0</a:t>
                      </a:r>
                    </a:p>
                  </a:txBody>
                  <a:tcPr/>
                </a:tc>
                <a:tc>
                  <a:txBody>
                    <a:bodyPr/>
                    <a:lstStyle/>
                    <a:p>
                      <a:r>
                        <a:rPr lang="en-US" sz="3600" dirty="0">
                          <a:latin typeface="Times New Roman" panose="02020603050405020304" pitchFamily="18" charset="0"/>
                          <a:cs typeface="Times New Roman" panose="02020603050405020304" pitchFamily="18" charset="0"/>
                        </a:rPr>
                        <a:t>1.5</a:t>
                      </a:r>
                    </a:p>
                  </a:txBody>
                  <a:tcPr/>
                </a:tc>
                <a:extLst>
                  <a:ext uri="{0D108BD9-81ED-4DB2-BD59-A6C34878D82A}">
                    <a16:rowId xmlns:a16="http://schemas.microsoft.com/office/drawing/2014/main" val="866207772"/>
                  </a:ext>
                </a:extLst>
              </a:tr>
            </a:tbl>
          </a:graphicData>
        </a:graphic>
      </p:graphicFrame>
      <p:graphicFrame>
        <p:nvGraphicFramePr>
          <p:cNvPr id="10" name="Table 9">
            <a:extLst>
              <a:ext uri="{FF2B5EF4-FFF2-40B4-BE49-F238E27FC236}">
                <a16:creationId xmlns:a16="http://schemas.microsoft.com/office/drawing/2014/main" id="{4E17FE56-F688-BB14-AC0E-C36B7F508E1E}"/>
              </a:ext>
            </a:extLst>
          </p:cNvPr>
          <p:cNvGraphicFramePr>
            <a:graphicFrameLocks noGrp="1"/>
          </p:cNvGraphicFramePr>
          <p:nvPr>
            <p:extLst>
              <p:ext uri="{D42A27DB-BD31-4B8C-83A1-F6EECF244321}">
                <p14:modId xmlns:p14="http://schemas.microsoft.com/office/powerpoint/2010/main" val="3126967993"/>
              </p:ext>
            </p:extLst>
          </p:nvPr>
        </p:nvGraphicFramePr>
        <p:xfrm>
          <a:off x="1469922" y="8541726"/>
          <a:ext cx="17305556" cy="1425404"/>
        </p:xfrm>
        <a:graphic>
          <a:graphicData uri="http://schemas.openxmlformats.org/drawingml/2006/table">
            <a:tbl>
              <a:tblPr firstRow="1" bandRow="1">
                <a:tableStyleId>{8A107856-5554-42FB-B03E-39F5DBC370BA}</a:tableStyleId>
              </a:tblPr>
              <a:tblGrid>
                <a:gridCol w="4326389">
                  <a:extLst>
                    <a:ext uri="{9D8B030D-6E8A-4147-A177-3AD203B41FA5}">
                      <a16:colId xmlns:a16="http://schemas.microsoft.com/office/drawing/2014/main" val="3894743289"/>
                    </a:ext>
                  </a:extLst>
                </a:gridCol>
                <a:gridCol w="4326389">
                  <a:extLst>
                    <a:ext uri="{9D8B030D-6E8A-4147-A177-3AD203B41FA5}">
                      <a16:colId xmlns:a16="http://schemas.microsoft.com/office/drawing/2014/main" val="4094446812"/>
                    </a:ext>
                  </a:extLst>
                </a:gridCol>
                <a:gridCol w="4326389">
                  <a:extLst>
                    <a:ext uri="{9D8B030D-6E8A-4147-A177-3AD203B41FA5}">
                      <a16:colId xmlns:a16="http://schemas.microsoft.com/office/drawing/2014/main" val="946971237"/>
                    </a:ext>
                  </a:extLst>
                </a:gridCol>
                <a:gridCol w="4326389">
                  <a:extLst>
                    <a:ext uri="{9D8B030D-6E8A-4147-A177-3AD203B41FA5}">
                      <a16:colId xmlns:a16="http://schemas.microsoft.com/office/drawing/2014/main" val="1287961734"/>
                    </a:ext>
                  </a:extLst>
                </a:gridCol>
              </a:tblGrid>
              <a:tr h="712702">
                <a:tc>
                  <a:txBody>
                    <a:bodyPr/>
                    <a:lstStyle/>
                    <a:p>
                      <a:r>
                        <a:rPr lang="en-US" sz="3600" dirty="0">
                          <a:latin typeface="Times New Roman" panose="02020603050405020304" pitchFamily="18" charset="0"/>
                          <a:cs typeface="Times New Roman" panose="02020603050405020304" pitchFamily="18" charset="0"/>
                        </a:rPr>
                        <a:t>LAB</a:t>
                      </a:r>
                    </a:p>
                  </a:txBody>
                  <a:tcPr/>
                </a:tc>
                <a:tc>
                  <a:txBody>
                    <a:bodyPr/>
                    <a:lstStyle/>
                    <a:p>
                      <a:r>
                        <a:rPr lang="en-US" sz="3600" dirty="0">
                          <a:latin typeface="Times New Roman" panose="02020603050405020304" pitchFamily="18" charset="0"/>
                          <a:cs typeface="Times New Roman" panose="02020603050405020304" pitchFamily="18" charset="0"/>
                        </a:rPr>
                        <a:t>8/25</a:t>
                      </a:r>
                    </a:p>
                  </a:txBody>
                  <a:tcPr/>
                </a:tc>
                <a:tc>
                  <a:txBody>
                    <a:bodyPr/>
                    <a:lstStyle/>
                    <a:p>
                      <a:r>
                        <a:rPr lang="en-US" sz="3600" dirty="0">
                          <a:latin typeface="Times New Roman" panose="02020603050405020304" pitchFamily="18" charset="0"/>
                          <a:cs typeface="Times New Roman" panose="02020603050405020304" pitchFamily="18" charset="0"/>
                        </a:rPr>
                        <a:t>8/26</a:t>
                      </a:r>
                    </a:p>
                  </a:txBody>
                  <a:tcPr/>
                </a:tc>
                <a:tc>
                  <a:txBody>
                    <a:bodyPr/>
                    <a:lstStyle/>
                    <a:p>
                      <a:r>
                        <a:rPr lang="en-US" sz="3600" dirty="0">
                          <a:latin typeface="Times New Roman" panose="02020603050405020304" pitchFamily="18" charset="0"/>
                          <a:cs typeface="Times New Roman" panose="02020603050405020304" pitchFamily="18" charset="0"/>
                        </a:rPr>
                        <a:t>8/27</a:t>
                      </a:r>
                    </a:p>
                  </a:txBody>
                  <a:tcPr/>
                </a:tc>
                <a:extLst>
                  <a:ext uri="{0D108BD9-81ED-4DB2-BD59-A6C34878D82A}">
                    <a16:rowId xmlns:a16="http://schemas.microsoft.com/office/drawing/2014/main" val="594840246"/>
                  </a:ext>
                </a:extLst>
              </a:tr>
              <a:tr h="712702">
                <a:tc>
                  <a:txBody>
                    <a:bodyPr/>
                    <a:lstStyle/>
                    <a:p>
                      <a:r>
                        <a:rPr lang="en-US" sz="3600" dirty="0">
                          <a:latin typeface="Times New Roman" panose="02020603050405020304" pitchFamily="18" charset="0"/>
                          <a:cs typeface="Times New Roman" panose="02020603050405020304" pitchFamily="18" charset="0"/>
                        </a:rPr>
                        <a:t>CREATININE </a:t>
                      </a:r>
                    </a:p>
                  </a:txBody>
                  <a:tcPr/>
                </a:tc>
                <a:tc>
                  <a:txBody>
                    <a:bodyPr/>
                    <a:lstStyle/>
                    <a:p>
                      <a:r>
                        <a:rPr lang="en-US" sz="3600" dirty="0">
                          <a:latin typeface="Times New Roman" panose="02020603050405020304" pitchFamily="18" charset="0"/>
                          <a:cs typeface="Times New Roman" panose="02020603050405020304" pitchFamily="18" charset="0"/>
                        </a:rPr>
                        <a:t>1.5</a:t>
                      </a:r>
                    </a:p>
                  </a:txBody>
                  <a:tcPr/>
                </a:tc>
                <a:tc>
                  <a:txBody>
                    <a:bodyPr/>
                    <a:lstStyle/>
                    <a:p>
                      <a:r>
                        <a:rPr lang="en-US" sz="3600" dirty="0">
                          <a:latin typeface="Times New Roman" panose="02020603050405020304" pitchFamily="18" charset="0"/>
                          <a:cs typeface="Times New Roman" panose="02020603050405020304" pitchFamily="18" charset="0"/>
                        </a:rPr>
                        <a:t>1.0</a:t>
                      </a:r>
                    </a:p>
                  </a:txBody>
                  <a:tcPr/>
                </a:tc>
                <a:tc>
                  <a:txBody>
                    <a:bodyPr/>
                    <a:lstStyle/>
                    <a:p>
                      <a:r>
                        <a:rPr lang="en-US" sz="3600" dirty="0">
                          <a:latin typeface="Times New Roman" panose="02020603050405020304" pitchFamily="18" charset="0"/>
                          <a:cs typeface="Times New Roman" panose="02020603050405020304" pitchFamily="18" charset="0"/>
                        </a:rPr>
                        <a:t>0.7</a:t>
                      </a:r>
                    </a:p>
                  </a:txBody>
                  <a:tcPr/>
                </a:tc>
                <a:extLst>
                  <a:ext uri="{0D108BD9-81ED-4DB2-BD59-A6C34878D82A}">
                    <a16:rowId xmlns:a16="http://schemas.microsoft.com/office/drawing/2014/main" val="866207772"/>
                  </a:ext>
                </a:extLst>
              </a:tr>
            </a:tbl>
          </a:graphicData>
        </a:graphic>
      </p:graphicFrame>
      <p:sp>
        <p:nvSpPr>
          <p:cNvPr id="11" name="TextBox 10">
            <a:extLst>
              <a:ext uri="{FF2B5EF4-FFF2-40B4-BE49-F238E27FC236}">
                <a16:creationId xmlns:a16="http://schemas.microsoft.com/office/drawing/2014/main" id="{CB96CFC4-AEA0-2AFD-BF77-E6A112C9E036}"/>
              </a:ext>
            </a:extLst>
          </p:cNvPr>
          <p:cNvSpPr txBox="1"/>
          <p:nvPr/>
        </p:nvSpPr>
        <p:spPr>
          <a:xfrm>
            <a:off x="18775478" y="1807968"/>
            <a:ext cx="5103493" cy="1446550"/>
          </a:xfrm>
          <a:prstGeom prst="rect">
            <a:avLst/>
          </a:prstGeom>
          <a:noFill/>
        </p:spPr>
        <p:txBody>
          <a:bodyPr wrap="square" rtlCol="0">
            <a:spAutoFit/>
          </a:bodyPr>
          <a:lstStyle/>
          <a:p>
            <a:endParaRPr lang="en-US" sz="2800" b="1" dirty="0">
              <a:latin typeface="Times New Roman" panose="02020603050405020304" pitchFamily="18" charset="0"/>
              <a:cs typeface="Times New Roman" panose="02020603050405020304" pitchFamily="18" charset="0"/>
            </a:endParaRPr>
          </a:p>
          <a:p>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Prospective /AKI Present </a:t>
            </a:r>
          </a:p>
          <a:p>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DD1DC1-5BCF-C016-9386-28AD68B60D93}"/>
              </a:ext>
            </a:extLst>
          </p:cNvPr>
          <p:cNvSpPr txBox="1"/>
          <p:nvPr/>
        </p:nvSpPr>
        <p:spPr>
          <a:xfrm>
            <a:off x="18852046" y="3795386"/>
            <a:ext cx="525838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No AKI</a:t>
            </a:r>
          </a:p>
        </p:txBody>
      </p:sp>
      <p:sp>
        <p:nvSpPr>
          <p:cNvPr id="13" name="TextBox 12">
            <a:extLst>
              <a:ext uri="{FF2B5EF4-FFF2-40B4-BE49-F238E27FC236}">
                <a16:creationId xmlns:a16="http://schemas.microsoft.com/office/drawing/2014/main" id="{F9EFE714-9C0B-DA3B-CF0E-9A8B2212C34F}"/>
              </a:ext>
            </a:extLst>
          </p:cNvPr>
          <p:cNvSpPr txBox="1"/>
          <p:nvPr/>
        </p:nvSpPr>
        <p:spPr>
          <a:xfrm>
            <a:off x="18852046" y="6052645"/>
            <a:ext cx="5313232"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Retrospective/ AKI Present </a:t>
            </a:r>
          </a:p>
        </p:txBody>
      </p:sp>
      <p:sp>
        <p:nvSpPr>
          <p:cNvPr id="14" name="TextBox 13">
            <a:extLst>
              <a:ext uri="{FF2B5EF4-FFF2-40B4-BE49-F238E27FC236}">
                <a16:creationId xmlns:a16="http://schemas.microsoft.com/office/drawing/2014/main" id="{D40FD226-3E76-C588-E843-F67D8CFCB876}"/>
              </a:ext>
            </a:extLst>
          </p:cNvPr>
          <p:cNvSpPr txBox="1"/>
          <p:nvPr/>
        </p:nvSpPr>
        <p:spPr>
          <a:xfrm>
            <a:off x="19073789" y="8497578"/>
            <a:ext cx="5313232"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Retrospective/ AKI present </a:t>
            </a:r>
          </a:p>
        </p:txBody>
      </p:sp>
      <p:graphicFrame>
        <p:nvGraphicFramePr>
          <p:cNvPr id="3" name="Table 2">
            <a:extLst>
              <a:ext uri="{FF2B5EF4-FFF2-40B4-BE49-F238E27FC236}">
                <a16:creationId xmlns:a16="http://schemas.microsoft.com/office/drawing/2014/main" id="{64D76E3F-C73D-99E8-BA28-7342FFFCCA55}"/>
              </a:ext>
            </a:extLst>
          </p:cNvPr>
          <p:cNvGraphicFramePr>
            <a:graphicFrameLocks noGrp="1"/>
          </p:cNvGraphicFramePr>
          <p:nvPr>
            <p:extLst>
              <p:ext uri="{D42A27DB-BD31-4B8C-83A1-F6EECF244321}">
                <p14:modId xmlns:p14="http://schemas.microsoft.com/office/powerpoint/2010/main" val="126843735"/>
              </p:ext>
            </p:extLst>
          </p:nvPr>
        </p:nvGraphicFramePr>
        <p:xfrm>
          <a:off x="1503651" y="10798740"/>
          <a:ext cx="17305556" cy="1425404"/>
        </p:xfrm>
        <a:graphic>
          <a:graphicData uri="http://schemas.openxmlformats.org/drawingml/2006/table">
            <a:tbl>
              <a:tblPr firstRow="1" bandRow="1">
                <a:tableStyleId>{8A107856-5554-42FB-B03E-39F5DBC370BA}</a:tableStyleId>
              </a:tblPr>
              <a:tblGrid>
                <a:gridCol w="4326389">
                  <a:extLst>
                    <a:ext uri="{9D8B030D-6E8A-4147-A177-3AD203B41FA5}">
                      <a16:colId xmlns:a16="http://schemas.microsoft.com/office/drawing/2014/main" val="3894743289"/>
                    </a:ext>
                  </a:extLst>
                </a:gridCol>
                <a:gridCol w="4326389">
                  <a:extLst>
                    <a:ext uri="{9D8B030D-6E8A-4147-A177-3AD203B41FA5}">
                      <a16:colId xmlns:a16="http://schemas.microsoft.com/office/drawing/2014/main" val="4094446812"/>
                    </a:ext>
                  </a:extLst>
                </a:gridCol>
                <a:gridCol w="4326389">
                  <a:extLst>
                    <a:ext uri="{9D8B030D-6E8A-4147-A177-3AD203B41FA5}">
                      <a16:colId xmlns:a16="http://schemas.microsoft.com/office/drawing/2014/main" val="946971237"/>
                    </a:ext>
                  </a:extLst>
                </a:gridCol>
                <a:gridCol w="4326389">
                  <a:extLst>
                    <a:ext uri="{9D8B030D-6E8A-4147-A177-3AD203B41FA5}">
                      <a16:colId xmlns:a16="http://schemas.microsoft.com/office/drawing/2014/main" val="1287961734"/>
                    </a:ext>
                  </a:extLst>
                </a:gridCol>
              </a:tblGrid>
              <a:tr h="712702">
                <a:tc>
                  <a:txBody>
                    <a:bodyPr/>
                    <a:lstStyle/>
                    <a:p>
                      <a:r>
                        <a:rPr lang="en-US" sz="3600" dirty="0">
                          <a:latin typeface="Times New Roman" panose="02020603050405020304" pitchFamily="18" charset="0"/>
                          <a:cs typeface="Times New Roman" panose="02020603050405020304" pitchFamily="18" charset="0"/>
                        </a:rPr>
                        <a:t>LAB</a:t>
                      </a:r>
                    </a:p>
                  </a:txBody>
                  <a:tcPr/>
                </a:tc>
                <a:tc>
                  <a:txBody>
                    <a:bodyPr/>
                    <a:lstStyle/>
                    <a:p>
                      <a:r>
                        <a:rPr lang="en-US" sz="3600" dirty="0">
                          <a:latin typeface="Times New Roman" panose="02020603050405020304" pitchFamily="18" charset="0"/>
                          <a:cs typeface="Times New Roman" panose="02020603050405020304" pitchFamily="18" charset="0"/>
                        </a:rPr>
                        <a:t>8/25</a:t>
                      </a:r>
                    </a:p>
                  </a:txBody>
                  <a:tcPr/>
                </a:tc>
                <a:tc>
                  <a:txBody>
                    <a:bodyPr/>
                    <a:lstStyle/>
                    <a:p>
                      <a:r>
                        <a:rPr lang="en-US" sz="3600" dirty="0">
                          <a:latin typeface="Times New Roman" panose="02020603050405020304" pitchFamily="18" charset="0"/>
                          <a:cs typeface="Times New Roman" panose="02020603050405020304" pitchFamily="18" charset="0"/>
                        </a:rPr>
                        <a:t>8/26</a:t>
                      </a:r>
                    </a:p>
                  </a:txBody>
                  <a:tcPr/>
                </a:tc>
                <a:tc>
                  <a:txBody>
                    <a:bodyPr/>
                    <a:lstStyle/>
                    <a:p>
                      <a:r>
                        <a:rPr lang="en-US" sz="3600" dirty="0">
                          <a:latin typeface="Times New Roman" panose="02020603050405020304" pitchFamily="18" charset="0"/>
                          <a:cs typeface="Times New Roman" panose="02020603050405020304" pitchFamily="18" charset="0"/>
                        </a:rPr>
                        <a:t>8/27</a:t>
                      </a:r>
                    </a:p>
                  </a:txBody>
                  <a:tcPr/>
                </a:tc>
                <a:extLst>
                  <a:ext uri="{0D108BD9-81ED-4DB2-BD59-A6C34878D82A}">
                    <a16:rowId xmlns:a16="http://schemas.microsoft.com/office/drawing/2014/main" val="594840246"/>
                  </a:ext>
                </a:extLst>
              </a:tr>
              <a:tr h="712702">
                <a:tc>
                  <a:txBody>
                    <a:bodyPr/>
                    <a:lstStyle/>
                    <a:p>
                      <a:r>
                        <a:rPr lang="en-US" sz="3600" dirty="0">
                          <a:latin typeface="Times New Roman" panose="02020603050405020304" pitchFamily="18" charset="0"/>
                          <a:cs typeface="Times New Roman" panose="02020603050405020304" pitchFamily="18" charset="0"/>
                        </a:rPr>
                        <a:t>CREATININE </a:t>
                      </a:r>
                    </a:p>
                  </a:txBody>
                  <a:tcPr/>
                </a:tc>
                <a:tc>
                  <a:txBody>
                    <a:bodyPr/>
                    <a:lstStyle/>
                    <a:p>
                      <a:r>
                        <a:rPr lang="en-US" sz="3600" dirty="0">
                          <a:latin typeface="Times New Roman" panose="02020603050405020304" pitchFamily="18" charset="0"/>
                          <a:cs typeface="Times New Roman" panose="02020603050405020304" pitchFamily="18" charset="0"/>
                        </a:rPr>
                        <a:t>2.8</a:t>
                      </a:r>
                    </a:p>
                  </a:txBody>
                  <a:tcPr/>
                </a:tc>
                <a:tc>
                  <a:txBody>
                    <a:bodyPr/>
                    <a:lstStyle/>
                    <a:p>
                      <a:r>
                        <a:rPr lang="en-US" sz="3600" dirty="0">
                          <a:latin typeface="Times New Roman" panose="02020603050405020304" pitchFamily="18" charset="0"/>
                          <a:cs typeface="Times New Roman" panose="02020603050405020304" pitchFamily="18" charset="0"/>
                        </a:rPr>
                        <a:t>2.6</a:t>
                      </a:r>
                    </a:p>
                  </a:txBody>
                  <a:tcPr/>
                </a:tc>
                <a:tc>
                  <a:txBody>
                    <a:bodyPr/>
                    <a:lstStyle/>
                    <a:p>
                      <a:r>
                        <a:rPr lang="en-US" sz="3600" dirty="0">
                          <a:latin typeface="Times New Roman" panose="02020603050405020304" pitchFamily="18" charset="0"/>
                          <a:cs typeface="Times New Roman" panose="02020603050405020304" pitchFamily="18" charset="0"/>
                        </a:rPr>
                        <a:t>2.5</a:t>
                      </a:r>
                    </a:p>
                  </a:txBody>
                  <a:tcPr/>
                </a:tc>
                <a:extLst>
                  <a:ext uri="{0D108BD9-81ED-4DB2-BD59-A6C34878D82A}">
                    <a16:rowId xmlns:a16="http://schemas.microsoft.com/office/drawing/2014/main" val="866207772"/>
                  </a:ext>
                </a:extLst>
              </a:tr>
            </a:tbl>
          </a:graphicData>
        </a:graphic>
      </p:graphicFrame>
      <p:sp>
        <p:nvSpPr>
          <p:cNvPr id="4" name="TextBox 3">
            <a:extLst>
              <a:ext uri="{FF2B5EF4-FFF2-40B4-BE49-F238E27FC236}">
                <a16:creationId xmlns:a16="http://schemas.microsoft.com/office/drawing/2014/main" id="{A5E8BB79-38FF-67A7-84E1-BE4B5298AD5F}"/>
              </a:ext>
            </a:extLst>
          </p:cNvPr>
          <p:cNvSpPr txBox="1"/>
          <p:nvPr/>
        </p:nvSpPr>
        <p:spPr>
          <a:xfrm>
            <a:off x="18852046" y="10735290"/>
            <a:ext cx="5313232"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No AKI </a:t>
            </a:r>
          </a:p>
        </p:txBody>
      </p:sp>
    </p:spTree>
    <p:extLst>
      <p:ext uri="{BB962C8B-B14F-4D97-AF65-F5344CB8AC3E}">
        <p14:creationId xmlns:p14="http://schemas.microsoft.com/office/powerpoint/2010/main" val="21652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anim calcmode="lin" valueType="num">
                                      <p:cBhvr>
                                        <p:cTn id="1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1000"/>
                                        <p:tgtEl>
                                          <p:spTgt spid="13">
                                            <p:txEl>
                                              <p:pRg st="0" end="0"/>
                                            </p:txEl>
                                          </p:spTgt>
                                        </p:tgtEl>
                                      </p:cBhvr>
                                    </p:animEffect>
                                    <p:anim calcmode="lin" valueType="num">
                                      <p:cBhvr>
                                        <p:cTn id="2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1000"/>
                                        <p:tgtEl>
                                          <p:spTgt spid="14">
                                            <p:txEl>
                                              <p:pRg st="0" end="0"/>
                                            </p:txEl>
                                          </p:spTgt>
                                        </p:tgtEl>
                                      </p:cBhvr>
                                    </p:animEffect>
                                    <p:anim calcmode="lin" valueType="num">
                                      <p:cBhvr>
                                        <p:cTn id="2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anim calcmode="lin" valueType="num">
                                      <p:cBhvr>
                                        <p:cTn id="3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2114386" y="10899648"/>
            <a:ext cx="14492511" cy="2816352"/>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289932"/>
            <a:ext cx="1531088" cy="6259724"/>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2249424" y="289932"/>
            <a:ext cx="19348704"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9600" b="1" dirty="0">
                <a:latin typeface="Roboto" panose="02000000000000000000" pitchFamily="2" charset="0"/>
                <a:ea typeface="Roboto" panose="02000000000000000000" pitchFamily="2" charset="0"/>
                <a:cs typeface="Roboto" panose="02000000000000000000" pitchFamily="2" charset="0"/>
                <a:sym typeface="Calibri"/>
              </a:rPr>
              <a:t>Newborn AKI </a:t>
            </a:r>
            <a:endParaRPr sz="9600" b="1" dirty="0">
              <a:latin typeface="Roboto" panose="02000000000000000000" pitchFamily="2" charset="0"/>
              <a:ea typeface="Roboto" panose="02000000000000000000" pitchFamily="2" charset="0"/>
              <a:cs typeface="Roboto" panose="02000000000000000000" pitchFamily="2" charset="0"/>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28CFA5C-AB29-C21D-9C4F-9A2F32C9F4A1}"/>
              </a:ext>
            </a:extLst>
          </p:cNvPr>
          <p:cNvSpPr txBox="1"/>
          <p:nvPr/>
        </p:nvSpPr>
        <p:spPr>
          <a:xfrm>
            <a:off x="1326424" y="3043032"/>
            <a:ext cx="20582600" cy="7848302"/>
          </a:xfrm>
          <a:prstGeom prst="rect">
            <a:avLst/>
          </a:prstGeom>
          <a:noFill/>
        </p:spPr>
        <p:txBody>
          <a:bodyPr wrap="square" rtlCol="0">
            <a:spAutoFit/>
          </a:bodyPr>
          <a:lstStyle/>
          <a:p>
            <a:pPr algn="l"/>
            <a:r>
              <a:rPr lang="en-US" sz="3600" b="1" i="0" dirty="0">
                <a:solidFill>
                  <a:srgbClr val="232323"/>
                </a:solidFill>
                <a:effectLst/>
                <a:highlight>
                  <a:srgbClr val="FFFFFF"/>
                </a:highlight>
                <a:latin typeface="Times New Roman" panose="02020603050405020304" pitchFamily="18" charset="0"/>
                <a:cs typeface="Times New Roman" panose="02020603050405020304" pitchFamily="18" charset="0"/>
              </a:rPr>
              <a:t>Serum Creatinine based definitions</a:t>
            </a:r>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 – For clinical care, neonatal AKI has been most defined as:</a:t>
            </a:r>
          </a:p>
          <a:p>
            <a:pPr algn="l"/>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•S Cr ≥1.5 mg </a:t>
            </a:r>
            <a:r>
              <a:rPr lang="en-US" sz="3600" b="1" i="0" dirty="0">
                <a:solidFill>
                  <a:srgbClr val="232323"/>
                </a:solidFill>
                <a:effectLst/>
                <a:highlight>
                  <a:srgbClr val="FFFFFF"/>
                </a:highlight>
                <a:latin typeface="Times New Roman" panose="02020603050405020304" pitchFamily="18" charset="0"/>
                <a:cs typeface="Times New Roman" panose="02020603050405020304" pitchFamily="18" charset="0"/>
              </a:rPr>
              <a:t>or</a:t>
            </a:r>
            <a:r>
              <a:rPr lang="en-US" sz="3600" dirty="0">
                <a:solidFill>
                  <a:srgbClr val="232323"/>
                </a:solidFill>
                <a:highlight>
                  <a:srgbClr val="FFFFFF"/>
                </a:highlight>
                <a:latin typeface="Times New Roman" panose="02020603050405020304" pitchFamily="18" charset="0"/>
                <a:cs typeface="Times New Roman" panose="02020603050405020304" pitchFamily="18" charset="0"/>
              </a:rPr>
              <a:t> </a:t>
            </a:r>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An increase in S Cr of at least 0.2 to 0.3 mg/dL per day from a previous lower value</a:t>
            </a:r>
          </a:p>
          <a:p>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The Serum Creatinine value at birth reflects the maternal Serum Creatinine and normally decreases over time .</a:t>
            </a:r>
          </a:p>
          <a:p>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Similar to GFR, Serum Creatinine  normally varies with gestational and postnatal age.</a:t>
            </a:r>
          </a:p>
          <a:p>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In term infants, S Cr declines rapidly in the first or two weeks of life to nadir values (</a:t>
            </a:r>
            <a:r>
              <a:rPr lang="en-US" sz="3600" b="0" i="0" dirty="0" err="1">
                <a:solidFill>
                  <a:srgbClr val="232323"/>
                </a:solidFill>
                <a:effectLst/>
                <a:highlight>
                  <a:srgbClr val="FFFFFF"/>
                </a:highlight>
                <a:latin typeface="Times New Roman" panose="02020603050405020304" pitchFamily="18" charset="0"/>
                <a:cs typeface="Times New Roman" panose="02020603050405020304" pitchFamily="18" charset="0"/>
              </a:rPr>
              <a:t>SCr</a:t>
            </a:r>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 0.2 to 0.4 mg/dl, which remain stable through the first year of life , whereas in preterm infants, the decline is slower, and nadir values are reached over the first one to two months.</a:t>
            </a:r>
          </a:p>
          <a:p>
            <a:endParaRPr lang="en-US" sz="3600" dirty="0">
              <a:solidFill>
                <a:srgbClr val="232323"/>
              </a:solidFill>
              <a:highlight>
                <a:srgbClr val="FFFFFF"/>
              </a:highlight>
              <a:latin typeface="Times New Roman" panose="02020603050405020304" pitchFamily="18" charset="0"/>
              <a:cs typeface="Times New Roman" panose="02020603050405020304" pitchFamily="18" charset="0"/>
            </a:endParaRPr>
          </a:p>
          <a:p>
            <a:r>
              <a:rPr lang="en-US" sz="3600" b="1" i="0" dirty="0">
                <a:solidFill>
                  <a:srgbClr val="232323"/>
                </a:solidFill>
                <a:effectLst/>
                <a:highlight>
                  <a:srgbClr val="FFFFFF"/>
                </a:highlight>
                <a:latin typeface="Times New Roman" panose="02020603050405020304" pitchFamily="18" charset="0"/>
                <a:cs typeface="Times New Roman" panose="02020603050405020304" pitchFamily="18" charset="0"/>
              </a:rPr>
              <a:t>VALUES OF NORMAL CREATININE IN PRETERM INFANTS </a:t>
            </a:r>
          </a:p>
          <a:p>
            <a:endParaRPr lang="en-US" sz="3600" b="1" i="0" dirty="0">
              <a:solidFill>
                <a:srgbClr val="232323"/>
              </a:solidFill>
              <a:effectLst/>
              <a:highlight>
                <a:srgbClr val="FFFFFF"/>
              </a:highlight>
              <a:latin typeface="Times New Roman" panose="02020603050405020304" pitchFamily="18" charset="0"/>
              <a:cs typeface="Times New Roman" panose="02020603050405020304" pitchFamily="18" charset="0"/>
            </a:endParaRPr>
          </a:p>
          <a:p>
            <a:pPr algn="l"/>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•GA 24 to 27 weeks – &gt;1.6 mg/dL</a:t>
            </a:r>
          </a:p>
          <a:p>
            <a:pPr algn="l"/>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•GA 28 to 29 weeks – &gt;1.1 mg/dL</a:t>
            </a:r>
          </a:p>
          <a:p>
            <a:pPr algn="l"/>
            <a:r>
              <a:rPr lang="en-US" sz="3600" b="0" i="0" dirty="0">
                <a:solidFill>
                  <a:srgbClr val="232323"/>
                </a:solidFill>
                <a:effectLst/>
                <a:highlight>
                  <a:srgbClr val="FFFFFF"/>
                </a:highlight>
                <a:latin typeface="Times New Roman" panose="02020603050405020304" pitchFamily="18" charset="0"/>
                <a:cs typeface="Times New Roman" panose="02020603050405020304" pitchFamily="18" charset="0"/>
              </a:rPr>
              <a:t>•GA 30 to 32 weeks – &gt;1.0 mg/dL</a:t>
            </a:r>
          </a:p>
          <a:p>
            <a:endParaRPr lang="en-US" sz="3600" dirty="0">
              <a:latin typeface="Times New Roman" panose="02020603050405020304" pitchFamily="18" charset="0"/>
              <a:cs typeface="Times New Roman" panose="02020603050405020304" pitchFamily="18" charset="0"/>
            </a:endParaRPr>
          </a:p>
        </p:txBody>
      </p:sp>
      <p:pic>
        <p:nvPicPr>
          <p:cNvPr id="6" name="Google Shape;178;g2b6708be095_0_143" descr=" ">
            <a:extLst>
              <a:ext uri="{FF2B5EF4-FFF2-40B4-BE49-F238E27FC236}">
                <a16:creationId xmlns:a16="http://schemas.microsoft.com/office/drawing/2014/main" id="{FC23837F-30EA-4130-F5FF-CD05E865ED70}"/>
              </a:ext>
            </a:extLst>
          </p:cNvPr>
          <p:cNvPicPr preferRelativeResize="0"/>
          <p:nvPr/>
        </p:nvPicPr>
        <p:blipFill rotWithShape="1">
          <a:blip r:embed="rId7">
            <a:alphaModFix/>
          </a:blip>
          <a:srcRect/>
          <a:stretch/>
        </p:blipFill>
        <p:spPr>
          <a:xfrm>
            <a:off x="16324161" y="7652144"/>
            <a:ext cx="8183270" cy="6240213"/>
          </a:xfrm>
          <a:prstGeom prst="rect">
            <a:avLst/>
          </a:prstGeom>
          <a:noFill/>
          <a:ln>
            <a:noFill/>
          </a:ln>
        </p:spPr>
      </p:pic>
    </p:spTree>
    <p:extLst>
      <p:ext uri="{BB962C8B-B14F-4D97-AF65-F5344CB8AC3E}">
        <p14:creationId xmlns:p14="http://schemas.microsoft.com/office/powerpoint/2010/main" val="1248468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293"/>
        <p:cNvGrpSpPr/>
        <p:nvPr/>
      </p:nvGrpSpPr>
      <p:grpSpPr>
        <a:xfrm>
          <a:off x="0" y="0"/>
          <a:ext cx="0" cy="0"/>
          <a:chOff x="0" y="0"/>
          <a:chExt cx="0" cy="0"/>
        </a:xfrm>
      </p:grpSpPr>
      <p:pic>
        <p:nvPicPr>
          <p:cNvPr id="294" name="Google Shape;294;g2b6708be095_0_267" descr=" "/>
          <p:cNvPicPr preferRelativeResize="0"/>
          <p:nvPr/>
        </p:nvPicPr>
        <p:blipFill rotWithShape="1">
          <a:blip r:embed="rId3">
            <a:alphaModFix/>
          </a:blip>
          <a:srcRect/>
          <a:stretch/>
        </p:blipFill>
        <p:spPr>
          <a:xfrm>
            <a:off x="19852581" y="0"/>
            <a:ext cx="4534467" cy="4813300"/>
          </a:xfrm>
          <a:prstGeom prst="rect">
            <a:avLst/>
          </a:prstGeom>
          <a:noFill/>
          <a:ln>
            <a:noFill/>
          </a:ln>
        </p:spPr>
      </p:pic>
      <p:pic>
        <p:nvPicPr>
          <p:cNvPr id="295" name="Google Shape;295;g2b6708be095_0_267" descr=" "/>
          <p:cNvPicPr preferRelativeResize="0"/>
          <p:nvPr/>
        </p:nvPicPr>
        <p:blipFill rotWithShape="1">
          <a:blip r:embed="rId4">
            <a:alphaModFix/>
          </a:blip>
          <a:srcRect/>
          <a:stretch/>
        </p:blipFill>
        <p:spPr>
          <a:xfrm>
            <a:off x="0" y="8978900"/>
            <a:ext cx="4230767" cy="4737100"/>
          </a:xfrm>
          <a:prstGeom prst="rect">
            <a:avLst/>
          </a:prstGeom>
          <a:noFill/>
          <a:ln>
            <a:noFill/>
          </a:ln>
        </p:spPr>
      </p:pic>
      <p:pic>
        <p:nvPicPr>
          <p:cNvPr id="296" name="Google Shape;296;g2b6708be095_0_267" descr=" "/>
          <p:cNvPicPr preferRelativeResize="0"/>
          <p:nvPr/>
        </p:nvPicPr>
        <p:blipFill rotWithShape="1">
          <a:blip r:embed="rId5">
            <a:alphaModFix/>
          </a:blip>
          <a:srcRect/>
          <a:stretch/>
        </p:blipFill>
        <p:spPr>
          <a:xfrm>
            <a:off x="18823753" y="9969500"/>
            <a:ext cx="5563295" cy="3746500"/>
          </a:xfrm>
          <a:prstGeom prst="rect">
            <a:avLst/>
          </a:prstGeom>
          <a:noFill/>
          <a:ln>
            <a:noFill/>
          </a:ln>
        </p:spPr>
      </p:pic>
      <p:pic>
        <p:nvPicPr>
          <p:cNvPr id="297" name="Google Shape;297;g2b6708be095_0_267" descr=" "/>
          <p:cNvPicPr preferRelativeResize="0"/>
          <p:nvPr/>
        </p:nvPicPr>
        <p:blipFill rotWithShape="1">
          <a:blip r:embed="rId6">
            <a:alphaModFix/>
          </a:blip>
          <a:srcRect/>
          <a:stretch/>
        </p:blipFill>
        <p:spPr>
          <a:xfrm>
            <a:off x="0" y="0"/>
            <a:ext cx="4850437" cy="5168230"/>
          </a:xfrm>
          <a:prstGeom prst="rect">
            <a:avLst/>
          </a:prstGeom>
          <a:noFill/>
          <a:ln>
            <a:noFill/>
          </a:ln>
        </p:spPr>
      </p:pic>
      <p:sp>
        <p:nvSpPr>
          <p:cNvPr id="298" name="Google Shape;298;g2b6708be095_0_267"/>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2b6708be095_0_267"/>
          <p:cNvSpPr/>
          <p:nvPr/>
        </p:nvSpPr>
        <p:spPr>
          <a:xfrm>
            <a:off x="1397175" y="1143000"/>
            <a:ext cx="106905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8000"/>
              <a:buFont typeface="Paytone One"/>
              <a:buNone/>
            </a:pPr>
            <a:r>
              <a:rPr lang="en-US" sz="8000" dirty="0">
                <a:solidFill>
                  <a:srgbClr val="0E0E0E"/>
                </a:solidFill>
                <a:latin typeface="Paytone One"/>
                <a:ea typeface="Calibri"/>
                <a:cs typeface="Calibri"/>
                <a:sym typeface="Paytone One"/>
              </a:rPr>
              <a:t>Treatment </a:t>
            </a:r>
            <a:endParaRPr sz="8000" b="0" i="0" u="none" strike="noStrike" cap="none" dirty="0">
              <a:solidFill>
                <a:schemeClr val="dk1"/>
              </a:solidFill>
              <a:latin typeface="Calibri"/>
              <a:ea typeface="Calibri"/>
              <a:cs typeface="Calibri"/>
              <a:sym typeface="Calibri"/>
            </a:endParaRPr>
          </a:p>
        </p:txBody>
      </p:sp>
      <p:sp>
        <p:nvSpPr>
          <p:cNvPr id="301" name="Google Shape;301;g2b6708be095_0_267"/>
          <p:cNvSpPr/>
          <p:nvPr/>
        </p:nvSpPr>
        <p:spPr>
          <a:xfrm>
            <a:off x="1244756" y="5029200"/>
            <a:ext cx="8573700" cy="71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g2b6708be095_0_267"/>
          <p:cNvSpPr/>
          <p:nvPr/>
        </p:nvSpPr>
        <p:spPr>
          <a:xfrm>
            <a:off x="1244756" y="5029200"/>
            <a:ext cx="8573700" cy="195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g2b6708be095_0_267"/>
          <p:cNvSpPr/>
          <p:nvPr/>
        </p:nvSpPr>
        <p:spPr>
          <a:xfrm>
            <a:off x="1244756" y="5295900"/>
            <a:ext cx="1917900" cy="14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2b6708be095_0_267"/>
          <p:cNvSpPr/>
          <p:nvPr/>
        </p:nvSpPr>
        <p:spPr>
          <a:xfrm>
            <a:off x="1244756" y="5295900"/>
            <a:ext cx="22566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305" name="Google Shape;305;g2b6708be095_0_267"/>
          <p:cNvSpPr/>
          <p:nvPr/>
        </p:nvSpPr>
        <p:spPr>
          <a:xfrm>
            <a:off x="3365921" y="5029200"/>
            <a:ext cx="6452400" cy="195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2b6708be095_0_267"/>
          <p:cNvSpPr/>
          <p:nvPr/>
        </p:nvSpPr>
        <p:spPr>
          <a:xfrm>
            <a:off x="3365921" y="5029200"/>
            <a:ext cx="6604800" cy="787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600"/>
              <a:buFont typeface="Paytone One"/>
              <a:buNone/>
            </a:pPr>
            <a:endParaRPr sz="3600" b="0" i="0" u="none" strike="noStrike" cap="none" dirty="0">
              <a:solidFill>
                <a:schemeClr val="dk1"/>
              </a:solidFill>
              <a:latin typeface="Calibri"/>
              <a:ea typeface="Calibri"/>
              <a:cs typeface="Calibri"/>
              <a:sym typeface="Calibri"/>
            </a:endParaRPr>
          </a:p>
        </p:txBody>
      </p:sp>
      <p:sp>
        <p:nvSpPr>
          <p:cNvPr id="307" name="Google Shape;307;g2b6708be095_0_267"/>
          <p:cNvSpPr/>
          <p:nvPr/>
        </p:nvSpPr>
        <p:spPr>
          <a:xfrm>
            <a:off x="3365921" y="5765800"/>
            <a:ext cx="6588000" cy="1354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3200" b="0" i="0" u="none" strike="noStrike" cap="none" dirty="0">
                <a:solidFill>
                  <a:srgbClr val="0E0E0E"/>
                </a:solidFill>
                <a:latin typeface="Poppins"/>
                <a:ea typeface="Poppins"/>
                <a:cs typeface="Poppins"/>
                <a:sym typeface="Poppins"/>
              </a:rPr>
              <a:t>.</a:t>
            </a:r>
            <a:endParaRPr sz="3200" b="0" i="0" u="none" strike="noStrike" cap="none" dirty="0">
              <a:solidFill>
                <a:schemeClr val="dk1"/>
              </a:solidFill>
              <a:latin typeface="Calibri"/>
              <a:ea typeface="Calibri"/>
              <a:cs typeface="Calibri"/>
              <a:sym typeface="Calibri"/>
            </a:endParaRPr>
          </a:p>
        </p:txBody>
      </p:sp>
      <p:sp>
        <p:nvSpPr>
          <p:cNvPr id="308" name="Google Shape;308;g2b6708be095_0_267"/>
          <p:cNvSpPr/>
          <p:nvPr/>
        </p:nvSpPr>
        <p:spPr>
          <a:xfrm>
            <a:off x="1244756" y="7594600"/>
            <a:ext cx="8573700" cy="19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2b6708be095_0_267"/>
          <p:cNvSpPr/>
          <p:nvPr/>
        </p:nvSpPr>
        <p:spPr>
          <a:xfrm>
            <a:off x="1244756" y="7874000"/>
            <a:ext cx="2248200" cy="14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2b6708be095_0_267"/>
          <p:cNvSpPr/>
          <p:nvPr/>
        </p:nvSpPr>
        <p:spPr>
          <a:xfrm>
            <a:off x="1244756" y="7874000"/>
            <a:ext cx="25869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311" name="Google Shape;311;g2b6708be095_0_267"/>
          <p:cNvSpPr/>
          <p:nvPr/>
        </p:nvSpPr>
        <p:spPr>
          <a:xfrm>
            <a:off x="3696162" y="7594600"/>
            <a:ext cx="6122100" cy="19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2b6708be095_0_267"/>
          <p:cNvSpPr/>
          <p:nvPr/>
        </p:nvSpPr>
        <p:spPr>
          <a:xfrm>
            <a:off x="3696162" y="7594600"/>
            <a:ext cx="6274500" cy="1422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600"/>
              <a:buFont typeface="Paytone One"/>
              <a:buNone/>
            </a:pPr>
            <a:endParaRPr sz="3600" b="0" i="0" u="none" strike="noStrike" cap="none" dirty="0">
              <a:solidFill>
                <a:schemeClr val="dk1"/>
              </a:solidFill>
              <a:latin typeface="Calibri"/>
              <a:ea typeface="Calibri"/>
              <a:cs typeface="Calibri"/>
              <a:sym typeface="Calibri"/>
            </a:endParaRPr>
          </a:p>
        </p:txBody>
      </p:sp>
      <p:sp>
        <p:nvSpPr>
          <p:cNvPr id="313" name="Google Shape;313;g2b6708be095_0_267"/>
          <p:cNvSpPr/>
          <p:nvPr/>
        </p:nvSpPr>
        <p:spPr>
          <a:xfrm>
            <a:off x="3696162" y="8966200"/>
            <a:ext cx="6257700" cy="74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14" name="Google Shape;314;g2b6708be095_0_267"/>
          <p:cNvSpPr/>
          <p:nvPr/>
        </p:nvSpPr>
        <p:spPr>
          <a:xfrm>
            <a:off x="1244756" y="10185400"/>
            <a:ext cx="8573700" cy="195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2b6708be095_0_267"/>
          <p:cNvSpPr/>
          <p:nvPr/>
        </p:nvSpPr>
        <p:spPr>
          <a:xfrm>
            <a:off x="1244756" y="10452100"/>
            <a:ext cx="2235600" cy="14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2b6708be095_0_267"/>
          <p:cNvSpPr/>
          <p:nvPr/>
        </p:nvSpPr>
        <p:spPr>
          <a:xfrm>
            <a:off x="1244756" y="10452100"/>
            <a:ext cx="25743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317" name="Google Shape;317;g2b6708be095_0_267"/>
          <p:cNvSpPr/>
          <p:nvPr/>
        </p:nvSpPr>
        <p:spPr>
          <a:xfrm>
            <a:off x="3683460" y="10185400"/>
            <a:ext cx="6135000" cy="195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g2b6708be095_0_267"/>
          <p:cNvSpPr/>
          <p:nvPr/>
        </p:nvSpPr>
        <p:spPr>
          <a:xfrm>
            <a:off x="3683460" y="10185400"/>
            <a:ext cx="6287400" cy="787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600"/>
              <a:buFont typeface="Paytone One"/>
              <a:buNone/>
            </a:pPr>
            <a:endParaRPr sz="3600" b="0" i="0" u="none" strike="noStrike" cap="none" dirty="0">
              <a:solidFill>
                <a:schemeClr val="dk1"/>
              </a:solidFill>
              <a:latin typeface="Calibri"/>
              <a:ea typeface="Calibri"/>
              <a:cs typeface="Calibri"/>
              <a:sym typeface="Calibri"/>
            </a:endParaRPr>
          </a:p>
        </p:txBody>
      </p:sp>
      <p:sp>
        <p:nvSpPr>
          <p:cNvPr id="319" name="Google Shape;319;g2b6708be095_0_267"/>
          <p:cNvSpPr/>
          <p:nvPr/>
        </p:nvSpPr>
        <p:spPr>
          <a:xfrm>
            <a:off x="3683460" y="10922000"/>
            <a:ext cx="6270300" cy="1354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320" name="Google Shape;320;g2b6708be095_0_267" descr=" "/>
          <p:cNvPicPr preferRelativeResize="0"/>
          <p:nvPr/>
        </p:nvPicPr>
        <p:blipFill rotWithShape="1">
          <a:blip r:embed="rId7">
            <a:alphaModFix/>
          </a:blip>
          <a:srcRect/>
          <a:stretch/>
        </p:blipFill>
        <p:spPr>
          <a:xfrm>
            <a:off x="15014448" y="701040"/>
            <a:ext cx="9059212" cy="6705600"/>
          </a:xfrm>
          <a:prstGeom prst="rect">
            <a:avLst/>
          </a:prstGeom>
          <a:noFill/>
          <a:ln>
            <a:noFill/>
          </a:ln>
        </p:spPr>
      </p:pic>
      <p:sp>
        <p:nvSpPr>
          <p:cNvPr id="2" name="TextBox 1">
            <a:extLst>
              <a:ext uri="{FF2B5EF4-FFF2-40B4-BE49-F238E27FC236}">
                <a16:creationId xmlns:a16="http://schemas.microsoft.com/office/drawing/2014/main" id="{5C058D16-F5E5-C1B6-2277-7AAD7922174B}"/>
              </a:ext>
            </a:extLst>
          </p:cNvPr>
          <p:cNvSpPr txBox="1"/>
          <p:nvPr/>
        </p:nvSpPr>
        <p:spPr>
          <a:xfrm>
            <a:off x="1167036" y="2743100"/>
            <a:ext cx="13227742" cy="9941183"/>
          </a:xfrm>
          <a:prstGeom prst="rect">
            <a:avLst/>
          </a:prstGeom>
          <a:noFill/>
        </p:spPr>
        <p:txBody>
          <a:bodyPr wrap="square" rtlCol="0">
            <a:spAutoFit/>
          </a:bodyPr>
          <a:lstStyle/>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Treat the underlying cause ( Treat the etiology)</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IV fluids </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Adjustment of medication regimen for degree of renal dysfunction</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Nephrology consult</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Identify Nephrotoxic drugs – Metformin, Morphine , Gabapentin.</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If obstructive nephropathy , Surgical intervention.</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Blood works , Urinalysis, Serial serum creatinine levels. </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ea typeface="Roboto" panose="02000000000000000000" pitchFamily="2" charset="0"/>
                <a:cs typeface="Times New Roman" panose="02020603050405020304" pitchFamily="18" charset="0"/>
              </a:rPr>
              <a:t>Dialysis </a:t>
            </a:r>
          </a:p>
          <a:p>
            <a:endParaRPr lang="en-US" sz="40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0" y="11786856"/>
            <a:ext cx="20592287" cy="1929144"/>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0"/>
            <a:ext cx="4001428" cy="3949700"/>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5035767" y="51015"/>
            <a:ext cx="9216731" cy="822231"/>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3589419" y="2139696"/>
            <a:ext cx="797629" cy="6473952"/>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4172136" y="289932"/>
            <a:ext cx="16420151"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12800" dirty="0">
                <a:solidFill>
                  <a:srgbClr val="272727"/>
                </a:solidFill>
                <a:latin typeface="Paytone One"/>
                <a:ea typeface="Calibri"/>
                <a:cs typeface="Calibri"/>
                <a:sym typeface="Paytone One"/>
              </a:rPr>
              <a:t>CDI Thinking </a:t>
            </a:r>
            <a:endParaRPr sz="12800" b="0" i="0" u="none" strike="noStrike" cap="none" dirty="0">
              <a:solidFill>
                <a:schemeClr val="dk1"/>
              </a:solidFill>
              <a:latin typeface="Calibri"/>
              <a:ea typeface="Calibri"/>
              <a:cs typeface="Calibri"/>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2" name="Google Shape;84;g2b6708be095_0_25" descr=" ">
            <a:extLst>
              <a:ext uri="{FF2B5EF4-FFF2-40B4-BE49-F238E27FC236}">
                <a16:creationId xmlns:a16="http://schemas.microsoft.com/office/drawing/2014/main" id="{16380B61-B281-9747-6694-4CCADE209B91}"/>
              </a:ext>
            </a:extLst>
          </p:cNvPr>
          <p:cNvPicPr preferRelativeResize="0"/>
          <p:nvPr/>
        </p:nvPicPr>
        <p:blipFill rotWithShape="1">
          <a:blip r:embed="rId7">
            <a:alphaModFix/>
          </a:blip>
          <a:srcRect/>
          <a:stretch/>
        </p:blipFill>
        <p:spPr>
          <a:xfrm>
            <a:off x="134677" y="289932"/>
            <a:ext cx="2963978" cy="2652714"/>
          </a:xfrm>
          <a:prstGeom prst="rect">
            <a:avLst/>
          </a:prstGeom>
          <a:noFill/>
          <a:ln>
            <a:noFill/>
          </a:ln>
        </p:spPr>
      </p:pic>
      <p:pic>
        <p:nvPicPr>
          <p:cNvPr id="3" name="Picture 2">
            <a:extLst>
              <a:ext uri="{FF2B5EF4-FFF2-40B4-BE49-F238E27FC236}">
                <a16:creationId xmlns:a16="http://schemas.microsoft.com/office/drawing/2014/main" id="{90A4318D-31CF-DC69-44B7-A7BE1B225D8F}"/>
              </a:ext>
            </a:extLst>
          </p:cNvPr>
          <p:cNvPicPr>
            <a:picLocks noChangeAspect="1"/>
          </p:cNvPicPr>
          <p:nvPr/>
        </p:nvPicPr>
        <p:blipFill>
          <a:blip r:embed="rId8"/>
          <a:stretch>
            <a:fillRect/>
          </a:stretch>
        </p:blipFill>
        <p:spPr>
          <a:xfrm>
            <a:off x="9190019" y="6050115"/>
            <a:ext cx="6282472" cy="5410669"/>
          </a:xfrm>
          <a:prstGeom prst="rect">
            <a:avLst/>
          </a:prstGeom>
        </p:spPr>
      </p:pic>
      <p:pic>
        <p:nvPicPr>
          <p:cNvPr id="4" name="Picture 3">
            <a:extLst>
              <a:ext uri="{FF2B5EF4-FFF2-40B4-BE49-F238E27FC236}">
                <a16:creationId xmlns:a16="http://schemas.microsoft.com/office/drawing/2014/main" id="{EAC8D22E-A2D8-EE2B-4884-D4D73C58F193}"/>
              </a:ext>
            </a:extLst>
          </p:cNvPr>
          <p:cNvPicPr>
            <a:picLocks noChangeAspect="1"/>
          </p:cNvPicPr>
          <p:nvPr/>
        </p:nvPicPr>
        <p:blipFill>
          <a:blip r:embed="rId9"/>
          <a:stretch>
            <a:fillRect/>
          </a:stretch>
        </p:blipFill>
        <p:spPr>
          <a:xfrm>
            <a:off x="55103" y="10415630"/>
            <a:ext cx="1514598" cy="1700170"/>
          </a:xfrm>
          <a:prstGeom prst="rect">
            <a:avLst/>
          </a:prstGeom>
        </p:spPr>
      </p:pic>
      <p:pic>
        <p:nvPicPr>
          <p:cNvPr id="5" name="Picture 4">
            <a:extLst>
              <a:ext uri="{FF2B5EF4-FFF2-40B4-BE49-F238E27FC236}">
                <a16:creationId xmlns:a16="http://schemas.microsoft.com/office/drawing/2014/main" id="{87380979-9301-AD9C-C3BC-D6AFF1D99249}"/>
              </a:ext>
            </a:extLst>
          </p:cNvPr>
          <p:cNvPicPr>
            <a:picLocks noChangeAspect="1"/>
          </p:cNvPicPr>
          <p:nvPr/>
        </p:nvPicPr>
        <p:blipFill>
          <a:blip r:embed="rId9"/>
          <a:stretch>
            <a:fillRect/>
          </a:stretch>
        </p:blipFill>
        <p:spPr>
          <a:xfrm>
            <a:off x="55103" y="7702339"/>
            <a:ext cx="1514598" cy="1700170"/>
          </a:xfrm>
          <a:prstGeom prst="rect">
            <a:avLst/>
          </a:prstGeom>
        </p:spPr>
      </p:pic>
      <p:pic>
        <p:nvPicPr>
          <p:cNvPr id="6" name="Picture 5">
            <a:extLst>
              <a:ext uri="{FF2B5EF4-FFF2-40B4-BE49-F238E27FC236}">
                <a16:creationId xmlns:a16="http://schemas.microsoft.com/office/drawing/2014/main" id="{348408D2-CC0E-8280-4B6F-386C7F2A59AC}"/>
              </a:ext>
            </a:extLst>
          </p:cNvPr>
          <p:cNvPicPr>
            <a:picLocks noChangeAspect="1"/>
          </p:cNvPicPr>
          <p:nvPr/>
        </p:nvPicPr>
        <p:blipFill>
          <a:blip r:embed="rId9"/>
          <a:stretch>
            <a:fillRect/>
          </a:stretch>
        </p:blipFill>
        <p:spPr>
          <a:xfrm>
            <a:off x="55103" y="4605907"/>
            <a:ext cx="1514598" cy="1700170"/>
          </a:xfrm>
          <a:prstGeom prst="rect">
            <a:avLst/>
          </a:prstGeom>
        </p:spPr>
      </p:pic>
      <p:pic>
        <p:nvPicPr>
          <p:cNvPr id="7" name="Picture 6">
            <a:extLst>
              <a:ext uri="{FF2B5EF4-FFF2-40B4-BE49-F238E27FC236}">
                <a16:creationId xmlns:a16="http://schemas.microsoft.com/office/drawing/2014/main" id="{BF80969E-73CD-DBF8-9D54-772DBEACEB79}"/>
              </a:ext>
            </a:extLst>
          </p:cNvPr>
          <p:cNvPicPr>
            <a:picLocks noChangeAspect="1"/>
          </p:cNvPicPr>
          <p:nvPr/>
        </p:nvPicPr>
        <p:blipFill>
          <a:blip r:embed="rId9"/>
          <a:stretch>
            <a:fillRect/>
          </a:stretch>
        </p:blipFill>
        <p:spPr>
          <a:xfrm>
            <a:off x="22857436" y="4506974"/>
            <a:ext cx="1514598" cy="1700170"/>
          </a:xfrm>
          <a:prstGeom prst="rect">
            <a:avLst/>
          </a:prstGeom>
        </p:spPr>
      </p:pic>
      <p:pic>
        <p:nvPicPr>
          <p:cNvPr id="8" name="Picture 7">
            <a:extLst>
              <a:ext uri="{FF2B5EF4-FFF2-40B4-BE49-F238E27FC236}">
                <a16:creationId xmlns:a16="http://schemas.microsoft.com/office/drawing/2014/main" id="{D3E6A00C-F4A7-F5E4-DB90-AB6E1F91C8F7}"/>
              </a:ext>
            </a:extLst>
          </p:cNvPr>
          <p:cNvPicPr>
            <a:picLocks noChangeAspect="1"/>
          </p:cNvPicPr>
          <p:nvPr/>
        </p:nvPicPr>
        <p:blipFill>
          <a:blip r:embed="rId9"/>
          <a:stretch>
            <a:fillRect/>
          </a:stretch>
        </p:blipFill>
        <p:spPr>
          <a:xfrm>
            <a:off x="22872577" y="7208439"/>
            <a:ext cx="1514598" cy="1700170"/>
          </a:xfrm>
          <a:prstGeom prst="rect">
            <a:avLst/>
          </a:prstGeom>
        </p:spPr>
      </p:pic>
      <p:pic>
        <p:nvPicPr>
          <p:cNvPr id="9" name="Picture 8">
            <a:extLst>
              <a:ext uri="{FF2B5EF4-FFF2-40B4-BE49-F238E27FC236}">
                <a16:creationId xmlns:a16="http://schemas.microsoft.com/office/drawing/2014/main" id="{D4A6E974-4ACF-4A3B-1C9B-666E3095150D}"/>
              </a:ext>
            </a:extLst>
          </p:cNvPr>
          <p:cNvPicPr>
            <a:picLocks noChangeAspect="1"/>
          </p:cNvPicPr>
          <p:nvPr/>
        </p:nvPicPr>
        <p:blipFill>
          <a:blip r:embed="rId9"/>
          <a:stretch>
            <a:fillRect/>
          </a:stretch>
        </p:blipFill>
        <p:spPr>
          <a:xfrm>
            <a:off x="22832120" y="10164450"/>
            <a:ext cx="1514598" cy="1700170"/>
          </a:xfrm>
          <a:prstGeom prst="rect">
            <a:avLst/>
          </a:prstGeom>
        </p:spPr>
      </p:pic>
      <p:sp>
        <p:nvSpPr>
          <p:cNvPr id="10" name="Rectangle: Rounded Corners 9">
            <a:extLst>
              <a:ext uri="{FF2B5EF4-FFF2-40B4-BE49-F238E27FC236}">
                <a16:creationId xmlns:a16="http://schemas.microsoft.com/office/drawing/2014/main" id="{7EC8682B-C715-9DC4-6C7E-89837610C665}"/>
              </a:ext>
            </a:extLst>
          </p:cNvPr>
          <p:cNvSpPr/>
          <p:nvPr/>
        </p:nvSpPr>
        <p:spPr>
          <a:xfrm>
            <a:off x="1777639" y="10615979"/>
            <a:ext cx="4788993" cy="13228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Any predisposing factors for AKI </a:t>
            </a:r>
          </a:p>
        </p:txBody>
      </p:sp>
      <p:sp>
        <p:nvSpPr>
          <p:cNvPr id="13" name="Rectangle: Rounded Corners 12">
            <a:extLst>
              <a:ext uri="{FF2B5EF4-FFF2-40B4-BE49-F238E27FC236}">
                <a16:creationId xmlns:a16="http://schemas.microsoft.com/office/drawing/2014/main" id="{BBCA0633-803E-9E3D-7A43-2A193586F46D}"/>
              </a:ext>
            </a:extLst>
          </p:cNvPr>
          <p:cNvSpPr/>
          <p:nvPr/>
        </p:nvSpPr>
        <p:spPr>
          <a:xfrm>
            <a:off x="1663921" y="8046293"/>
            <a:ext cx="4788993" cy="13228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Pre- renal, renal or post renal factors </a:t>
            </a:r>
          </a:p>
        </p:txBody>
      </p:sp>
      <p:sp>
        <p:nvSpPr>
          <p:cNvPr id="14" name="Rectangle: Rounded Corners 13">
            <a:extLst>
              <a:ext uri="{FF2B5EF4-FFF2-40B4-BE49-F238E27FC236}">
                <a16:creationId xmlns:a16="http://schemas.microsoft.com/office/drawing/2014/main" id="{E2E07E45-4B4E-5996-FADF-3296C27AA105}"/>
              </a:ext>
            </a:extLst>
          </p:cNvPr>
          <p:cNvSpPr/>
          <p:nvPr/>
        </p:nvSpPr>
        <p:spPr>
          <a:xfrm>
            <a:off x="18046225" y="4834666"/>
            <a:ext cx="4646600" cy="127926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Any medications discontinued recently </a:t>
            </a:r>
          </a:p>
        </p:txBody>
      </p:sp>
      <p:sp>
        <p:nvSpPr>
          <p:cNvPr id="15" name="Rectangle: Rounded Corners 14">
            <a:extLst>
              <a:ext uri="{FF2B5EF4-FFF2-40B4-BE49-F238E27FC236}">
                <a16:creationId xmlns:a16="http://schemas.microsoft.com/office/drawing/2014/main" id="{924731BB-B038-6EB8-A2E5-81AC4FE6B6C0}"/>
              </a:ext>
            </a:extLst>
          </p:cNvPr>
          <p:cNvSpPr/>
          <p:nvPr/>
        </p:nvSpPr>
        <p:spPr>
          <a:xfrm>
            <a:off x="1694350" y="4878563"/>
            <a:ext cx="4788993" cy="13228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Effects of Nephrotoxicity</a:t>
            </a:r>
          </a:p>
        </p:txBody>
      </p:sp>
      <p:sp>
        <p:nvSpPr>
          <p:cNvPr id="16" name="Rectangle: Rounded Corners 15">
            <a:extLst>
              <a:ext uri="{FF2B5EF4-FFF2-40B4-BE49-F238E27FC236}">
                <a16:creationId xmlns:a16="http://schemas.microsoft.com/office/drawing/2014/main" id="{EF9E64D5-F634-2F67-3D2E-8017879F6984}"/>
              </a:ext>
            </a:extLst>
          </p:cNvPr>
          <p:cNvSpPr/>
          <p:nvPr/>
        </p:nvSpPr>
        <p:spPr>
          <a:xfrm>
            <a:off x="17996017" y="7290816"/>
            <a:ext cx="4788993" cy="13228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DRUG Abuse and its effect</a:t>
            </a:r>
          </a:p>
        </p:txBody>
      </p:sp>
      <p:sp>
        <p:nvSpPr>
          <p:cNvPr id="17" name="Rectangle: Rounded Corners 16">
            <a:extLst>
              <a:ext uri="{FF2B5EF4-FFF2-40B4-BE49-F238E27FC236}">
                <a16:creationId xmlns:a16="http://schemas.microsoft.com/office/drawing/2014/main" id="{1F2B437A-188A-F8E5-C345-6D5AB3721127}"/>
              </a:ext>
            </a:extLst>
          </p:cNvPr>
          <p:cNvSpPr/>
          <p:nvPr/>
        </p:nvSpPr>
        <p:spPr>
          <a:xfrm>
            <a:off x="17870866" y="10209153"/>
            <a:ext cx="4788993" cy="170017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Any recent procedures with contrast</a:t>
            </a:r>
          </a:p>
          <a:p>
            <a:pPr algn="ctr"/>
            <a:endParaRPr lang="en-US" sz="32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4A7630C-2BCE-572A-83F0-EDE48ED29F32}"/>
              </a:ext>
            </a:extLst>
          </p:cNvPr>
          <p:cNvPicPr>
            <a:picLocks noChangeAspect="1"/>
          </p:cNvPicPr>
          <p:nvPr/>
        </p:nvPicPr>
        <p:blipFill>
          <a:blip r:embed="rId9"/>
          <a:stretch>
            <a:fillRect/>
          </a:stretch>
        </p:blipFill>
        <p:spPr>
          <a:xfrm>
            <a:off x="55103" y="2230412"/>
            <a:ext cx="1514598" cy="1700170"/>
          </a:xfrm>
          <a:prstGeom prst="rect">
            <a:avLst/>
          </a:prstGeom>
        </p:spPr>
      </p:pic>
      <p:sp>
        <p:nvSpPr>
          <p:cNvPr id="12" name="Rectangle: Rounded Corners 11">
            <a:extLst>
              <a:ext uri="{FF2B5EF4-FFF2-40B4-BE49-F238E27FC236}">
                <a16:creationId xmlns:a16="http://schemas.microsoft.com/office/drawing/2014/main" id="{D5F181F2-0034-A27C-694E-ED64671D48DC}"/>
              </a:ext>
            </a:extLst>
          </p:cNvPr>
          <p:cNvSpPr/>
          <p:nvPr/>
        </p:nvSpPr>
        <p:spPr>
          <a:xfrm>
            <a:off x="1777638" y="2528667"/>
            <a:ext cx="4788993" cy="13228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How high is the creatinine , is there a baseline to compare to?</a:t>
            </a:r>
          </a:p>
        </p:txBody>
      </p:sp>
      <p:pic>
        <p:nvPicPr>
          <p:cNvPr id="18" name="Picture 17">
            <a:extLst>
              <a:ext uri="{FF2B5EF4-FFF2-40B4-BE49-F238E27FC236}">
                <a16:creationId xmlns:a16="http://schemas.microsoft.com/office/drawing/2014/main" id="{B369ED98-D4E1-AFF8-61EB-ED190705E632}"/>
              </a:ext>
            </a:extLst>
          </p:cNvPr>
          <p:cNvPicPr>
            <a:picLocks noChangeAspect="1"/>
          </p:cNvPicPr>
          <p:nvPr/>
        </p:nvPicPr>
        <p:blipFill>
          <a:blip r:embed="rId9"/>
          <a:stretch>
            <a:fillRect/>
          </a:stretch>
        </p:blipFill>
        <p:spPr>
          <a:xfrm>
            <a:off x="22812689" y="1781144"/>
            <a:ext cx="1514598" cy="1700170"/>
          </a:xfrm>
          <a:prstGeom prst="rect">
            <a:avLst/>
          </a:prstGeom>
        </p:spPr>
      </p:pic>
      <p:sp>
        <p:nvSpPr>
          <p:cNvPr id="19" name="Rectangle: Rounded Corners 18">
            <a:extLst>
              <a:ext uri="{FF2B5EF4-FFF2-40B4-BE49-F238E27FC236}">
                <a16:creationId xmlns:a16="http://schemas.microsoft.com/office/drawing/2014/main" id="{17559E70-3A9F-235B-6FAE-24C000601EFD}"/>
              </a:ext>
            </a:extLst>
          </p:cNvPr>
          <p:cNvSpPr/>
          <p:nvPr/>
        </p:nvSpPr>
        <p:spPr>
          <a:xfrm>
            <a:off x="18040046" y="2042072"/>
            <a:ext cx="4646600" cy="127926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Treatment methods  </a:t>
            </a:r>
          </a:p>
        </p:txBody>
      </p:sp>
    </p:spTree>
    <p:extLst>
      <p:ext uri="{BB962C8B-B14F-4D97-AF65-F5344CB8AC3E}">
        <p14:creationId xmlns:p14="http://schemas.microsoft.com/office/powerpoint/2010/main" val="774902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2b6708be095_0_143" descr=" "/>
          <p:cNvPicPr preferRelativeResize="0"/>
          <p:nvPr/>
        </p:nvPicPr>
        <p:blipFill rotWithShape="1">
          <a:blip r:embed="rId3">
            <a:alphaModFix/>
          </a:blip>
          <a:srcRect/>
          <a:stretch/>
        </p:blipFill>
        <p:spPr>
          <a:xfrm>
            <a:off x="15686461" y="0"/>
            <a:ext cx="8700587" cy="3276600"/>
          </a:xfrm>
          <a:prstGeom prst="rect">
            <a:avLst/>
          </a:prstGeom>
          <a:noFill/>
          <a:ln>
            <a:noFill/>
          </a:ln>
        </p:spPr>
      </p:pic>
      <p:pic>
        <p:nvPicPr>
          <p:cNvPr id="167" name="Google Shape;167;g2b6708be095_0_143" descr=" "/>
          <p:cNvPicPr preferRelativeResize="0"/>
          <p:nvPr/>
        </p:nvPicPr>
        <p:blipFill rotWithShape="1">
          <a:blip r:embed="rId4">
            <a:alphaModFix/>
          </a:blip>
          <a:srcRect/>
          <a:stretch/>
        </p:blipFill>
        <p:spPr>
          <a:xfrm>
            <a:off x="16733520" y="10369296"/>
            <a:ext cx="7653501" cy="3438716"/>
          </a:xfrm>
          <a:prstGeom prst="rect">
            <a:avLst/>
          </a:prstGeom>
          <a:noFill/>
          <a:ln>
            <a:noFill/>
          </a:ln>
        </p:spPr>
      </p:pic>
      <p:pic>
        <p:nvPicPr>
          <p:cNvPr id="168" name="Google Shape;168;g2b6708be095_0_143" descr=" "/>
          <p:cNvPicPr preferRelativeResize="0"/>
          <p:nvPr/>
        </p:nvPicPr>
        <p:blipFill rotWithShape="1">
          <a:blip r:embed="rId5">
            <a:alphaModFix/>
          </a:blip>
          <a:srcRect/>
          <a:stretch/>
        </p:blipFill>
        <p:spPr>
          <a:xfrm>
            <a:off x="0" y="0"/>
            <a:ext cx="3016686" cy="3924300"/>
          </a:xfrm>
          <a:prstGeom prst="rect">
            <a:avLst/>
          </a:prstGeom>
          <a:noFill/>
          <a:ln>
            <a:noFill/>
          </a:ln>
        </p:spPr>
      </p:pic>
      <p:pic>
        <p:nvPicPr>
          <p:cNvPr id="169" name="Google Shape;169;g2b6708be095_0_143" descr=" "/>
          <p:cNvPicPr preferRelativeResize="0"/>
          <p:nvPr/>
        </p:nvPicPr>
        <p:blipFill rotWithShape="1">
          <a:blip r:embed="rId6">
            <a:alphaModFix/>
          </a:blip>
          <a:srcRect/>
          <a:stretch/>
        </p:blipFill>
        <p:spPr>
          <a:xfrm>
            <a:off x="-1" y="12534800"/>
            <a:ext cx="18538295" cy="1239212"/>
          </a:xfrm>
          <a:prstGeom prst="rect">
            <a:avLst/>
          </a:prstGeom>
          <a:noFill/>
          <a:ln>
            <a:noFill/>
          </a:ln>
        </p:spPr>
      </p:pic>
      <p:sp>
        <p:nvSpPr>
          <p:cNvPr id="170" name="Google Shape;170;g2b6708be095_0_14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2b6708be095_0_143"/>
          <p:cNvSpPr/>
          <p:nvPr/>
        </p:nvSpPr>
        <p:spPr>
          <a:xfrm>
            <a:off x="2298987" y="1866900"/>
            <a:ext cx="4369200" cy="529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2b6708be095_0_143"/>
          <p:cNvSpPr/>
          <p:nvPr/>
        </p:nvSpPr>
        <p:spPr>
          <a:xfrm>
            <a:off x="2298987" y="1866900"/>
            <a:ext cx="4572600" cy="2755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74" name="Google Shape;174;g2b6708be095_0_143"/>
          <p:cNvSpPr/>
          <p:nvPr/>
        </p:nvSpPr>
        <p:spPr>
          <a:xfrm>
            <a:off x="2298987" y="4724400"/>
            <a:ext cx="45048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175" name="Google Shape;175;g2b6708be095_0_143"/>
          <p:cNvSpPr/>
          <p:nvPr/>
        </p:nvSpPr>
        <p:spPr>
          <a:xfrm>
            <a:off x="17731416" y="6527800"/>
            <a:ext cx="4369200" cy="529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2b6708be095_0_143"/>
          <p:cNvSpPr/>
          <p:nvPr/>
        </p:nvSpPr>
        <p:spPr>
          <a:xfrm>
            <a:off x="17731416" y="6527800"/>
            <a:ext cx="4572600" cy="2755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77" name="Google Shape;177;g2b6708be095_0_143"/>
          <p:cNvSpPr/>
          <p:nvPr/>
        </p:nvSpPr>
        <p:spPr>
          <a:xfrm>
            <a:off x="17731416" y="9385300"/>
            <a:ext cx="45048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178" name="Google Shape;178;g2b6708be095_0_143" descr=" "/>
          <p:cNvPicPr preferRelativeResize="0"/>
          <p:nvPr/>
        </p:nvPicPr>
        <p:blipFill rotWithShape="1">
          <a:blip r:embed="rId7">
            <a:alphaModFix/>
          </a:blip>
          <a:srcRect/>
          <a:stretch/>
        </p:blipFill>
        <p:spPr>
          <a:xfrm>
            <a:off x="20738591" y="10549600"/>
            <a:ext cx="3816623" cy="3224412"/>
          </a:xfrm>
          <a:prstGeom prst="rect">
            <a:avLst/>
          </a:prstGeom>
          <a:noFill/>
          <a:ln>
            <a:noFill/>
          </a:ln>
        </p:spPr>
      </p:pic>
      <p:sp>
        <p:nvSpPr>
          <p:cNvPr id="3" name="TextBox 2">
            <a:extLst>
              <a:ext uri="{FF2B5EF4-FFF2-40B4-BE49-F238E27FC236}">
                <a16:creationId xmlns:a16="http://schemas.microsoft.com/office/drawing/2014/main" id="{32C3BE76-EC11-E3F3-FAF2-7BEB7E6E0F4C}"/>
              </a:ext>
            </a:extLst>
          </p:cNvPr>
          <p:cNvSpPr txBox="1"/>
          <p:nvPr/>
        </p:nvSpPr>
        <p:spPr>
          <a:xfrm>
            <a:off x="201168" y="0"/>
            <a:ext cx="15485293" cy="13018949"/>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CODING</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AKI is classified to the code grouping of N17.</a:t>
            </a:r>
          </a:p>
          <a:p>
            <a:r>
              <a:rPr lang="en-US" sz="2800" dirty="0">
                <a:latin typeface="Times New Roman" panose="02020603050405020304" pitchFamily="18" charset="0"/>
                <a:cs typeface="Times New Roman" panose="02020603050405020304" pitchFamily="18" charset="0"/>
              </a:rPr>
              <a:t>The “code also” note instructs to “code also any associated underlying condition.” An Excludes1 indicates that these codes should not be reported with T79.5, Post-traumatic renal failure.</a:t>
            </a:r>
          </a:p>
          <a:p>
            <a:endParaRPr lang="en-US" sz="2800" dirty="0">
              <a:latin typeface="Times New Roman" panose="02020603050405020304" pitchFamily="18" charset="0"/>
              <a:cs typeface="Times New Roman" panose="02020603050405020304" pitchFamily="18" charset="0"/>
            </a:endParaRPr>
          </a:p>
          <a:p>
            <a:pPr algn="l"/>
            <a:r>
              <a:rPr lang="en-US" sz="2800" b="1" dirty="0">
                <a:latin typeface="Times New Roman" panose="02020603050405020304" pitchFamily="18" charset="0"/>
                <a:cs typeface="Times New Roman" panose="02020603050405020304" pitchFamily="18" charset="0"/>
              </a:rPr>
              <a:t>Question:</a:t>
            </a:r>
          </a:p>
          <a:p>
            <a:pPr algn="l"/>
            <a:r>
              <a:rPr lang="en-US" sz="2800" dirty="0">
                <a:latin typeface="Times New Roman" panose="02020603050405020304" pitchFamily="18" charset="0"/>
                <a:cs typeface="Times New Roman" panose="02020603050405020304" pitchFamily="18" charset="0"/>
              </a:rPr>
              <a:t>A 60-year-old female was diagnosed with acute kidney injury (AKI) due to acute tubular necrosis (ATN) secondary to contrast nephropathy. What are the appropriate code assignments for acute kidney injury due to acute tubular necrosis secondary to contrast nephropathy?</a:t>
            </a:r>
          </a:p>
          <a:p>
            <a:pPr algn="l"/>
            <a:r>
              <a:rPr lang="en-US" sz="2800" b="1" dirty="0">
                <a:latin typeface="Times New Roman" panose="02020603050405020304" pitchFamily="18" charset="0"/>
                <a:cs typeface="Times New Roman" panose="02020603050405020304" pitchFamily="18" charset="0"/>
              </a:rPr>
              <a:t>Answer:</a:t>
            </a:r>
          </a:p>
          <a:p>
            <a:pPr algn="l"/>
            <a:r>
              <a:rPr lang="en-US" sz="2800" dirty="0">
                <a:latin typeface="Times New Roman" panose="02020603050405020304" pitchFamily="18" charset="0"/>
                <a:cs typeface="Times New Roman" panose="02020603050405020304" pitchFamily="18" charset="0"/>
              </a:rPr>
              <a:t>Assign codes N17.0, Acute kidney failure with tubular necrosis, N14.1, Nephropathy induced by other drugs, medicaments and biological substances, and T50.8X5A, Adverse effect of diagnostic agents, initial encounter, for acute kidney injury (AKI) due to acute tubular necrosis (ATN) secondary to contrast nephropathy. </a:t>
            </a:r>
          </a:p>
          <a:p>
            <a:pPr algn="l"/>
            <a:endParaRPr lang="en-US" sz="2800" dirty="0">
              <a:latin typeface="Times New Roman" panose="02020603050405020304" pitchFamily="18" charset="0"/>
              <a:cs typeface="Times New Roman" panose="02020603050405020304" pitchFamily="18" charset="0"/>
            </a:endParaRPr>
          </a:p>
          <a:p>
            <a:pPr algn="l"/>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Question:</a:t>
            </a:r>
          </a:p>
          <a:p>
            <a:r>
              <a:rPr lang="en-US" sz="2800" dirty="0">
                <a:latin typeface="Times New Roman" panose="02020603050405020304" pitchFamily="18" charset="0"/>
                <a:cs typeface="Times New Roman" panose="02020603050405020304" pitchFamily="18" charset="0"/>
              </a:rPr>
              <a:t>A patient with a history of a kidney transplant presents with acute renal failure (ARF) due to dehydration. Is acute renal failure always considered a complication of the kidney transplant?</a:t>
            </a:r>
          </a:p>
          <a:p>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Answer:</a:t>
            </a:r>
          </a:p>
          <a:p>
            <a:r>
              <a:rPr lang="en-US" sz="2800" dirty="0">
                <a:latin typeface="Times New Roman" panose="02020603050405020304" pitchFamily="18" charset="0"/>
                <a:cs typeface="Times New Roman" panose="02020603050405020304" pitchFamily="18" charset="0"/>
              </a:rPr>
              <a:t>Assign codes T86.19, Other complication of kidney transplant, N17.9, Acute kidney failure, unspecified, and E86.0, Dehydration, to capture the effect on the transplanted kidney with the ARF and dehydration. Code T86.19 is assigned to capture the fact that the function of the transplanted kidney is affected by the ARF, but the transplant itself has not failed.</a:t>
            </a:r>
          </a:p>
          <a:p>
            <a:pPr algn="l"/>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5D80B9A-9977-4E05-C57D-78A29520FD78}"/>
              </a:ext>
            </a:extLst>
          </p:cNvPr>
          <p:cNvPicPr>
            <a:picLocks noChangeAspect="1"/>
          </p:cNvPicPr>
          <p:nvPr/>
        </p:nvPicPr>
        <p:blipFill>
          <a:blip r:embed="rId8"/>
          <a:stretch>
            <a:fillRect/>
          </a:stretch>
        </p:blipFill>
        <p:spPr>
          <a:xfrm>
            <a:off x="15414158" y="2014045"/>
            <a:ext cx="8944071" cy="5959523"/>
          </a:xfrm>
          <a:prstGeom prst="rect">
            <a:avLst/>
          </a:prstGeom>
        </p:spPr>
      </p:pic>
    </p:spTree>
    <p:extLst>
      <p:ext uri="{BB962C8B-B14F-4D97-AF65-F5344CB8AC3E}">
        <p14:creationId xmlns:p14="http://schemas.microsoft.com/office/powerpoint/2010/main" val="704534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Shape 165"/>
        <p:cNvGrpSpPr/>
        <p:nvPr/>
      </p:nvGrpSpPr>
      <p:grpSpPr>
        <a:xfrm>
          <a:off x="0" y="0"/>
          <a:ext cx="0" cy="0"/>
          <a:chOff x="0" y="0"/>
          <a:chExt cx="0" cy="0"/>
        </a:xfrm>
      </p:grpSpPr>
      <p:pic>
        <p:nvPicPr>
          <p:cNvPr id="166" name="Google Shape;166;g2b6708be095_0_143" descr=" "/>
          <p:cNvPicPr preferRelativeResize="0"/>
          <p:nvPr/>
        </p:nvPicPr>
        <p:blipFill rotWithShape="1">
          <a:blip r:embed="rId4">
            <a:alphaModFix/>
          </a:blip>
          <a:srcRect/>
          <a:stretch/>
        </p:blipFill>
        <p:spPr>
          <a:xfrm>
            <a:off x="11290041" y="0"/>
            <a:ext cx="13097007" cy="541176"/>
          </a:xfrm>
          <a:prstGeom prst="rect">
            <a:avLst/>
          </a:prstGeom>
          <a:noFill/>
          <a:ln>
            <a:noFill/>
          </a:ln>
        </p:spPr>
      </p:pic>
      <p:pic>
        <p:nvPicPr>
          <p:cNvPr id="167" name="Google Shape;167;g2b6708be095_0_143" descr=" "/>
          <p:cNvPicPr preferRelativeResize="0"/>
          <p:nvPr/>
        </p:nvPicPr>
        <p:blipFill rotWithShape="1">
          <a:blip r:embed="rId5">
            <a:alphaModFix/>
          </a:blip>
          <a:srcRect/>
          <a:stretch/>
        </p:blipFill>
        <p:spPr>
          <a:xfrm>
            <a:off x="19547743" y="9359900"/>
            <a:ext cx="4839305" cy="4356100"/>
          </a:xfrm>
          <a:prstGeom prst="rect">
            <a:avLst/>
          </a:prstGeom>
          <a:noFill/>
          <a:ln>
            <a:noFill/>
          </a:ln>
        </p:spPr>
      </p:pic>
      <p:pic>
        <p:nvPicPr>
          <p:cNvPr id="168" name="Google Shape;168;g2b6708be095_0_143" descr=" "/>
          <p:cNvPicPr preferRelativeResize="0"/>
          <p:nvPr/>
        </p:nvPicPr>
        <p:blipFill rotWithShape="1">
          <a:blip r:embed="rId6">
            <a:alphaModFix/>
          </a:blip>
          <a:srcRect/>
          <a:stretch/>
        </p:blipFill>
        <p:spPr>
          <a:xfrm>
            <a:off x="-1" y="0"/>
            <a:ext cx="10562253" cy="541176"/>
          </a:xfrm>
          <a:prstGeom prst="rect">
            <a:avLst/>
          </a:prstGeom>
          <a:noFill/>
          <a:ln>
            <a:noFill/>
          </a:ln>
        </p:spPr>
      </p:pic>
      <p:pic>
        <p:nvPicPr>
          <p:cNvPr id="169" name="Google Shape;169;g2b6708be095_0_143" descr=" "/>
          <p:cNvPicPr preferRelativeResize="0"/>
          <p:nvPr/>
        </p:nvPicPr>
        <p:blipFill rotWithShape="1">
          <a:blip r:embed="rId7">
            <a:alphaModFix/>
          </a:blip>
          <a:srcRect/>
          <a:stretch/>
        </p:blipFill>
        <p:spPr>
          <a:xfrm>
            <a:off x="32201" y="13208824"/>
            <a:ext cx="8216060" cy="541176"/>
          </a:xfrm>
          <a:prstGeom prst="rect">
            <a:avLst/>
          </a:prstGeom>
          <a:noFill/>
          <a:ln>
            <a:noFill/>
          </a:ln>
        </p:spPr>
      </p:pic>
      <p:sp>
        <p:nvSpPr>
          <p:cNvPr id="170" name="Google Shape;170;g2b6708be095_0_14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2b6708be095_0_143"/>
          <p:cNvSpPr/>
          <p:nvPr/>
        </p:nvSpPr>
        <p:spPr>
          <a:xfrm>
            <a:off x="2298987" y="1866900"/>
            <a:ext cx="4369200" cy="529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2b6708be095_0_143"/>
          <p:cNvSpPr/>
          <p:nvPr/>
        </p:nvSpPr>
        <p:spPr>
          <a:xfrm>
            <a:off x="2298987" y="1866900"/>
            <a:ext cx="4572600" cy="2755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74" name="Google Shape;174;g2b6708be095_0_143"/>
          <p:cNvSpPr/>
          <p:nvPr/>
        </p:nvSpPr>
        <p:spPr>
          <a:xfrm>
            <a:off x="2298987" y="4724400"/>
            <a:ext cx="45048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175" name="Google Shape;175;g2b6708be095_0_143"/>
          <p:cNvSpPr/>
          <p:nvPr/>
        </p:nvSpPr>
        <p:spPr>
          <a:xfrm>
            <a:off x="17731416" y="6527800"/>
            <a:ext cx="4369200" cy="529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2b6708be095_0_143"/>
          <p:cNvSpPr/>
          <p:nvPr/>
        </p:nvSpPr>
        <p:spPr>
          <a:xfrm>
            <a:off x="17731416" y="6527800"/>
            <a:ext cx="4572600" cy="2755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77" name="Google Shape;177;g2b6708be095_0_143"/>
          <p:cNvSpPr/>
          <p:nvPr/>
        </p:nvSpPr>
        <p:spPr>
          <a:xfrm>
            <a:off x="17731416" y="9385300"/>
            <a:ext cx="4504800" cy="25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178" name="Google Shape;178;g2b6708be095_0_143" descr=" "/>
          <p:cNvPicPr preferRelativeResize="0"/>
          <p:nvPr/>
        </p:nvPicPr>
        <p:blipFill rotWithShape="1">
          <a:blip r:embed="rId8">
            <a:alphaModFix/>
          </a:blip>
          <a:srcRect/>
          <a:stretch/>
        </p:blipFill>
        <p:spPr>
          <a:xfrm>
            <a:off x="6449867" y="863582"/>
            <a:ext cx="4112385" cy="4007612"/>
          </a:xfrm>
          <a:prstGeom prst="rect">
            <a:avLst/>
          </a:prstGeom>
          <a:noFill/>
          <a:ln>
            <a:noFill/>
          </a:ln>
        </p:spPr>
      </p:pic>
      <p:pic>
        <p:nvPicPr>
          <p:cNvPr id="3" name="Google Shape;178;g2b6708be095_0_143" descr=" ">
            <a:extLst>
              <a:ext uri="{FF2B5EF4-FFF2-40B4-BE49-F238E27FC236}">
                <a16:creationId xmlns:a16="http://schemas.microsoft.com/office/drawing/2014/main" id="{4BB9A410-847D-E0F2-9464-C32906C46404}"/>
              </a:ext>
            </a:extLst>
          </p:cNvPr>
          <p:cNvPicPr preferRelativeResize="0"/>
          <p:nvPr/>
        </p:nvPicPr>
        <p:blipFill rotWithShape="1">
          <a:blip r:embed="rId8">
            <a:alphaModFix/>
          </a:blip>
          <a:srcRect/>
          <a:stretch/>
        </p:blipFill>
        <p:spPr>
          <a:xfrm>
            <a:off x="1085850" y="2266950"/>
            <a:ext cx="5364017" cy="3969624"/>
          </a:xfrm>
          <a:prstGeom prst="rect">
            <a:avLst/>
          </a:prstGeom>
          <a:noFill/>
          <a:ln>
            <a:noFill/>
          </a:ln>
        </p:spPr>
      </p:pic>
      <p:pic>
        <p:nvPicPr>
          <p:cNvPr id="4" name="Google Shape;178;g2b6708be095_0_143" descr=" ">
            <a:extLst>
              <a:ext uri="{FF2B5EF4-FFF2-40B4-BE49-F238E27FC236}">
                <a16:creationId xmlns:a16="http://schemas.microsoft.com/office/drawing/2014/main" id="{B90E4EFD-8BE4-553C-F0AE-DF9922D02857}"/>
              </a:ext>
            </a:extLst>
          </p:cNvPr>
          <p:cNvPicPr preferRelativeResize="0"/>
          <p:nvPr/>
        </p:nvPicPr>
        <p:blipFill rotWithShape="1">
          <a:blip r:embed="rId8">
            <a:alphaModFix/>
          </a:blip>
          <a:srcRect/>
          <a:stretch/>
        </p:blipFill>
        <p:spPr>
          <a:xfrm>
            <a:off x="10819067" y="863582"/>
            <a:ext cx="5735383" cy="4086956"/>
          </a:xfrm>
          <a:prstGeom prst="rect">
            <a:avLst/>
          </a:prstGeom>
          <a:noFill/>
          <a:ln>
            <a:noFill/>
          </a:ln>
        </p:spPr>
      </p:pic>
      <p:pic>
        <p:nvPicPr>
          <p:cNvPr id="5" name="Google Shape;178;g2b6708be095_0_143" descr=" ">
            <a:extLst>
              <a:ext uri="{FF2B5EF4-FFF2-40B4-BE49-F238E27FC236}">
                <a16:creationId xmlns:a16="http://schemas.microsoft.com/office/drawing/2014/main" id="{E0053A18-441D-976B-74AB-3824D81BE157}"/>
              </a:ext>
            </a:extLst>
          </p:cNvPr>
          <p:cNvPicPr preferRelativeResize="0"/>
          <p:nvPr/>
        </p:nvPicPr>
        <p:blipFill rotWithShape="1">
          <a:blip r:embed="rId8">
            <a:alphaModFix/>
          </a:blip>
          <a:srcRect/>
          <a:stretch/>
        </p:blipFill>
        <p:spPr>
          <a:xfrm>
            <a:off x="17075255" y="2767294"/>
            <a:ext cx="4572600" cy="40869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2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150"/>
        <p:cNvGrpSpPr/>
        <p:nvPr/>
      </p:nvGrpSpPr>
      <p:grpSpPr>
        <a:xfrm>
          <a:off x="0" y="0"/>
          <a:ext cx="0" cy="0"/>
          <a:chOff x="0" y="0"/>
          <a:chExt cx="0" cy="0"/>
        </a:xfrm>
      </p:grpSpPr>
      <p:pic>
        <p:nvPicPr>
          <p:cNvPr id="151" name="Google Shape;151;g2b6708be095_0_129" descr=" "/>
          <p:cNvPicPr preferRelativeResize="0"/>
          <p:nvPr/>
        </p:nvPicPr>
        <p:blipFill rotWithShape="1">
          <a:blip r:embed="rId3">
            <a:alphaModFix/>
          </a:blip>
          <a:srcRect/>
          <a:stretch/>
        </p:blipFill>
        <p:spPr>
          <a:xfrm>
            <a:off x="4940918" y="8991600"/>
            <a:ext cx="14492511" cy="4724400"/>
          </a:xfrm>
          <a:prstGeom prst="rect">
            <a:avLst/>
          </a:prstGeom>
          <a:noFill/>
          <a:ln>
            <a:noFill/>
          </a:ln>
        </p:spPr>
      </p:pic>
      <p:pic>
        <p:nvPicPr>
          <p:cNvPr id="152" name="Google Shape;152;g2b6708be095_0_129" descr=" "/>
          <p:cNvPicPr preferRelativeResize="0"/>
          <p:nvPr/>
        </p:nvPicPr>
        <p:blipFill rotWithShape="1">
          <a:blip r:embed="rId4">
            <a:alphaModFix/>
          </a:blip>
          <a:srcRect/>
          <a:stretch/>
        </p:blipFill>
        <p:spPr>
          <a:xfrm>
            <a:off x="0" y="0"/>
            <a:ext cx="4001428" cy="3949700"/>
          </a:xfrm>
          <a:prstGeom prst="rect">
            <a:avLst/>
          </a:prstGeom>
          <a:noFill/>
          <a:ln>
            <a:noFill/>
          </a:ln>
        </p:spPr>
      </p:pic>
      <p:pic>
        <p:nvPicPr>
          <p:cNvPr id="153" name="Google Shape;153;g2b6708be095_0_129" descr=" "/>
          <p:cNvPicPr preferRelativeResize="0"/>
          <p:nvPr/>
        </p:nvPicPr>
        <p:blipFill rotWithShape="1">
          <a:blip r:embed="rId5">
            <a:alphaModFix/>
          </a:blip>
          <a:srcRect/>
          <a:stretch/>
        </p:blipFill>
        <p:spPr>
          <a:xfrm>
            <a:off x="12998757" y="0"/>
            <a:ext cx="7216281" cy="2312386"/>
          </a:xfrm>
          <a:prstGeom prst="rect">
            <a:avLst/>
          </a:prstGeom>
          <a:noFill/>
          <a:ln>
            <a:noFill/>
          </a:ln>
        </p:spPr>
      </p:pic>
      <p:pic>
        <p:nvPicPr>
          <p:cNvPr id="154" name="Google Shape;154;g2b6708be095_0_129" descr=" "/>
          <p:cNvPicPr preferRelativeResize="0"/>
          <p:nvPr/>
        </p:nvPicPr>
        <p:blipFill rotWithShape="1">
          <a:blip r:embed="rId6">
            <a:alphaModFix/>
          </a:blip>
          <a:srcRect/>
          <a:stretch/>
        </p:blipFill>
        <p:spPr>
          <a:xfrm>
            <a:off x="20043105" y="4038600"/>
            <a:ext cx="4343943" cy="5638800"/>
          </a:xfrm>
          <a:prstGeom prst="rect">
            <a:avLst/>
          </a:prstGeom>
          <a:noFill/>
          <a:ln>
            <a:noFill/>
          </a:ln>
        </p:spPr>
      </p:pic>
      <p:sp>
        <p:nvSpPr>
          <p:cNvPr id="155" name="Google Shape;155;g2b6708be095_0_129"/>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g2b6708be095_0_129" descr=" "/>
          <p:cNvPicPr preferRelativeResize="0"/>
          <p:nvPr/>
        </p:nvPicPr>
        <p:blipFill rotWithShape="1">
          <a:blip r:embed="rId7">
            <a:alphaModFix/>
          </a:blip>
          <a:srcRect/>
          <a:stretch/>
        </p:blipFill>
        <p:spPr>
          <a:xfrm>
            <a:off x="23523340" y="10820400"/>
            <a:ext cx="711289" cy="2590800"/>
          </a:xfrm>
          <a:prstGeom prst="rect">
            <a:avLst/>
          </a:prstGeom>
          <a:noFill/>
          <a:ln>
            <a:noFill/>
          </a:ln>
        </p:spPr>
      </p:pic>
      <p:pic>
        <p:nvPicPr>
          <p:cNvPr id="157" name="Google Shape;157;g2b6708be095_0_129" descr=" "/>
          <p:cNvPicPr preferRelativeResize="0"/>
          <p:nvPr/>
        </p:nvPicPr>
        <p:blipFill rotWithShape="1">
          <a:blip r:embed="rId8">
            <a:alphaModFix/>
          </a:blip>
          <a:srcRect/>
          <a:stretch/>
        </p:blipFill>
        <p:spPr>
          <a:xfrm>
            <a:off x="0" y="-46480"/>
            <a:ext cx="5458634" cy="4437887"/>
          </a:xfrm>
          <a:prstGeom prst="rect">
            <a:avLst/>
          </a:prstGeom>
          <a:noFill/>
          <a:ln>
            <a:noFill/>
          </a:ln>
        </p:spPr>
      </p:pic>
      <p:sp>
        <p:nvSpPr>
          <p:cNvPr id="158" name="Google Shape;158;g2b6708be095_0_129"/>
          <p:cNvSpPr/>
          <p:nvPr/>
        </p:nvSpPr>
        <p:spPr>
          <a:xfrm>
            <a:off x="5842730" y="4229100"/>
            <a:ext cx="13603500" cy="604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g2b6708be095_0_129"/>
          <p:cNvSpPr/>
          <p:nvPr/>
        </p:nvSpPr>
        <p:spPr>
          <a:xfrm>
            <a:off x="5842730" y="4229100"/>
            <a:ext cx="13806600" cy="530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endParaRPr sz="4800" b="0" i="0" u="none" strike="noStrike" cap="none" dirty="0">
              <a:solidFill>
                <a:schemeClr val="dk1"/>
              </a:solidFill>
              <a:latin typeface="Calibri"/>
              <a:ea typeface="Calibri"/>
              <a:cs typeface="Calibri"/>
              <a:sym typeface="Calibri"/>
            </a:endParaRPr>
          </a:p>
        </p:txBody>
      </p:sp>
      <p:sp>
        <p:nvSpPr>
          <p:cNvPr id="160" name="Google Shape;160;g2b6708be095_0_129"/>
          <p:cNvSpPr/>
          <p:nvPr/>
        </p:nvSpPr>
        <p:spPr>
          <a:xfrm>
            <a:off x="15127591" y="9639300"/>
            <a:ext cx="4470900" cy="787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600"/>
              <a:buFont typeface="Paytone One"/>
              <a:buNone/>
            </a:pPr>
            <a:endParaRPr sz="3600" b="0" i="0" u="none" strike="noStrike" cap="none" dirty="0">
              <a:solidFill>
                <a:schemeClr val="dk1"/>
              </a:solidFill>
              <a:latin typeface="Calibri"/>
              <a:ea typeface="Calibri"/>
              <a:cs typeface="Calibri"/>
              <a:sym typeface="Calibri"/>
            </a:endParaRPr>
          </a:p>
        </p:txBody>
      </p:sp>
      <p:pic>
        <p:nvPicPr>
          <p:cNvPr id="2" name="Google Shape;157;g2b6708be095_0_129" descr=" ">
            <a:extLst>
              <a:ext uri="{FF2B5EF4-FFF2-40B4-BE49-F238E27FC236}">
                <a16:creationId xmlns:a16="http://schemas.microsoft.com/office/drawing/2014/main" id="{0BD10BC5-51D2-5BEC-0292-27629690C52A}"/>
              </a:ext>
            </a:extLst>
          </p:cNvPr>
          <p:cNvPicPr preferRelativeResize="0"/>
          <p:nvPr/>
        </p:nvPicPr>
        <p:blipFill rotWithShape="1">
          <a:blip r:embed="rId8">
            <a:alphaModFix/>
          </a:blip>
          <a:srcRect/>
          <a:stretch/>
        </p:blipFill>
        <p:spPr>
          <a:xfrm rot="10800000">
            <a:off x="18743434" y="9134856"/>
            <a:ext cx="5458634" cy="4437887"/>
          </a:xfrm>
          <a:prstGeom prst="rect">
            <a:avLst/>
          </a:prstGeom>
          <a:noFill/>
          <a:ln>
            <a:noFill/>
          </a:ln>
        </p:spPr>
      </p:pic>
      <p:sp>
        <p:nvSpPr>
          <p:cNvPr id="3" name="Rectangle: Rounded Corners 2">
            <a:extLst>
              <a:ext uri="{FF2B5EF4-FFF2-40B4-BE49-F238E27FC236}">
                <a16:creationId xmlns:a16="http://schemas.microsoft.com/office/drawing/2014/main" id="{ECC0CD92-47D2-2ADE-45FF-B11BA284B6E0}"/>
              </a:ext>
            </a:extLst>
          </p:cNvPr>
          <p:cNvSpPr/>
          <p:nvPr/>
        </p:nvSpPr>
        <p:spPr>
          <a:xfrm>
            <a:off x="461248" y="4420035"/>
            <a:ext cx="22604818" cy="40368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chemeClr val="bg1">
                    <a:lumMod val="10000"/>
                  </a:schemeClr>
                </a:solidFill>
                <a:latin typeface="Times New Roman" panose="02020603050405020304" pitchFamily="18" charset="0"/>
                <a:cs typeface="Times New Roman" panose="02020603050405020304" pitchFamily="18" charset="0"/>
              </a:rPr>
              <a:t>Acute kidney injury (AKI) refers to an abrupt decrease in kidney function, resulting in the retention of urea and other nitrogenous waste products and in the dysregulation of extracellular volume and electrolytes.</a:t>
            </a:r>
          </a:p>
          <a:p>
            <a:pPr algn="ctr"/>
            <a:endParaRPr lang="en-US" sz="4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C04B801-FEE6-1AE6-8559-50B85033856B}"/>
              </a:ext>
            </a:extLst>
          </p:cNvPr>
          <p:cNvPicPr>
            <a:picLocks noChangeAspect="1"/>
          </p:cNvPicPr>
          <p:nvPr/>
        </p:nvPicPr>
        <p:blipFill>
          <a:blip r:embed="rId9"/>
          <a:stretch>
            <a:fillRect/>
          </a:stretch>
        </p:blipFill>
        <p:spPr>
          <a:xfrm>
            <a:off x="19890844" y="-46480"/>
            <a:ext cx="4467357" cy="4467357"/>
          </a:xfrm>
          <a:prstGeom prst="rect">
            <a:avLst/>
          </a:prstGeom>
        </p:spPr>
      </p:pic>
      <p:pic>
        <p:nvPicPr>
          <p:cNvPr id="5" name="Google Shape;320;g2b6708be095_0_267" descr=" ">
            <a:extLst>
              <a:ext uri="{FF2B5EF4-FFF2-40B4-BE49-F238E27FC236}">
                <a16:creationId xmlns:a16="http://schemas.microsoft.com/office/drawing/2014/main" id="{9D384229-147E-1FB4-FA06-EE5C7F5203CB}"/>
              </a:ext>
            </a:extLst>
          </p:cNvPr>
          <p:cNvPicPr preferRelativeResize="0"/>
          <p:nvPr/>
        </p:nvPicPr>
        <p:blipFill rotWithShape="1">
          <a:blip r:embed="rId10">
            <a:alphaModFix/>
          </a:blip>
          <a:srcRect/>
          <a:stretch/>
        </p:blipFill>
        <p:spPr>
          <a:xfrm>
            <a:off x="-254010" y="7336465"/>
            <a:ext cx="8653732" cy="68502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731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183"/>
        <p:cNvGrpSpPr/>
        <p:nvPr/>
      </p:nvGrpSpPr>
      <p:grpSpPr>
        <a:xfrm>
          <a:off x="0" y="0"/>
          <a:ext cx="0" cy="0"/>
          <a:chOff x="0" y="0"/>
          <a:chExt cx="0" cy="0"/>
        </a:xfrm>
      </p:grpSpPr>
      <p:pic>
        <p:nvPicPr>
          <p:cNvPr id="184" name="Google Shape;184;g2b6708be095_0_160" descr=" "/>
          <p:cNvPicPr preferRelativeResize="0"/>
          <p:nvPr/>
        </p:nvPicPr>
        <p:blipFill rotWithShape="1">
          <a:blip r:embed="rId3">
            <a:alphaModFix/>
          </a:blip>
          <a:srcRect/>
          <a:stretch/>
        </p:blipFill>
        <p:spPr>
          <a:xfrm>
            <a:off x="19852581" y="0"/>
            <a:ext cx="4534467" cy="4813300"/>
          </a:xfrm>
          <a:prstGeom prst="rect">
            <a:avLst/>
          </a:prstGeom>
          <a:noFill/>
          <a:ln>
            <a:noFill/>
          </a:ln>
        </p:spPr>
      </p:pic>
      <p:pic>
        <p:nvPicPr>
          <p:cNvPr id="185" name="Google Shape;185;g2b6708be095_0_160" descr=" "/>
          <p:cNvPicPr preferRelativeResize="0"/>
          <p:nvPr/>
        </p:nvPicPr>
        <p:blipFill rotWithShape="1">
          <a:blip r:embed="rId4">
            <a:alphaModFix/>
          </a:blip>
          <a:srcRect/>
          <a:stretch/>
        </p:blipFill>
        <p:spPr>
          <a:xfrm>
            <a:off x="0" y="8978900"/>
            <a:ext cx="4230767" cy="4737100"/>
          </a:xfrm>
          <a:prstGeom prst="rect">
            <a:avLst/>
          </a:prstGeom>
          <a:noFill/>
          <a:ln>
            <a:noFill/>
          </a:ln>
        </p:spPr>
      </p:pic>
      <p:pic>
        <p:nvPicPr>
          <p:cNvPr id="186" name="Google Shape;186;g2b6708be095_0_160" descr=" "/>
          <p:cNvPicPr preferRelativeResize="0"/>
          <p:nvPr/>
        </p:nvPicPr>
        <p:blipFill rotWithShape="1">
          <a:blip r:embed="rId5">
            <a:alphaModFix/>
          </a:blip>
          <a:srcRect/>
          <a:stretch/>
        </p:blipFill>
        <p:spPr>
          <a:xfrm>
            <a:off x="18823753" y="9969500"/>
            <a:ext cx="5563295" cy="3746500"/>
          </a:xfrm>
          <a:prstGeom prst="rect">
            <a:avLst/>
          </a:prstGeom>
          <a:noFill/>
          <a:ln>
            <a:noFill/>
          </a:ln>
        </p:spPr>
      </p:pic>
      <p:pic>
        <p:nvPicPr>
          <p:cNvPr id="187" name="Google Shape;187;g2b6708be095_0_160" descr=" "/>
          <p:cNvPicPr preferRelativeResize="0"/>
          <p:nvPr/>
        </p:nvPicPr>
        <p:blipFill rotWithShape="1">
          <a:blip r:embed="rId6">
            <a:alphaModFix/>
          </a:blip>
          <a:srcRect/>
          <a:stretch/>
        </p:blipFill>
        <p:spPr>
          <a:xfrm>
            <a:off x="0" y="0"/>
            <a:ext cx="4850437" cy="5168230"/>
          </a:xfrm>
          <a:prstGeom prst="rect">
            <a:avLst/>
          </a:prstGeom>
          <a:noFill/>
          <a:ln>
            <a:noFill/>
          </a:ln>
        </p:spPr>
      </p:pic>
      <p:sp>
        <p:nvSpPr>
          <p:cNvPr id="188" name="Google Shape;188;g2b6708be095_0_160"/>
          <p:cNvSpPr/>
          <p:nvPr/>
        </p:nvSpPr>
        <p:spPr>
          <a:xfrm>
            <a:off x="2091528" y="749300"/>
            <a:ext cx="20216700" cy="1761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8000"/>
              <a:buFont typeface="Paytone One"/>
              <a:buNone/>
            </a:pPr>
            <a:r>
              <a:rPr lang="en-US" sz="8000" b="0" i="0" u="none" strike="noStrike" cap="none" dirty="0">
                <a:solidFill>
                  <a:srgbClr val="272727"/>
                </a:solidFill>
                <a:latin typeface="Paytone One"/>
                <a:ea typeface="Paytone One"/>
                <a:cs typeface="Paytone One"/>
                <a:sym typeface="Paytone One"/>
              </a:rPr>
              <a:t>The </a:t>
            </a:r>
            <a:r>
              <a:rPr lang="en-US" sz="8000" dirty="0">
                <a:solidFill>
                  <a:srgbClr val="272727"/>
                </a:solidFill>
                <a:latin typeface="Paytone One"/>
                <a:ea typeface="Paytone One"/>
                <a:cs typeface="Paytone One"/>
                <a:sym typeface="Paytone One"/>
              </a:rPr>
              <a:t>Significance of AKI</a:t>
            </a:r>
            <a:endParaRPr sz="8000" b="0" i="0" u="none" strike="noStrike" cap="none" dirty="0">
              <a:solidFill>
                <a:schemeClr val="dk1"/>
              </a:solidFill>
              <a:latin typeface="Calibri"/>
              <a:ea typeface="Calibri"/>
              <a:cs typeface="Calibri"/>
              <a:sym typeface="Calibri"/>
            </a:endParaRPr>
          </a:p>
        </p:txBody>
      </p:sp>
      <p:sp>
        <p:nvSpPr>
          <p:cNvPr id="189" name="Google Shape;189;g2b6708be095_0_160"/>
          <p:cNvSpPr/>
          <p:nvPr/>
        </p:nvSpPr>
        <p:spPr>
          <a:xfrm>
            <a:off x="2159339" y="4057804"/>
            <a:ext cx="8205300" cy="820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2b6708be095_0_160"/>
          <p:cNvSpPr/>
          <p:nvPr/>
        </p:nvSpPr>
        <p:spPr>
          <a:xfrm>
            <a:off x="2146568" y="3342000"/>
            <a:ext cx="8832118" cy="8888000"/>
          </a:xfrm>
          <a:prstGeom prst="ellipse">
            <a:avLst/>
          </a:prstGeom>
          <a:solidFill>
            <a:srgbClr val="A43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91" name="Google Shape;191;g2b6708be095_0_160"/>
          <p:cNvSpPr/>
          <p:nvPr/>
        </p:nvSpPr>
        <p:spPr>
          <a:xfrm>
            <a:off x="3175397" y="5852130"/>
            <a:ext cx="6386282" cy="6225670"/>
          </a:xfrm>
          <a:prstGeom prst="ellipse">
            <a:avLst/>
          </a:prstGeom>
          <a:solidFill>
            <a:srgbClr val="FCB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2b6708be095_0_160"/>
          <p:cNvSpPr/>
          <p:nvPr/>
        </p:nvSpPr>
        <p:spPr>
          <a:xfrm>
            <a:off x="4204225" y="7797800"/>
            <a:ext cx="4089900" cy="4089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2b6708be095_0_160"/>
          <p:cNvSpPr/>
          <p:nvPr/>
        </p:nvSpPr>
        <p:spPr>
          <a:xfrm>
            <a:off x="3931920" y="4508500"/>
            <a:ext cx="5340762" cy="1054200"/>
          </a:xfrm>
          <a:prstGeom prst="rect">
            <a:avLst/>
          </a:prstGeom>
          <a:noFill/>
          <a:ln>
            <a:noFill/>
          </a:ln>
        </p:spPr>
        <p:txBody>
          <a:bodyPr spcFirstLastPara="1" wrap="square" lIns="0" tIns="0" rIns="0" bIns="0" anchor="ctr" anchorCtr="0">
            <a:noAutofit/>
          </a:bodyPr>
          <a:lstStyle/>
          <a:p>
            <a:pPr algn="ctr">
              <a:buClr>
                <a:srgbClr val="FFFFFF"/>
              </a:buClr>
              <a:buSzPts val="4800"/>
            </a:pPr>
            <a:r>
              <a:rPr lang="en-US" sz="3600" dirty="0">
                <a:solidFill>
                  <a:schemeClr val="bg1">
                    <a:lumMod val="95000"/>
                  </a:schemeClr>
                </a:solidFill>
                <a:latin typeface="Paytone One" panose="020B0604020202020204" charset="0"/>
                <a:ea typeface="Calibri"/>
                <a:cs typeface="Calibri"/>
              </a:rPr>
              <a:t>11.8% among women </a:t>
            </a:r>
            <a:r>
              <a:rPr lang="en-US" sz="3600" dirty="0">
                <a:solidFill>
                  <a:schemeClr val="bg1">
                    <a:lumMod val="95000"/>
                  </a:schemeClr>
                </a:solidFill>
                <a:latin typeface="Paytone One" panose="020B0604020202020204" charset="0"/>
                <a:ea typeface="Calibri"/>
                <a:cs typeface="Calibri"/>
                <a:sym typeface="Paytone One"/>
              </a:rPr>
              <a:t>worldwide has CKD</a:t>
            </a:r>
            <a:endParaRPr lang="en-US" sz="3600" dirty="0">
              <a:solidFill>
                <a:schemeClr val="bg1">
                  <a:lumMod val="95000"/>
                </a:schemeClr>
              </a:solidFill>
              <a:latin typeface="Paytone One" panose="020B0604020202020204" charset="0"/>
              <a:ea typeface="Calibri"/>
              <a:cs typeface="Calibri"/>
              <a:sym typeface="Calibri"/>
            </a:endParaRPr>
          </a:p>
        </p:txBody>
      </p:sp>
      <p:sp>
        <p:nvSpPr>
          <p:cNvPr id="194" name="Google Shape;194;g2b6708be095_0_160"/>
          <p:cNvSpPr/>
          <p:nvPr/>
        </p:nvSpPr>
        <p:spPr>
          <a:xfrm>
            <a:off x="4075837" y="8143070"/>
            <a:ext cx="4218289" cy="2866306"/>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A4334F"/>
              </a:buClr>
              <a:buSzPts val="4800"/>
              <a:buFont typeface="Paytone One"/>
              <a:buNone/>
            </a:pPr>
            <a:r>
              <a:rPr lang="en-US" sz="2400" i="0" dirty="0">
                <a:solidFill>
                  <a:srgbClr val="2C317A"/>
                </a:solidFill>
                <a:effectLst/>
                <a:highlight>
                  <a:srgbClr val="FFFFFF"/>
                </a:highlight>
                <a:latin typeface="Paytone One" panose="020B0604020202020204" charset="0"/>
                <a:cs typeface="Times New Roman" panose="02020603050405020304" pitchFamily="18" charset="0"/>
              </a:rPr>
              <a:t>850 million people worldwide have some form of kidney disease</a:t>
            </a:r>
            <a:endParaRPr sz="2400" i="0" u="none" strike="noStrike" cap="none" dirty="0">
              <a:solidFill>
                <a:schemeClr val="dk1"/>
              </a:solidFill>
              <a:latin typeface="Paytone One" panose="020B0604020202020204" charset="0"/>
              <a:ea typeface="Calibri"/>
              <a:cs typeface="Times New Roman" panose="02020603050405020304" pitchFamily="18" charset="0"/>
              <a:sym typeface="Calibri"/>
            </a:endParaRPr>
          </a:p>
        </p:txBody>
      </p:sp>
      <p:sp>
        <p:nvSpPr>
          <p:cNvPr id="195" name="Google Shape;195;g2b6708be095_0_160"/>
          <p:cNvSpPr/>
          <p:nvPr/>
        </p:nvSpPr>
        <p:spPr>
          <a:xfrm>
            <a:off x="4230767" y="6388100"/>
            <a:ext cx="4218289" cy="1219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4800"/>
              <a:buFont typeface="Paytone One"/>
              <a:buNone/>
            </a:pPr>
            <a:r>
              <a:rPr lang="en-US" sz="2800" dirty="0">
                <a:solidFill>
                  <a:schemeClr val="bg2">
                    <a:lumMod val="50000"/>
                  </a:schemeClr>
                </a:solidFill>
                <a:latin typeface="Paytone One" panose="020B0604020202020204" charset="0"/>
                <a:ea typeface="Calibri"/>
                <a:cs typeface="Calibri"/>
                <a:sym typeface="Paytone One"/>
              </a:rPr>
              <a:t>10.4% men worldwide has CKD</a:t>
            </a:r>
            <a:endParaRPr sz="2800" i="0" u="none" strike="noStrike" cap="none" dirty="0">
              <a:solidFill>
                <a:schemeClr val="bg2">
                  <a:lumMod val="50000"/>
                </a:schemeClr>
              </a:solidFill>
              <a:latin typeface="Paytone One" panose="020B0604020202020204" charset="0"/>
              <a:ea typeface="Calibri"/>
              <a:cs typeface="Calibri"/>
              <a:sym typeface="Calibri"/>
            </a:endParaRPr>
          </a:p>
        </p:txBody>
      </p:sp>
      <p:sp>
        <p:nvSpPr>
          <p:cNvPr id="196" name="Google Shape;196;g2b6708be095_0_160"/>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2b6708be095_0_160"/>
          <p:cNvSpPr/>
          <p:nvPr/>
        </p:nvSpPr>
        <p:spPr>
          <a:xfrm>
            <a:off x="15622881" y="4184500"/>
            <a:ext cx="8459400" cy="254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2b6708be095_0_160"/>
          <p:cNvSpPr/>
          <p:nvPr/>
        </p:nvSpPr>
        <p:spPr>
          <a:xfrm>
            <a:off x="12638080" y="4914900"/>
            <a:ext cx="8459400" cy="121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g2b6708be095_0_160"/>
          <p:cNvSpPr/>
          <p:nvPr/>
        </p:nvSpPr>
        <p:spPr>
          <a:xfrm>
            <a:off x="10804874" y="3342000"/>
            <a:ext cx="8594700" cy="1354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202" name="Google Shape;202;g2b6708be095_0_160"/>
          <p:cNvSpPr/>
          <p:nvPr/>
        </p:nvSpPr>
        <p:spPr>
          <a:xfrm>
            <a:off x="12638080" y="6946900"/>
            <a:ext cx="8459400" cy="254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2b6708be095_0_160"/>
          <p:cNvSpPr/>
          <p:nvPr/>
        </p:nvSpPr>
        <p:spPr>
          <a:xfrm>
            <a:off x="12638080" y="8267700"/>
            <a:ext cx="8459400" cy="121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2b6708be095_0_160"/>
          <p:cNvSpPr/>
          <p:nvPr/>
        </p:nvSpPr>
        <p:spPr>
          <a:xfrm>
            <a:off x="12638080" y="8267700"/>
            <a:ext cx="8594700" cy="1354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206" name="Google Shape;206;g2b6708be095_0_160"/>
          <p:cNvSpPr/>
          <p:nvPr/>
        </p:nvSpPr>
        <p:spPr>
          <a:xfrm>
            <a:off x="12638080" y="10299700"/>
            <a:ext cx="8459400" cy="254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g2b6708be095_0_160"/>
          <p:cNvSpPr/>
          <p:nvPr/>
        </p:nvSpPr>
        <p:spPr>
          <a:xfrm>
            <a:off x="12638080" y="11620500"/>
            <a:ext cx="8459400" cy="121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g2b6708be095_0_160"/>
          <p:cNvSpPr/>
          <p:nvPr/>
        </p:nvSpPr>
        <p:spPr>
          <a:xfrm>
            <a:off x="12638080" y="11620500"/>
            <a:ext cx="8594700" cy="1354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5548198-DAE5-263D-62E4-55F634650A27}"/>
              </a:ext>
            </a:extLst>
          </p:cNvPr>
          <p:cNvSpPr txBox="1"/>
          <p:nvPr/>
        </p:nvSpPr>
        <p:spPr>
          <a:xfrm>
            <a:off x="12257483" y="3603028"/>
            <a:ext cx="10850768" cy="2523768"/>
          </a:xfrm>
          <a:prstGeom prst="rect">
            <a:avLst/>
          </a:prstGeom>
          <a:noFill/>
        </p:spPr>
        <p:txBody>
          <a:bodyPr wrap="square" rtlCol="0">
            <a:spAutoFit/>
          </a:bodyPr>
          <a:lstStyle/>
          <a:p>
            <a:r>
              <a:rPr lang="en-US" sz="4800" dirty="0">
                <a:latin typeface="Paytone One" panose="020B0604020202020204" charset="0"/>
              </a:rPr>
              <a:t>What does any of these numbers of CKD  has to do with AKI aka Acute kidney injury ?????</a:t>
            </a:r>
          </a:p>
          <a:p>
            <a:endParaRPr lang="en-US" dirty="0"/>
          </a:p>
        </p:txBody>
      </p:sp>
      <p:sp>
        <p:nvSpPr>
          <p:cNvPr id="3" name="TextBox 2">
            <a:extLst>
              <a:ext uri="{FF2B5EF4-FFF2-40B4-BE49-F238E27FC236}">
                <a16:creationId xmlns:a16="http://schemas.microsoft.com/office/drawing/2014/main" id="{94754FDB-AA29-AEAB-974F-1A6E5AA406EA}"/>
              </a:ext>
            </a:extLst>
          </p:cNvPr>
          <p:cNvSpPr txBox="1"/>
          <p:nvPr/>
        </p:nvSpPr>
        <p:spPr>
          <a:xfrm>
            <a:off x="13025126" y="6724600"/>
            <a:ext cx="10903458" cy="5632311"/>
          </a:xfrm>
          <a:prstGeom prst="rect">
            <a:avLst/>
          </a:prstGeom>
          <a:noFill/>
        </p:spPr>
        <p:txBody>
          <a:bodyPr wrap="square" rtlCol="0">
            <a:spAutoFit/>
          </a:bodyPr>
          <a:lstStyle/>
          <a:p>
            <a:r>
              <a:rPr lang="en-US" sz="6000" dirty="0">
                <a:solidFill>
                  <a:schemeClr val="accent2">
                    <a:lumMod val="75000"/>
                  </a:schemeClr>
                </a:solidFill>
                <a:latin typeface="Paytone One" panose="020B0604020202020204" charset="0"/>
              </a:rPr>
              <a:t>AKI, is experienced by 13.3 million people each year, may resolve or lead to CKD or kidney failure in the future.</a:t>
            </a:r>
            <a:r>
              <a:rPr lang="en-US" sz="6000" dirty="0">
                <a:solidFill>
                  <a:srgbClr val="C00000"/>
                </a:solidFill>
                <a:latin typeface="Paytone One" panose="020B0604020202020204" charset="0"/>
              </a:rPr>
              <a:t> </a:t>
            </a:r>
            <a:r>
              <a:rPr lang="en-US" sz="6000" dirty="0">
                <a:solidFill>
                  <a:schemeClr val="accent2">
                    <a:lumMod val="50000"/>
                  </a:schemeClr>
                </a:solidFill>
                <a:latin typeface="Paytone One" panose="020B0604020202020204" charset="0"/>
              </a:rPr>
              <a:t>(</a:t>
            </a:r>
            <a:r>
              <a:rPr lang="en-US" sz="6000" b="1" dirty="0">
                <a:solidFill>
                  <a:schemeClr val="accent2">
                    <a:lumMod val="50000"/>
                  </a:schemeClr>
                </a:solidFill>
                <a:latin typeface="Times New Roman" panose="02020603050405020304" pitchFamily="18" charset="0"/>
                <a:cs typeface="Times New Roman" panose="02020603050405020304" pitchFamily="18" charset="0"/>
              </a:rPr>
              <a:t>ISN-  International society of Nephrology</a:t>
            </a:r>
            <a:r>
              <a:rPr lang="en-US" sz="6000" dirty="0">
                <a:solidFill>
                  <a:schemeClr val="accent2">
                    <a:lumMod val="50000"/>
                  </a:schemeClr>
                </a:solidFill>
                <a:latin typeface="Paytone One" panose="020B06040202020202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circle(in)">
                                      <p:cBhvr>
                                        <p:cTn id="7" dur="2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
                                            <p:txEl>
                                              <p:pRg st="0" end="0"/>
                                            </p:txEl>
                                          </p:spTgt>
                                        </p:tgtEl>
                                        <p:attrNameLst>
                                          <p:attrName>style.visibility</p:attrName>
                                        </p:attrNameLst>
                                      </p:cBhvr>
                                      <p:to>
                                        <p:strVal val="visible"/>
                                      </p:to>
                                    </p:set>
                                    <p:animEffect transition="in" filter="circle(in)">
                                      <p:cBhvr>
                                        <p:cTn id="12" dur="2000"/>
                                        <p:tgtEl>
                                          <p:spTgt spid="1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5">
                                            <p:txEl>
                                              <p:pRg st="0" end="0"/>
                                            </p:txEl>
                                          </p:spTgt>
                                        </p:tgtEl>
                                        <p:attrNameLst>
                                          <p:attrName>style.visibility</p:attrName>
                                        </p:attrNameLst>
                                      </p:cBhvr>
                                      <p:to>
                                        <p:strVal val="visible"/>
                                      </p:to>
                                    </p:set>
                                    <p:animEffect transition="in" filter="wheel(1)">
                                      <p:cBhvr>
                                        <p:cTn id="17" dur="2000"/>
                                        <p:tgtEl>
                                          <p:spTgt spid="1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3">
                                            <p:txEl>
                                              <p:pRg st="0" end="0"/>
                                            </p:txEl>
                                          </p:spTgt>
                                        </p:tgtEl>
                                        <p:attrNameLst>
                                          <p:attrName>style.visibility</p:attrName>
                                        </p:attrNameLst>
                                      </p:cBhvr>
                                      <p:to>
                                        <p:strVal val="visible"/>
                                      </p:to>
                                    </p:set>
                                    <p:animEffect transition="in" filter="barn(inVertical)">
                                      <p:cBhvr>
                                        <p:cTn id="22" dur="500"/>
                                        <p:tgtEl>
                                          <p:spTgt spid="19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circle(in)">
                                      <p:cBhvr>
                                        <p:cTn id="27" dur="20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9D9"/>
        </a:solidFill>
        <a:effectLst/>
      </p:bgPr>
    </p:bg>
    <p:spTree>
      <p:nvGrpSpPr>
        <p:cNvPr id="1" name="Shape 29"/>
        <p:cNvGrpSpPr/>
        <p:nvPr/>
      </p:nvGrpSpPr>
      <p:grpSpPr>
        <a:xfrm>
          <a:off x="0" y="0"/>
          <a:ext cx="0" cy="0"/>
          <a:chOff x="0" y="0"/>
          <a:chExt cx="0" cy="0"/>
        </a:xfrm>
      </p:grpSpPr>
      <p:pic>
        <p:nvPicPr>
          <p:cNvPr id="30" name="Google Shape;30;g2b6708be095_0_13" descr=" "/>
          <p:cNvPicPr preferRelativeResize="0"/>
          <p:nvPr/>
        </p:nvPicPr>
        <p:blipFill rotWithShape="1">
          <a:blip r:embed="rId3">
            <a:alphaModFix/>
          </a:blip>
          <a:srcRect/>
          <a:stretch/>
        </p:blipFill>
        <p:spPr>
          <a:xfrm>
            <a:off x="2114386" y="12844463"/>
            <a:ext cx="21617484" cy="871536"/>
          </a:xfrm>
          <a:prstGeom prst="rect">
            <a:avLst/>
          </a:prstGeom>
          <a:noFill/>
          <a:ln>
            <a:noFill/>
          </a:ln>
        </p:spPr>
      </p:pic>
      <p:pic>
        <p:nvPicPr>
          <p:cNvPr id="31" name="Google Shape;31;g2b6708be095_0_13" descr=" "/>
          <p:cNvPicPr preferRelativeResize="0"/>
          <p:nvPr/>
        </p:nvPicPr>
        <p:blipFill rotWithShape="1">
          <a:blip r:embed="rId4">
            <a:alphaModFix/>
          </a:blip>
          <a:srcRect/>
          <a:stretch/>
        </p:blipFill>
        <p:spPr>
          <a:xfrm>
            <a:off x="0" y="0"/>
            <a:ext cx="6570920" cy="2312388"/>
          </a:xfrm>
          <a:prstGeom prst="rect">
            <a:avLst/>
          </a:prstGeom>
          <a:noFill/>
          <a:ln>
            <a:noFill/>
          </a:ln>
        </p:spPr>
      </p:pic>
      <p:pic>
        <p:nvPicPr>
          <p:cNvPr id="32" name="Google Shape;32;g2b6708be095_0_13" descr=" "/>
          <p:cNvPicPr preferRelativeResize="0"/>
          <p:nvPr/>
        </p:nvPicPr>
        <p:blipFill rotWithShape="1">
          <a:blip r:embed="rId5">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6">
            <a:alphaModFix/>
          </a:blip>
          <a:srcRect/>
          <a:stretch/>
        </p:blipFill>
        <p:spPr>
          <a:xfrm>
            <a:off x="22711144" y="4102099"/>
            <a:ext cx="1675877" cy="8423053"/>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3301720" y="470684"/>
            <a:ext cx="16173395" cy="202245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272727"/>
              </a:buClr>
              <a:buSzPts val="12800"/>
              <a:buFont typeface="Paytone One"/>
              <a:buNone/>
            </a:pPr>
            <a:r>
              <a:rPr lang="en-US" sz="12800">
                <a:solidFill>
                  <a:schemeClr val="accent1">
                    <a:lumMod val="50000"/>
                  </a:schemeClr>
                </a:solidFill>
                <a:latin typeface="Paytone One"/>
                <a:ea typeface="Calibri"/>
                <a:cs typeface="Calibri"/>
                <a:sym typeface="Paytone One"/>
              </a:rPr>
              <a:t>Acute kidney Injury</a:t>
            </a:r>
            <a:endParaRPr lang="en-US" sz="12800" b="0" i="0" u="none" strike="noStrike" cap="none" dirty="0">
              <a:solidFill>
                <a:schemeClr val="accent1">
                  <a:lumMod val="50000"/>
                </a:schemeClr>
              </a:solidFill>
              <a:latin typeface="Calibri"/>
              <a:ea typeface="Calibri"/>
              <a:cs typeface="Calibri"/>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2" name="Google Shape;84;g2b6708be095_0_25" descr=" ">
            <a:extLst>
              <a:ext uri="{FF2B5EF4-FFF2-40B4-BE49-F238E27FC236}">
                <a16:creationId xmlns:a16="http://schemas.microsoft.com/office/drawing/2014/main" id="{16380B61-B281-9747-6694-4CCADE209B91}"/>
              </a:ext>
            </a:extLst>
          </p:cNvPr>
          <p:cNvPicPr preferRelativeResize="0"/>
          <p:nvPr/>
        </p:nvPicPr>
        <p:blipFill rotWithShape="1">
          <a:blip r:embed="rId7">
            <a:alphaModFix/>
          </a:blip>
          <a:srcRect/>
          <a:stretch/>
        </p:blipFill>
        <p:spPr>
          <a:xfrm>
            <a:off x="19399591" y="150910"/>
            <a:ext cx="4905343" cy="3376986"/>
          </a:xfrm>
          <a:prstGeom prst="rect">
            <a:avLst/>
          </a:prstGeom>
          <a:noFill/>
          <a:ln>
            <a:noFill/>
          </a:ln>
        </p:spPr>
      </p:pic>
      <p:sp>
        <p:nvSpPr>
          <p:cNvPr id="4" name="TextBox 3">
            <a:extLst>
              <a:ext uri="{FF2B5EF4-FFF2-40B4-BE49-F238E27FC236}">
                <a16:creationId xmlns:a16="http://schemas.microsoft.com/office/drawing/2014/main" id="{FF1D797A-4660-F6CE-87C8-4A349D42FE3F}"/>
              </a:ext>
            </a:extLst>
          </p:cNvPr>
          <p:cNvSpPr txBox="1"/>
          <p:nvPr/>
        </p:nvSpPr>
        <p:spPr>
          <a:xfrm>
            <a:off x="655305" y="3572537"/>
            <a:ext cx="22268490" cy="8402300"/>
          </a:xfrm>
          <a:prstGeom prst="rect">
            <a:avLst/>
          </a:prstGeom>
          <a:noFill/>
        </p:spPr>
        <p:txBody>
          <a:bodyPr wrap="square">
            <a:spAutoFit/>
          </a:bodyPr>
          <a:lstStyle/>
          <a:p>
            <a:pPr marL="457200" indent="-457200">
              <a:lnSpc>
                <a:spcPct val="150000"/>
              </a:lnSpc>
              <a:buFont typeface="Wingdings" panose="05000000000000000000" pitchFamily="2" charset="2"/>
              <a:buChar char="v"/>
            </a:pPr>
            <a:r>
              <a:rPr lang="en-US" sz="4000" dirty="0">
                <a:latin typeface="Times New Roman" panose="02020603050405020304" pitchFamily="18" charset="0"/>
                <a:cs typeface="Times New Roman" panose="02020603050405020304" pitchFamily="18" charset="0"/>
              </a:rPr>
              <a:t>AKI is seen in 10-15% of people admitted to the hospital and in more than 50% of people admitted to the intensive care unit (ICU). </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cs typeface="Times New Roman" panose="02020603050405020304" pitchFamily="18" charset="0"/>
              </a:rPr>
              <a:t> People who have experienced AKI are at increased risk of developing chronic kidney disease in the future.</a:t>
            </a:r>
          </a:p>
          <a:p>
            <a:pPr marL="457200" indent="-457200">
              <a:lnSpc>
                <a:spcPct val="150000"/>
              </a:lnSpc>
              <a:buFont typeface="Wingdings" panose="05000000000000000000" pitchFamily="2" charset="2"/>
              <a:buChar char="v"/>
            </a:pPr>
            <a:r>
              <a:rPr lang="en-US" sz="4000" dirty="0">
                <a:latin typeface="Times New Roman" panose="02020603050405020304" pitchFamily="18" charset="0"/>
                <a:cs typeface="Times New Roman" panose="02020603050405020304" pitchFamily="18" charset="0"/>
              </a:rPr>
              <a:t>Among hospital survivors of AKI </a:t>
            </a:r>
            <a:r>
              <a:rPr lang="en-US" sz="4000" b="1" dirty="0">
                <a:solidFill>
                  <a:srgbClr val="FF0000"/>
                </a:solidFill>
                <a:latin typeface="Times New Roman" panose="02020603050405020304" pitchFamily="18" charset="0"/>
                <a:cs typeface="Times New Roman" panose="02020603050405020304" pitchFamily="18" charset="0"/>
              </a:rPr>
              <a:t>without </a:t>
            </a:r>
            <a:r>
              <a:rPr lang="en-US" sz="4000" dirty="0">
                <a:latin typeface="Times New Roman" panose="02020603050405020304" pitchFamily="18" charset="0"/>
                <a:cs typeface="Times New Roman" panose="02020603050405020304" pitchFamily="18" charset="0"/>
              </a:rPr>
              <a:t>pre-existing CKD, 11.6% were diagnosed with CKD in the 3 months following discharge. This percentage progressively increased to 20.7% at 24 months. There was also high mortality in the population, with 36.7% having died by 24 months.</a:t>
            </a:r>
          </a:p>
          <a:p>
            <a:pPr marL="457200" indent="-457200">
              <a:buFont typeface="Wingdings" panose="05000000000000000000" pitchFamily="2" charset="2"/>
              <a:buChar char="v"/>
            </a:pP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2b6708be095_0_313" descr=" "/>
          <p:cNvPicPr preferRelativeResize="0"/>
          <p:nvPr/>
        </p:nvPicPr>
        <p:blipFill rotWithShape="1">
          <a:blip r:embed="rId3">
            <a:alphaModFix/>
          </a:blip>
          <a:srcRect/>
          <a:stretch/>
        </p:blipFill>
        <p:spPr>
          <a:xfrm>
            <a:off x="22879931" y="799585"/>
            <a:ext cx="1507117" cy="10300215"/>
          </a:xfrm>
          <a:prstGeom prst="rect">
            <a:avLst/>
          </a:prstGeom>
          <a:noFill/>
          <a:ln>
            <a:noFill/>
          </a:ln>
        </p:spPr>
      </p:pic>
      <p:pic>
        <p:nvPicPr>
          <p:cNvPr id="343" name="Google Shape;343;g2b6708be095_0_313" descr=" "/>
          <p:cNvPicPr preferRelativeResize="0"/>
          <p:nvPr/>
        </p:nvPicPr>
        <p:blipFill rotWithShape="1">
          <a:blip r:embed="rId4">
            <a:alphaModFix/>
          </a:blip>
          <a:srcRect/>
          <a:stretch/>
        </p:blipFill>
        <p:spPr>
          <a:xfrm>
            <a:off x="0" y="3040912"/>
            <a:ext cx="1875551" cy="10300215"/>
          </a:xfrm>
          <a:prstGeom prst="rect">
            <a:avLst/>
          </a:prstGeom>
          <a:noFill/>
          <a:ln>
            <a:noFill/>
          </a:ln>
        </p:spPr>
      </p:pic>
      <p:pic>
        <p:nvPicPr>
          <p:cNvPr id="344" name="Google Shape;344;g2b6708be095_0_313" descr=" "/>
          <p:cNvPicPr preferRelativeResize="0"/>
          <p:nvPr/>
        </p:nvPicPr>
        <p:blipFill rotWithShape="1">
          <a:blip r:embed="rId5">
            <a:alphaModFix/>
          </a:blip>
          <a:srcRect/>
          <a:stretch/>
        </p:blipFill>
        <p:spPr>
          <a:xfrm>
            <a:off x="1" y="1"/>
            <a:ext cx="21211650" cy="999459"/>
          </a:xfrm>
          <a:prstGeom prst="rect">
            <a:avLst/>
          </a:prstGeom>
          <a:noFill/>
          <a:ln>
            <a:noFill/>
          </a:ln>
        </p:spPr>
      </p:pic>
      <p:sp>
        <p:nvSpPr>
          <p:cNvPr id="345" name="Google Shape;345;g2b6708be095_0_3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2b6708be095_0_313"/>
          <p:cNvSpPr/>
          <p:nvPr/>
        </p:nvSpPr>
        <p:spPr>
          <a:xfrm>
            <a:off x="3391324" y="32639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2b6708be095_0_313"/>
          <p:cNvSpPr/>
          <p:nvPr/>
        </p:nvSpPr>
        <p:spPr>
          <a:xfrm>
            <a:off x="3677110" y="3263900"/>
            <a:ext cx="73035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2b6708be095_0_313"/>
          <p:cNvSpPr/>
          <p:nvPr/>
        </p:nvSpPr>
        <p:spPr>
          <a:xfrm>
            <a:off x="3677110" y="3263900"/>
            <a:ext cx="78453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50" name="Google Shape;350;g2b6708be095_0_313"/>
          <p:cNvSpPr/>
          <p:nvPr/>
        </p:nvSpPr>
        <p:spPr>
          <a:xfrm>
            <a:off x="3391324" y="55372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2b6708be095_0_313"/>
          <p:cNvSpPr/>
          <p:nvPr/>
        </p:nvSpPr>
        <p:spPr>
          <a:xfrm>
            <a:off x="3323582" y="55372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52" name="Google Shape;352;g2b6708be095_0_313"/>
          <p:cNvSpPr/>
          <p:nvPr/>
        </p:nvSpPr>
        <p:spPr>
          <a:xfrm>
            <a:off x="3391324" y="69850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2b6708be095_0_313"/>
          <p:cNvSpPr/>
          <p:nvPr/>
        </p:nvSpPr>
        <p:spPr>
          <a:xfrm>
            <a:off x="3315114" y="6985000"/>
            <a:ext cx="80274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2b6708be095_0_313"/>
          <p:cNvSpPr/>
          <p:nvPr/>
        </p:nvSpPr>
        <p:spPr>
          <a:xfrm>
            <a:off x="3315114" y="6985000"/>
            <a:ext cx="85692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55" name="Google Shape;355;g2b6708be095_0_313"/>
          <p:cNvSpPr/>
          <p:nvPr/>
        </p:nvSpPr>
        <p:spPr>
          <a:xfrm>
            <a:off x="3391324" y="92583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2b6708be095_0_313"/>
          <p:cNvSpPr/>
          <p:nvPr/>
        </p:nvSpPr>
        <p:spPr>
          <a:xfrm>
            <a:off x="3323582" y="92583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57" name="Google Shape;357;g2b6708be095_0_313"/>
          <p:cNvSpPr/>
          <p:nvPr/>
        </p:nvSpPr>
        <p:spPr>
          <a:xfrm>
            <a:off x="13552594" y="32639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2b6708be095_0_313"/>
          <p:cNvSpPr/>
          <p:nvPr/>
        </p:nvSpPr>
        <p:spPr>
          <a:xfrm>
            <a:off x="15826178" y="3263900"/>
            <a:ext cx="33279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2b6708be095_0_313"/>
          <p:cNvSpPr/>
          <p:nvPr/>
        </p:nvSpPr>
        <p:spPr>
          <a:xfrm>
            <a:off x="15826178" y="3263900"/>
            <a:ext cx="38697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60" name="Google Shape;360;g2b6708be095_0_313"/>
          <p:cNvSpPr/>
          <p:nvPr/>
        </p:nvSpPr>
        <p:spPr>
          <a:xfrm>
            <a:off x="13552594" y="55372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2b6708be095_0_313"/>
          <p:cNvSpPr/>
          <p:nvPr/>
        </p:nvSpPr>
        <p:spPr>
          <a:xfrm>
            <a:off x="13484852" y="55372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362" name="Google Shape;362;g2b6708be095_0_313"/>
          <p:cNvSpPr/>
          <p:nvPr/>
        </p:nvSpPr>
        <p:spPr>
          <a:xfrm>
            <a:off x="13552594" y="6985000"/>
            <a:ext cx="7875000" cy="288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2b6708be095_0_313"/>
          <p:cNvSpPr/>
          <p:nvPr/>
        </p:nvSpPr>
        <p:spPr>
          <a:xfrm>
            <a:off x="14562370" y="6985000"/>
            <a:ext cx="58554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2b6708be095_0_313"/>
          <p:cNvSpPr/>
          <p:nvPr/>
        </p:nvSpPr>
        <p:spPr>
          <a:xfrm>
            <a:off x="14562370" y="6985000"/>
            <a:ext cx="63975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endParaRPr sz="12800" b="0" i="0" u="none" strike="noStrike" cap="none" dirty="0">
              <a:solidFill>
                <a:schemeClr val="dk1"/>
              </a:solidFill>
              <a:latin typeface="Calibri"/>
              <a:ea typeface="Calibri"/>
              <a:cs typeface="Calibri"/>
              <a:sym typeface="Calibri"/>
            </a:endParaRPr>
          </a:p>
        </p:txBody>
      </p:sp>
      <p:sp>
        <p:nvSpPr>
          <p:cNvPr id="365" name="Google Shape;365;g2b6708be095_0_313"/>
          <p:cNvSpPr/>
          <p:nvPr/>
        </p:nvSpPr>
        <p:spPr>
          <a:xfrm>
            <a:off x="13552594" y="9258300"/>
            <a:ext cx="78750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2b6708be095_0_313"/>
          <p:cNvSpPr/>
          <p:nvPr/>
        </p:nvSpPr>
        <p:spPr>
          <a:xfrm>
            <a:off x="13484852" y="9258300"/>
            <a:ext cx="8010600" cy="7452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FBA30D78-6587-50A7-0024-9455EC3BD2DC}"/>
              </a:ext>
            </a:extLst>
          </p:cNvPr>
          <p:cNvSpPr txBox="1"/>
          <p:nvPr/>
        </p:nvSpPr>
        <p:spPr>
          <a:xfrm>
            <a:off x="140913" y="10380432"/>
            <a:ext cx="24246107"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The renal system consists of the kidney, ureters, bladder and the urethra.</a:t>
            </a:r>
          </a:p>
          <a:p>
            <a:r>
              <a:rPr lang="en-US" sz="4000" dirty="0">
                <a:latin typeface="Times New Roman" panose="02020603050405020304" pitchFamily="18" charset="0"/>
                <a:cs typeface="Times New Roman" panose="02020603050405020304" pitchFamily="18" charset="0"/>
              </a:rPr>
              <a:t>Nephrons , the urine-producing functional structures of the kidney. The microscopic structural and functional unit of the kidney is the nephron. Each kidney has approximately 1 million Nephrons. It processes the blood supplied to it via Glomerular filtration, reabsorption, secretion and excretion; the consequence of those processes is the production of urine. </a:t>
            </a:r>
            <a:endParaRPr lang="en-US" sz="2800" dirty="0">
              <a:latin typeface="Times New Roman" panose="02020603050405020304" pitchFamily="18" charset="0"/>
              <a:cs typeface="Times New Roman" panose="02020603050405020304" pitchFamily="18" charset="0"/>
            </a:endParaRPr>
          </a:p>
        </p:txBody>
      </p:sp>
      <p:pic>
        <p:nvPicPr>
          <p:cNvPr id="1026" name="Picture 2" descr="Patient Education: Nephron structure">
            <a:extLst>
              <a:ext uri="{FF2B5EF4-FFF2-40B4-BE49-F238E27FC236}">
                <a16:creationId xmlns:a16="http://schemas.microsoft.com/office/drawing/2014/main" id="{36E46E59-6C4F-AFD0-FF6B-B913D10C56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7187" y="84065"/>
            <a:ext cx="15110086" cy="9535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D7D5A4-4DCF-9D8D-4D77-89701E3EB532}"/>
              </a:ext>
            </a:extLst>
          </p:cNvPr>
          <p:cNvPicPr>
            <a:picLocks noChangeAspect="1"/>
          </p:cNvPicPr>
          <p:nvPr/>
        </p:nvPicPr>
        <p:blipFill>
          <a:blip r:embed="rId7"/>
          <a:stretch>
            <a:fillRect/>
          </a:stretch>
        </p:blipFill>
        <p:spPr>
          <a:xfrm>
            <a:off x="42480" y="84165"/>
            <a:ext cx="9124707" cy="9681959"/>
          </a:xfrm>
          <a:prstGeom prst="rect">
            <a:avLst/>
          </a:prstGeom>
        </p:spPr>
      </p:pic>
    </p:spTree>
    <p:extLst>
      <p:ext uri="{BB962C8B-B14F-4D97-AF65-F5344CB8AC3E}">
        <p14:creationId xmlns:p14="http://schemas.microsoft.com/office/powerpoint/2010/main" val="141295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2b6708be095_0_470" descr=" "/>
          <p:cNvPicPr preferRelativeResize="0"/>
          <p:nvPr/>
        </p:nvPicPr>
        <p:blipFill rotWithShape="1">
          <a:blip r:embed="rId3">
            <a:alphaModFix/>
          </a:blip>
          <a:srcRect/>
          <a:stretch/>
        </p:blipFill>
        <p:spPr>
          <a:xfrm>
            <a:off x="19852581" y="0"/>
            <a:ext cx="4534467" cy="4813300"/>
          </a:xfrm>
          <a:prstGeom prst="rect">
            <a:avLst/>
          </a:prstGeom>
          <a:noFill/>
          <a:ln>
            <a:noFill/>
          </a:ln>
        </p:spPr>
      </p:pic>
      <p:pic>
        <p:nvPicPr>
          <p:cNvPr id="506" name="Google Shape;506;g2b6708be095_0_470" descr=" "/>
          <p:cNvPicPr preferRelativeResize="0"/>
          <p:nvPr/>
        </p:nvPicPr>
        <p:blipFill rotWithShape="1">
          <a:blip r:embed="rId4">
            <a:alphaModFix/>
          </a:blip>
          <a:srcRect/>
          <a:stretch/>
        </p:blipFill>
        <p:spPr>
          <a:xfrm>
            <a:off x="0" y="8978900"/>
            <a:ext cx="4230767" cy="4737100"/>
          </a:xfrm>
          <a:prstGeom prst="rect">
            <a:avLst/>
          </a:prstGeom>
          <a:noFill/>
          <a:ln>
            <a:noFill/>
          </a:ln>
        </p:spPr>
      </p:pic>
      <p:pic>
        <p:nvPicPr>
          <p:cNvPr id="507" name="Google Shape;507;g2b6708be095_0_470" descr=" "/>
          <p:cNvPicPr preferRelativeResize="0"/>
          <p:nvPr/>
        </p:nvPicPr>
        <p:blipFill rotWithShape="1">
          <a:blip r:embed="rId5">
            <a:alphaModFix/>
          </a:blip>
          <a:srcRect/>
          <a:stretch/>
        </p:blipFill>
        <p:spPr>
          <a:xfrm>
            <a:off x="18823753" y="9969500"/>
            <a:ext cx="5563295" cy="3746500"/>
          </a:xfrm>
          <a:prstGeom prst="rect">
            <a:avLst/>
          </a:prstGeom>
          <a:noFill/>
          <a:ln>
            <a:noFill/>
          </a:ln>
        </p:spPr>
      </p:pic>
      <p:pic>
        <p:nvPicPr>
          <p:cNvPr id="508" name="Google Shape;508;g2b6708be095_0_470" descr=" "/>
          <p:cNvPicPr preferRelativeResize="0"/>
          <p:nvPr/>
        </p:nvPicPr>
        <p:blipFill rotWithShape="1">
          <a:blip r:embed="rId6">
            <a:alphaModFix/>
          </a:blip>
          <a:srcRect/>
          <a:stretch/>
        </p:blipFill>
        <p:spPr>
          <a:xfrm>
            <a:off x="0" y="0"/>
            <a:ext cx="4850437" cy="5168255"/>
          </a:xfrm>
          <a:prstGeom prst="rect">
            <a:avLst/>
          </a:prstGeom>
          <a:noFill/>
          <a:ln>
            <a:noFill/>
          </a:ln>
        </p:spPr>
      </p:pic>
      <p:sp>
        <p:nvSpPr>
          <p:cNvPr id="509" name="Google Shape;509;g2b6708be095_0_470"/>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2b6708be095_0_470"/>
          <p:cNvSpPr/>
          <p:nvPr/>
        </p:nvSpPr>
        <p:spPr>
          <a:xfrm>
            <a:off x="8675184" y="2578100"/>
            <a:ext cx="6604800" cy="363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g2b6708be095_0_470"/>
          <p:cNvSpPr/>
          <p:nvPr/>
        </p:nvSpPr>
        <p:spPr>
          <a:xfrm>
            <a:off x="8675184" y="3257550"/>
            <a:ext cx="7368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2b6708be095_0_470"/>
          <p:cNvSpPr/>
          <p:nvPr/>
        </p:nvSpPr>
        <p:spPr>
          <a:xfrm>
            <a:off x="8732334" y="330100"/>
            <a:ext cx="12786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r>
              <a:rPr lang="en-US" sz="12800" b="0" i="0" u="none" strike="noStrike" cap="none" dirty="0">
                <a:solidFill>
                  <a:srgbClr val="272727"/>
                </a:solidFill>
                <a:latin typeface="Paytone One"/>
                <a:ea typeface="Paytone One"/>
                <a:cs typeface="Paytone One"/>
                <a:sym typeface="Paytone One"/>
              </a:rPr>
              <a:t>1</a:t>
            </a:r>
            <a:endParaRPr sz="12800" b="0" i="0" u="none" strike="noStrike" cap="none" dirty="0">
              <a:solidFill>
                <a:schemeClr val="dk1"/>
              </a:solidFill>
              <a:latin typeface="Calibri"/>
              <a:ea typeface="Calibri"/>
              <a:cs typeface="Calibri"/>
              <a:sym typeface="Calibri"/>
            </a:endParaRPr>
          </a:p>
        </p:txBody>
      </p:sp>
      <p:sp>
        <p:nvSpPr>
          <p:cNvPr id="515" name="Google Shape;515;g2b6708be095_0_470"/>
          <p:cNvSpPr/>
          <p:nvPr/>
        </p:nvSpPr>
        <p:spPr>
          <a:xfrm>
            <a:off x="9615102" y="2578100"/>
            <a:ext cx="5664900" cy="363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2b6708be095_0_470"/>
          <p:cNvSpPr/>
          <p:nvPr/>
        </p:nvSpPr>
        <p:spPr>
          <a:xfrm>
            <a:off x="9615102" y="683650"/>
            <a:ext cx="5868000" cy="122545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4800"/>
              <a:buFont typeface="Paytone One"/>
              <a:buNone/>
            </a:pPr>
            <a:r>
              <a:rPr lang="en-US" sz="4800" b="1" dirty="0">
                <a:latin typeface="Times New Roman" panose="02020603050405020304" pitchFamily="18" charset="0"/>
                <a:cs typeface="Times New Roman" panose="02020603050405020304" pitchFamily="18" charset="0"/>
              </a:rPr>
              <a:t>Filtration</a:t>
            </a:r>
            <a:endParaRPr sz="4800" b="0" i="0" u="none" strike="noStrike" cap="none" dirty="0">
              <a:solidFill>
                <a:schemeClr val="dk1"/>
              </a:solidFill>
              <a:latin typeface="Calibri"/>
              <a:ea typeface="Calibri"/>
              <a:cs typeface="Calibri"/>
              <a:sym typeface="Calibri"/>
            </a:endParaRPr>
          </a:p>
        </p:txBody>
      </p:sp>
      <p:sp>
        <p:nvSpPr>
          <p:cNvPr id="517" name="Google Shape;517;g2b6708be095_0_470"/>
          <p:cNvSpPr/>
          <p:nvPr/>
        </p:nvSpPr>
        <p:spPr>
          <a:xfrm>
            <a:off x="8810802" y="1909100"/>
            <a:ext cx="6922394" cy="4436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3200" dirty="0">
                <a:latin typeface="Times New Roman" panose="02020603050405020304" pitchFamily="18" charset="0"/>
                <a:cs typeface="Times New Roman" panose="02020603050405020304" pitchFamily="18" charset="0"/>
              </a:rPr>
              <a:t> Blood enters the kidneys through the renal artery, where it is filtered in the nephrons. It filters out waste products, excess water, and electrolytes from the blood</a:t>
            </a:r>
            <a:endParaRPr sz="3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18" name="Google Shape;518;g2b6708be095_0_470"/>
          <p:cNvSpPr/>
          <p:nvPr/>
        </p:nvSpPr>
        <p:spPr>
          <a:xfrm>
            <a:off x="8675184" y="6997700"/>
            <a:ext cx="6604800" cy="424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2b6708be095_0_470"/>
          <p:cNvSpPr/>
          <p:nvPr/>
        </p:nvSpPr>
        <p:spPr>
          <a:xfrm>
            <a:off x="8675184" y="7981950"/>
            <a:ext cx="8511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g2b6708be095_0_470"/>
          <p:cNvSpPr/>
          <p:nvPr/>
        </p:nvSpPr>
        <p:spPr>
          <a:xfrm>
            <a:off x="12511164" y="5757450"/>
            <a:ext cx="855375" cy="3632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r>
              <a:rPr lang="en-US" sz="12800" b="0" i="0" u="none" strike="noStrike" cap="none" dirty="0">
                <a:solidFill>
                  <a:srgbClr val="272727"/>
                </a:solidFill>
                <a:latin typeface="Paytone One"/>
                <a:ea typeface="Paytone One"/>
                <a:cs typeface="Paytone One"/>
                <a:sym typeface="Paytone One"/>
              </a:rPr>
              <a:t>3</a:t>
            </a:r>
            <a:endParaRPr sz="12800" b="0" i="0" u="none" strike="noStrike" cap="none" dirty="0">
              <a:solidFill>
                <a:schemeClr val="dk1"/>
              </a:solidFill>
              <a:latin typeface="Calibri"/>
              <a:ea typeface="Calibri"/>
              <a:cs typeface="Calibri"/>
              <a:sym typeface="Calibri"/>
            </a:endParaRPr>
          </a:p>
        </p:txBody>
      </p:sp>
      <p:sp>
        <p:nvSpPr>
          <p:cNvPr id="521" name="Google Shape;521;g2b6708be095_0_470"/>
          <p:cNvSpPr/>
          <p:nvPr/>
        </p:nvSpPr>
        <p:spPr>
          <a:xfrm>
            <a:off x="9729416" y="6997700"/>
            <a:ext cx="5550600" cy="3799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g2b6708be095_0_470"/>
          <p:cNvSpPr/>
          <p:nvPr/>
        </p:nvSpPr>
        <p:spPr>
          <a:xfrm>
            <a:off x="13569696" y="6364886"/>
            <a:ext cx="4195526" cy="2537814"/>
          </a:xfrm>
          <a:prstGeom prst="rect">
            <a:avLst/>
          </a:prstGeom>
          <a:noFill/>
          <a:ln>
            <a:noFill/>
          </a:ln>
        </p:spPr>
        <p:txBody>
          <a:bodyPr spcFirstLastPara="1" wrap="square" lIns="0" tIns="0" rIns="0" bIns="0" anchor="t" anchorCtr="0">
            <a:noAutofit/>
          </a:bodyPr>
          <a:lstStyle/>
          <a:p>
            <a:pPr marL="0" lvl="0" indent="0">
              <a:buClr>
                <a:srgbClr val="0E0E0E"/>
              </a:buClr>
              <a:buSzPts val="4800"/>
              <a:buFont typeface="Arial"/>
              <a:buNone/>
            </a:pPr>
            <a:r>
              <a:rPr lang="en-US" sz="4800" b="1" dirty="0">
                <a:latin typeface="Times New Roman" panose="02020603050405020304" pitchFamily="18" charset="0"/>
                <a:cs typeface="Times New Roman" panose="02020603050405020304" pitchFamily="18" charset="0"/>
              </a:rPr>
              <a:t>Secretion:</a:t>
            </a:r>
            <a:endParaRPr sz="4800" b="1" dirty="0">
              <a:latin typeface="Times New Roman" panose="02020603050405020304" pitchFamily="18" charset="0"/>
              <a:cs typeface="Times New Roman" panose="02020603050405020304" pitchFamily="18" charset="0"/>
              <a:sym typeface="Calibri"/>
            </a:endParaRPr>
          </a:p>
        </p:txBody>
      </p:sp>
      <p:sp>
        <p:nvSpPr>
          <p:cNvPr id="523" name="Google Shape;523;g2b6708be095_0_470"/>
          <p:cNvSpPr/>
          <p:nvPr/>
        </p:nvSpPr>
        <p:spPr>
          <a:xfrm>
            <a:off x="9411983" y="7717536"/>
            <a:ext cx="6316643" cy="253781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3200" dirty="0">
                <a:latin typeface="Times New Roman" panose="02020603050405020304" pitchFamily="18" charset="0"/>
                <a:cs typeface="Times New Roman" panose="02020603050405020304" pitchFamily="18" charset="0"/>
              </a:rPr>
              <a:t>The tubules also actively secrete additional waste products and excess ions into the filtrate, which will be excreted as urine.</a:t>
            </a:r>
            <a:endParaRPr sz="3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24" name="Google Shape;524;g2b6708be095_0_470"/>
          <p:cNvSpPr/>
          <p:nvPr/>
        </p:nvSpPr>
        <p:spPr>
          <a:xfrm>
            <a:off x="16181822" y="6997700"/>
            <a:ext cx="6604800" cy="424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2b6708be095_0_470"/>
          <p:cNvSpPr/>
          <p:nvPr/>
        </p:nvSpPr>
        <p:spPr>
          <a:xfrm>
            <a:off x="16181822" y="7981950"/>
            <a:ext cx="10416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2b6708be095_0_470"/>
          <p:cNvSpPr/>
          <p:nvPr/>
        </p:nvSpPr>
        <p:spPr>
          <a:xfrm>
            <a:off x="16181822" y="9657198"/>
            <a:ext cx="1583400" cy="113995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r>
              <a:rPr lang="en-US" sz="12800" b="0" i="0" u="none" strike="noStrike" cap="none">
                <a:solidFill>
                  <a:srgbClr val="272727"/>
                </a:solidFill>
                <a:latin typeface="Paytone One"/>
                <a:ea typeface="Paytone One"/>
                <a:cs typeface="Paytone One"/>
                <a:sym typeface="Paytone One"/>
              </a:rPr>
              <a:t>4</a:t>
            </a:r>
            <a:endParaRPr sz="12800" b="0" i="0" u="none" strike="noStrike" cap="none">
              <a:solidFill>
                <a:schemeClr val="dk1"/>
              </a:solidFill>
              <a:latin typeface="Calibri"/>
              <a:ea typeface="Calibri"/>
              <a:cs typeface="Calibri"/>
              <a:sym typeface="Calibri"/>
            </a:endParaRPr>
          </a:p>
        </p:txBody>
      </p:sp>
      <p:sp>
        <p:nvSpPr>
          <p:cNvPr id="527" name="Google Shape;527;g2b6708be095_0_470"/>
          <p:cNvSpPr/>
          <p:nvPr/>
        </p:nvSpPr>
        <p:spPr>
          <a:xfrm>
            <a:off x="17426578" y="6997700"/>
            <a:ext cx="5360100" cy="424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2b6708be095_0_470"/>
          <p:cNvSpPr/>
          <p:nvPr/>
        </p:nvSpPr>
        <p:spPr>
          <a:xfrm>
            <a:off x="17426578" y="8788300"/>
            <a:ext cx="5563200" cy="114400"/>
          </a:xfrm>
          <a:prstGeom prst="rect">
            <a:avLst/>
          </a:prstGeom>
          <a:noFill/>
          <a:ln>
            <a:noFill/>
          </a:ln>
        </p:spPr>
        <p:txBody>
          <a:bodyPr spcFirstLastPara="1" wrap="square" lIns="0" tIns="0" rIns="0" bIns="0" anchor="t" anchorCtr="0">
            <a:noAutofit/>
          </a:bodyPr>
          <a:lstStyle/>
          <a:p>
            <a:pPr>
              <a:buClr>
                <a:srgbClr val="0E0E0E"/>
              </a:buClr>
              <a:buSzPts val="4800"/>
            </a:pPr>
            <a:r>
              <a:rPr lang="en-US" sz="4800" b="1" dirty="0">
                <a:latin typeface="Times New Roman" panose="02020603050405020304" pitchFamily="18" charset="0"/>
                <a:cs typeface="Times New Roman" panose="02020603050405020304" pitchFamily="18" charset="0"/>
              </a:rPr>
              <a:t>Excretion:</a:t>
            </a:r>
            <a:endParaRPr sz="4800" b="1" dirty="0">
              <a:latin typeface="Times New Roman" panose="02020603050405020304" pitchFamily="18" charset="0"/>
              <a:cs typeface="Times New Roman" panose="02020603050405020304" pitchFamily="18" charset="0"/>
              <a:sym typeface="Calibri"/>
            </a:endParaRPr>
          </a:p>
        </p:txBody>
      </p:sp>
      <p:sp>
        <p:nvSpPr>
          <p:cNvPr id="529" name="Google Shape;529;g2b6708be095_0_470"/>
          <p:cNvSpPr/>
          <p:nvPr/>
        </p:nvSpPr>
        <p:spPr>
          <a:xfrm>
            <a:off x="17426578" y="9719500"/>
            <a:ext cx="6731870" cy="1655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3200" dirty="0">
                <a:latin typeface="Times New Roman" panose="02020603050405020304" pitchFamily="18" charset="0"/>
                <a:cs typeface="Times New Roman" panose="02020603050405020304" pitchFamily="18" charset="0"/>
              </a:rPr>
              <a:t>The final urine, which contains waste products, excess water, and unneeded substances, is collected in the renal pelvis and then transported to the bladder via the ureters. It is eventually excreted from the body through the urethra.</a:t>
            </a:r>
            <a:endParaRPr sz="3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30" name="Google Shape;530;g2b6708be095_0_470"/>
          <p:cNvSpPr/>
          <p:nvPr/>
        </p:nvSpPr>
        <p:spPr>
          <a:xfrm>
            <a:off x="16181822" y="2578100"/>
            <a:ext cx="6604800" cy="363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2b6708be095_0_470"/>
          <p:cNvSpPr/>
          <p:nvPr/>
        </p:nvSpPr>
        <p:spPr>
          <a:xfrm>
            <a:off x="16181822" y="3257550"/>
            <a:ext cx="851100" cy="22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2b6708be095_0_470"/>
          <p:cNvSpPr/>
          <p:nvPr/>
        </p:nvSpPr>
        <p:spPr>
          <a:xfrm>
            <a:off x="16181822" y="3257550"/>
            <a:ext cx="1392900" cy="281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12800"/>
              <a:buFont typeface="Paytone One"/>
              <a:buNone/>
            </a:pPr>
            <a:r>
              <a:rPr lang="en-US" sz="12800" b="0" i="0" u="none" strike="noStrike" cap="none">
                <a:solidFill>
                  <a:srgbClr val="272727"/>
                </a:solidFill>
                <a:latin typeface="Paytone One"/>
                <a:ea typeface="Paytone One"/>
                <a:cs typeface="Paytone One"/>
                <a:sym typeface="Paytone One"/>
              </a:rPr>
              <a:t>2</a:t>
            </a:r>
            <a:endParaRPr sz="12800" b="0" i="0" u="none" strike="noStrike" cap="none">
              <a:solidFill>
                <a:schemeClr val="dk1"/>
              </a:solidFill>
              <a:latin typeface="Calibri"/>
              <a:ea typeface="Calibri"/>
              <a:cs typeface="Calibri"/>
              <a:sym typeface="Calibri"/>
            </a:endParaRPr>
          </a:p>
        </p:txBody>
      </p:sp>
      <p:sp>
        <p:nvSpPr>
          <p:cNvPr id="533" name="Google Shape;533;g2b6708be095_0_470"/>
          <p:cNvSpPr/>
          <p:nvPr/>
        </p:nvSpPr>
        <p:spPr>
          <a:xfrm>
            <a:off x="17236054" y="2578100"/>
            <a:ext cx="5550600" cy="363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2b6708be095_0_470"/>
          <p:cNvSpPr/>
          <p:nvPr/>
        </p:nvSpPr>
        <p:spPr>
          <a:xfrm>
            <a:off x="17303822" y="3587460"/>
            <a:ext cx="5753700" cy="898652"/>
          </a:xfrm>
          <a:prstGeom prst="rect">
            <a:avLst/>
          </a:prstGeom>
          <a:noFill/>
          <a:ln>
            <a:noFill/>
          </a:ln>
        </p:spPr>
        <p:txBody>
          <a:bodyPr spcFirstLastPara="1" wrap="square" lIns="0" tIns="0" rIns="0" bIns="0" anchor="t" anchorCtr="0">
            <a:noAutofit/>
          </a:bodyPr>
          <a:lstStyle/>
          <a:p>
            <a:pPr>
              <a:buClr>
                <a:srgbClr val="0E0E0E"/>
              </a:buClr>
              <a:buSzPts val="4800"/>
            </a:pPr>
            <a:r>
              <a:rPr lang="en-US" sz="4800" b="1" dirty="0">
                <a:latin typeface="Times New Roman" panose="02020603050405020304" pitchFamily="18" charset="0"/>
                <a:cs typeface="Times New Roman" panose="02020603050405020304" pitchFamily="18" charset="0"/>
              </a:rPr>
              <a:t>Reabsorption</a:t>
            </a:r>
            <a:endParaRPr sz="4800" b="1" dirty="0">
              <a:latin typeface="Times New Roman" panose="02020603050405020304" pitchFamily="18" charset="0"/>
              <a:cs typeface="Times New Roman" panose="02020603050405020304" pitchFamily="18" charset="0"/>
              <a:sym typeface="Calibri"/>
            </a:endParaRPr>
          </a:p>
        </p:txBody>
      </p:sp>
      <p:sp>
        <p:nvSpPr>
          <p:cNvPr id="535" name="Google Shape;535;g2b6708be095_0_470"/>
          <p:cNvSpPr/>
          <p:nvPr/>
        </p:nvSpPr>
        <p:spPr>
          <a:xfrm>
            <a:off x="17236054" y="4470436"/>
            <a:ext cx="6922394" cy="198976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r>
              <a:rPr lang="en-US" sz="3200" dirty="0">
                <a:latin typeface="Times New Roman" panose="02020603050405020304" pitchFamily="18" charset="0"/>
                <a:cs typeface="Times New Roman" panose="02020603050405020304" pitchFamily="18" charset="0"/>
              </a:rPr>
              <a:t>As the filtrate passes through the renal tubules, essential substances like glucose, amino acids, and certain ions are reabsorbed back into the bloodstream.</a:t>
            </a:r>
            <a:endParaRPr sz="32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0AE2361F-D6DD-30C0-B35C-9FE26774D94F}"/>
              </a:ext>
            </a:extLst>
          </p:cNvPr>
          <p:cNvPicPr>
            <a:picLocks noChangeAspect="1"/>
          </p:cNvPicPr>
          <p:nvPr/>
        </p:nvPicPr>
        <p:blipFill>
          <a:blip r:embed="rId7"/>
          <a:stretch>
            <a:fillRect/>
          </a:stretch>
        </p:blipFill>
        <p:spPr>
          <a:xfrm>
            <a:off x="13621" y="0"/>
            <a:ext cx="8569242" cy="12106656"/>
          </a:xfrm>
          <a:prstGeom prst="rect">
            <a:avLst/>
          </a:prstGeom>
        </p:spPr>
      </p:pic>
      <p:pic>
        <p:nvPicPr>
          <p:cNvPr id="4" name="Picture 3">
            <a:extLst>
              <a:ext uri="{FF2B5EF4-FFF2-40B4-BE49-F238E27FC236}">
                <a16:creationId xmlns:a16="http://schemas.microsoft.com/office/drawing/2014/main" id="{0D71D2AD-96F1-FF3A-1A42-9449767E1EF7}"/>
              </a:ext>
            </a:extLst>
          </p:cNvPr>
          <p:cNvPicPr>
            <a:picLocks noChangeAspect="1"/>
          </p:cNvPicPr>
          <p:nvPr/>
        </p:nvPicPr>
        <p:blipFill>
          <a:blip r:embed="rId8"/>
          <a:stretch>
            <a:fillRect/>
          </a:stretch>
        </p:blipFill>
        <p:spPr>
          <a:xfrm>
            <a:off x="13565" y="10718354"/>
            <a:ext cx="3113683" cy="2997645"/>
          </a:xfrm>
          <a:prstGeom prst="rect">
            <a:avLst/>
          </a:prstGeom>
        </p:spPr>
      </p:pic>
    </p:spTree>
    <p:extLst>
      <p:ext uri="{BB962C8B-B14F-4D97-AF65-F5344CB8AC3E}">
        <p14:creationId xmlns:p14="http://schemas.microsoft.com/office/powerpoint/2010/main" val="221226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1" name="Google Shape;31;g2b6708be095_0_13" descr=" "/>
          <p:cNvPicPr preferRelativeResize="0"/>
          <p:nvPr/>
        </p:nvPicPr>
        <p:blipFill rotWithShape="1">
          <a:blip r:embed="rId3">
            <a:alphaModFix/>
          </a:blip>
          <a:srcRect/>
          <a:stretch/>
        </p:blipFill>
        <p:spPr>
          <a:xfrm>
            <a:off x="0" y="0"/>
            <a:ext cx="3657600" cy="2312388"/>
          </a:xfrm>
          <a:prstGeom prst="rect">
            <a:avLst/>
          </a:prstGeom>
          <a:noFill/>
          <a:ln>
            <a:noFill/>
          </a:ln>
        </p:spPr>
      </p:pic>
      <p:pic>
        <p:nvPicPr>
          <p:cNvPr id="32" name="Google Shape;32;g2b6708be095_0_13" descr=" "/>
          <p:cNvPicPr preferRelativeResize="0"/>
          <p:nvPr/>
        </p:nvPicPr>
        <p:blipFill rotWithShape="1">
          <a:blip r:embed="rId4">
            <a:alphaModFix/>
          </a:blip>
          <a:srcRect/>
          <a:stretch/>
        </p:blipFill>
        <p:spPr>
          <a:xfrm>
            <a:off x="12998757" y="0"/>
            <a:ext cx="7216281" cy="2312388"/>
          </a:xfrm>
          <a:prstGeom prst="rect">
            <a:avLst/>
          </a:prstGeom>
          <a:noFill/>
          <a:ln>
            <a:noFill/>
          </a:ln>
        </p:spPr>
      </p:pic>
      <p:pic>
        <p:nvPicPr>
          <p:cNvPr id="33" name="Google Shape;33;g2b6708be095_0_13" descr=" "/>
          <p:cNvPicPr preferRelativeResize="0"/>
          <p:nvPr/>
        </p:nvPicPr>
        <p:blipFill rotWithShape="1">
          <a:blip r:embed="rId5">
            <a:alphaModFix/>
          </a:blip>
          <a:srcRect/>
          <a:stretch/>
        </p:blipFill>
        <p:spPr>
          <a:xfrm>
            <a:off x="21488400" y="2312388"/>
            <a:ext cx="2898648" cy="7365012"/>
          </a:xfrm>
          <a:prstGeom prst="rect">
            <a:avLst/>
          </a:prstGeom>
          <a:noFill/>
          <a:ln>
            <a:noFill/>
          </a:ln>
        </p:spPr>
      </p:pic>
      <p:sp>
        <p:nvSpPr>
          <p:cNvPr id="34" name="Google Shape;34;g2b6708be095_0_13"/>
          <p:cNvSpPr/>
          <p:nvPr/>
        </p:nvSpPr>
        <p:spPr>
          <a:xfrm>
            <a:off x="23370921" y="10515600"/>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g2b6708be095_0_13"/>
          <p:cNvSpPr/>
          <p:nvPr/>
        </p:nvSpPr>
        <p:spPr>
          <a:xfrm>
            <a:off x="1298448" y="289932"/>
            <a:ext cx="22860000" cy="2022456"/>
          </a:xfrm>
          <a:prstGeom prst="rect">
            <a:avLst/>
          </a:prstGeom>
          <a:noFill/>
          <a:ln>
            <a:noFill/>
          </a:ln>
        </p:spPr>
        <p:txBody>
          <a:bodyPr spcFirstLastPara="1" wrap="square" lIns="0" tIns="0" rIns="0" bIns="0" anchor="t" anchorCtr="0">
            <a:noAutofit/>
          </a:bodyPr>
          <a:lstStyle/>
          <a:p>
            <a:pPr algn="ctr">
              <a:buClr>
                <a:srgbClr val="272727"/>
              </a:buClr>
              <a:buSzPts val="12800"/>
            </a:pPr>
            <a:r>
              <a:rPr lang="en-US" sz="7200" dirty="0">
                <a:solidFill>
                  <a:srgbClr val="272727"/>
                </a:solidFill>
                <a:latin typeface="Paytone One"/>
              </a:rPr>
              <a:t>UNDERSTANDING THE THREE POSSIBLE  ETIOLOGIES OF AKI</a:t>
            </a:r>
            <a:endParaRPr sz="7200" dirty="0">
              <a:solidFill>
                <a:srgbClr val="272727"/>
              </a:solidFill>
              <a:latin typeface="Paytone One"/>
              <a:sym typeface="Calibri"/>
            </a:endParaRPr>
          </a:p>
        </p:txBody>
      </p:sp>
      <p:sp>
        <p:nvSpPr>
          <p:cNvPr id="37" name="Google Shape;37;g2b6708be095_0_13"/>
          <p:cNvSpPr/>
          <p:nvPr/>
        </p:nvSpPr>
        <p:spPr>
          <a:xfrm>
            <a:off x="5000192" y="6921500"/>
            <a:ext cx="14399400" cy="2574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pic>
        <p:nvPicPr>
          <p:cNvPr id="2" name="Google Shape;84;g2b6708be095_0_25" descr=" ">
            <a:extLst>
              <a:ext uri="{FF2B5EF4-FFF2-40B4-BE49-F238E27FC236}">
                <a16:creationId xmlns:a16="http://schemas.microsoft.com/office/drawing/2014/main" id="{16380B61-B281-9747-6694-4CCADE209B91}"/>
              </a:ext>
            </a:extLst>
          </p:cNvPr>
          <p:cNvPicPr preferRelativeResize="0"/>
          <p:nvPr/>
        </p:nvPicPr>
        <p:blipFill rotWithShape="1">
          <a:blip r:embed="rId6">
            <a:alphaModFix/>
          </a:blip>
          <a:srcRect/>
          <a:stretch/>
        </p:blipFill>
        <p:spPr>
          <a:xfrm>
            <a:off x="19492703" y="8991600"/>
            <a:ext cx="4909867" cy="4724400"/>
          </a:xfrm>
          <a:prstGeom prst="rect">
            <a:avLst/>
          </a:prstGeom>
          <a:noFill/>
          <a:ln>
            <a:noFill/>
          </a:ln>
        </p:spPr>
      </p:pic>
      <p:graphicFrame>
        <p:nvGraphicFramePr>
          <p:cNvPr id="3" name="Diagram 2">
            <a:extLst>
              <a:ext uri="{FF2B5EF4-FFF2-40B4-BE49-F238E27FC236}">
                <a16:creationId xmlns:a16="http://schemas.microsoft.com/office/drawing/2014/main" id="{F77ABEF2-5A2D-56BA-B71B-5DD63BB955C2}"/>
              </a:ext>
            </a:extLst>
          </p:cNvPr>
          <p:cNvGraphicFramePr/>
          <p:nvPr>
            <p:extLst>
              <p:ext uri="{D42A27DB-BD31-4B8C-83A1-F6EECF244321}">
                <p14:modId xmlns:p14="http://schemas.microsoft.com/office/powerpoint/2010/main" val="3409311561"/>
              </p:ext>
            </p:extLst>
          </p:nvPr>
        </p:nvGraphicFramePr>
        <p:xfrm>
          <a:off x="1559073" y="2578608"/>
          <a:ext cx="19204605" cy="93048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a:extLst>
              <a:ext uri="{FF2B5EF4-FFF2-40B4-BE49-F238E27FC236}">
                <a16:creationId xmlns:a16="http://schemas.microsoft.com/office/drawing/2014/main" id="{D2F10F04-16A2-2014-78F0-7E7270AF4A71}"/>
              </a:ext>
            </a:extLst>
          </p:cNvPr>
          <p:cNvPicPr>
            <a:picLocks noChangeAspect="1"/>
          </p:cNvPicPr>
          <p:nvPr/>
        </p:nvPicPr>
        <p:blipFill>
          <a:blip r:embed="rId12"/>
          <a:stretch>
            <a:fillRect/>
          </a:stretch>
        </p:blipFill>
        <p:spPr>
          <a:xfrm>
            <a:off x="3093508" y="3056933"/>
            <a:ext cx="3160987" cy="3160987"/>
          </a:xfrm>
          <a:prstGeom prst="rect">
            <a:avLst/>
          </a:prstGeom>
        </p:spPr>
      </p:pic>
    </p:spTree>
    <p:extLst>
      <p:ext uri="{BB962C8B-B14F-4D97-AF65-F5344CB8AC3E}">
        <p14:creationId xmlns:p14="http://schemas.microsoft.com/office/powerpoint/2010/main" val="179855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2" name="Google Shape;92;g2b6708be095_0_72" descr=" "/>
          <p:cNvPicPr preferRelativeResize="0"/>
          <p:nvPr/>
        </p:nvPicPr>
        <p:blipFill rotWithShape="1">
          <a:blip r:embed="rId3">
            <a:alphaModFix/>
          </a:blip>
          <a:srcRect/>
          <a:stretch/>
        </p:blipFill>
        <p:spPr>
          <a:xfrm>
            <a:off x="23425374" y="5194738"/>
            <a:ext cx="919829" cy="8633639"/>
          </a:xfrm>
          <a:prstGeom prst="rect">
            <a:avLst/>
          </a:prstGeom>
          <a:noFill/>
          <a:ln>
            <a:noFill/>
          </a:ln>
        </p:spPr>
      </p:pic>
      <p:pic>
        <p:nvPicPr>
          <p:cNvPr id="93" name="Google Shape;93;g2b6708be095_0_72" descr=" "/>
          <p:cNvPicPr preferRelativeResize="0"/>
          <p:nvPr/>
        </p:nvPicPr>
        <p:blipFill rotWithShape="1">
          <a:blip r:embed="rId4">
            <a:alphaModFix/>
          </a:blip>
          <a:srcRect/>
          <a:stretch/>
        </p:blipFill>
        <p:spPr>
          <a:xfrm>
            <a:off x="0" y="2"/>
            <a:ext cx="1892595" cy="2743200"/>
          </a:xfrm>
          <a:prstGeom prst="rect">
            <a:avLst/>
          </a:prstGeom>
          <a:noFill/>
          <a:ln>
            <a:noFill/>
          </a:ln>
        </p:spPr>
      </p:pic>
      <p:pic>
        <p:nvPicPr>
          <p:cNvPr id="94" name="Google Shape;94;g2b6708be095_0_72" descr=" "/>
          <p:cNvPicPr preferRelativeResize="0"/>
          <p:nvPr/>
        </p:nvPicPr>
        <p:blipFill rotWithShape="1">
          <a:blip r:embed="rId5">
            <a:alphaModFix/>
          </a:blip>
          <a:srcRect/>
          <a:stretch/>
        </p:blipFill>
        <p:spPr>
          <a:xfrm>
            <a:off x="0" y="10972802"/>
            <a:ext cx="9345782" cy="2743200"/>
          </a:xfrm>
          <a:prstGeom prst="rect">
            <a:avLst/>
          </a:prstGeom>
          <a:noFill/>
          <a:ln>
            <a:noFill/>
          </a:ln>
        </p:spPr>
      </p:pic>
      <p:sp>
        <p:nvSpPr>
          <p:cNvPr id="95" name="Google Shape;95;g2b6708be095_0_72"/>
          <p:cNvSpPr/>
          <p:nvPr/>
        </p:nvSpPr>
        <p:spPr>
          <a:xfrm>
            <a:off x="23370921" y="10515602"/>
            <a:ext cx="1016100" cy="32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2b6708be095_0_72"/>
          <p:cNvSpPr/>
          <p:nvPr/>
        </p:nvSpPr>
        <p:spPr>
          <a:xfrm>
            <a:off x="2959470" y="2743202"/>
            <a:ext cx="16609500" cy="176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272727"/>
              </a:buClr>
              <a:buSzPts val="8000"/>
              <a:buFont typeface="Paytone One"/>
              <a:buNone/>
            </a:pPr>
            <a:endParaRPr sz="8000" b="0" i="0" u="none" strike="noStrike" cap="none" dirty="0">
              <a:solidFill>
                <a:schemeClr val="dk1"/>
              </a:solidFill>
              <a:latin typeface="Calibri"/>
              <a:ea typeface="Calibri"/>
              <a:cs typeface="Calibri"/>
              <a:sym typeface="Calibri"/>
            </a:endParaRPr>
          </a:p>
        </p:txBody>
      </p:sp>
      <p:sp>
        <p:nvSpPr>
          <p:cNvPr id="98" name="Google Shape;98;g2b6708be095_0_72"/>
          <p:cNvSpPr/>
          <p:nvPr/>
        </p:nvSpPr>
        <p:spPr>
          <a:xfrm>
            <a:off x="2959470" y="4737102"/>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99" name="Google Shape;99;g2b6708be095_0_72"/>
          <p:cNvSpPr/>
          <p:nvPr/>
        </p:nvSpPr>
        <p:spPr>
          <a:xfrm>
            <a:off x="12701588" y="4737102"/>
            <a:ext cx="8861400" cy="6841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E0E0E"/>
              </a:buClr>
              <a:buSzPts val="3200"/>
              <a:buFont typeface="Poppins"/>
              <a:buNone/>
            </a:pPr>
            <a:endParaRPr sz="3200" b="0" i="0" u="none" strike="noStrike" cap="none" dirty="0">
              <a:solidFill>
                <a:schemeClr val="dk1"/>
              </a:solidFill>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D66848ED-7101-72F3-9D70-D24336D09A75}"/>
              </a:ext>
            </a:extLst>
          </p:cNvPr>
          <p:cNvSpPr/>
          <p:nvPr/>
        </p:nvSpPr>
        <p:spPr>
          <a:xfrm rot="16200000">
            <a:off x="3175304" y="6223878"/>
            <a:ext cx="13716000" cy="1268245"/>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200"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PATHOPHYSIOLOGY</a:t>
            </a:r>
          </a:p>
        </p:txBody>
      </p:sp>
      <p:sp>
        <p:nvSpPr>
          <p:cNvPr id="5" name="Rectangle 4">
            <a:extLst>
              <a:ext uri="{FF2B5EF4-FFF2-40B4-BE49-F238E27FC236}">
                <a16:creationId xmlns:a16="http://schemas.microsoft.com/office/drawing/2014/main" id="{6924B806-6FBB-1254-2416-8DA236BF63F9}"/>
              </a:ext>
            </a:extLst>
          </p:cNvPr>
          <p:cNvSpPr/>
          <p:nvPr/>
        </p:nvSpPr>
        <p:spPr>
          <a:xfrm>
            <a:off x="85633" y="1"/>
            <a:ext cx="9260149" cy="13715999"/>
          </a:xfrm>
          <a:prstGeom prst="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r>
              <a:rPr lang="en-US" sz="4800" b="1" dirty="0">
                <a:solidFill>
                  <a:srgbClr val="0070C0"/>
                </a:solidFill>
                <a:latin typeface="Times New Roman" panose="02020603050405020304" pitchFamily="18" charset="0"/>
                <a:cs typeface="Times New Roman" panose="02020603050405020304" pitchFamily="18" charset="0"/>
              </a:rPr>
              <a:t>PRE-RENAL </a:t>
            </a:r>
            <a:r>
              <a:rPr lang="en-US" sz="4800" b="1" dirty="0">
                <a:solidFill>
                  <a:schemeClr val="accent2">
                    <a:lumMod val="50000"/>
                  </a:schemeClr>
                </a:solidFill>
                <a:latin typeface="Times New Roman" panose="02020603050405020304" pitchFamily="18" charset="0"/>
                <a:cs typeface="Times New Roman" panose="02020603050405020304" pitchFamily="18" charset="0"/>
              </a:rPr>
              <a:t>(accounts for 60%–70% of all inpatient renal failure.) </a:t>
            </a:r>
          </a:p>
          <a:p>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Renal failure due to compromised blood flow to the kidneys.</a:t>
            </a:r>
          </a:p>
          <a:p>
            <a:endParaRPr lang="en-US" sz="3600" dirty="0">
              <a:latin typeface="Times New Roman" panose="02020603050405020304" pitchFamily="18" charset="0"/>
              <a:cs typeface="Times New Roman" panose="02020603050405020304" pitchFamily="18" charset="0"/>
            </a:endParaRPr>
          </a:p>
          <a:p>
            <a:r>
              <a:rPr lang="en-US" sz="4400" b="1" dirty="0">
                <a:solidFill>
                  <a:schemeClr val="accent2">
                    <a:lumMod val="50000"/>
                  </a:schemeClr>
                </a:solidFill>
                <a:latin typeface="Times New Roman" panose="02020603050405020304" pitchFamily="18" charset="0"/>
                <a:cs typeface="Times New Roman" panose="02020603050405020304" pitchFamily="18" charset="0"/>
              </a:rPr>
              <a:t>CAUSES</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Hypotension</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Dehydration</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 Hemorrhage</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Shock</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Burns</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Gastroenteritis </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Sepsis</a:t>
            </a:r>
          </a:p>
          <a:p>
            <a:pPr marL="571500" indent="-571500">
              <a:lnSpc>
                <a:spcPct val="150000"/>
              </a:lnSpc>
              <a:buFont typeface="Wingdings" panose="05000000000000000000" pitchFamily="2" charset="2"/>
              <a:buChar char="v"/>
            </a:pPr>
            <a:r>
              <a:rPr lang="en-US" sz="3600" dirty="0">
                <a:latin typeface="Times New Roman" panose="02020603050405020304" pitchFamily="18" charset="0"/>
                <a:cs typeface="Times New Roman" panose="02020603050405020304" pitchFamily="18" charset="0"/>
              </a:rPr>
              <a:t>Congenital cardiac conditions causing reduced cardiac output</a:t>
            </a:r>
          </a:p>
          <a:p>
            <a:endParaRPr lang="en-US" sz="3600" dirty="0">
              <a:latin typeface="Times New Roman" panose="02020603050405020304" pitchFamily="18" charset="0"/>
              <a:cs typeface="Times New Roman" panose="02020603050405020304" pitchFamily="18" charset="0"/>
            </a:endParaRPr>
          </a:p>
        </p:txBody>
      </p:sp>
      <p:pic>
        <p:nvPicPr>
          <p:cNvPr id="15" name="Google Shape;31;g2b6708be095_0_13" descr=" ">
            <a:extLst>
              <a:ext uri="{FF2B5EF4-FFF2-40B4-BE49-F238E27FC236}">
                <a16:creationId xmlns:a16="http://schemas.microsoft.com/office/drawing/2014/main" id="{B0AFE549-6117-EE3A-523E-80D86FFE412D}"/>
              </a:ext>
            </a:extLst>
          </p:cNvPr>
          <p:cNvPicPr preferRelativeResize="0"/>
          <p:nvPr/>
        </p:nvPicPr>
        <p:blipFill rotWithShape="1">
          <a:blip r:embed="rId6">
            <a:alphaModFix/>
          </a:blip>
          <a:srcRect/>
          <a:stretch/>
        </p:blipFill>
        <p:spPr>
          <a:xfrm>
            <a:off x="13719749" y="-21863"/>
            <a:ext cx="10667272" cy="899489"/>
          </a:xfrm>
          <a:prstGeom prst="rect">
            <a:avLst/>
          </a:prstGeom>
          <a:noFill/>
          <a:ln>
            <a:noFill/>
          </a:ln>
        </p:spPr>
      </p:pic>
      <p:graphicFrame>
        <p:nvGraphicFramePr>
          <p:cNvPr id="2" name="Diagram 1">
            <a:extLst>
              <a:ext uri="{FF2B5EF4-FFF2-40B4-BE49-F238E27FC236}">
                <a16:creationId xmlns:a16="http://schemas.microsoft.com/office/drawing/2014/main" id="{41BD31AD-C49E-E704-AA93-05F4709175E6}"/>
              </a:ext>
            </a:extLst>
          </p:cNvPr>
          <p:cNvGraphicFramePr/>
          <p:nvPr>
            <p:extLst>
              <p:ext uri="{D42A27DB-BD31-4B8C-83A1-F6EECF244321}">
                <p14:modId xmlns:p14="http://schemas.microsoft.com/office/powerpoint/2010/main" val="2171927715"/>
              </p:ext>
            </p:extLst>
          </p:nvPr>
        </p:nvGraphicFramePr>
        <p:xfrm>
          <a:off x="10720826" y="1170432"/>
          <a:ext cx="13645286" cy="10771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allout: Up Arrow 2">
            <a:extLst>
              <a:ext uri="{FF2B5EF4-FFF2-40B4-BE49-F238E27FC236}">
                <a16:creationId xmlns:a16="http://schemas.microsoft.com/office/drawing/2014/main" id="{27B59424-DC2A-08C9-9A92-AFAB7A279E47}"/>
              </a:ext>
            </a:extLst>
          </p:cNvPr>
          <p:cNvSpPr/>
          <p:nvPr/>
        </p:nvSpPr>
        <p:spPr>
          <a:xfrm>
            <a:off x="17132288" y="11064238"/>
            <a:ext cx="6467573" cy="1600198"/>
          </a:xfrm>
          <a:prstGeom prst="upArrowCallou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7200" b="1" dirty="0">
                <a:solidFill>
                  <a:schemeClr val="accent5">
                    <a:lumMod val="50000"/>
                  </a:schemeClr>
                </a:solidFill>
                <a:latin typeface="Times New Roman" panose="02020603050405020304" pitchFamily="18" charset="0"/>
                <a:cs typeface="Times New Roman" panose="02020603050405020304" pitchFamily="18" charset="0"/>
              </a:rPr>
              <a:t>AKI  </a:t>
            </a:r>
          </a:p>
        </p:txBody>
      </p:sp>
    </p:spTree>
    <p:extLst>
      <p:ext uri="{BB962C8B-B14F-4D97-AF65-F5344CB8AC3E}">
        <p14:creationId xmlns:p14="http://schemas.microsoft.com/office/powerpoint/2010/main" val="24327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2615</TotalTime>
  <Words>2089</Words>
  <Application>Microsoft Office PowerPoint</Application>
  <PresentationFormat>Custom</PresentationFormat>
  <Paragraphs>335</Paragraphs>
  <Slides>30</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Poppins SemiBold</vt:lpstr>
      <vt:lpstr>Arial</vt:lpstr>
      <vt:lpstr>Times New Roman</vt:lpstr>
      <vt:lpstr>Wingdings</vt:lpstr>
      <vt:lpstr>Symbol</vt:lpstr>
      <vt:lpstr>Poppins</vt:lpstr>
      <vt:lpstr>Roboto</vt:lpstr>
      <vt:lpstr>Paytone One</vt:lpstr>
      <vt:lpstr>Calibri</vt:lpstr>
      <vt:lpstr>Aptos Black</vt:lpstr>
      <vt:lpstr>ADLaM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PptxGenJS</dc:creator>
  <cp:lastModifiedBy>Jess Fluegel</cp:lastModifiedBy>
  <cp:revision>5</cp:revision>
  <dcterms:created xsi:type="dcterms:W3CDTF">2024-02-05T07:21:30Z</dcterms:created>
  <dcterms:modified xsi:type="dcterms:W3CDTF">2024-09-18T17:36:16Z</dcterms:modified>
</cp:coreProperties>
</file>