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89" r:id="rId4"/>
    <p:sldId id="290" r:id="rId5"/>
    <p:sldId id="263" r:id="rId6"/>
    <p:sldId id="264" r:id="rId7"/>
    <p:sldId id="288" r:id="rId8"/>
    <p:sldId id="270" r:id="rId9"/>
    <p:sldId id="271" r:id="rId10"/>
    <p:sldId id="269" r:id="rId11"/>
    <p:sldId id="258" r:id="rId12"/>
    <p:sldId id="265" r:id="rId13"/>
    <p:sldId id="266" r:id="rId14"/>
    <p:sldId id="282" r:id="rId15"/>
    <p:sldId id="283" r:id="rId16"/>
    <p:sldId id="284" r:id="rId17"/>
    <p:sldId id="285" r:id="rId18"/>
    <p:sldId id="267" r:id="rId19"/>
    <p:sldId id="268" r:id="rId20"/>
    <p:sldId id="294" r:id="rId21"/>
    <p:sldId id="259" r:id="rId22"/>
    <p:sldId id="273" r:id="rId23"/>
    <p:sldId id="274" r:id="rId24"/>
    <p:sldId id="277" r:id="rId25"/>
    <p:sldId id="260" r:id="rId26"/>
    <p:sldId id="275" r:id="rId27"/>
    <p:sldId id="276" r:id="rId28"/>
    <p:sldId id="261" r:id="rId29"/>
    <p:sldId id="278" r:id="rId30"/>
    <p:sldId id="279" r:id="rId31"/>
    <p:sldId id="280" r:id="rId32"/>
    <p:sldId id="281" r:id="rId33"/>
    <p:sldId id="262" r:id="rId34"/>
    <p:sldId id="272" r:id="rId35"/>
    <p:sldId id="287" r:id="rId36"/>
    <p:sldId id="292" r:id="rId37"/>
    <p:sldId id="29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725" autoAdjust="0"/>
  </p:normalViewPr>
  <p:slideViewPr>
    <p:cSldViewPr snapToGrid="0">
      <p:cViewPr varScale="1">
        <p:scale>
          <a:sx n="87" d="100"/>
          <a:sy n="87" d="100"/>
        </p:scale>
        <p:origin x="145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B78C8-D1C3-4111-9220-B0F1E9AC5471}"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21502-2E9F-42EF-A474-E5A88FD3D8F8}" type="slidenum">
              <a:rPr lang="en-US" smtClean="0"/>
              <a:t>‹#›</a:t>
            </a:fld>
            <a:endParaRPr lang="en-US"/>
          </a:p>
        </p:txBody>
      </p:sp>
    </p:spTree>
    <p:extLst>
      <p:ext uri="{BB962C8B-B14F-4D97-AF65-F5344CB8AC3E}">
        <p14:creationId xmlns:p14="http://schemas.microsoft.com/office/powerpoint/2010/main" val="4279919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normal states, DO2 is much greater than VO2 and represents a buffer (“oxygen reserve”). In early shock states, tissues can increase extraction (delivery-independent). As compensation becomes inadequate, consumption becomes “delivery dependent” and the anaerobic threshold is crossed, leading to lactic acidosis.</a:t>
            </a:r>
          </a:p>
        </p:txBody>
      </p:sp>
      <p:sp>
        <p:nvSpPr>
          <p:cNvPr id="4" name="Slide Number Placeholder 3"/>
          <p:cNvSpPr>
            <a:spLocks noGrp="1"/>
          </p:cNvSpPr>
          <p:nvPr>
            <p:ph type="sldNum" sz="quarter" idx="5"/>
          </p:nvPr>
        </p:nvSpPr>
        <p:spPr/>
        <p:txBody>
          <a:bodyPr/>
          <a:lstStyle/>
          <a:p>
            <a:fld id="{59D21502-2E9F-42EF-A474-E5A88FD3D8F8}" type="slidenum">
              <a:rPr lang="en-US" smtClean="0"/>
              <a:t>5</a:t>
            </a:fld>
            <a:endParaRPr lang="en-US"/>
          </a:p>
        </p:txBody>
      </p:sp>
    </p:spTree>
    <p:extLst>
      <p:ext uri="{BB962C8B-B14F-4D97-AF65-F5344CB8AC3E}">
        <p14:creationId xmlns:p14="http://schemas.microsoft.com/office/powerpoint/2010/main" val="950391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D21502-2E9F-42EF-A474-E5A88FD3D8F8}" type="slidenum">
              <a:rPr lang="en-US" smtClean="0"/>
              <a:t>6</a:t>
            </a:fld>
            <a:endParaRPr lang="en-US"/>
          </a:p>
        </p:txBody>
      </p:sp>
    </p:spTree>
    <p:extLst>
      <p:ext uri="{BB962C8B-B14F-4D97-AF65-F5344CB8AC3E}">
        <p14:creationId xmlns:p14="http://schemas.microsoft.com/office/powerpoint/2010/main" val="1161934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Vasoconstriction: epinephrine, angiotensin II, vasopressin</a:t>
            </a:r>
          </a:p>
          <a:p>
            <a:r>
              <a:rPr lang="en-US" dirty="0"/>
              <a:t>Decreased renal losses: Aldosterone, ADH</a:t>
            </a:r>
          </a:p>
          <a:p>
            <a:r>
              <a:rPr lang="en-US" dirty="0"/>
              <a:t>Fluid redistribution: osmotic pressure</a:t>
            </a:r>
          </a:p>
          <a:p>
            <a:endParaRPr lang="en-US" dirty="0"/>
          </a:p>
          <a:p>
            <a:endParaRPr lang="en-US" dirty="0"/>
          </a:p>
        </p:txBody>
      </p:sp>
      <p:sp>
        <p:nvSpPr>
          <p:cNvPr id="4" name="Slide Number Placeholder 3"/>
          <p:cNvSpPr>
            <a:spLocks noGrp="1"/>
          </p:cNvSpPr>
          <p:nvPr>
            <p:ph type="sldNum" sz="quarter" idx="5"/>
          </p:nvPr>
        </p:nvSpPr>
        <p:spPr/>
        <p:txBody>
          <a:bodyPr/>
          <a:lstStyle/>
          <a:p>
            <a:fld id="{59D21502-2E9F-42EF-A474-E5A88FD3D8F8}" type="slidenum">
              <a:rPr lang="en-US" smtClean="0"/>
              <a:t>8</a:t>
            </a:fld>
            <a:endParaRPr lang="en-US"/>
          </a:p>
        </p:txBody>
      </p:sp>
    </p:spTree>
    <p:extLst>
      <p:ext uri="{BB962C8B-B14F-4D97-AF65-F5344CB8AC3E}">
        <p14:creationId xmlns:p14="http://schemas.microsoft.com/office/powerpoint/2010/main" val="211972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Presentation can change over course of illness</a:t>
            </a:r>
          </a:p>
        </p:txBody>
      </p:sp>
      <p:sp>
        <p:nvSpPr>
          <p:cNvPr id="4" name="Slide Number Placeholder 3"/>
          <p:cNvSpPr>
            <a:spLocks noGrp="1"/>
          </p:cNvSpPr>
          <p:nvPr>
            <p:ph type="sldNum" sz="quarter" idx="5"/>
          </p:nvPr>
        </p:nvSpPr>
        <p:spPr/>
        <p:txBody>
          <a:bodyPr/>
          <a:lstStyle/>
          <a:p>
            <a:fld id="{59D21502-2E9F-42EF-A474-E5A88FD3D8F8}" type="slidenum">
              <a:rPr lang="en-US" smtClean="0"/>
              <a:t>12</a:t>
            </a:fld>
            <a:endParaRPr lang="en-US"/>
          </a:p>
        </p:txBody>
      </p:sp>
    </p:spTree>
    <p:extLst>
      <p:ext uri="{BB962C8B-B14F-4D97-AF65-F5344CB8AC3E}">
        <p14:creationId xmlns:p14="http://schemas.microsoft.com/office/powerpoint/2010/main" val="607637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descr="Blu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
            <a:ext cx="12216384" cy="5217997"/>
          </a:xfrm>
          <a:prstGeom prst="rect">
            <a:avLst/>
          </a:prstGeom>
        </p:spPr>
      </p:pic>
      <p:pic>
        <p:nvPicPr>
          <p:cNvPr id="9" name="Picture 8" descr="4 Toed Paw_whtie-01.eps"/>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rot="671684">
            <a:off x="-558567" y="445545"/>
            <a:ext cx="6756764" cy="5049474"/>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324" y="5481267"/>
            <a:ext cx="1530029" cy="1298874"/>
          </a:xfrm>
          <a:prstGeom prst="rect">
            <a:avLst/>
          </a:prstGeom>
        </p:spPr>
      </p:pic>
      <p:pic>
        <p:nvPicPr>
          <p:cNvPr id="14" name="Picture 13" descr="colorbar-01-0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5207582"/>
            <a:ext cx="12216384" cy="190881"/>
          </a:xfrm>
          <a:prstGeom prst="rect">
            <a:avLst/>
          </a:prstGeom>
        </p:spPr>
      </p:pic>
      <p:sp>
        <p:nvSpPr>
          <p:cNvPr id="13" name="Title 1"/>
          <p:cNvSpPr>
            <a:spLocks noGrp="1"/>
          </p:cNvSpPr>
          <p:nvPr>
            <p:ph type="ctrTitle"/>
          </p:nvPr>
        </p:nvSpPr>
        <p:spPr>
          <a:xfrm>
            <a:off x="4595885" y="3093993"/>
            <a:ext cx="7263383" cy="1006485"/>
          </a:xfrm>
        </p:spPr>
        <p:txBody>
          <a:bodyPr>
            <a:normAutofit/>
          </a:bodyPr>
          <a:lstStyle>
            <a:lvl1pPr algn="r">
              <a:defRPr sz="2600" b="1" i="0">
                <a:solidFill>
                  <a:schemeClr val="bg1"/>
                </a:solidFill>
                <a:latin typeface="Arial"/>
                <a:cs typeface="Arial"/>
              </a:defRPr>
            </a:lvl1pPr>
          </a:lstStyle>
          <a:p>
            <a:r>
              <a:rPr lang="en-US"/>
              <a:t>Click to edit Master title style</a:t>
            </a:r>
            <a:endParaRPr lang="en-US" dirty="0"/>
          </a:p>
        </p:txBody>
      </p:sp>
      <p:sp>
        <p:nvSpPr>
          <p:cNvPr id="19" name="Subtitle 2"/>
          <p:cNvSpPr>
            <a:spLocks noGrp="1"/>
          </p:cNvSpPr>
          <p:nvPr>
            <p:ph type="subTitle" idx="1"/>
          </p:nvPr>
        </p:nvSpPr>
        <p:spPr>
          <a:xfrm>
            <a:off x="4755629" y="3859614"/>
            <a:ext cx="7110636" cy="771961"/>
          </a:xfrm>
        </p:spPr>
        <p:txBody>
          <a:bodyPr>
            <a:normAutofit/>
          </a:bodyPr>
          <a:lstStyle>
            <a:lvl1pPr marL="0" indent="0" algn="r">
              <a:spcBef>
                <a:spcPts val="0"/>
              </a:spcBef>
              <a:buNone/>
              <a:defRPr sz="2200" b="0" i="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1" name="Picture 10" descr="PSH_CHO_CMYK_2C.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197660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12" name="Rectangle 11"/>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Vertical Text Placeholder 2"/>
          <p:cNvSpPr>
            <a:spLocks noGrp="1"/>
          </p:cNvSpPr>
          <p:nvPr>
            <p:ph type="body" orient="vert" idx="1"/>
          </p:nvPr>
        </p:nvSpPr>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p:cNvSpPr>
            <a:spLocks noGrp="1"/>
          </p:cNvSpPr>
          <p:nvPr>
            <p:ph type="title"/>
          </p:nvPr>
        </p:nvSpPr>
        <p:spPr>
          <a:xfrm>
            <a:off x="609600" y="186342"/>
            <a:ext cx="10972800" cy="1143000"/>
          </a:xfrm>
        </p:spPr>
        <p:txBody>
          <a:bodyPr>
            <a:normAutofit/>
          </a:bodyPr>
          <a:lstStyle>
            <a:lvl1pPr algn="l">
              <a:defRPr sz="3600" b="0" i="0">
                <a:latin typeface="Arial"/>
                <a:cs typeface="Arial"/>
              </a:defRPr>
            </a:lvl1pPr>
          </a:lstStyle>
          <a:p>
            <a:r>
              <a:rPr lang="en-US"/>
              <a:t>Click to edit Master title style</a:t>
            </a:r>
            <a:endParaRPr lang="en-US" dirty="0"/>
          </a:p>
        </p:txBody>
      </p:sp>
      <p:pic>
        <p:nvPicPr>
          <p:cNvPr id="8" name="Picture 7"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cxnSp>
        <p:nvCxnSpPr>
          <p:cNvPr id="10" name="Straight Connector 9"/>
          <p:cNvCxnSpPr/>
          <p:nvPr/>
        </p:nvCxnSpPr>
        <p:spPr>
          <a:xfrm>
            <a:off x="609601" y="1161394"/>
            <a:ext cx="10365577" cy="0"/>
          </a:xfrm>
          <a:prstGeom prst="line">
            <a:avLst/>
          </a:prstGeom>
          <a:ln>
            <a:solidFill>
              <a:srgbClr val="003873"/>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3" name="Picture 12"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416503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Rectangle 10"/>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86342"/>
            <a:ext cx="10972800" cy="1143000"/>
          </a:xfrm>
        </p:spPr>
        <p:txBody>
          <a:bodyPr>
            <a:normAutofit/>
          </a:bodyPr>
          <a:lstStyle>
            <a:lvl1pPr algn="l">
              <a:defRPr sz="3600" b="1" i="0">
                <a:latin typeface="Arial"/>
                <a:cs typeface="Aria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Arial"/>
                <a:cs typeface="Arial"/>
              </a:defRPr>
            </a:lvl1pPr>
            <a:lvl2pPr>
              <a:defRPr b="0" i="0">
                <a:latin typeface="Arial"/>
                <a:cs typeface="Arial"/>
              </a:defRPr>
            </a:lvl2pPr>
            <a:lvl3pPr>
              <a:defRPr b="0" i="0">
                <a:latin typeface="Arial"/>
                <a:cs typeface="Arial"/>
              </a:defRPr>
            </a:lvl3pPr>
            <a:lvl4pPr>
              <a:defRPr b="0" i="0">
                <a:latin typeface="Arial"/>
                <a:cs typeface="Arial"/>
              </a:defRPr>
            </a:lvl4pPr>
            <a:lvl5pPr>
              <a:defRPr b="0" i="0">
                <a:latin typeface="Arial"/>
                <a:cs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609601" y="1161394"/>
            <a:ext cx="10365577" cy="0"/>
          </a:xfrm>
          <a:prstGeom prst="line">
            <a:avLst/>
          </a:prstGeom>
          <a:ln>
            <a:solidFill>
              <a:srgbClr val="003873"/>
            </a:solidFill>
          </a:ln>
          <a:effectLst/>
        </p:spPr>
        <p:style>
          <a:lnRef idx="2">
            <a:schemeClr val="accent1"/>
          </a:lnRef>
          <a:fillRef idx="0">
            <a:schemeClr val="accent1"/>
          </a:fillRef>
          <a:effectRef idx="1">
            <a:schemeClr val="accent1"/>
          </a:effectRef>
          <a:fontRef idx="minor">
            <a:schemeClr val="tx1"/>
          </a:fontRef>
        </p:style>
      </p:cxnSp>
      <p:pic>
        <p:nvPicPr>
          <p:cNvPr id="9" name="Picture 8"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12" name="Picture 11"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3" name="Picture 12"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253098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6" name="Rectangle 5"/>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63084" y="4406901"/>
            <a:ext cx="10363200" cy="1362075"/>
          </a:xfrm>
        </p:spPr>
        <p:txBody>
          <a:bodyPr anchor="t">
            <a:normAutofit/>
          </a:bodyPr>
          <a:lstStyle>
            <a:lvl1pPr algn="l">
              <a:defRPr sz="3200" b="1" cap="all">
                <a:latin typeface="Arial"/>
                <a:cs typeface="Aria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a:cs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pic>
        <p:nvPicPr>
          <p:cNvPr id="5" name="Picture 4"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8" name="Picture 7" descr="PSH_CHO_CMYK_2C.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159631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4" name="Rectangle 13"/>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p:nvPr>
        </p:nvSpPr>
        <p:spPr>
          <a:xfrm>
            <a:off x="609600" y="1600201"/>
            <a:ext cx="5384800" cy="4125271"/>
          </a:xfrm>
        </p:spPr>
        <p:txBody>
          <a:bodyPr/>
          <a:lstStyle>
            <a:lvl1pPr>
              <a:defRPr sz="2800" b="0" i="0">
                <a:latin typeface="Arial"/>
                <a:cs typeface="Arial"/>
              </a:defRPr>
            </a:lvl1pPr>
            <a:lvl2pPr>
              <a:defRPr sz="2400" b="0" i="0">
                <a:latin typeface="Arial"/>
                <a:cs typeface="Arial"/>
              </a:defRPr>
            </a:lvl2pPr>
            <a:lvl3pPr>
              <a:defRPr sz="2000" b="0" i="0">
                <a:latin typeface="Arial"/>
                <a:cs typeface="Arial"/>
              </a:defRPr>
            </a:lvl3pPr>
            <a:lvl4pPr>
              <a:defRPr sz="1800" b="0" i="0">
                <a:latin typeface="Arial"/>
                <a:cs typeface="Arial"/>
              </a:defRPr>
            </a:lvl4pPr>
            <a:lvl5pPr>
              <a:defRPr sz="1800" b="0" i="0">
                <a:latin typeface="Arial"/>
                <a:cs typeface="Aria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384800" cy="4125271"/>
          </a:xfrm>
        </p:spPr>
        <p:txBody>
          <a:bodyPr/>
          <a:lstStyle>
            <a:lvl1pPr>
              <a:defRPr sz="2800" b="0" i="0">
                <a:latin typeface="Arial"/>
                <a:cs typeface="Arial"/>
              </a:defRPr>
            </a:lvl1pPr>
            <a:lvl2pPr>
              <a:defRPr sz="2400" b="0" i="0">
                <a:latin typeface="Arial"/>
                <a:cs typeface="Arial"/>
              </a:defRPr>
            </a:lvl2pPr>
            <a:lvl3pPr>
              <a:defRPr sz="2000" b="0" i="0">
                <a:latin typeface="Arial"/>
                <a:cs typeface="Arial"/>
              </a:defRPr>
            </a:lvl3pPr>
            <a:lvl4pPr>
              <a:defRPr sz="1800" b="0" i="0">
                <a:latin typeface="Arial"/>
                <a:cs typeface="Arial"/>
              </a:defRPr>
            </a:lvl4pPr>
            <a:lvl5pPr>
              <a:defRPr sz="1800" b="0" i="0">
                <a:latin typeface="Arial"/>
                <a:cs typeface="Aria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a:xfrm>
            <a:off x="609600" y="186342"/>
            <a:ext cx="10972800" cy="1143000"/>
          </a:xfrm>
        </p:spPr>
        <p:txBody>
          <a:bodyPr>
            <a:normAutofit/>
          </a:bodyPr>
          <a:lstStyle>
            <a:lvl1pPr algn="l">
              <a:defRPr sz="3600" b="1" i="0">
                <a:latin typeface="Arial"/>
                <a:cs typeface="Arial"/>
              </a:defRPr>
            </a:lvl1pPr>
          </a:lstStyle>
          <a:p>
            <a:r>
              <a:rPr lang="en-US"/>
              <a:t>Click to edit Master title style</a:t>
            </a:r>
            <a:endParaRPr lang="en-US" dirty="0"/>
          </a:p>
        </p:txBody>
      </p:sp>
      <p:cxnSp>
        <p:nvCxnSpPr>
          <p:cNvPr id="11" name="Straight Connector 10"/>
          <p:cNvCxnSpPr/>
          <p:nvPr/>
        </p:nvCxnSpPr>
        <p:spPr>
          <a:xfrm>
            <a:off x="609601" y="1161394"/>
            <a:ext cx="10365577" cy="0"/>
          </a:xfrm>
          <a:prstGeom prst="line">
            <a:avLst/>
          </a:prstGeom>
          <a:ln>
            <a:solidFill>
              <a:srgbClr val="003873"/>
            </a:solidFill>
          </a:ln>
          <a:effectLst/>
        </p:spPr>
        <p:style>
          <a:lnRef idx="2">
            <a:schemeClr val="accent1"/>
          </a:lnRef>
          <a:fillRef idx="0">
            <a:schemeClr val="accent1"/>
          </a:fillRef>
          <a:effectRef idx="1">
            <a:schemeClr val="accent1"/>
          </a:effectRef>
          <a:fontRef idx="minor">
            <a:schemeClr val="tx1"/>
          </a:fontRef>
        </p:style>
      </p:cxnSp>
      <p:pic>
        <p:nvPicPr>
          <p:cNvPr id="13" name="Picture 12"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9" name="Picture 8"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2" name="Picture 11"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3430994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6" name="Rectangle 15"/>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txBox="1">
            <a:spLocks/>
          </p:cNvSpPr>
          <p:nvPr/>
        </p:nvSpPr>
        <p:spPr>
          <a:xfrm>
            <a:off x="609600" y="186342"/>
            <a:ext cx="109728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b="0" i="0" kern="1200">
                <a:solidFill>
                  <a:schemeClr val="tx1"/>
                </a:solidFill>
                <a:latin typeface="Frutiger LT Std 65 Bold"/>
                <a:ea typeface="+mj-ea"/>
                <a:cs typeface="Frutiger LT Std 65 Bold"/>
              </a:defRPr>
            </a:lvl1pPr>
          </a:lstStyle>
          <a:p>
            <a:r>
              <a:rPr lang="en-US" sz="3600" b="1" dirty="0">
                <a:latin typeface="Arial"/>
                <a:cs typeface="Arial"/>
              </a:rPr>
              <a:t>Click to edit Master title style</a:t>
            </a:r>
          </a:p>
        </p:txBody>
      </p:sp>
      <p:cxnSp>
        <p:nvCxnSpPr>
          <p:cNvPr id="13" name="Straight Connector 12"/>
          <p:cNvCxnSpPr/>
          <p:nvPr/>
        </p:nvCxnSpPr>
        <p:spPr>
          <a:xfrm>
            <a:off x="609601" y="1161394"/>
            <a:ext cx="10365577" cy="0"/>
          </a:xfrm>
          <a:prstGeom prst="line">
            <a:avLst/>
          </a:prstGeom>
          <a:ln>
            <a:solidFill>
              <a:srgbClr val="003873"/>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11" name="Picture 10"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4" name="Picture 13"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427125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12" name="Rectangle 11"/>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Title 1"/>
          <p:cNvSpPr txBox="1">
            <a:spLocks/>
          </p:cNvSpPr>
          <p:nvPr/>
        </p:nvSpPr>
        <p:spPr>
          <a:xfrm>
            <a:off x="609600" y="186342"/>
            <a:ext cx="109728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b="0" i="0" kern="1200">
                <a:solidFill>
                  <a:schemeClr val="tx1"/>
                </a:solidFill>
                <a:latin typeface="Frutiger LT Std 65 Bold"/>
                <a:ea typeface="+mj-ea"/>
                <a:cs typeface="Frutiger LT Std 65 Bold"/>
              </a:defRPr>
            </a:lvl1pPr>
          </a:lstStyle>
          <a:p>
            <a:r>
              <a:rPr lang="en-US" sz="3600" b="1" dirty="0">
                <a:latin typeface="Arial"/>
                <a:cs typeface="Arial"/>
              </a:rPr>
              <a:t>Click to edit Master title style</a:t>
            </a:r>
          </a:p>
        </p:txBody>
      </p:sp>
      <p:cxnSp>
        <p:nvCxnSpPr>
          <p:cNvPr id="9" name="Straight Connector 8"/>
          <p:cNvCxnSpPr/>
          <p:nvPr/>
        </p:nvCxnSpPr>
        <p:spPr>
          <a:xfrm>
            <a:off x="609601" y="1161394"/>
            <a:ext cx="10365577" cy="0"/>
          </a:xfrm>
          <a:prstGeom prst="line">
            <a:avLst/>
          </a:prstGeom>
          <a:ln>
            <a:solidFill>
              <a:srgbClr val="003873"/>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7" name="Picture 6"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0" name="Picture 9"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79069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1" name="Rectangle 10"/>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Title 1"/>
          <p:cNvSpPr>
            <a:spLocks noGrp="1"/>
          </p:cNvSpPr>
          <p:nvPr>
            <p:ph type="title"/>
          </p:nvPr>
        </p:nvSpPr>
        <p:spPr>
          <a:xfrm>
            <a:off x="609600" y="186342"/>
            <a:ext cx="10972800" cy="1143000"/>
          </a:xfrm>
        </p:spPr>
        <p:txBody>
          <a:bodyPr>
            <a:normAutofit/>
          </a:bodyPr>
          <a:lstStyle>
            <a:lvl1pPr algn="l">
              <a:defRPr sz="3600" b="1" i="0">
                <a:latin typeface="Arial"/>
                <a:cs typeface="Arial"/>
              </a:defRPr>
            </a:lvl1pPr>
          </a:lstStyle>
          <a:p>
            <a:r>
              <a:rPr lang="en-US"/>
              <a:t>Click to edit Master title style</a:t>
            </a:r>
            <a:endParaRPr lang="en-US" dirty="0"/>
          </a:p>
        </p:txBody>
      </p:sp>
      <p:cxnSp>
        <p:nvCxnSpPr>
          <p:cNvPr id="8" name="Straight Connector 7"/>
          <p:cNvCxnSpPr/>
          <p:nvPr/>
        </p:nvCxnSpPr>
        <p:spPr>
          <a:xfrm>
            <a:off x="609601" y="1161394"/>
            <a:ext cx="10365577" cy="0"/>
          </a:xfrm>
          <a:prstGeom prst="line">
            <a:avLst/>
          </a:prstGeom>
          <a:ln>
            <a:solidFill>
              <a:srgbClr val="003873"/>
            </a:solidFill>
          </a:ln>
          <a:effectLst/>
        </p:spPr>
        <p:style>
          <a:lnRef idx="2">
            <a:schemeClr val="accent1"/>
          </a:lnRef>
          <a:fillRef idx="0">
            <a:schemeClr val="accent1"/>
          </a:fillRef>
          <a:effectRef idx="1">
            <a:schemeClr val="accent1"/>
          </a:effectRef>
          <a:fontRef idx="minor">
            <a:schemeClr val="tx1"/>
          </a:fontRef>
        </p:style>
      </p:cxnSp>
      <p:pic>
        <p:nvPicPr>
          <p:cNvPr id="10" name="Picture 9"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9" name="Picture 8"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2" name="Picture 11"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383873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1" y="273050"/>
            <a:ext cx="4011084" cy="1162050"/>
          </a:xfrm>
        </p:spPr>
        <p:txBody>
          <a:bodyPr anchor="b"/>
          <a:lstStyle>
            <a:lvl1pPr algn="l">
              <a:defRPr sz="2000" b="1">
                <a:latin typeface="Arial"/>
                <a:cs typeface="Arial"/>
              </a:defRPr>
            </a:lvl1pPr>
          </a:lstStyle>
          <a:p>
            <a:r>
              <a:rPr lang="en-US"/>
              <a:t>Click to edit Master title style</a:t>
            </a:r>
            <a:endParaRPr lang="en-US" dirty="0"/>
          </a:p>
        </p:txBody>
      </p:sp>
      <p:sp>
        <p:nvSpPr>
          <p:cNvPr id="3" name="Content Placeholder 2"/>
          <p:cNvSpPr>
            <a:spLocks noGrp="1"/>
          </p:cNvSpPr>
          <p:nvPr>
            <p:ph idx="1"/>
          </p:nvPr>
        </p:nvSpPr>
        <p:spPr>
          <a:xfrm>
            <a:off x="4766733" y="273051"/>
            <a:ext cx="6815667" cy="5853113"/>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pic>
        <p:nvPicPr>
          <p:cNvPr id="7" name="Picture 6"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9" name="Picture 8" descr="PSH_CHO_CMYK_2C.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190697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12192000" cy="6681084"/>
          </a:xfrm>
          <a:prstGeom prst="rect">
            <a:avLst/>
          </a:prstGeom>
          <a:gradFill flip="none" rotWithShape="1">
            <a:gsLst>
              <a:gs pos="0">
                <a:srgbClr val="A9D2F8"/>
              </a:gs>
              <a:gs pos="100000">
                <a:srgbClr val="FFFFFF"/>
              </a:gs>
            </a:gsLst>
            <a:lin ang="54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389717" y="4800600"/>
            <a:ext cx="7315200" cy="566738"/>
          </a:xfrm>
        </p:spPr>
        <p:txBody>
          <a:bodyPr anchor="b"/>
          <a:lstStyle>
            <a:lvl1pPr algn="l">
              <a:defRPr sz="2000" b="1">
                <a:latin typeface="Arial"/>
                <a:cs typeface="Arial"/>
              </a:defRPr>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pic>
        <p:nvPicPr>
          <p:cNvPr id="7" name="Picture 6" descr="colorbar-01-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 y="6681085"/>
            <a:ext cx="12216384" cy="190881"/>
          </a:xfrm>
          <a:prstGeom prst="rect">
            <a:avLst/>
          </a:prstGeom>
        </p:spPr>
      </p:pic>
      <p:pic>
        <p:nvPicPr>
          <p:cNvPr id="9" name="Picture 8" descr="4 Toed Paw_287.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0176" y="186343"/>
            <a:ext cx="1105897" cy="816663"/>
          </a:xfrm>
          <a:prstGeom prst="rect">
            <a:avLst/>
          </a:prstGeom>
        </p:spPr>
      </p:pic>
      <p:pic>
        <p:nvPicPr>
          <p:cNvPr id="11" name="Picture 10" descr="PSH_CHO_CMYK_2C.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33969" y="5843619"/>
            <a:ext cx="4325296" cy="730318"/>
          </a:xfrm>
          <a:prstGeom prst="rect">
            <a:avLst/>
          </a:prstGeom>
        </p:spPr>
      </p:pic>
    </p:spTree>
    <p:extLst>
      <p:ext uri="{BB962C8B-B14F-4D97-AF65-F5344CB8AC3E}">
        <p14:creationId xmlns:p14="http://schemas.microsoft.com/office/powerpoint/2010/main" val="825938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0709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868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Frutiger LT Std 55 Roman"/>
          <a:ea typeface="+mn-ea"/>
          <a:cs typeface="Frutiger LT Std 55 Roman"/>
        </a:defRPr>
      </a:lvl1pPr>
      <a:lvl2pPr marL="742950" indent="-285750" algn="l" defTabSz="457200" rtl="0" eaLnBrk="1" latinLnBrk="0" hangingPunct="1">
        <a:spcBef>
          <a:spcPct val="20000"/>
        </a:spcBef>
        <a:buFont typeface="Arial"/>
        <a:buChar char="–"/>
        <a:defRPr sz="2800" b="0" i="0" kern="1200">
          <a:solidFill>
            <a:schemeClr val="tx1"/>
          </a:solidFill>
          <a:latin typeface="Frutiger LT Std 55 Roman"/>
          <a:ea typeface="+mn-ea"/>
          <a:cs typeface="Frutiger LT Std 55 Roman"/>
        </a:defRPr>
      </a:lvl2pPr>
      <a:lvl3pPr marL="1143000" indent="-228600" algn="l" defTabSz="457200" rtl="0" eaLnBrk="1" latinLnBrk="0" hangingPunct="1">
        <a:spcBef>
          <a:spcPct val="20000"/>
        </a:spcBef>
        <a:buFont typeface="Arial"/>
        <a:buChar char="•"/>
        <a:defRPr sz="2400" b="0" i="0" kern="1200">
          <a:solidFill>
            <a:schemeClr val="tx1"/>
          </a:solidFill>
          <a:latin typeface="Frutiger LT Std 55 Roman"/>
          <a:ea typeface="+mn-ea"/>
          <a:cs typeface="Frutiger LT Std 55 Roman"/>
        </a:defRPr>
      </a:lvl3pPr>
      <a:lvl4pPr marL="1600200" indent="-228600" algn="l" defTabSz="457200" rtl="0" eaLnBrk="1" latinLnBrk="0" hangingPunct="1">
        <a:spcBef>
          <a:spcPct val="20000"/>
        </a:spcBef>
        <a:buFont typeface="Arial"/>
        <a:buChar char="–"/>
        <a:defRPr sz="2000" b="0" i="0" kern="1200">
          <a:solidFill>
            <a:schemeClr val="tx1"/>
          </a:solidFill>
          <a:latin typeface="Frutiger LT Std 55 Roman"/>
          <a:ea typeface="+mn-ea"/>
          <a:cs typeface="Frutiger LT Std 55 Roman"/>
        </a:defRPr>
      </a:lvl4pPr>
      <a:lvl5pPr marL="2057400" indent="-228600" algn="l" defTabSz="457200" rtl="0" eaLnBrk="1" latinLnBrk="0" hangingPunct="1">
        <a:spcBef>
          <a:spcPct val="20000"/>
        </a:spcBef>
        <a:buFont typeface="Arial"/>
        <a:buChar char="»"/>
        <a:defRPr sz="2000" b="0" i="0" kern="1200">
          <a:solidFill>
            <a:schemeClr val="tx1"/>
          </a:solidFill>
          <a:latin typeface="Frutiger LT Std 55 Roman"/>
          <a:ea typeface="+mn-ea"/>
          <a:cs typeface="Frutiger LT Std 55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CD76F-8F8B-4E96-9073-550CF6852740}"/>
              </a:ext>
            </a:extLst>
          </p:cNvPr>
          <p:cNvSpPr>
            <a:spLocks noGrp="1"/>
          </p:cNvSpPr>
          <p:nvPr>
            <p:ph type="ctrTitle"/>
          </p:nvPr>
        </p:nvSpPr>
        <p:spPr/>
        <p:txBody>
          <a:bodyPr/>
          <a:lstStyle/>
          <a:p>
            <a:r>
              <a:rPr lang="en-US" dirty="0"/>
              <a:t>Pediatric Shock</a:t>
            </a:r>
          </a:p>
        </p:txBody>
      </p:sp>
      <p:sp>
        <p:nvSpPr>
          <p:cNvPr id="3" name="Subtitle 2">
            <a:extLst>
              <a:ext uri="{FF2B5EF4-FFF2-40B4-BE49-F238E27FC236}">
                <a16:creationId xmlns:a16="http://schemas.microsoft.com/office/drawing/2014/main" id="{DD5E470D-F7F2-40F3-9AFA-21398CE8E81F}"/>
              </a:ext>
            </a:extLst>
          </p:cNvPr>
          <p:cNvSpPr>
            <a:spLocks noGrp="1"/>
          </p:cNvSpPr>
          <p:nvPr>
            <p:ph type="subTitle" idx="1"/>
          </p:nvPr>
        </p:nvSpPr>
        <p:spPr/>
        <p:txBody>
          <a:bodyPr/>
          <a:lstStyle/>
          <a:p>
            <a:r>
              <a:rPr lang="en-US" dirty="0"/>
              <a:t>Theodore K. M. DeMartini, MD</a:t>
            </a:r>
          </a:p>
          <a:p>
            <a:r>
              <a:rPr lang="en-US" dirty="0"/>
              <a:t>Dec 7, 2023</a:t>
            </a:r>
          </a:p>
        </p:txBody>
      </p:sp>
    </p:spTree>
    <p:extLst>
      <p:ext uri="{BB962C8B-B14F-4D97-AF65-F5344CB8AC3E}">
        <p14:creationId xmlns:p14="http://schemas.microsoft.com/office/powerpoint/2010/main" val="107380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3844-9B82-4469-A6D1-32A26AB4DD65}"/>
              </a:ext>
            </a:extLst>
          </p:cNvPr>
          <p:cNvSpPr>
            <a:spLocks noGrp="1"/>
          </p:cNvSpPr>
          <p:nvPr>
            <p:ph type="title"/>
          </p:nvPr>
        </p:nvSpPr>
        <p:spPr/>
        <p:txBody>
          <a:bodyPr/>
          <a:lstStyle/>
          <a:p>
            <a:r>
              <a:rPr lang="en-US" dirty="0"/>
              <a:t>Types of Shock</a:t>
            </a:r>
          </a:p>
        </p:txBody>
      </p:sp>
      <p:sp>
        <p:nvSpPr>
          <p:cNvPr id="3" name="Content Placeholder 2">
            <a:extLst>
              <a:ext uri="{FF2B5EF4-FFF2-40B4-BE49-F238E27FC236}">
                <a16:creationId xmlns:a16="http://schemas.microsoft.com/office/drawing/2014/main" id="{3DB76A49-D779-438F-89EC-B7A3154E16EB}"/>
              </a:ext>
            </a:extLst>
          </p:cNvPr>
          <p:cNvSpPr>
            <a:spLocks noGrp="1"/>
          </p:cNvSpPr>
          <p:nvPr>
            <p:ph idx="1"/>
          </p:nvPr>
        </p:nvSpPr>
        <p:spPr/>
        <p:txBody>
          <a:bodyPr/>
          <a:lstStyle/>
          <a:p>
            <a:r>
              <a:rPr lang="en-US" dirty="0"/>
              <a:t>Septic</a:t>
            </a:r>
          </a:p>
          <a:p>
            <a:r>
              <a:rPr lang="en-US" dirty="0"/>
              <a:t>Hypovolemic</a:t>
            </a:r>
          </a:p>
          <a:p>
            <a:pPr lvl="1"/>
            <a:r>
              <a:rPr lang="en-US" dirty="0"/>
              <a:t>Hemorrhagic</a:t>
            </a:r>
          </a:p>
          <a:p>
            <a:r>
              <a:rPr lang="en-US" dirty="0"/>
              <a:t>Cardiogenic</a:t>
            </a:r>
          </a:p>
          <a:p>
            <a:r>
              <a:rPr lang="en-US" dirty="0"/>
              <a:t>Distributive</a:t>
            </a:r>
          </a:p>
          <a:p>
            <a:r>
              <a:rPr lang="en-US" dirty="0"/>
              <a:t>Obstructive</a:t>
            </a:r>
          </a:p>
        </p:txBody>
      </p:sp>
      <p:graphicFrame>
        <p:nvGraphicFramePr>
          <p:cNvPr id="5" name="Table 4">
            <a:extLst>
              <a:ext uri="{FF2B5EF4-FFF2-40B4-BE49-F238E27FC236}">
                <a16:creationId xmlns:a16="http://schemas.microsoft.com/office/drawing/2014/main" id="{497E8AA3-0FB2-4966-A397-3E23D0296867}"/>
              </a:ext>
            </a:extLst>
          </p:cNvPr>
          <p:cNvGraphicFramePr>
            <a:graphicFrameLocks noGrp="1"/>
          </p:cNvGraphicFramePr>
          <p:nvPr>
            <p:extLst>
              <p:ext uri="{D42A27DB-BD31-4B8C-83A1-F6EECF244321}">
                <p14:modId xmlns:p14="http://schemas.microsoft.com/office/powerpoint/2010/main" val="2797593617"/>
              </p:ext>
            </p:extLst>
          </p:nvPr>
        </p:nvGraphicFramePr>
        <p:xfrm>
          <a:off x="3629025" y="2501900"/>
          <a:ext cx="8064500" cy="1854200"/>
        </p:xfrm>
        <a:graphic>
          <a:graphicData uri="http://schemas.openxmlformats.org/drawingml/2006/table">
            <a:tbl>
              <a:tblPr firstRow="1" bandRow="1">
                <a:tableStyleId>{5C22544A-7EE6-4342-B048-85BDC9FD1C3A}</a:tableStyleId>
              </a:tblPr>
              <a:tblGrid>
                <a:gridCol w="1968500">
                  <a:extLst>
                    <a:ext uri="{9D8B030D-6E8A-4147-A177-3AD203B41FA5}">
                      <a16:colId xmlns:a16="http://schemas.microsoft.com/office/drawing/2014/main" val="3752984499"/>
                    </a:ext>
                  </a:extLst>
                </a:gridCol>
                <a:gridCol w="2032000">
                  <a:extLst>
                    <a:ext uri="{9D8B030D-6E8A-4147-A177-3AD203B41FA5}">
                      <a16:colId xmlns:a16="http://schemas.microsoft.com/office/drawing/2014/main" val="314365109"/>
                    </a:ext>
                  </a:extLst>
                </a:gridCol>
                <a:gridCol w="2032000">
                  <a:extLst>
                    <a:ext uri="{9D8B030D-6E8A-4147-A177-3AD203B41FA5}">
                      <a16:colId xmlns:a16="http://schemas.microsoft.com/office/drawing/2014/main" val="2155987054"/>
                    </a:ext>
                  </a:extLst>
                </a:gridCol>
                <a:gridCol w="2032000">
                  <a:extLst>
                    <a:ext uri="{9D8B030D-6E8A-4147-A177-3AD203B41FA5}">
                      <a16:colId xmlns:a16="http://schemas.microsoft.com/office/drawing/2014/main" val="2747917214"/>
                    </a:ext>
                  </a:extLst>
                </a:gridCol>
              </a:tblGrid>
              <a:tr h="370840">
                <a:tc>
                  <a:txBody>
                    <a:bodyPr/>
                    <a:lstStyle/>
                    <a:p>
                      <a:pPr algn="ctr"/>
                      <a:r>
                        <a:rPr lang="en-US" dirty="0"/>
                        <a:t>Type</a:t>
                      </a:r>
                    </a:p>
                  </a:txBody>
                  <a:tcPr/>
                </a:tc>
                <a:tc>
                  <a:txBody>
                    <a:bodyPr/>
                    <a:lstStyle/>
                    <a:p>
                      <a:pPr algn="ctr"/>
                      <a:r>
                        <a:rPr lang="en-US" dirty="0"/>
                        <a:t>Preload</a:t>
                      </a:r>
                    </a:p>
                  </a:txBody>
                  <a:tcPr/>
                </a:tc>
                <a:tc>
                  <a:txBody>
                    <a:bodyPr/>
                    <a:lstStyle/>
                    <a:p>
                      <a:pPr algn="ctr"/>
                      <a:r>
                        <a:rPr lang="en-US" dirty="0"/>
                        <a:t>Afterload</a:t>
                      </a:r>
                    </a:p>
                  </a:txBody>
                  <a:tcPr/>
                </a:tc>
                <a:tc>
                  <a:txBody>
                    <a:bodyPr/>
                    <a:lstStyle/>
                    <a:p>
                      <a:pPr algn="ctr"/>
                      <a:r>
                        <a:rPr lang="en-US" dirty="0"/>
                        <a:t>Contractility</a:t>
                      </a:r>
                    </a:p>
                  </a:txBody>
                  <a:tcPr/>
                </a:tc>
                <a:extLst>
                  <a:ext uri="{0D108BD9-81ED-4DB2-BD59-A6C34878D82A}">
                    <a16:rowId xmlns:a16="http://schemas.microsoft.com/office/drawing/2014/main" val="3799838391"/>
                  </a:ext>
                </a:extLst>
              </a:tr>
              <a:tr h="370840">
                <a:tc>
                  <a:txBody>
                    <a:bodyPr/>
                    <a:lstStyle/>
                    <a:p>
                      <a:pPr algn="ctr"/>
                      <a:r>
                        <a:rPr lang="en-US" dirty="0"/>
                        <a:t>Hypovolemic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4234796497"/>
                  </a:ext>
                </a:extLst>
              </a:tr>
              <a:tr h="370840">
                <a:tc>
                  <a:txBody>
                    <a:bodyPr/>
                    <a:lstStyle/>
                    <a:p>
                      <a:pPr algn="ctr"/>
                      <a:r>
                        <a:rPr lang="en-US" dirty="0"/>
                        <a:t>Cardiogenic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extLst>
                  <a:ext uri="{0D108BD9-81ED-4DB2-BD59-A6C34878D82A}">
                    <a16:rowId xmlns:a16="http://schemas.microsoft.com/office/drawing/2014/main" val="1071788341"/>
                  </a:ext>
                </a:extLst>
              </a:tr>
              <a:tr h="370840">
                <a:tc>
                  <a:txBody>
                    <a:bodyPr/>
                    <a:lstStyle/>
                    <a:p>
                      <a:pPr algn="ctr"/>
                      <a:r>
                        <a:rPr lang="en-US" dirty="0"/>
                        <a:t>Distributive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 or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txBody>
                  <a:tcPr/>
                </a:tc>
                <a:extLst>
                  <a:ext uri="{0D108BD9-81ED-4DB2-BD59-A6C34878D82A}">
                    <a16:rowId xmlns:a16="http://schemas.microsoft.com/office/drawing/2014/main" val="3521006927"/>
                  </a:ext>
                </a:extLst>
              </a:tr>
              <a:tr h="370840">
                <a:tc>
                  <a:txBody>
                    <a:bodyPr/>
                    <a:lstStyle/>
                    <a:p>
                      <a:pPr algn="ctr"/>
                      <a:r>
                        <a:rPr lang="en-US" dirty="0"/>
                        <a:t>Obstructive</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763272450"/>
                  </a:ext>
                </a:extLst>
              </a:tr>
            </a:tbl>
          </a:graphicData>
        </a:graphic>
      </p:graphicFrame>
    </p:spTree>
    <p:extLst>
      <p:ext uri="{BB962C8B-B14F-4D97-AF65-F5344CB8AC3E}">
        <p14:creationId xmlns:p14="http://schemas.microsoft.com/office/powerpoint/2010/main" val="3708269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AD380-6DCC-4255-9CEA-42E3AAD2B469}"/>
              </a:ext>
            </a:extLst>
          </p:cNvPr>
          <p:cNvSpPr>
            <a:spLocks noGrp="1"/>
          </p:cNvSpPr>
          <p:nvPr>
            <p:ph type="title"/>
          </p:nvPr>
        </p:nvSpPr>
        <p:spPr/>
        <p:txBody>
          <a:bodyPr/>
          <a:lstStyle/>
          <a:p>
            <a:r>
              <a:rPr lang="en-US" dirty="0"/>
              <a:t>Septic Shock</a:t>
            </a:r>
          </a:p>
        </p:txBody>
      </p:sp>
      <p:sp>
        <p:nvSpPr>
          <p:cNvPr id="3" name="Content Placeholder 2">
            <a:extLst>
              <a:ext uri="{FF2B5EF4-FFF2-40B4-BE49-F238E27FC236}">
                <a16:creationId xmlns:a16="http://schemas.microsoft.com/office/drawing/2014/main" id="{FBB849F9-193A-4A3A-BC23-BC874C412E04}"/>
              </a:ext>
            </a:extLst>
          </p:cNvPr>
          <p:cNvSpPr>
            <a:spLocks noGrp="1"/>
          </p:cNvSpPr>
          <p:nvPr>
            <p:ph idx="1"/>
          </p:nvPr>
        </p:nvSpPr>
        <p:spPr/>
        <p:txBody>
          <a:bodyPr/>
          <a:lstStyle/>
          <a:p>
            <a:r>
              <a:rPr lang="en-US" dirty="0"/>
              <a:t>Causes: sepsis</a:t>
            </a:r>
          </a:p>
          <a:p>
            <a:endParaRPr lang="en-US" dirty="0"/>
          </a:p>
          <a:p>
            <a:r>
              <a:rPr lang="en-US" dirty="0"/>
              <a:t>Mixture of several shock types:</a:t>
            </a:r>
          </a:p>
          <a:p>
            <a:pPr lvl="1"/>
            <a:r>
              <a:rPr lang="en-US" dirty="0"/>
              <a:t>Cardiogenic: acute systolic insufficiency</a:t>
            </a:r>
          </a:p>
          <a:p>
            <a:pPr lvl="1"/>
            <a:r>
              <a:rPr lang="en-US" dirty="0"/>
              <a:t>Distributive: </a:t>
            </a:r>
            <a:r>
              <a:rPr lang="en-US" dirty="0" err="1"/>
              <a:t>vasoplegia</a:t>
            </a:r>
            <a:endParaRPr lang="en-US" dirty="0"/>
          </a:p>
          <a:p>
            <a:pPr lvl="1"/>
            <a:r>
              <a:rPr lang="en-US" dirty="0"/>
              <a:t>Hypovolemic: increased capillary permeability leads to fluid shifting to extravascular space</a:t>
            </a:r>
          </a:p>
        </p:txBody>
      </p:sp>
    </p:spTree>
    <p:extLst>
      <p:ext uri="{BB962C8B-B14F-4D97-AF65-F5344CB8AC3E}">
        <p14:creationId xmlns:p14="http://schemas.microsoft.com/office/powerpoint/2010/main" val="1667371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F4C31-C2D2-43F3-8764-82C515E42AC1}"/>
              </a:ext>
            </a:extLst>
          </p:cNvPr>
          <p:cNvSpPr>
            <a:spLocks noGrp="1"/>
          </p:cNvSpPr>
          <p:nvPr>
            <p:ph type="title"/>
          </p:nvPr>
        </p:nvSpPr>
        <p:spPr/>
        <p:txBody>
          <a:bodyPr/>
          <a:lstStyle/>
          <a:p>
            <a:r>
              <a:rPr lang="en-US" dirty="0"/>
              <a:t>Septic Shock</a:t>
            </a:r>
          </a:p>
        </p:txBody>
      </p:sp>
      <p:sp>
        <p:nvSpPr>
          <p:cNvPr id="3" name="Content Placeholder 2">
            <a:extLst>
              <a:ext uri="{FF2B5EF4-FFF2-40B4-BE49-F238E27FC236}">
                <a16:creationId xmlns:a16="http://schemas.microsoft.com/office/drawing/2014/main" id="{0077CF71-D395-41C1-BB71-D57AE749E61C}"/>
              </a:ext>
            </a:extLst>
          </p:cNvPr>
          <p:cNvSpPr>
            <a:spLocks noGrp="1"/>
          </p:cNvSpPr>
          <p:nvPr>
            <p:ph idx="1"/>
          </p:nvPr>
        </p:nvSpPr>
        <p:spPr/>
        <p:txBody>
          <a:bodyPr/>
          <a:lstStyle/>
          <a:p>
            <a:r>
              <a:rPr lang="en-US" dirty="0"/>
              <a:t>Presentation: variable</a:t>
            </a:r>
          </a:p>
          <a:p>
            <a:r>
              <a:rPr lang="en-US" dirty="0"/>
              <a:t>Cold: poor perfusion, low-normal blood pressure</a:t>
            </a:r>
          </a:p>
          <a:p>
            <a:pPr lvl="1"/>
            <a:r>
              <a:rPr lang="en-US" dirty="0"/>
              <a:t>Low CO, high SVR</a:t>
            </a:r>
          </a:p>
          <a:p>
            <a:r>
              <a:rPr lang="en-US" dirty="0"/>
              <a:t>Warm: normal to overly perfused, “flashy,” low BP (</a:t>
            </a:r>
            <a:r>
              <a:rPr lang="en-US" dirty="0" err="1"/>
              <a:t>esp</a:t>
            </a:r>
            <a:r>
              <a:rPr lang="en-US" dirty="0"/>
              <a:t> diastolic)</a:t>
            </a:r>
          </a:p>
          <a:p>
            <a:pPr lvl="1"/>
            <a:r>
              <a:rPr lang="en-US" dirty="0"/>
              <a:t>Normal to low CO, low SVR</a:t>
            </a:r>
          </a:p>
          <a:p>
            <a:endParaRPr lang="en-US" dirty="0"/>
          </a:p>
        </p:txBody>
      </p:sp>
    </p:spTree>
    <p:extLst>
      <p:ext uri="{BB962C8B-B14F-4D97-AF65-F5344CB8AC3E}">
        <p14:creationId xmlns:p14="http://schemas.microsoft.com/office/powerpoint/2010/main" val="2938372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2FC44-A32A-4798-AAC8-AA0425E05CD9}"/>
              </a:ext>
            </a:extLst>
          </p:cNvPr>
          <p:cNvSpPr>
            <a:spLocks noGrp="1"/>
          </p:cNvSpPr>
          <p:nvPr>
            <p:ph type="title"/>
          </p:nvPr>
        </p:nvSpPr>
        <p:spPr/>
        <p:txBody>
          <a:bodyPr/>
          <a:lstStyle/>
          <a:p>
            <a:r>
              <a:rPr lang="en-US" dirty="0"/>
              <a:t>Septic Shock: diagnosis</a:t>
            </a:r>
          </a:p>
        </p:txBody>
      </p:sp>
      <p:sp>
        <p:nvSpPr>
          <p:cNvPr id="3" name="Content Placeholder 2">
            <a:extLst>
              <a:ext uri="{FF2B5EF4-FFF2-40B4-BE49-F238E27FC236}">
                <a16:creationId xmlns:a16="http://schemas.microsoft.com/office/drawing/2014/main" id="{D8F2847F-5682-4A61-A886-7A07B26D8AF4}"/>
              </a:ext>
            </a:extLst>
          </p:cNvPr>
          <p:cNvSpPr>
            <a:spLocks noGrp="1"/>
          </p:cNvSpPr>
          <p:nvPr>
            <p:ph idx="1"/>
          </p:nvPr>
        </p:nvSpPr>
        <p:spPr/>
        <p:txBody>
          <a:bodyPr>
            <a:normAutofit fontScale="92500"/>
          </a:bodyPr>
          <a:lstStyle/>
          <a:p>
            <a:r>
              <a:rPr lang="en-US" dirty="0"/>
              <a:t>SIRS criteria</a:t>
            </a:r>
          </a:p>
          <a:p>
            <a:pPr lvl="1"/>
            <a:r>
              <a:rPr lang="en-US" dirty="0"/>
              <a:t>SIRS + suspected/confirmed infection = sepsis</a:t>
            </a:r>
          </a:p>
          <a:p>
            <a:pPr lvl="1"/>
            <a:r>
              <a:rPr lang="en-US" dirty="0"/>
              <a:t>Severe sepsis: signs of end-organ perfusion impairment</a:t>
            </a:r>
          </a:p>
          <a:p>
            <a:pPr lvl="1"/>
            <a:r>
              <a:rPr lang="en-US" dirty="0"/>
              <a:t>Septic shock: requiring vasoactive infusions to support perfusion</a:t>
            </a:r>
          </a:p>
          <a:p>
            <a:r>
              <a:rPr lang="en-US" dirty="0" err="1"/>
              <a:t>qSOFA</a:t>
            </a:r>
            <a:r>
              <a:rPr lang="en-US" dirty="0"/>
              <a:t> (adults)</a:t>
            </a:r>
          </a:p>
          <a:p>
            <a:pPr lvl="1"/>
            <a:r>
              <a:rPr lang="en-US" dirty="0"/>
              <a:t>Positive if 2/3 variables present: GCS &lt;15, RR &gt;21, SBP &lt;101</a:t>
            </a:r>
          </a:p>
          <a:p>
            <a:pPr lvl="1"/>
            <a:r>
              <a:rPr lang="en-US" dirty="0"/>
              <a:t>Less sensitive than SIRS</a:t>
            </a:r>
          </a:p>
          <a:p>
            <a:pPr lvl="1"/>
            <a:r>
              <a:rPr lang="en-US" i="1" dirty="0"/>
              <a:t>NOT </a:t>
            </a:r>
            <a:r>
              <a:rPr lang="en-US" dirty="0"/>
              <a:t>recommended by Surviving Sepsis guidelines 2021</a:t>
            </a:r>
            <a:endParaRPr lang="en-US" i="1" dirty="0"/>
          </a:p>
          <a:p>
            <a:endParaRPr lang="en-US" dirty="0"/>
          </a:p>
        </p:txBody>
      </p:sp>
    </p:spTree>
    <p:extLst>
      <p:ext uri="{BB962C8B-B14F-4D97-AF65-F5344CB8AC3E}">
        <p14:creationId xmlns:p14="http://schemas.microsoft.com/office/powerpoint/2010/main" val="2524623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3B90C-D34B-4B58-8B4F-8CEE44F51A45}"/>
              </a:ext>
            </a:extLst>
          </p:cNvPr>
          <p:cNvSpPr>
            <a:spLocks noGrp="1"/>
          </p:cNvSpPr>
          <p:nvPr>
            <p:ph type="title"/>
          </p:nvPr>
        </p:nvSpPr>
        <p:spPr/>
        <p:txBody>
          <a:bodyPr/>
          <a:lstStyle/>
          <a:p>
            <a:r>
              <a:rPr lang="en-US" dirty="0"/>
              <a:t>Septic Shock: pathophysiology</a:t>
            </a:r>
          </a:p>
        </p:txBody>
      </p:sp>
      <p:sp>
        <p:nvSpPr>
          <p:cNvPr id="3" name="Content Placeholder 2">
            <a:extLst>
              <a:ext uri="{FF2B5EF4-FFF2-40B4-BE49-F238E27FC236}">
                <a16:creationId xmlns:a16="http://schemas.microsoft.com/office/drawing/2014/main" id="{956E039C-EA17-413B-8251-3D1CFEDDAAD4}"/>
              </a:ext>
            </a:extLst>
          </p:cNvPr>
          <p:cNvSpPr>
            <a:spLocks noGrp="1"/>
          </p:cNvSpPr>
          <p:nvPr>
            <p:ph idx="1"/>
          </p:nvPr>
        </p:nvSpPr>
        <p:spPr/>
        <p:txBody>
          <a:bodyPr>
            <a:normAutofit fontScale="92500"/>
          </a:bodyPr>
          <a:lstStyle/>
          <a:p>
            <a:r>
              <a:rPr lang="en-US" dirty="0"/>
              <a:t>Infections </a:t>
            </a:r>
            <a:r>
              <a:rPr lang="en-US" dirty="0">
                <a:solidFill>
                  <a:srgbClr val="FF0000"/>
                </a:solidFill>
              </a:rPr>
              <a:t>trigger innate immune system </a:t>
            </a:r>
            <a:r>
              <a:rPr lang="en-US" dirty="0"/>
              <a:t>via pathogen-associated molecular patterns (PAMPs) or damage-associated molecular patterns (DAMPs)</a:t>
            </a:r>
          </a:p>
          <a:p>
            <a:r>
              <a:rPr lang="en-US" dirty="0"/>
              <a:t>The innate immune system then releases </a:t>
            </a:r>
            <a:r>
              <a:rPr lang="en-US" dirty="0">
                <a:solidFill>
                  <a:srgbClr val="FF0000"/>
                </a:solidFill>
              </a:rPr>
              <a:t>pro-inflammatory cytokines</a:t>
            </a:r>
            <a:r>
              <a:rPr lang="en-US" dirty="0"/>
              <a:t> (TNF-</a:t>
            </a:r>
            <a:r>
              <a:rPr lang="el-GR" dirty="0"/>
              <a:t>α</a:t>
            </a:r>
            <a:r>
              <a:rPr lang="en-US" dirty="0"/>
              <a:t>, IL-1, IL-6) to activate leukocytes, the complement system, and endothelial adhesion molecules</a:t>
            </a:r>
          </a:p>
          <a:p>
            <a:r>
              <a:rPr lang="en-US" dirty="0"/>
              <a:t>Sepsis is an </a:t>
            </a:r>
            <a:r>
              <a:rPr lang="en-US" i="1" dirty="0"/>
              <a:t>exaggerated</a:t>
            </a:r>
            <a:r>
              <a:rPr lang="en-US" dirty="0"/>
              <a:t> response of the above mechanisms</a:t>
            </a:r>
          </a:p>
        </p:txBody>
      </p:sp>
    </p:spTree>
    <p:extLst>
      <p:ext uri="{BB962C8B-B14F-4D97-AF65-F5344CB8AC3E}">
        <p14:creationId xmlns:p14="http://schemas.microsoft.com/office/powerpoint/2010/main" val="1610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FDEE7-3B63-4C60-9AD8-40027F665C20}"/>
              </a:ext>
            </a:extLst>
          </p:cNvPr>
          <p:cNvSpPr>
            <a:spLocks noGrp="1"/>
          </p:cNvSpPr>
          <p:nvPr>
            <p:ph type="title"/>
          </p:nvPr>
        </p:nvSpPr>
        <p:spPr/>
        <p:txBody>
          <a:bodyPr/>
          <a:lstStyle/>
          <a:p>
            <a:r>
              <a:rPr lang="en-US" dirty="0"/>
              <a:t>Septic Shock: pathophysiology</a:t>
            </a:r>
          </a:p>
        </p:txBody>
      </p:sp>
      <p:sp>
        <p:nvSpPr>
          <p:cNvPr id="3" name="Content Placeholder 2">
            <a:extLst>
              <a:ext uri="{FF2B5EF4-FFF2-40B4-BE49-F238E27FC236}">
                <a16:creationId xmlns:a16="http://schemas.microsoft.com/office/drawing/2014/main" id="{B584B6D9-2079-433B-9DCD-E874FD458100}"/>
              </a:ext>
            </a:extLst>
          </p:cNvPr>
          <p:cNvSpPr>
            <a:spLocks noGrp="1"/>
          </p:cNvSpPr>
          <p:nvPr>
            <p:ph idx="1"/>
          </p:nvPr>
        </p:nvSpPr>
        <p:spPr/>
        <p:txBody>
          <a:bodyPr/>
          <a:lstStyle/>
          <a:p>
            <a:r>
              <a:rPr lang="en-US" dirty="0"/>
              <a:t>Inflammation due to sepsis activates the coagulation cascade</a:t>
            </a:r>
          </a:p>
          <a:p>
            <a:pPr lvl="1"/>
            <a:r>
              <a:rPr lang="en-US" dirty="0"/>
              <a:t>Can vary from mild thrombocytopenia to disseminated intravascular coagulation</a:t>
            </a:r>
          </a:p>
          <a:p>
            <a:pPr lvl="1"/>
            <a:r>
              <a:rPr lang="en-US" dirty="0"/>
              <a:t>Microthrombi form in tissues</a:t>
            </a:r>
          </a:p>
          <a:p>
            <a:pPr lvl="1"/>
            <a:r>
              <a:rPr lang="en-US" dirty="0"/>
              <a:t>Fibrinolysis is inhibited</a:t>
            </a:r>
          </a:p>
          <a:p>
            <a:pPr lvl="1"/>
            <a:r>
              <a:rPr lang="en-US" dirty="0">
                <a:solidFill>
                  <a:srgbClr val="FF0000"/>
                </a:solidFill>
              </a:rPr>
              <a:t>Activated Protein C </a:t>
            </a:r>
            <a:r>
              <a:rPr lang="en-US" dirty="0"/>
              <a:t>is downregulated, leading to ongoing immune over-activity</a:t>
            </a:r>
          </a:p>
          <a:p>
            <a:pPr lvl="1"/>
            <a:endParaRPr lang="en-US" dirty="0"/>
          </a:p>
        </p:txBody>
      </p:sp>
    </p:spTree>
    <p:extLst>
      <p:ext uri="{BB962C8B-B14F-4D97-AF65-F5344CB8AC3E}">
        <p14:creationId xmlns:p14="http://schemas.microsoft.com/office/powerpoint/2010/main" val="1287580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68B6-B524-40AB-9567-DBF74A7DB59E}"/>
              </a:ext>
            </a:extLst>
          </p:cNvPr>
          <p:cNvSpPr>
            <a:spLocks noGrp="1"/>
          </p:cNvSpPr>
          <p:nvPr>
            <p:ph type="title"/>
          </p:nvPr>
        </p:nvSpPr>
        <p:spPr/>
        <p:txBody>
          <a:bodyPr/>
          <a:lstStyle/>
          <a:p>
            <a:r>
              <a:rPr lang="en-US" dirty="0"/>
              <a:t>Septic Shock: pathophysiology</a:t>
            </a:r>
          </a:p>
        </p:txBody>
      </p:sp>
      <p:sp>
        <p:nvSpPr>
          <p:cNvPr id="3" name="Content Placeholder 2">
            <a:extLst>
              <a:ext uri="{FF2B5EF4-FFF2-40B4-BE49-F238E27FC236}">
                <a16:creationId xmlns:a16="http://schemas.microsoft.com/office/drawing/2014/main" id="{45F24047-CA3F-43EC-8A3E-63B510A0B354}"/>
              </a:ext>
            </a:extLst>
          </p:cNvPr>
          <p:cNvSpPr>
            <a:spLocks noGrp="1"/>
          </p:cNvSpPr>
          <p:nvPr>
            <p:ph idx="1"/>
          </p:nvPr>
        </p:nvSpPr>
        <p:spPr/>
        <p:txBody>
          <a:bodyPr>
            <a:normAutofit/>
          </a:bodyPr>
          <a:lstStyle/>
          <a:p>
            <a:r>
              <a:rPr lang="en-US" dirty="0"/>
              <a:t>After initial immune hyperactivity, prolonged state of </a:t>
            </a:r>
            <a:r>
              <a:rPr lang="en-US" u="sng" dirty="0"/>
              <a:t>immunosuppression</a:t>
            </a:r>
            <a:r>
              <a:rPr lang="en-US" dirty="0"/>
              <a:t> occurs</a:t>
            </a:r>
          </a:p>
          <a:p>
            <a:pPr lvl="1"/>
            <a:r>
              <a:rPr lang="en-US" dirty="0"/>
              <a:t>T cell apoptosis and decreased response to cytokines</a:t>
            </a:r>
          </a:p>
          <a:p>
            <a:pPr lvl="1"/>
            <a:r>
              <a:rPr lang="en-US" dirty="0"/>
              <a:t>Neutrophils have fewer cytokine receptors</a:t>
            </a:r>
          </a:p>
        </p:txBody>
      </p:sp>
    </p:spTree>
    <p:extLst>
      <p:ext uri="{BB962C8B-B14F-4D97-AF65-F5344CB8AC3E}">
        <p14:creationId xmlns:p14="http://schemas.microsoft.com/office/powerpoint/2010/main" val="3846664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BA96C-87FB-4281-980D-BF25284223AD}"/>
              </a:ext>
            </a:extLst>
          </p:cNvPr>
          <p:cNvSpPr>
            <a:spLocks noGrp="1"/>
          </p:cNvSpPr>
          <p:nvPr>
            <p:ph type="title"/>
          </p:nvPr>
        </p:nvSpPr>
        <p:spPr/>
        <p:txBody>
          <a:bodyPr/>
          <a:lstStyle/>
          <a:p>
            <a:r>
              <a:rPr lang="en-US" dirty="0"/>
              <a:t>Septic Shock: pathophysiology</a:t>
            </a:r>
          </a:p>
        </p:txBody>
      </p:sp>
      <p:sp>
        <p:nvSpPr>
          <p:cNvPr id="3" name="Content Placeholder 2">
            <a:extLst>
              <a:ext uri="{FF2B5EF4-FFF2-40B4-BE49-F238E27FC236}">
                <a16:creationId xmlns:a16="http://schemas.microsoft.com/office/drawing/2014/main" id="{715CBF89-AA60-492E-B854-125511A67B2A}"/>
              </a:ext>
            </a:extLst>
          </p:cNvPr>
          <p:cNvSpPr>
            <a:spLocks noGrp="1"/>
          </p:cNvSpPr>
          <p:nvPr>
            <p:ph idx="1"/>
          </p:nvPr>
        </p:nvSpPr>
        <p:spPr/>
        <p:txBody>
          <a:bodyPr>
            <a:normAutofit fontScale="85000" lnSpcReduction="10000"/>
          </a:bodyPr>
          <a:lstStyle/>
          <a:p>
            <a:r>
              <a:rPr lang="en-US" dirty="0"/>
              <a:t>Decreased delivery of O</a:t>
            </a:r>
            <a:r>
              <a:rPr lang="en-US" baseline="-25000" dirty="0"/>
              <a:t>2:</a:t>
            </a:r>
          </a:p>
          <a:p>
            <a:pPr lvl="1"/>
            <a:r>
              <a:rPr lang="en-US" u="sng" dirty="0"/>
              <a:t>Cardiomyopathy</a:t>
            </a:r>
            <a:r>
              <a:rPr lang="en-US" dirty="0"/>
              <a:t> due to cytokines (TNF-</a:t>
            </a:r>
            <a:r>
              <a:rPr lang="el-GR" dirty="0"/>
              <a:t>α</a:t>
            </a:r>
            <a:r>
              <a:rPr lang="en-US" dirty="0"/>
              <a:t>, IL-1</a:t>
            </a:r>
            <a:r>
              <a:rPr lang="el-GR" dirty="0"/>
              <a:t>β</a:t>
            </a:r>
            <a:r>
              <a:rPr lang="en-US" dirty="0"/>
              <a:t>), decreased cardiac myocyte function and mitochondrial function. Systolic and diastolic dysfunction is seen</a:t>
            </a:r>
          </a:p>
          <a:p>
            <a:pPr lvl="1"/>
            <a:r>
              <a:rPr lang="en-US" u="sng" dirty="0"/>
              <a:t>Arterial and venous dilation</a:t>
            </a:r>
            <a:r>
              <a:rPr lang="en-US" dirty="0"/>
              <a:t>: decreased BP and venous return/preload</a:t>
            </a:r>
          </a:p>
          <a:p>
            <a:pPr lvl="1"/>
            <a:r>
              <a:rPr lang="en-US" u="sng" dirty="0"/>
              <a:t>Capillary leak</a:t>
            </a:r>
            <a:r>
              <a:rPr lang="en-US" dirty="0"/>
              <a:t> due to loss of endothelial barriers</a:t>
            </a:r>
          </a:p>
          <a:p>
            <a:pPr lvl="1"/>
            <a:r>
              <a:rPr lang="en-US" u="sng" dirty="0"/>
              <a:t>Microthrombi</a:t>
            </a:r>
            <a:r>
              <a:rPr lang="en-US" dirty="0"/>
              <a:t> preventing delivery to certain tissues</a:t>
            </a:r>
          </a:p>
          <a:p>
            <a:pPr lvl="1"/>
            <a:endParaRPr lang="en-US" dirty="0"/>
          </a:p>
          <a:p>
            <a:r>
              <a:rPr lang="en-US" dirty="0"/>
              <a:t>Impaired O</a:t>
            </a:r>
            <a:r>
              <a:rPr lang="en-US" baseline="-25000" dirty="0"/>
              <a:t>2</a:t>
            </a:r>
            <a:r>
              <a:rPr lang="en-US" dirty="0"/>
              <a:t> utilization:</a:t>
            </a:r>
          </a:p>
          <a:p>
            <a:pPr lvl="1"/>
            <a:r>
              <a:rPr lang="en-US" dirty="0"/>
              <a:t>Mitochondrial dysfunction due to reactive oxygen species (ROS)</a:t>
            </a:r>
          </a:p>
          <a:p>
            <a:endParaRPr lang="en-US" dirty="0"/>
          </a:p>
        </p:txBody>
      </p:sp>
    </p:spTree>
    <p:extLst>
      <p:ext uri="{BB962C8B-B14F-4D97-AF65-F5344CB8AC3E}">
        <p14:creationId xmlns:p14="http://schemas.microsoft.com/office/powerpoint/2010/main" val="1886427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DC3AC-2292-47C4-8039-EDB0F805DD6D}"/>
              </a:ext>
            </a:extLst>
          </p:cNvPr>
          <p:cNvSpPr>
            <a:spLocks noGrp="1"/>
          </p:cNvSpPr>
          <p:nvPr>
            <p:ph type="title"/>
          </p:nvPr>
        </p:nvSpPr>
        <p:spPr/>
        <p:txBody>
          <a:bodyPr/>
          <a:lstStyle/>
          <a:p>
            <a:r>
              <a:rPr lang="en-US" dirty="0"/>
              <a:t>Septic Shock: treatment</a:t>
            </a:r>
          </a:p>
        </p:txBody>
      </p:sp>
      <p:sp>
        <p:nvSpPr>
          <p:cNvPr id="3" name="Content Placeholder 2">
            <a:extLst>
              <a:ext uri="{FF2B5EF4-FFF2-40B4-BE49-F238E27FC236}">
                <a16:creationId xmlns:a16="http://schemas.microsoft.com/office/drawing/2014/main" id="{0654324A-6D86-471C-A8CE-737634A8B6DF}"/>
              </a:ext>
            </a:extLst>
          </p:cNvPr>
          <p:cNvSpPr>
            <a:spLocks noGrp="1"/>
          </p:cNvSpPr>
          <p:nvPr>
            <p:ph idx="1"/>
          </p:nvPr>
        </p:nvSpPr>
        <p:spPr/>
        <p:txBody>
          <a:bodyPr/>
          <a:lstStyle/>
          <a:p>
            <a:r>
              <a:rPr lang="en-US" dirty="0"/>
              <a:t>Fluid: 30ml/kg within 3 hours?</a:t>
            </a:r>
          </a:p>
          <a:p>
            <a:pPr lvl="1"/>
            <a:r>
              <a:rPr lang="en-US" dirty="0"/>
              <a:t>Restrictive fluid </a:t>
            </a:r>
            <a:r>
              <a:rPr lang="en-US"/>
              <a:t>strategies?</a:t>
            </a:r>
            <a:endParaRPr lang="en-US" dirty="0"/>
          </a:p>
          <a:p>
            <a:r>
              <a:rPr lang="en-US" dirty="0"/>
              <a:t>Use markers of perfusion (lactate) to guide therapy</a:t>
            </a:r>
          </a:p>
          <a:p>
            <a:r>
              <a:rPr lang="en-US" dirty="0"/>
              <a:t>Broad-spectrum antibiotics given early in course (&lt;1 hour)</a:t>
            </a:r>
          </a:p>
          <a:p>
            <a:r>
              <a:rPr lang="en-US" dirty="0"/>
              <a:t>Vasoactive medications: inotropy, vasoconstriction</a:t>
            </a:r>
          </a:p>
          <a:p>
            <a:r>
              <a:rPr lang="en-US" dirty="0"/>
              <a:t>Steroids???</a:t>
            </a:r>
          </a:p>
        </p:txBody>
      </p:sp>
    </p:spTree>
    <p:extLst>
      <p:ext uri="{BB962C8B-B14F-4D97-AF65-F5344CB8AC3E}">
        <p14:creationId xmlns:p14="http://schemas.microsoft.com/office/powerpoint/2010/main" val="3530178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1568-FD26-4324-B951-F1283224EC19}"/>
              </a:ext>
            </a:extLst>
          </p:cNvPr>
          <p:cNvSpPr>
            <a:spLocks noGrp="1"/>
          </p:cNvSpPr>
          <p:nvPr>
            <p:ph type="title"/>
          </p:nvPr>
        </p:nvSpPr>
        <p:spPr/>
        <p:txBody>
          <a:bodyPr/>
          <a:lstStyle/>
          <a:p>
            <a:r>
              <a:rPr lang="en-US" dirty="0"/>
              <a:t>Septic Shock: documentation</a:t>
            </a:r>
          </a:p>
        </p:txBody>
      </p:sp>
      <p:sp>
        <p:nvSpPr>
          <p:cNvPr id="3" name="Content Placeholder 2">
            <a:extLst>
              <a:ext uri="{FF2B5EF4-FFF2-40B4-BE49-F238E27FC236}">
                <a16:creationId xmlns:a16="http://schemas.microsoft.com/office/drawing/2014/main" id="{3C5EBBCA-CE13-47B9-B98A-C8BC64961CC1}"/>
              </a:ext>
            </a:extLst>
          </p:cNvPr>
          <p:cNvSpPr>
            <a:spLocks noGrp="1"/>
          </p:cNvSpPr>
          <p:nvPr>
            <p:ph idx="1"/>
          </p:nvPr>
        </p:nvSpPr>
        <p:spPr/>
        <p:txBody>
          <a:bodyPr>
            <a:normAutofit lnSpcReduction="10000"/>
          </a:bodyPr>
          <a:lstStyle/>
          <a:p>
            <a:r>
              <a:rPr lang="en-US" dirty="0"/>
              <a:t>Say “septic shock!”</a:t>
            </a:r>
          </a:p>
          <a:p>
            <a:r>
              <a:rPr lang="en-US" dirty="0"/>
              <a:t>Give cause, if known (be specific)</a:t>
            </a:r>
          </a:p>
          <a:p>
            <a:r>
              <a:rPr lang="en-US" dirty="0"/>
              <a:t>Show signs of shock</a:t>
            </a:r>
          </a:p>
          <a:p>
            <a:r>
              <a:rPr lang="en-US" dirty="0"/>
              <a:t>Describe therapies</a:t>
            </a:r>
          </a:p>
          <a:p>
            <a:r>
              <a:rPr lang="en-US" dirty="0"/>
              <a:t>Ex.: septic shock as indicated by a lactic acidosis and acute kidney injury, due to E. coli bacteremia, treated with antibiotics and requiring epinephrine and vasopressin infusions after fluid resuscitation.</a:t>
            </a:r>
          </a:p>
        </p:txBody>
      </p:sp>
    </p:spTree>
    <p:extLst>
      <p:ext uri="{BB962C8B-B14F-4D97-AF65-F5344CB8AC3E}">
        <p14:creationId xmlns:p14="http://schemas.microsoft.com/office/powerpoint/2010/main" val="293502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622B-23FA-4EF1-9862-95890242FE15}"/>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890EEA0D-683E-4279-8A66-3F785E1AF362}"/>
              </a:ext>
            </a:extLst>
          </p:cNvPr>
          <p:cNvSpPr>
            <a:spLocks noGrp="1"/>
          </p:cNvSpPr>
          <p:nvPr>
            <p:ph idx="1"/>
          </p:nvPr>
        </p:nvSpPr>
        <p:spPr/>
        <p:txBody>
          <a:bodyPr/>
          <a:lstStyle/>
          <a:p>
            <a:r>
              <a:rPr lang="en-US" dirty="0"/>
              <a:t>Describe types and characteristics of pediatric shock</a:t>
            </a:r>
          </a:p>
          <a:p>
            <a:r>
              <a:rPr lang="en-US"/>
              <a:t>Briefly review </a:t>
            </a:r>
            <a:r>
              <a:rPr lang="en-US" dirty="0"/>
              <a:t>therapeutic considerations for different kinds of shock</a:t>
            </a:r>
          </a:p>
          <a:p>
            <a:r>
              <a:rPr lang="en-US" dirty="0"/>
              <a:t>Discuss nuances of documentation of pediatric shock</a:t>
            </a:r>
          </a:p>
        </p:txBody>
      </p:sp>
    </p:spTree>
    <p:extLst>
      <p:ext uri="{BB962C8B-B14F-4D97-AF65-F5344CB8AC3E}">
        <p14:creationId xmlns:p14="http://schemas.microsoft.com/office/powerpoint/2010/main" val="2390091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77AA1-BC45-4B81-A1ED-EBD9836DF18D}"/>
              </a:ext>
            </a:extLst>
          </p:cNvPr>
          <p:cNvSpPr>
            <a:spLocks noGrp="1"/>
          </p:cNvSpPr>
          <p:nvPr>
            <p:ph type="title"/>
          </p:nvPr>
        </p:nvSpPr>
        <p:spPr/>
        <p:txBody>
          <a:bodyPr/>
          <a:lstStyle/>
          <a:p>
            <a:r>
              <a:rPr lang="en-US" dirty="0"/>
              <a:t>A word about documentation…</a:t>
            </a:r>
          </a:p>
        </p:txBody>
      </p:sp>
      <p:sp>
        <p:nvSpPr>
          <p:cNvPr id="3" name="Content Placeholder 2">
            <a:extLst>
              <a:ext uri="{FF2B5EF4-FFF2-40B4-BE49-F238E27FC236}">
                <a16:creationId xmlns:a16="http://schemas.microsoft.com/office/drawing/2014/main" id="{9819E7FF-25AC-430A-9924-F6FEDD851B6E}"/>
              </a:ext>
            </a:extLst>
          </p:cNvPr>
          <p:cNvSpPr>
            <a:spLocks noGrp="1"/>
          </p:cNvSpPr>
          <p:nvPr>
            <p:ph idx="1"/>
          </p:nvPr>
        </p:nvSpPr>
        <p:spPr/>
        <p:txBody>
          <a:bodyPr/>
          <a:lstStyle/>
          <a:p>
            <a:r>
              <a:rPr lang="en-US" dirty="0"/>
              <a:t>It’s okay to be wrong</a:t>
            </a:r>
          </a:p>
          <a:p>
            <a:pPr lvl="1"/>
            <a:r>
              <a:rPr lang="en-US" dirty="0"/>
              <a:t>Don’t hedge!</a:t>
            </a:r>
          </a:p>
          <a:p>
            <a:pPr lvl="2"/>
            <a:r>
              <a:rPr lang="en-US" dirty="0"/>
              <a:t>X vs. Y vs. Z</a:t>
            </a:r>
          </a:p>
          <a:p>
            <a:pPr lvl="1"/>
            <a:r>
              <a:rPr lang="en-US" dirty="0"/>
              <a:t>As new information becomes available, explicitly correct prior diagnoses</a:t>
            </a:r>
          </a:p>
          <a:p>
            <a:pPr lvl="2"/>
            <a:r>
              <a:rPr lang="en-US" dirty="0"/>
              <a:t>“Found to have congenital heart disease leading to cardiogenic shock, septic shock ruled out.”</a:t>
            </a:r>
          </a:p>
        </p:txBody>
      </p:sp>
    </p:spTree>
    <p:extLst>
      <p:ext uri="{BB962C8B-B14F-4D97-AF65-F5344CB8AC3E}">
        <p14:creationId xmlns:p14="http://schemas.microsoft.com/office/powerpoint/2010/main" val="72860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77D17-F03D-4F2D-99CA-32F1B4CA2080}"/>
              </a:ext>
            </a:extLst>
          </p:cNvPr>
          <p:cNvSpPr>
            <a:spLocks noGrp="1"/>
          </p:cNvSpPr>
          <p:nvPr>
            <p:ph type="title"/>
          </p:nvPr>
        </p:nvSpPr>
        <p:spPr/>
        <p:txBody>
          <a:bodyPr/>
          <a:lstStyle/>
          <a:p>
            <a:r>
              <a:rPr lang="en-US" dirty="0"/>
              <a:t>Cardiogenic Shock</a:t>
            </a:r>
          </a:p>
        </p:txBody>
      </p:sp>
      <p:sp>
        <p:nvSpPr>
          <p:cNvPr id="3" name="Content Placeholder 2">
            <a:extLst>
              <a:ext uri="{FF2B5EF4-FFF2-40B4-BE49-F238E27FC236}">
                <a16:creationId xmlns:a16="http://schemas.microsoft.com/office/drawing/2014/main" id="{339DF809-CCD6-4284-B5FB-A279580F9B76}"/>
              </a:ext>
            </a:extLst>
          </p:cNvPr>
          <p:cNvSpPr>
            <a:spLocks noGrp="1"/>
          </p:cNvSpPr>
          <p:nvPr>
            <p:ph idx="1"/>
          </p:nvPr>
        </p:nvSpPr>
        <p:spPr/>
        <p:txBody>
          <a:bodyPr>
            <a:normAutofit fontScale="85000" lnSpcReduction="10000"/>
          </a:bodyPr>
          <a:lstStyle/>
          <a:p>
            <a:r>
              <a:rPr lang="en-US" dirty="0"/>
              <a:t>Congenital: muscular dystrophy, cardiomyopathies, CHD</a:t>
            </a:r>
          </a:p>
          <a:p>
            <a:r>
              <a:rPr lang="en-US" dirty="0"/>
              <a:t>Acquired: myocarditis, arrhythmias, sepsis</a:t>
            </a:r>
          </a:p>
          <a:p>
            <a:r>
              <a:rPr lang="en-US" dirty="0"/>
              <a:t>Iatrogenic: </a:t>
            </a:r>
            <a:r>
              <a:rPr lang="en-US" dirty="0" err="1"/>
              <a:t>dauna</a:t>
            </a:r>
            <a:r>
              <a:rPr lang="en-US" dirty="0"/>
              <a:t>-/doxorubicin, post-CPB, anesthetics</a:t>
            </a:r>
          </a:p>
          <a:p>
            <a:endParaRPr lang="en-US" dirty="0"/>
          </a:p>
          <a:p>
            <a:r>
              <a:rPr lang="en-US" dirty="0"/>
              <a:t>Presentation: cool, poor perfusion, diaphoresis, normal to low BP</a:t>
            </a:r>
          </a:p>
          <a:p>
            <a:pPr lvl="1"/>
            <a:r>
              <a:rPr lang="en-US" dirty="0"/>
              <a:t>Low CO, high SVR</a:t>
            </a:r>
          </a:p>
          <a:p>
            <a:pPr lvl="1"/>
            <a:endParaRPr lang="en-US" dirty="0"/>
          </a:p>
          <a:p>
            <a:r>
              <a:rPr lang="en-US" dirty="0"/>
              <a:t>Diagnosis: physical exam, markers of organ function, echocardiogram</a:t>
            </a:r>
          </a:p>
        </p:txBody>
      </p:sp>
    </p:spTree>
    <p:extLst>
      <p:ext uri="{BB962C8B-B14F-4D97-AF65-F5344CB8AC3E}">
        <p14:creationId xmlns:p14="http://schemas.microsoft.com/office/powerpoint/2010/main" val="3187475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64CBD-6ECC-48B9-B9A6-344812835B98}"/>
              </a:ext>
            </a:extLst>
          </p:cNvPr>
          <p:cNvSpPr>
            <a:spLocks noGrp="1"/>
          </p:cNvSpPr>
          <p:nvPr>
            <p:ph type="title"/>
          </p:nvPr>
        </p:nvSpPr>
        <p:spPr/>
        <p:txBody>
          <a:bodyPr/>
          <a:lstStyle/>
          <a:p>
            <a:r>
              <a:rPr lang="en-US" dirty="0"/>
              <a:t>Cardiogenic Shock: treatment</a:t>
            </a:r>
          </a:p>
        </p:txBody>
      </p:sp>
      <p:sp>
        <p:nvSpPr>
          <p:cNvPr id="3" name="Content Placeholder 2">
            <a:extLst>
              <a:ext uri="{FF2B5EF4-FFF2-40B4-BE49-F238E27FC236}">
                <a16:creationId xmlns:a16="http://schemas.microsoft.com/office/drawing/2014/main" id="{29A8051E-35B4-4B92-A906-E0B33A2DA076}"/>
              </a:ext>
            </a:extLst>
          </p:cNvPr>
          <p:cNvSpPr>
            <a:spLocks noGrp="1"/>
          </p:cNvSpPr>
          <p:nvPr>
            <p:ph idx="1"/>
          </p:nvPr>
        </p:nvSpPr>
        <p:spPr/>
        <p:txBody>
          <a:bodyPr/>
          <a:lstStyle/>
          <a:p>
            <a:r>
              <a:rPr lang="en-US" dirty="0"/>
              <a:t>Limited/judicious use of fluid: preload may be beneficial</a:t>
            </a:r>
          </a:p>
          <a:p>
            <a:r>
              <a:rPr lang="en-US" dirty="0"/>
              <a:t>Diuresis: careful diuresis if fluid overloaded</a:t>
            </a:r>
          </a:p>
        </p:txBody>
      </p:sp>
      <p:grpSp>
        <p:nvGrpSpPr>
          <p:cNvPr id="6" name="Group 5">
            <a:extLst>
              <a:ext uri="{FF2B5EF4-FFF2-40B4-BE49-F238E27FC236}">
                <a16:creationId xmlns:a16="http://schemas.microsoft.com/office/drawing/2014/main" id="{F2DAE12A-3190-46C6-BD5D-FCA8F2C1386D}"/>
              </a:ext>
            </a:extLst>
          </p:cNvPr>
          <p:cNvGrpSpPr/>
          <p:nvPr/>
        </p:nvGrpSpPr>
        <p:grpSpPr>
          <a:xfrm>
            <a:off x="1400175" y="2981325"/>
            <a:ext cx="4962525" cy="3037515"/>
            <a:chOff x="1400175" y="2981325"/>
            <a:chExt cx="4962525" cy="3037515"/>
          </a:xfrm>
        </p:grpSpPr>
        <p:pic>
          <p:nvPicPr>
            <p:cNvPr id="1026" name="Picture 2" descr="The Frank-Starling mechanism | Deranged Physiology">
              <a:extLst>
                <a:ext uri="{FF2B5EF4-FFF2-40B4-BE49-F238E27FC236}">
                  <a16:creationId xmlns:a16="http://schemas.microsoft.com/office/drawing/2014/main" id="{BCA423D9-F761-40AD-B365-6BD4E965C1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0175" y="2981325"/>
              <a:ext cx="4962525" cy="303751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755BB756-6180-4C8C-9387-B81B82AFDB09}"/>
                </a:ext>
              </a:extLst>
            </p:cNvPr>
            <p:cNvCxnSpPr/>
            <p:nvPr/>
          </p:nvCxnSpPr>
          <p:spPr>
            <a:xfrm flipH="1" flipV="1">
              <a:off x="3781425" y="4572000"/>
              <a:ext cx="1000125" cy="2952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80279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0814E-6CCD-41DE-865E-E46B101FD732}"/>
              </a:ext>
            </a:extLst>
          </p:cNvPr>
          <p:cNvSpPr>
            <a:spLocks noGrp="1"/>
          </p:cNvSpPr>
          <p:nvPr>
            <p:ph type="title"/>
          </p:nvPr>
        </p:nvSpPr>
        <p:spPr/>
        <p:txBody>
          <a:bodyPr/>
          <a:lstStyle/>
          <a:p>
            <a:r>
              <a:rPr lang="en-US" dirty="0"/>
              <a:t>Cardiogenic Shock: treatment</a:t>
            </a:r>
          </a:p>
        </p:txBody>
      </p:sp>
      <p:sp>
        <p:nvSpPr>
          <p:cNvPr id="3" name="Content Placeholder 2">
            <a:extLst>
              <a:ext uri="{FF2B5EF4-FFF2-40B4-BE49-F238E27FC236}">
                <a16:creationId xmlns:a16="http://schemas.microsoft.com/office/drawing/2014/main" id="{07A79D0B-D9B7-4493-A36A-4DAE43E64FED}"/>
              </a:ext>
            </a:extLst>
          </p:cNvPr>
          <p:cNvSpPr>
            <a:spLocks noGrp="1"/>
          </p:cNvSpPr>
          <p:nvPr>
            <p:ph idx="1"/>
          </p:nvPr>
        </p:nvSpPr>
        <p:spPr/>
        <p:txBody>
          <a:bodyPr/>
          <a:lstStyle/>
          <a:p>
            <a:r>
              <a:rPr lang="en-US" dirty="0"/>
              <a:t>Inotropy: dobutamine, milrinone</a:t>
            </a:r>
          </a:p>
          <a:p>
            <a:r>
              <a:rPr lang="en-US" dirty="0"/>
              <a:t>Vasodilators: nitroprusside</a:t>
            </a:r>
          </a:p>
          <a:p>
            <a:r>
              <a:rPr lang="en-US" dirty="0"/>
              <a:t>Anti-</a:t>
            </a:r>
            <a:r>
              <a:rPr lang="en-US" dirty="0" err="1"/>
              <a:t>arrhythmics</a:t>
            </a:r>
            <a:endParaRPr lang="en-US" dirty="0"/>
          </a:p>
          <a:p>
            <a:r>
              <a:rPr lang="en-US" dirty="0"/>
              <a:t>Vasoconstrictors?</a:t>
            </a:r>
          </a:p>
          <a:p>
            <a:r>
              <a:rPr lang="en-US" dirty="0"/>
              <a:t>Extra-Corporeal Life Support (ELSO, ECMO)</a:t>
            </a:r>
          </a:p>
        </p:txBody>
      </p:sp>
    </p:spTree>
    <p:extLst>
      <p:ext uri="{BB962C8B-B14F-4D97-AF65-F5344CB8AC3E}">
        <p14:creationId xmlns:p14="http://schemas.microsoft.com/office/powerpoint/2010/main" val="475371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AFF9F-971D-48B2-AAD6-ED0EF8CCBF6A}"/>
              </a:ext>
            </a:extLst>
          </p:cNvPr>
          <p:cNvSpPr>
            <a:spLocks noGrp="1"/>
          </p:cNvSpPr>
          <p:nvPr>
            <p:ph type="title"/>
          </p:nvPr>
        </p:nvSpPr>
        <p:spPr/>
        <p:txBody>
          <a:bodyPr/>
          <a:lstStyle/>
          <a:p>
            <a:r>
              <a:rPr lang="en-US" dirty="0"/>
              <a:t>Cardiogenic Shock: documentation</a:t>
            </a:r>
          </a:p>
        </p:txBody>
      </p:sp>
      <p:sp>
        <p:nvSpPr>
          <p:cNvPr id="3" name="Content Placeholder 2">
            <a:extLst>
              <a:ext uri="{FF2B5EF4-FFF2-40B4-BE49-F238E27FC236}">
                <a16:creationId xmlns:a16="http://schemas.microsoft.com/office/drawing/2014/main" id="{40643A46-E18A-4108-91E0-15B9873931EC}"/>
              </a:ext>
            </a:extLst>
          </p:cNvPr>
          <p:cNvSpPr>
            <a:spLocks noGrp="1"/>
          </p:cNvSpPr>
          <p:nvPr>
            <p:ph idx="1"/>
          </p:nvPr>
        </p:nvSpPr>
        <p:spPr/>
        <p:txBody>
          <a:bodyPr>
            <a:normAutofit fontScale="92500" lnSpcReduction="10000"/>
          </a:bodyPr>
          <a:lstStyle/>
          <a:p>
            <a:r>
              <a:rPr lang="en-US" dirty="0"/>
              <a:t>Specify type of heart failure, cause (if known), effects/signs, and therapies</a:t>
            </a:r>
          </a:p>
          <a:p>
            <a:r>
              <a:rPr lang="en-US" dirty="0"/>
              <a:t>Indicate if </a:t>
            </a:r>
            <a:r>
              <a:rPr lang="en-US" i="1" dirty="0"/>
              <a:t>expected</a:t>
            </a:r>
            <a:r>
              <a:rPr lang="en-US" dirty="0"/>
              <a:t>, e.g., after cardiopulmonary bypass</a:t>
            </a:r>
          </a:p>
          <a:p>
            <a:endParaRPr lang="en-US" dirty="0"/>
          </a:p>
          <a:p>
            <a:r>
              <a:rPr lang="en-US" dirty="0"/>
              <a:t>Ex.: Cardiogenic shock shown by a lactic acidosis and altered mental status, likely due to acute on chronic systolic heart failure from known dilated cardiomyopathy and new cardiac arrest, being treated with milrinone, afterload reduction with nitroprusside, and careful diuresis.</a:t>
            </a:r>
          </a:p>
        </p:txBody>
      </p:sp>
    </p:spTree>
    <p:extLst>
      <p:ext uri="{BB962C8B-B14F-4D97-AF65-F5344CB8AC3E}">
        <p14:creationId xmlns:p14="http://schemas.microsoft.com/office/powerpoint/2010/main" val="3975004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2338A-3731-4EED-B262-CDC8D88A5DC2}"/>
              </a:ext>
            </a:extLst>
          </p:cNvPr>
          <p:cNvSpPr>
            <a:spLocks noGrp="1"/>
          </p:cNvSpPr>
          <p:nvPr>
            <p:ph type="title"/>
          </p:nvPr>
        </p:nvSpPr>
        <p:spPr/>
        <p:txBody>
          <a:bodyPr/>
          <a:lstStyle/>
          <a:p>
            <a:r>
              <a:rPr lang="en-US" dirty="0"/>
              <a:t>Hypovolemic Shock</a:t>
            </a:r>
          </a:p>
        </p:txBody>
      </p:sp>
      <p:sp>
        <p:nvSpPr>
          <p:cNvPr id="3" name="Content Placeholder 2">
            <a:extLst>
              <a:ext uri="{FF2B5EF4-FFF2-40B4-BE49-F238E27FC236}">
                <a16:creationId xmlns:a16="http://schemas.microsoft.com/office/drawing/2014/main" id="{77592F87-1885-43FD-BF40-28798EA4FE50}"/>
              </a:ext>
            </a:extLst>
          </p:cNvPr>
          <p:cNvSpPr>
            <a:spLocks noGrp="1"/>
          </p:cNvSpPr>
          <p:nvPr>
            <p:ph idx="1"/>
          </p:nvPr>
        </p:nvSpPr>
        <p:spPr/>
        <p:txBody>
          <a:bodyPr>
            <a:normAutofit fontScale="92500" lnSpcReduction="20000"/>
          </a:bodyPr>
          <a:lstStyle/>
          <a:p>
            <a:r>
              <a:rPr lang="en-US" dirty="0"/>
              <a:t>Causes: sepsis, diarrhea, poor oral intake ± vomiting, excessive sweating, inappropriate diuresis (DKA, DI, adrenal insufficiency)</a:t>
            </a:r>
          </a:p>
          <a:p>
            <a:endParaRPr lang="en-US" dirty="0"/>
          </a:p>
          <a:p>
            <a:r>
              <a:rPr lang="en-US" dirty="0"/>
              <a:t>Presentation: tachycardic, hypotensive, dry skin and mucous membranes, poor skin turgor</a:t>
            </a:r>
          </a:p>
          <a:p>
            <a:endParaRPr lang="en-US" dirty="0"/>
          </a:p>
          <a:p>
            <a:r>
              <a:rPr lang="en-US" dirty="0"/>
              <a:t>Normal to low CO, high vascular tone but low SVR</a:t>
            </a:r>
          </a:p>
          <a:p>
            <a:pPr lvl="1"/>
            <a:r>
              <a:rPr lang="en-US" dirty="0"/>
              <a:t>P=V x R</a:t>
            </a:r>
          </a:p>
          <a:p>
            <a:endParaRPr lang="en-US" dirty="0"/>
          </a:p>
          <a:p>
            <a:endParaRPr lang="en-US" dirty="0"/>
          </a:p>
        </p:txBody>
      </p:sp>
    </p:spTree>
    <p:extLst>
      <p:ext uri="{BB962C8B-B14F-4D97-AF65-F5344CB8AC3E}">
        <p14:creationId xmlns:p14="http://schemas.microsoft.com/office/powerpoint/2010/main" val="2700499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E2546-FABA-4CA3-8398-8156F43415C9}"/>
              </a:ext>
            </a:extLst>
          </p:cNvPr>
          <p:cNvSpPr>
            <a:spLocks noGrp="1"/>
          </p:cNvSpPr>
          <p:nvPr>
            <p:ph type="title"/>
          </p:nvPr>
        </p:nvSpPr>
        <p:spPr/>
        <p:txBody>
          <a:bodyPr/>
          <a:lstStyle/>
          <a:p>
            <a:r>
              <a:rPr lang="en-US" dirty="0"/>
              <a:t>Hypovolemic Shock</a:t>
            </a:r>
          </a:p>
        </p:txBody>
      </p:sp>
      <p:sp>
        <p:nvSpPr>
          <p:cNvPr id="3" name="Content Placeholder 2">
            <a:extLst>
              <a:ext uri="{FF2B5EF4-FFF2-40B4-BE49-F238E27FC236}">
                <a16:creationId xmlns:a16="http://schemas.microsoft.com/office/drawing/2014/main" id="{2BEC22CF-5F7C-4145-8082-D429A8B747C5}"/>
              </a:ext>
            </a:extLst>
          </p:cNvPr>
          <p:cNvSpPr>
            <a:spLocks noGrp="1"/>
          </p:cNvSpPr>
          <p:nvPr>
            <p:ph idx="1"/>
          </p:nvPr>
        </p:nvSpPr>
        <p:spPr/>
        <p:txBody>
          <a:bodyPr>
            <a:normAutofit fontScale="92500" lnSpcReduction="20000"/>
          </a:bodyPr>
          <a:lstStyle/>
          <a:p>
            <a:r>
              <a:rPr lang="en-US" dirty="0"/>
              <a:t>Compensatory mechanisms:</a:t>
            </a:r>
          </a:p>
          <a:p>
            <a:pPr lvl="1"/>
            <a:r>
              <a:rPr lang="en-US" dirty="0"/>
              <a:t>Tachycardia (increase CO)</a:t>
            </a:r>
          </a:p>
          <a:p>
            <a:pPr lvl="1"/>
            <a:r>
              <a:rPr lang="en-US" dirty="0"/>
              <a:t>Vasoconstriction</a:t>
            </a:r>
          </a:p>
          <a:p>
            <a:pPr lvl="1"/>
            <a:r>
              <a:rPr lang="en-US" dirty="0"/>
              <a:t>R-A-A axis activation (sodium retention), ADH release</a:t>
            </a:r>
          </a:p>
          <a:p>
            <a:endParaRPr lang="en-US" dirty="0"/>
          </a:p>
          <a:p>
            <a:r>
              <a:rPr lang="en-US" dirty="0"/>
              <a:t>Hypotension is a LATE finding (&gt;30% circulating volume loss)</a:t>
            </a:r>
          </a:p>
          <a:p>
            <a:endParaRPr lang="en-US" dirty="0"/>
          </a:p>
          <a:p>
            <a:r>
              <a:rPr lang="en-US" dirty="0"/>
              <a:t>If volume loss is </a:t>
            </a:r>
            <a:r>
              <a:rPr lang="en-US" i="1" dirty="0"/>
              <a:t>due to</a:t>
            </a:r>
            <a:r>
              <a:rPr lang="en-US" dirty="0"/>
              <a:t> urinary output then it is not a good metric</a:t>
            </a:r>
          </a:p>
        </p:txBody>
      </p:sp>
    </p:spTree>
    <p:extLst>
      <p:ext uri="{BB962C8B-B14F-4D97-AF65-F5344CB8AC3E}">
        <p14:creationId xmlns:p14="http://schemas.microsoft.com/office/powerpoint/2010/main" val="2615835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1A653-1FF8-4717-9109-AE5A357E25F9}"/>
              </a:ext>
            </a:extLst>
          </p:cNvPr>
          <p:cNvSpPr>
            <a:spLocks noGrp="1"/>
          </p:cNvSpPr>
          <p:nvPr>
            <p:ph type="title"/>
          </p:nvPr>
        </p:nvSpPr>
        <p:spPr/>
        <p:txBody>
          <a:bodyPr/>
          <a:lstStyle/>
          <a:p>
            <a:r>
              <a:rPr lang="en-US" dirty="0"/>
              <a:t>Hypovolemic Shock: treatment</a:t>
            </a:r>
          </a:p>
        </p:txBody>
      </p:sp>
      <p:sp>
        <p:nvSpPr>
          <p:cNvPr id="3" name="Content Placeholder 2">
            <a:extLst>
              <a:ext uri="{FF2B5EF4-FFF2-40B4-BE49-F238E27FC236}">
                <a16:creationId xmlns:a16="http://schemas.microsoft.com/office/drawing/2014/main" id="{84A0DE1C-86BC-46F2-A9CE-5B5124A240AC}"/>
              </a:ext>
            </a:extLst>
          </p:cNvPr>
          <p:cNvSpPr>
            <a:spLocks noGrp="1"/>
          </p:cNvSpPr>
          <p:nvPr>
            <p:ph idx="1"/>
          </p:nvPr>
        </p:nvSpPr>
        <p:spPr/>
        <p:txBody>
          <a:bodyPr>
            <a:normAutofit fontScale="85000" lnSpcReduction="20000"/>
          </a:bodyPr>
          <a:lstStyle/>
          <a:p>
            <a:r>
              <a:rPr lang="en-US" dirty="0"/>
              <a:t>Volume!</a:t>
            </a:r>
          </a:p>
          <a:p>
            <a:pPr lvl="1"/>
            <a:r>
              <a:rPr lang="en-US" dirty="0"/>
              <a:t>Isotonic fluids: NS or LR</a:t>
            </a:r>
          </a:p>
          <a:p>
            <a:pPr lvl="1"/>
            <a:r>
              <a:rPr lang="en-US" dirty="0"/>
              <a:t>10-20ml/kg aliquots</a:t>
            </a:r>
          </a:p>
          <a:p>
            <a:pPr lvl="1"/>
            <a:r>
              <a:rPr lang="en-US" dirty="0"/>
              <a:t>Dosing per examination</a:t>
            </a:r>
          </a:p>
          <a:p>
            <a:r>
              <a:rPr lang="en-US" dirty="0"/>
              <a:t>Consider ongoing losses: inappropriate urine output, diarrhea, insensible losses</a:t>
            </a:r>
          </a:p>
          <a:p>
            <a:r>
              <a:rPr lang="en-US" dirty="0"/>
              <a:t>Beware SIADH: monitor electrolytes</a:t>
            </a:r>
          </a:p>
          <a:p>
            <a:r>
              <a:rPr lang="en-US" dirty="0"/>
              <a:t>If shock continues after 40-60ml/kg resuscitation, consider alternative diagnoses:</a:t>
            </a:r>
          </a:p>
          <a:p>
            <a:pPr lvl="1"/>
            <a:r>
              <a:rPr lang="en-US" dirty="0"/>
              <a:t>Sepsis, cardiogenic shock, hemorrhage</a:t>
            </a:r>
          </a:p>
        </p:txBody>
      </p:sp>
    </p:spTree>
    <p:extLst>
      <p:ext uri="{BB962C8B-B14F-4D97-AF65-F5344CB8AC3E}">
        <p14:creationId xmlns:p14="http://schemas.microsoft.com/office/powerpoint/2010/main" val="3896759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7249E-E5C2-449F-9D60-716951C1F4B1}"/>
              </a:ext>
            </a:extLst>
          </p:cNvPr>
          <p:cNvSpPr>
            <a:spLocks noGrp="1"/>
          </p:cNvSpPr>
          <p:nvPr>
            <p:ph type="title"/>
          </p:nvPr>
        </p:nvSpPr>
        <p:spPr/>
        <p:txBody>
          <a:bodyPr/>
          <a:lstStyle/>
          <a:p>
            <a:r>
              <a:rPr lang="en-US" dirty="0"/>
              <a:t>Hemorrhagic Shock</a:t>
            </a:r>
          </a:p>
        </p:txBody>
      </p:sp>
      <p:sp>
        <p:nvSpPr>
          <p:cNvPr id="3" name="Content Placeholder 2">
            <a:extLst>
              <a:ext uri="{FF2B5EF4-FFF2-40B4-BE49-F238E27FC236}">
                <a16:creationId xmlns:a16="http://schemas.microsoft.com/office/drawing/2014/main" id="{7A05AF29-703B-4742-9686-F1E80283FDA8}"/>
              </a:ext>
            </a:extLst>
          </p:cNvPr>
          <p:cNvSpPr>
            <a:spLocks noGrp="1"/>
          </p:cNvSpPr>
          <p:nvPr>
            <p:ph idx="1"/>
          </p:nvPr>
        </p:nvSpPr>
        <p:spPr/>
        <p:txBody>
          <a:bodyPr>
            <a:normAutofit fontScale="77500" lnSpcReduction="20000"/>
          </a:bodyPr>
          <a:lstStyle/>
          <a:p>
            <a:r>
              <a:rPr lang="en-US" dirty="0"/>
              <a:t>Leading cause of death in children</a:t>
            </a:r>
          </a:p>
          <a:p>
            <a:r>
              <a:rPr lang="en-US" dirty="0"/>
              <a:t>Causes: hemorrhage</a:t>
            </a:r>
          </a:p>
          <a:p>
            <a:pPr lvl="1"/>
            <a:r>
              <a:rPr lang="en-US" dirty="0"/>
              <a:t>May be internal: head (neonates), chest, abdomen, pelvis, GI</a:t>
            </a:r>
          </a:p>
          <a:p>
            <a:pPr lvl="2"/>
            <a:r>
              <a:rPr lang="en-US" dirty="0"/>
              <a:t>Long bones less common in kids</a:t>
            </a:r>
          </a:p>
          <a:p>
            <a:pPr lvl="1"/>
            <a:r>
              <a:rPr lang="en-US" dirty="0"/>
              <a:t>Coagulopathy</a:t>
            </a:r>
          </a:p>
          <a:p>
            <a:pPr lvl="2"/>
            <a:endParaRPr lang="en-US" dirty="0"/>
          </a:p>
          <a:p>
            <a:r>
              <a:rPr lang="en-US" dirty="0"/>
              <a:t>Subset of hypovolemia:</a:t>
            </a:r>
          </a:p>
          <a:p>
            <a:pPr lvl="1"/>
            <a:r>
              <a:rPr lang="en-US" dirty="0"/>
              <a:t>Additional component of decreased CaO</a:t>
            </a:r>
            <a:r>
              <a:rPr lang="en-US" baseline="-25000" dirty="0"/>
              <a:t>2</a:t>
            </a:r>
          </a:p>
          <a:p>
            <a:pPr lvl="1"/>
            <a:r>
              <a:rPr lang="en-US" dirty="0"/>
              <a:t>Includes an inflammatory state: MODS, ARDS</a:t>
            </a:r>
          </a:p>
          <a:p>
            <a:pPr lvl="1"/>
            <a:endParaRPr lang="en-US" dirty="0"/>
          </a:p>
          <a:p>
            <a:r>
              <a:rPr lang="en-US" dirty="0"/>
              <a:t>Normal blood volume: Neonates 80-100ml/kg, &gt;3mo 70ml/kg</a:t>
            </a:r>
          </a:p>
          <a:p>
            <a:pPr lvl="2"/>
            <a:endParaRPr lang="en-US" dirty="0"/>
          </a:p>
        </p:txBody>
      </p:sp>
    </p:spTree>
    <p:extLst>
      <p:ext uri="{BB962C8B-B14F-4D97-AF65-F5344CB8AC3E}">
        <p14:creationId xmlns:p14="http://schemas.microsoft.com/office/powerpoint/2010/main" val="2613010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7CE46-F24B-4BDF-B69F-2E8CDA8E38EC}"/>
              </a:ext>
            </a:extLst>
          </p:cNvPr>
          <p:cNvSpPr>
            <a:spLocks noGrp="1"/>
          </p:cNvSpPr>
          <p:nvPr>
            <p:ph type="title"/>
          </p:nvPr>
        </p:nvSpPr>
        <p:spPr/>
        <p:txBody>
          <a:bodyPr/>
          <a:lstStyle/>
          <a:p>
            <a:r>
              <a:rPr lang="en-US" dirty="0"/>
              <a:t>Hemorrhagic Shock</a:t>
            </a:r>
          </a:p>
        </p:txBody>
      </p:sp>
      <p:sp>
        <p:nvSpPr>
          <p:cNvPr id="3" name="Content Placeholder 2">
            <a:extLst>
              <a:ext uri="{FF2B5EF4-FFF2-40B4-BE49-F238E27FC236}">
                <a16:creationId xmlns:a16="http://schemas.microsoft.com/office/drawing/2014/main" id="{0AE4AC41-BA18-4DE8-A67D-058D6260AAE1}"/>
              </a:ext>
            </a:extLst>
          </p:cNvPr>
          <p:cNvSpPr>
            <a:spLocks noGrp="1"/>
          </p:cNvSpPr>
          <p:nvPr>
            <p:ph idx="1"/>
          </p:nvPr>
        </p:nvSpPr>
        <p:spPr/>
        <p:txBody>
          <a:bodyPr/>
          <a:lstStyle/>
          <a:p>
            <a:r>
              <a:rPr lang="en-US" dirty="0"/>
              <a:t>Presentation: similar to hypovolemic, pale</a:t>
            </a:r>
          </a:p>
          <a:p>
            <a:r>
              <a:rPr lang="en-US" dirty="0"/>
              <a:t>Normal to high CO (if volume is adequate), normal SVR if volume adequate, low if inadequate</a:t>
            </a:r>
          </a:p>
          <a:p>
            <a:endParaRPr lang="en-US" dirty="0"/>
          </a:p>
        </p:txBody>
      </p:sp>
      <p:pic>
        <p:nvPicPr>
          <p:cNvPr id="4" name="Picture 3">
            <a:extLst>
              <a:ext uri="{FF2B5EF4-FFF2-40B4-BE49-F238E27FC236}">
                <a16:creationId xmlns:a16="http://schemas.microsoft.com/office/drawing/2014/main" id="{686FA044-C839-49B6-B611-0BB55F163D46}"/>
              </a:ext>
            </a:extLst>
          </p:cNvPr>
          <p:cNvPicPr>
            <a:picLocks noChangeAspect="1"/>
          </p:cNvPicPr>
          <p:nvPr/>
        </p:nvPicPr>
        <p:blipFill>
          <a:blip r:embed="rId2"/>
          <a:stretch>
            <a:fillRect/>
          </a:stretch>
        </p:blipFill>
        <p:spPr>
          <a:xfrm>
            <a:off x="2037581" y="3128616"/>
            <a:ext cx="7781012" cy="3500784"/>
          </a:xfrm>
          <a:prstGeom prst="rect">
            <a:avLst/>
          </a:prstGeom>
        </p:spPr>
      </p:pic>
      <p:sp>
        <p:nvSpPr>
          <p:cNvPr id="5" name="Rectangle 4">
            <a:extLst>
              <a:ext uri="{FF2B5EF4-FFF2-40B4-BE49-F238E27FC236}">
                <a16:creationId xmlns:a16="http://schemas.microsoft.com/office/drawing/2014/main" id="{08413ECA-2338-4638-A107-CA656BCEDA78}"/>
              </a:ext>
            </a:extLst>
          </p:cNvPr>
          <p:cNvSpPr/>
          <p:nvPr/>
        </p:nvSpPr>
        <p:spPr>
          <a:xfrm>
            <a:off x="5124450" y="4410075"/>
            <a:ext cx="2990849" cy="209550"/>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4BCC730-52B8-44E4-A52A-57FED2CB2710}"/>
              </a:ext>
            </a:extLst>
          </p:cNvPr>
          <p:cNvSpPr/>
          <p:nvPr/>
        </p:nvSpPr>
        <p:spPr>
          <a:xfrm>
            <a:off x="5124449" y="5334000"/>
            <a:ext cx="2990849" cy="209550"/>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075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2BBCE-45D3-4870-A494-AFD5089A762F}"/>
              </a:ext>
            </a:extLst>
          </p:cNvPr>
          <p:cNvSpPr>
            <a:spLocks noGrp="1"/>
          </p:cNvSpPr>
          <p:nvPr>
            <p:ph type="title"/>
          </p:nvPr>
        </p:nvSpPr>
        <p:spPr/>
        <p:txBody>
          <a:bodyPr/>
          <a:lstStyle/>
          <a:p>
            <a:r>
              <a:rPr lang="en-US" dirty="0"/>
              <a:t>Shock: definition</a:t>
            </a:r>
          </a:p>
        </p:txBody>
      </p:sp>
      <p:sp>
        <p:nvSpPr>
          <p:cNvPr id="3" name="Content Placeholder 2">
            <a:extLst>
              <a:ext uri="{FF2B5EF4-FFF2-40B4-BE49-F238E27FC236}">
                <a16:creationId xmlns:a16="http://schemas.microsoft.com/office/drawing/2014/main" id="{A0F31205-B468-4FCF-8B83-711816B31014}"/>
              </a:ext>
            </a:extLst>
          </p:cNvPr>
          <p:cNvSpPr>
            <a:spLocks noGrp="1"/>
          </p:cNvSpPr>
          <p:nvPr>
            <p:ph idx="1"/>
          </p:nvPr>
        </p:nvSpPr>
        <p:spPr/>
        <p:txBody>
          <a:bodyPr/>
          <a:lstStyle/>
          <a:p>
            <a:pPr marL="0" indent="0" algn="ctr">
              <a:buNone/>
            </a:pPr>
            <a:endParaRPr lang="en-US" dirty="0"/>
          </a:p>
          <a:p>
            <a:pPr marL="0" indent="0" algn="ctr">
              <a:buNone/>
            </a:pPr>
            <a:r>
              <a:rPr lang="en-US" sz="4600" b="1" dirty="0">
                <a:solidFill>
                  <a:srgbClr val="FF0000"/>
                </a:solidFill>
              </a:rPr>
              <a:t>SHOCK</a:t>
            </a:r>
          </a:p>
          <a:p>
            <a:pPr marL="0" indent="0" algn="ctr">
              <a:buNone/>
            </a:pPr>
            <a:r>
              <a:rPr lang="en-US" sz="4600" b="1" dirty="0">
                <a:solidFill>
                  <a:srgbClr val="FF0000"/>
                </a:solidFill>
              </a:rPr>
              <a:t>≠</a:t>
            </a:r>
          </a:p>
          <a:p>
            <a:pPr marL="0" indent="0" algn="ctr">
              <a:buNone/>
            </a:pPr>
            <a:r>
              <a:rPr lang="en-US" sz="4600" b="1" dirty="0">
                <a:solidFill>
                  <a:srgbClr val="FF0000"/>
                </a:solidFill>
              </a:rPr>
              <a:t>HYPOTENSION</a:t>
            </a:r>
          </a:p>
        </p:txBody>
      </p:sp>
    </p:spTree>
    <p:extLst>
      <p:ext uri="{BB962C8B-B14F-4D97-AF65-F5344CB8AC3E}">
        <p14:creationId xmlns:p14="http://schemas.microsoft.com/office/powerpoint/2010/main" val="3065635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F7B27-0B94-4656-A760-3975C59BED30}"/>
              </a:ext>
            </a:extLst>
          </p:cNvPr>
          <p:cNvSpPr>
            <a:spLocks noGrp="1"/>
          </p:cNvSpPr>
          <p:nvPr>
            <p:ph type="title"/>
          </p:nvPr>
        </p:nvSpPr>
        <p:spPr/>
        <p:txBody>
          <a:bodyPr/>
          <a:lstStyle/>
          <a:p>
            <a:r>
              <a:rPr lang="en-US" dirty="0"/>
              <a:t>Hemorrhagic Shock: treatment</a:t>
            </a:r>
          </a:p>
        </p:txBody>
      </p:sp>
      <p:sp>
        <p:nvSpPr>
          <p:cNvPr id="3" name="Content Placeholder 2">
            <a:extLst>
              <a:ext uri="{FF2B5EF4-FFF2-40B4-BE49-F238E27FC236}">
                <a16:creationId xmlns:a16="http://schemas.microsoft.com/office/drawing/2014/main" id="{15A5C25C-705D-4F6F-B7F6-A4FB6974E846}"/>
              </a:ext>
            </a:extLst>
          </p:cNvPr>
          <p:cNvSpPr>
            <a:spLocks noGrp="1"/>
          </p:cNvSpPr>
          <p:nvPr>
            <p:ph idx="1"/>
          </p:nvPr>
        </p:nvSpPr>
        <p:spPr/>
        <p:txBody>
          <a:bodyPr>
            <a:normAutofit fontScale="92500" lnSpcReduction="20000"/>
          </a:bodyPr>
          <a:lstStyle/>
          <a:p>
            <a:r>
              <a:rPr lang="en-US" dirty="0"/>
              <a:t>Control bleeding</a:t>
            </a:r>
          </a:p>
          <a:p>
            <a:r>
              <a:rPr lang="en-US" dirty="0"/>
              <a:t>Correct coagulopathy</a:t>
            </a:r>
          </a:p>
          <a:p>
            <a:r>
              <a:rPr lang="en-US" dirty="0"/>
              <a:t>Consider initial crystalloid fluid bolus</a:t>
            </a:r>
          </a:p>
          <a:p>
            <a:r>
              <a:rPr lang="en-US" dirty="0"/>
              <a:t>Provide blood products</a:t>
            </a:r>
          </a:p>
          <a:p>
            <a:pPr lvl="1"/>
            <a:r>
              <a:rPr lang="en-US" dirty="0"/>
              <a:t>Beware massive transfusion syndrome: &gt;40ml/kg blood replaced</a:t>
            </a:r>
          </a:p>
          <a:p>
            <a:pPr lvl="2"/>
            <a:r>
              <a:rPr lang="en-US" dirty="0"/>
              <a:t>Use “balanced” resuscitation: 1:1:1 or 3:1:1 PRBC/FFP/</a:t>
            </a:r>
            <a:r>
              <a:rPr lang="en-US" dirty="0" err="1"/>
              <a:t>Plts</a:t>
            </a:r>
            <a:endParaRPr lang="en-US" dirty="0"/>
          </a:p>
          <a:p>
            <a:pPr lvl="1"/>
            <a:r>
              <a:rPr lang="en-US" dirty="0"/>
              <a:t>Goal hemoglobin &gt;7g/dL</a:t>
            </a:r>
          </a:p>
          <a:p>
            <a:r>
              <a:rPr lang="en-US" dirty="0"/>
              <a:t>Permissive hypotension </a:t>
            </a:r>
          </a:p>
          <a:p>
            <a:pPr lvl="1"/>
            <a:r>
              <a:rPr lang="en-US" dirty="0"/>
              <a:t>Excluding head trauma</a:t>
            </a:r>
          </a:p>
        </p:txBody>
      </p:sp>
    </p:spTree>
    <p:extLst>
      <p:ext uri="{BB962C8B-B14F-4D97-AF65-F5344CB8AC3E}">
        <p14:creationId xmlns:p14="http://schemas.microsoft.com/office/powerpoint/2010/main" val="4103871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4F479-BD1B-4734-9377-1B8BC4122197}"/>
              </a:ext>
            </a:extLst>
          </p:cNvPr>
          <p:cNvSpPr>
            <a:spLocks noGrp="1"/>
          </p:cNvSpPr>
          <p:nvPr>
            <p:ph type="title"/>
          </p:nvPr>
        </p:nvSpPr>
        <p:spPr/>
        <p:txBody>
          <a:bodyPr/>
          <a:lstStyle/>
          <a:p>
            <a:r>
              <a:rPr lang="en-US" dirty="0"/>
              <a:t>Hemorrhagic Shock: pitfalls</a:t>
            </a:r>
          </a:p>
        </p:txBody>
      </p:sp>
      <p:sp>
        <p:nvSpPr>
          <p:cNvPr id="3" name="Content Placeholder 2">
            <a:extLst>
              <a:ext uri="{FF2B5EF4-FFF2-40B4-BE49-F238E27FC236}">
                <a16:creationId xmlns:a16="http://schemas.microsoft.com/office/drawing/2014/main" id="{27411B38-39C2-467B-BDEC-DD799F156968}"/>
              </a:ext>
            </a:extLst>
          </p:cNvPr>
          <p:cNvSpPr>
            <a:spLocks noGrp="1"/>
          </p:cNvSpPr>
          <p:nvPr>
            <p:ph idx="1"/>
          </p:nvPr>
        </p:nvSpPr>
        <p:spPr/>
        <p:txBody>
          <a:bodyPr/>
          <a:lstStyle/>
          <a:p>
            <a:r>
              <a:rPr lang="en-US" dirty="0"/>
              <a:t>Coagulopathy</a:t>
            </a:r>
          </a:p>
          <a:p>
            <a:pPr lvl="1"/>
            <a:r>
              <a:rPr lang="en-US" dirty="0"/>
              <a:t>Mitigated by balanced resuscitation</a:t>
            </a:r>
          </a:p>
          <a:p>
            <a:r>
              <a:rPr lang="en-US" dirty="0"/>
              <a:t>Inflammatory response</a:t>
            </a:r>
          </a:p>
          <a:p>
            <a:pPr lvl="1"/>
            <a:r>
              <a:rPr lang="en-US" dirty="0"/>
              <a:t>TRALI</a:t>
            </a:r>
          </a:p>
          <a:p>
            <a:r>
              <a:rPr lang="en-US" dirty="0"/>
              <a:t>Hyperkalemia</a:t>
            </a:r>
          </a:p>
          <a:p>
            <a:r>
              <a:rPr lang="en-US" dirty="0"/>
              <a:t>Hypocalcemia</a:t>
            </a:r>
          </a:p>
        </p:txBody>
      </p:sp>
    </p:spTree>
    <p:extLst>
      <p:ext uri="{BB962C8B-B14F-4D97-AF65-F5344CB8AC3E}">
        <p14:creationId xmlns:p14="http://schemas.microsoft.com/office/powerpoint/2010/main" val="4077520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E394-2029-4BDA-85F9-AAA4CD5241E1}"/>
              </a:ext>
            </a:extLst>
          </p:cNvPr>
          <p:cNvSpPr>
            <a:spLocks noGrp="1"/>
          </p:cNvSpPr>
          <p:nvPr>
            <p:ph type="title"/>
          </p:nvPr>
        </p:nvSpPr>
        <p:spPr/>
        <p:txBody>
          <a:bodyPr/>
          <a:lstStyle/>
          <a:p>
            <a:r>
              <a:rPr lang="en-US" dirty="0"/>
              <a:t>Hemorrhagic Shock: documentation</a:t>
            </a:r>
          </a:p>
        </p:txBody>
      </p:sp>
      <p:sp>
        <p:nvSpPr>
          <p:cNvPr id="3" name="Content Placeholder 2">
            <a:extLst>
              <a:ext uri="{FF2B5EF4-FFF2-40B4-BE49-F238E27FC236}">
                <a16:creationId xmlns:a16="http://schemas.microsoft.com/office/drawing/2014/main" id="{66CA6B7E-EC69-47DD-BAFE-BA8A552C0245}"/>
              </a:ext>
            </a:extLst>
          </p:cNvPr>
          <p:cNvSpPr>
            <a:spLocks noGrp="1"/>
          </p:cNvSpPr>
          <p:nvPr>
            <p:ph idx="1"/>
          </p:nvPr>
        </p:nvSpPr>
        <p:spPr/>
        <p:txBody>
          <a:bodyPr>
            <a:normAutofit fontScale="92500" lnSpcReduction="10000"/>
          </a:bodyPr>
          <a:lstStyle/>
          <a:p>
            <a:r>
              <a:rPr lang="en-US" dirty="0"/>
              <a:t>Describe source of bleeding, </a:t>
            </a:r>
            <a:r>
              <a:rPr lang="en-US" dirty="0" err="1"/>
              <a:t>cytopenias</a:t>
            </a:r>
            <a:r>
              <a:rPr lang="en-US" dirty="0"/>
              <a:t> (be specific), highlight signs of shock, therapies delivered, complications</a:t>
            </a:r>
          </a:p>
          <a:p>
            <a:r>
              <a:rPr lang="en-US" dirty="0"/>
              <a:t>Indicate if </a:t>
            </a:r>
            <a:r>
              <a:rPr lang="en-US" i="1" dirty="0"/>
              <a:t>expected</a:t>
            </a:r>
            <a:r>
              <a:rPr lang="en-US" dirty="0"/>
              <a:t>, e.g., after surgery</a:t>
            </a:r>
          </a:p>
          <a:p>
            <a:endParaRPr lang="en-US" dirty="0"/>
          </a:p>
          <a:p>
            <a:r>
              <a:rPr lang="en-US" dirty="0"/>
              <a:t>Ex.: hemorrhagic shock with altered mental status and hypotension due to acute gastrointestinal hemorrhage with anemia and thrombocytopenia, now treated with PRBC and platelet transfusion. Coagulopathy treated with FFP, subsequent hypocalcemia corrected with calcium bolus.</a:t>
            </a:r>
          </a:p>
        </p:txBody>
      </p:sp>
    </p:spTree>
    <p:extLst>
      <p:ext uri="{BB962C8B-B14F-4D97-AF65-F5344CB8AC3E}">
        <p14:creationId xmlns:p14="http://schemas.microsoft.com/office/powerpoint/2010/main" val="1160738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98135-8518-47D6-84FD-30E89F28837A}"/>
              </a:ext>
            </a:extLst>
          </p:cNvPr>
          <p:cNvSpPr>
            <a:spLocks noGrp="1"/>
          </p:cNvSpPr>
          <p:nvPr>
            <p:ph type="title"/>
          </p:nvPr>
        </p:nvSpPr>
        <p:spPr/>
        <p:txBody>
          <a:bodyPr/>
          <a:lstStyle/>
          <a:p>
            <a:r>
              <a:rPr lang="en-US" dirty="0"/>
              <a:t>Distributive Shock</a:t>
            </a:r>
          </a:p>
        </p:txBody>
      </p:sp>
      <p:sp>
        <p:nvSpPr>
          <p:cNvPr id="3" name="Content Placeholder 2">
            <a:extLst>
              <a:ext uri="{FF2B5EF4-FFF2-40B4-BE49-F238E27FC236}">
                <a16:creationId xmlns:a16="http://schemas.microsoft.com/office/drawing/2014/main" id="{260C4D43-52D5-416A-9BC9-8BEA2FE73C8D}"/>
              </a:ext>
            </a:extLst>
          </p:cNvPr>
          <p:cNvSpPr>
            <a:spLocks noGrp="1"/>
          </p:cNvSpPr>
          <p:nvPr>
            <p:ph idx="1"/>
          </p:nvPr>
        </p:nvSpPr>
        <p:spPr/>
        <p:txBody>
          <a:bodyPr>
            <a:normAutofit lnSpcReduction="10000"/>
          </a:bodyPr>
          <a:lstStyle/>
          <a:p>
            <a:r>
              <a:rPr lang="en-US" dirty="0"/>
              <a:t>Causes: </a:t>
            </a:r>
            <a:r>
              <a:rPr lang="en-US" dirty="0" err="1"/>
              <a:t>vasoplegia</a:t>
            </a:r>
            <a:r>
              <a:rPr lang="en-US" dirty="0"/>
              <a:t> (sepsis, post-bypass), CNS injury</a:t>
            </a:r>
          </a:p>
          <a:p>
            <a:endParaRPr lang="en-US" dirty="0"/>
          </a:p>
          <a:p>
            <a:r>
              <a:rPr lang="en-US" dirty="0"/>
              <a:t>Presentation: profoundly hypotensive, warm, possibly normal HR</a:t>
            </a:r>
          </a:p>
          <a:p>
            <a:pPr lvl="1"/>
            <a:r>
              <a:rPr lang="en-US" dirty="0"/>
              <a:t>Normal to high CO, low SVR</a:t>
            </a:r>
          </a:p>
          <a:p>
            <a:pPr lvl="1"/>
            <a:endParaRPr lang="en-US" dirty="0"/>
          </a:p>
          <a:p>
            <a:r>
              <a:rPr lang="en-US" dirty="0"/>
              <a:t>Treatment: Vasoconstrictors (norepinephrine, phenylephrine, vasopressin)</a:t>
            </a:r>
          </a:p>
          <a:p>
            <a:endParaRPr lang="en-US" dirty="0"/>
          </a:p>
        </p:txBody>
      </p:sp>
    </p:spTree>
    <p:extLst>
      <p:ext uri="{BB962C8B-B14F-4D97-AF65-F5344CB8AC3E}">
        <p14:creationId xmlns:p14="http://schemas.microsoft.com/office/powerpoint/2010/main" val="4015950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0146-D0DC-4DDD-BA17-4F659840ED45}"/>
              </a:ext>
            </a:extLst>
          </p:cNvPr>
          <p:cNvSpPr>
            <a:spLocks noGrp="1"/>
          </p:cNvSpPr>
          <p:nvPr>
            <p:ph type="title"/>
          </p:nvPr>
        </p:nvSpPr>
        <p:spPr/>
        <p:txBody>
          <a:bodyPr/>
          <a:lstStyle/>
          <a:p>
            <a:r>
              <a:rPr lang="en-US" dirty="0"/>
              <a:t>Obstructive Shock</a:t>
            </a:r>
          </a:p>
        </p:txBody>
      </p:sp>
      <p:sp>
        <p:nvSpPr>
          <p:cNvPr id="3" name="Content Placeholder 2">
            <a:extLst>
              <a:ext uri="{FF2B5EF4-FFF2-40B4-BE49-F238E27FC236}">
                <a16:creationId xmlns:a16="http://schemas.microsoft.com/office/drawing/2014/main" id="{45848C8D-14C3-4E18-AA3D-2190D8F2FE71}"/>
              </a:ext>
            </a:extLst>
          </p:cNvPr>
          <p:cNvSpPr>
            <a:spLocks noGrp="1"/>
          </p:cNvSpPr>
          <p:nvPr>
            <p:ph idx="1"/>
          </p:nvPr>
        </p:nvSpPr>
        <p:spPr/>
        <p:txBody>
          <a:bodyPr>
            <a:normAutofit lnSpcReduction="10000"/>
          </a:bodyPr>
          <a:lstStyle/>
          <a:p>
            <a:r>
              <a:rPr lang="en-US" dirty="0"/>
              <a:t>Causes: Tension </a:t>
            </a:r>
            <a:r>
              <a:rPr lang="en-US" dirty="0" err="1"/>
              <a:t>pneumo</a:t>
            </a:r>
            <a:r>
              <a:rPr lang="en-US" dirty="0"/>
              <a:t>, tamponade, massive PE</a:t>
            </a:r>
          </a:p>
          <a:p>
            <a:endParaRPr lang="en-US" dirty="0"/>
          </a:p>
          <a:p>
            <a:r>
              <a:rPr lang="en-US" dirty="0"/>
              <a:t>Presentation: similar to cardiogenic shock, JVD, hepatomegaly</a:t>
            </a:r>
          </a:p>
          <a:p>
            <a:pPr lvl="1"/>
            <a:r>
              <a:rPr lang="en-US" dirty="0" err="1"/>
              <a:t>Pneumo</a:t>
            </a:r>
            <a:r>
              <a:rPr lang="en-US" dirty="0"/>
              <a:t>: decreased breath sounds</a:t>
            </a:r>
          </a:p>
          <a:p>
            <a:pPr lvl="1"/>
            <a:r>
              <a:rPr lang="en-US" dirty="0"/>
              <a:t>Tamponade: muffled heart sounds, pulsus paradoxus</a:t>
            </a:r>
          </a:p>
          <a:p>
            <a:endParaRPr lang="en-US" dirty="0"/>
          </a:p>
          <a:p>
            <a:r>
              <a:rPr lang="en-US" dirty="0"/>
              <a:t>Diagnosis: clinical, CXR, echo, CTA</a:t>
            </a:r>
          </a:p>
        </p:txBody>
      </p:sp>
    </p:spTree>
    <p:extLst>
      <p:ext uri="{BB962C8B-B14F-4D97-AF65-F5344CB8AC3E}">
        <p14:creationId xmlns:p14="http://schemas.microsoft.com/office/powerpoint/2010/main" val="3127901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E31E-6A3E-4B56-9716-DFE0C641D9A3}"/>
              </a:ext>
            </a:extLst>
          </p:cNvPr>
          <p:cNvSpPr>
            <a:spLocks noGrp="1"/>
          </p:cNvSpPr>
          <p:nvPr>
            <p:ph type="title"/>
          </p:nvPr>
        </p:nvSpPr>
        <p:spPr/>
        <p:txBody>
          <a:bodyPr/>
          <a:lstStyle/>
          <a:p>
            <a:r>
              <a:rPr lang="en-US" dirty="0"/>
              <a:t>Obstructive Shock</a:t>
            </a:r>
          </a:p>
        </p:txBody>
      </p:sp>
      <p:sp>
        <p:nvSpPr>
          <p:cNvPr id="3" name="Content Placeholder 2">
            <a:extLst>
              <a:ext uri="{FF2B5EF4-FFF2-40B4-BE49-F238E27FC236}">
                <a16:creationId xmlns:a16="http://schemas.microsoft.com/office/drawing/2014/main" id="{C426D9C9-9B0C-4DD7-8B28-F53FDEA38AA0}"/>
              </a:ext>
            </a:extLst>
          </p:cNvPr>
          <p:cNvSpPr>
            <a:spLocks noGrp="1"/>
          </p:cNvSpPr>
          <p:nvPr>
            <p:ph idx="1"/>
          </p:nvPr>
        </p:nvSpPr>
        <p:spPr/>
        <p:txBody>
          <a:bodyPr/>
          <a:lstStyle/>
          <a:p>
            <a:r>
              <a:rPr lang="en-US" dirty="0"/>
              <a:t>Treatment: cause specific</a:t>
            </a:r>
          </a:p>
          <a:p>
            <a:pPr lvl="1"/>
            <a:r>
              <a:rPr lang="en-US" dirty="0"/>
              <a:t>Needle thoracotomy</a:t>
            </a:r>
          </a:p>
          <a:p>
            <a:pPr lvl="1"/>
            <a:r>
              <a:rPr lang="en-US" dirty="0"/>
              <a:t>Pericardiocentesis</a:t>
            </a:r>
          </a:p>
          <a:p>
            <a:pPr lvl="1"/>
            <a:r>
              <a:rPr lang="en-US" dirty="0"/>
              <a:t>anticoagulation</a:t>
            </a:r>
          </a:p>
        </p:txBody>
      </p:sp>
    </p:spTree>
    <p:extLst>
      <p:ext uri="{BB962C8B-B14F-4D97-AF65-F5344CB8AC3E}">
        <p14:creationId xmlns:p14="http://schemas.microsoft.com/office/powerpoint/2010/main" val="39127088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49D36-4A71-4340-B3FE-4F0B6F31584F}"/>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FF3757EF-B90D-4B10-A0BD-844818834A9C}"/>
              </a:ext>
            </a:extLst>
          </p:cNvPr>
          <p:cNvSpPr>
            <a:spLocks noGrp="1"/>
          </p:cNvSpPr>
          <p:nvPr>
            <p:ph idx="1"/>
          </p:nvPr>
        </p:nvSpPr>
        <p:spPr/>
        <p:txBody>
          <a:bodyPr>
            <a:normAutofit fontScale="40000" lnSpcReduction="20000"/>
          </a:bodyPr>
          <a:lstStyle/>
          <a:p>
            <a:pPr marL="0" indent="0">
              <a:buNone/>
            </a:pPr>
            <a:r>
              <a:rPr lang="en-US" dirty="0"/>
              <a:t>1. 	Wheeler DS. Pediatric Shock: An Overview. </a:t>
            </a:r>
            <a:r>
              <a:rPr lang="en-US" i="1" dirty="0"/>
              <a:t>Open </a:t>
            </a:r>
            <a:r>
              <a:rPr lang="en-US" i="1" dirty="0" err="1"/>
              <a:t>Pediatr</a:t>
            </a:r>
            <a:r>
              <a:rPr lang="en-US" i="1" dirty="0"/>
              <a:t> Med Journal</a:t>
            </a:r>
            <a:r>
              <a:rPr lang="en-US" dirty="0"/>
              <a:t>. 2013;7(1):2-9. doi:10.2174/1874309901307010002</a:t>
            </a:r>
          </a:p>
          <a:p>
            <a:pPr marL="0" indent="0">
              <a:buNone/>
            </a:pPr>
            <a:r>
              <a:rPr lang="en-US" dirty="0"/>
              <a:t>2. 	</a:t>
            </a:r>
            <a:r>
              <a:rPr lang="en-US" dirty="0" err="1"/>
              <a:t>Djogovic</a:t>
            </a:r>
            <a:r>
              <a:rPr lang="en-US" dirty="0"/>
              <a:t> D, </a:t>
            </a:r>
            <a:r>
              <a:rPr lang="en-US" dirty="0" err="1"/>
              <a:t>Davidow</a:t>
            </a:r>
            <a:r>
              <a:rPr lang="en-US" dirty="0"/>
              <a:t> J, Brindley P. Hemorrhagic Shock. </a:t>
            </a:r>
            <a:r>
              <a:rPr lang="en-US" i="1" dirty="0"/>
              <a:t>Evidence-Based </a:t>
            </a:r>
            <a:r>
              <a:rPr lang="en-US" i="1" dirty="0" err="1"/>
              <a:t>Emerg</a:t>
            </a:r>
            <a:r>
              <a:rPr lang="en-US" i="1" dirty="0"/>
              <a:t> Med</a:t>
            </a:r>
            <a:r>
              <a:rPr lang="en-US" dirty="0"/>
              <a:t>. Published online 2009:373-380. 	doi:10.1002/9781444303674.ch36</a:t>
            </a:r>
          </a:p>
          <a:p>
            <a:pPr marL="0" indent="0">
              <a:buNone/>
            </a:pPr>
            <a:r>
              <a:rPr lang="en-US" dirty="0"/>
              <a:t>3. 	</a:t>
            </a:r>
            <a:r>
              <a:rPr lang="en-US" dirty="0" err="1"/>
              <a:t>Brissaud</a:t>
            </a:r>
            <a:r>
              <a:rPr lang="en-US" dirty="0"/>
              <a:t> O, Botte A, </a:t>
            </a:r>
            <a:r>
              <a:rPr lang="en-US" dirty="0" err="1"/>
              <a:t>Cambonie</a:t>
            </a:r>
            <a:r>
              <a:rPr lang="en-US" dirty="0"/>
              <a:t> G, et al. Experts’ recommendations for the management of cardiogenic shock in children. </a:t>
            </a:r>
            <a:r>
              <a:rPr lang="en-US" i="1" dirty="0"/>
              <a:t>Ann Intensive 	Care</a:t>
            </a:r>
            <a:r>
              <a:rPr lang="en-US" dirty="0"/>
              <a:t>. 2016;6(1):1-16. doi:10.1186/s13613-016-0111-2</a:t>
            </a:r>
          </a:p>
          <a:p>
            <a:pPr marL="0" indent="0">
              <a:buNone/>
            </a:pPr>
            <a:r>
              <a:rPr lang="en-US" dirty="0"/>
              <a:t>4. 	</a:t>
            </a:r>
            <a:r>
              <a:rPr lang="en-US" dirty="0" err="1"/>
              <a:t>Gyawali</a:t>
            </a:r>
            <a:r>
              <a:rPr lang="en-US" dirty="0"/>
              <a:t> B, Ramakrishna K, </a:t>
            </a:r>
            <a:r>
              <a:rPr lang="en-US" dirty="0" err="1"/>
              <a:t>Dhamoon</a:t>
            </a:r>
            <a:r>
              <a:rPr lang="en-US" dirty="0"/>
              <a:t> AS. Sepsis: The evolution in definition, pathophysiology, and management. </a:t>
            </a:r>
            <a:r>
              <a:rPr lang="en-US" i="1" dirty="0"/>
              <a:t>SAGE Open Med</a:t>
            </a:r>
            <a:r>
              <a:rPr lang="en-US" dirty="0"/>
              <a:t>. 	2019;7:205031211983504. doi:10.1177/2050312119835043</a:t>
            </a:r>
          </a:p>
          <a:p>
            <a:pPr marL="0" indent="0">
              <a:buNone/>
            </a:pPr>
            <a:r>
              <a:rPr lang="en-US" dirty="0"/>
              <a:t>5. 	Bhaskar P, Davila S, </a:t>
            </a:r>
            <a:r>
              <a:rPr lang="en-US" dirty="0" err="1"/>
              <a:t>Hoskote</a:t>
            </a:r>
            <a:r>
              <a:rPr lang="en-US" dirty="0"/>
              <a:t> A, Thiagarajan R. Use of </a:t>
            </a:r>
            <a:r>
              <a:rPr lang="en-US" dirty="0" err="1"/>
              <a:t>ecmo</a:t>
            </a:r>
            <a:r>
              <a:rPr lang="en-US" dirty="0"/>
              <a:t> for cardiogenic shock in pediatric population. </a:t>
            </a:r>
            <a:r>
              <a:rPr lang="en-US" i="1" dirty="0"/>
              <a:t>J Clin Med</a:t>
            </a:r>
            <a:r>
              <a:rPr lang="en-US" dirty="0"/>
              <a:t>. 2021;10(8):1-15. 	doi:10.3390/jcm10081573</a:t>
            </a:r>
          </a:p>
          <a:p>
            <a:pPr marL="0" indent="0">
              <a:buNone/>
            </a:pPr>
            <a:r>
              <a:rPr lang="en-US" dirty="0"/>
              <a:t>6. 	Cruz AT, Lane RD, </a:t>
            </a:r>
            <a:r>
              <a:rPr lang="en-US" dirty="0" err="1"/>
              <a:t>Balamuth</a:t>
            </a:r>
            <a:r>
              <a:rPr lang="en-US" dirty="0"/>
              <a:t> F, et al. Updates on pediatric sepsis. </a:t>
            </a:r>
            <a:r>
              <a:rPr lang="en-US" i="1" dirty="0"/>
              <a:t>J Am Coll </a:t>
            </a:r>
            <a:r>
              <a:rPr lang="en-US" i="1" dirty="0" err="1"/>
              <a:t>Emerg</a:t>
            </a:r>
            <a:r>
              <a:rPr lang="en-US" i="1" dirty="0"/>
              <a:t> Physicians Open</a:t>
            </a:r>
            <a:r>
              <a:rPr lang="en-US" dirty="0"/>
              <a:t>. 2020;1(5):981-993. 	doi:10.1002/emp2.12173</a:t>
            </a:r>
          </a:p>
          <a:p>
            <a:pPr marL="0" indent="0">
              <a:buNone/>
            </a:pPr>
            <a:r>
              <a:rPr lang="en-US" dirty="0"/>
              <a:t>7. 	Evans L, Rhodes A, </a:t>
            </a:r>
            <a:r>
              <a:rPr lang="en-US" dirty="0" err="1"/>
              <a:t>Alhazzani</a:t>
            </a:r>
            <a:r>
              <a:rPr lang="en-US" dirty="0"/>
              <a:t> W, et al. Surviving sepsis campaign: international guidelines for management of sepsis and septic shock 2021. 	</a:t>
            </a:r>
            <a:r>
              <a:rPr lang="en-US" i="1" dirty="0"/>
              <a:t>Intensive Care Med</a:t>
            </a:r>
            <a:r>
              <a:rPr lang="en-US" dirty="0"/>
              <a:t>. 2021;47(11):1181-1247. doi:10.1007/s00134-021-06506-y</a:t>
            </a:r>
          </a:p>
          <a:p>
            <a:pPr marL="0" indent="0">
              <a:buNone/>
            </a:pPr>
            <a:r>
              <a:rPr lang="en-US" dirty="0"/>
              <a:t>8. 	</a:t>
            </a:r>
            <a:r>
              <a:rPr lang="en-US" dirty="0" err="1"/>
              <a:t>Dehmer</a:t>
            </a:r>
            <a:r>
              <a:rPr lang="en-US" dirty="0"/>
              <a:t> JJ, Adamson WT. Massive transfusion and blood product use in the pediatric trauma patient. </a:t>
            </a:r>
            <a:r>
              <a:rPr lang="en-US" i="1" dirty="0" err="1"/>
              <a:t>Semin</a:t>
            </a:r>
            <a:r>
              <a:rPr lang="en-US" i="1" dirty="0"/>
              <a:t> </a:t>
            </a:r>
            <a:r>
              <a:rPr lang="en-US" i="1" dirty="0" err="1"/>
              <a:t>Pediatr</a:t>
            </a:r>
            <a:r>
              <a:rPr lang="en-US" i="1" dirty="0"/>
              <a:t> Surg</a:t>
            </a:r>
            <a:r>
              <a:rPr lang="en-US" dirty="0"/>
              <a:t>. 2010;19(4):286-	291. doi:10.1053/j.sempedsurg.2010.07.002</a:t>
            </a:r>
          </a:p>
          <a:p>
            <a:pPr marL="514350" indent="-514350">
              <a:buAutoNum type="arabicPeriod" startAt="9"/>
            </a:pPr>
            <a:r>
              <a:rPr lang="en-US" dirty="0"/>
              <a:t>Hobson MJ, </a:t>
            </a:r>
            <a:r>
              <a:rPr lang="en-US" dirty="0" err="1"/>
              <a:t>Chima</a:t>
            </a:r>
            <a:r>
              <a:rPr lang="en-US" dirty="0"/>
              <a:t> RS. Pediatric Hypovolemic Shock. </a:t>
            </a:r>
            <a:r>
              <a:rPr lang="en-US" i="1" dirty="0"/>
              <a:t>Open </a:t>
            </a:r>
            <a:r>
              <a:rPr lang="en-US" i="1" dirty="0" err="1"/>
              <a:t>Pediatr</a:t>
            </a:r>
            <a:r>
              <a:rPr lang="en-US" i="1" dirty="0"/>
              <a:t> Med Journal</a:t>
            </a:r>
            <a:r>
              <a:rPr lang="en-US" dirty="0"/>
              <a:t>. 2013;(7):10-15.</a:t>
            </a:r>
          </a:p>
          <a:p>
            <a:pPr marL="514350" indent="-514350">
              <a:buAutoNum type="arabicPeriod" startAt="9"/>
            </a:pPr>
            <a:r>
              <a:rPr lang="en-US" dirty="0"/>
              <a:t>Eisenberg MA, Riggs R, Paul R, et al. Association Between the First-Hour Intravenous Fluid Volume and Mortality in Pediatric Septic Shock. </a:t>
            </a:r>
            <a:r>
              <a:rPr lang="en-US" i="1" dirty="0"/>
              <a:t>Ann </a:t>
            </a:r>
            <a:r>
              <a:rPr lang="en-US" i="1" dirty="0" err="1"/>
              <a:t>Emerg</a:t>
            </a:r>
            <a:r>
              <a:rPr lang="en-US" i="1" dirty="0"/>
              <a:t> Med</a:t>
            </a:r>
            <a:r>
              <a:rPr lang="en-US" dirty="0"/>
              <a:t>. Published online 2022. doi:10.1016/j.annemergmed.2022.04.008</a:t>
            </a:r>
          </a:p>
          <a:p>
            <a:pPr marL="514350" indent="-514350">
              <a:buAutoNum type="arabicPeriod" startAt="9"/>
            </a:pPr>
            <a:r>
              <a:rPr lang="en-US" dirty="0" err="1"/>
              <a:t>Meyhoff</a:t>
            </a:r>
            <a:r>
              <a:rPr lang="en-US" dirty="0"/>
              <a:t> TS, </a:t>
            </a:r>
            <a:r>
              <a:rPr lang="en-US" dirty="0" err="1"/>
              <a:t>Hjortrup</a:t>
            </a:r>
            <a:r>
              <a:rPr lang="en-US" dirty="0"/>
              <a:t> PB, </a:t>
            </a:r>
            <a:r>
              <a:rPr lang="en-US" dirty="0" err="1"/>
              <a:t>Wetterslev</a:t>
            </a:r>
            <a:r>
              <a:rPr lang="en-US" dirty="0"/>
              <a:t> J, et al. Restriction of Intravenous Fluid in ICU Patients with Septic Shock. </a:t>
            </a:r>
            <a:r>
              <a:rPr lang="en-US" i="1" dirty="0"/>
              <a:t>N </a:t>
            </a:r>
            <a:r>
              <a:rPr lang="en-US" i="1" dirty="0" err="1"/>
              <a:t>Engl</a:t>
            </a:r>
            <a:r>
              <a:rPr lang="en-US" i="1" dirty="0"/>
              <a:t> J Med</a:t>
            </a:r>
            <a:r>
              <a:rPr lang="en-US" dirty="0"/>
              <a:t>. 2022;2022:2459-2470. doi:10.1056/nejmoa2202707</a:t>
            </a:r>
          </a:p>
          <a:p>
            <a:pPr marL="514350" indent="-514350">
              <a:buAutoNum type="arabicPeriod" startAt="9"/>
            </a:pPr>
            <a:endParaRPr lang="en-US" dirty="0"/>
          </a:p>
          <a:p>
            <a:pPr marL="0" indent="0">
              <a:buNone/>
            </a:pPr>
            <a:endParaRPr lang="en-US" dirty="0"/>
          </a:p>
        </p:txBody>
      </p:sp>
    </p:spTree>
    <p:extLst>
      <p:ext uri="{BB962C8B-B14F-4D97-AF65-F5344CB8AC3E}">
        <p14:creationId xmlns:p14="http://schemas.microsoft.com/office/powerpoint/2010/main" val="147287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9AF4E-0E85-46BE-8A77-0EADB9D93A23}"/>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6BF4B778-0F0A-462F-84DF-298C11721387}"/>
              </a:ext>
            </a:extLst>
          </p:cNvPr>
          <p:cNvSpPr>
            <a:spLocks noGrp="1"/>
          </p:cNvSpPr>
          <p:nvPr>
            <p:ph idx="1"/>
          </p:nvPr>
        </p:nvSpPr>
        <p:spPr/>
        <p:txBody>
          <a:bodyPr/>
          <a:lstStyle/>
          <a:p>
            <a:r>
              <a:rPr lang="en-US" dirty="0"/>
              <a:t>Questions?</a:t>
            </a:r>
          </a:p>
        </p:txBody>
      </p:sp>
    </p:spTree>
    <p:extLst>
      <p:ext uri="{BB962C8B-B14F-4D97-AF65-F5344CB8AC3E}">
        <p14:creationId xmlns:p14="http://schemas.microsoft.com/office/powerpoint/2010/main" val="125763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F86C4-50E1-49E0-B94C-A5F47416B07D}"/>
              </a:ext>
            </a:extLst>
          </p:cNvPr>
          <p:cNvSpPr>
            <a:spLocks noGrp="1"/>
          </p:cNvSpPr>
          <p:nvPr>
            <p:ph type="title"/>
          </p:nvPr>
        </p:nvSpPr>
        <p:spPr/>
        <p:txBody>
          <a:bodyPr/>
          <a:lstStyle/>
          <a:p>
            <a:r>
              <a:rPr lang="en-US" dirty="0"/>
              <a:t>Shock: definition</a:t>
            </a:r>
          </a:p>
        </p:txBody>
      </p:sp>
      <p:sp>
        <p:nvSpPr>
          <p:cNvPr id="3" name="Content Placeholder 2">
            <a:extLst>
              <a:ext uri="{FF2B5EF4-FFF2-40B4-BE49-F238E27FC236}">
                <a16:creationId xmlns:a16="http://schemas.microsoft.com/office/drawing/2014/main" id="{3B7C5076-7574-435D-BF78-E16260F00D15}"/>
              </a:ext>
            </a:extLst>
          </p:cNvPr>
          <p:cNvSpPr>
            <a:spLocks noGrp="1"/>
          </p:cNvSpPr>
          <p:nvPr>
            <p:ph idx="1"/>
          </p:nvPr>
        </p:nvSpPr>
        <p:spPr/>
        <p:txBody>
          <a:bodyPr/>
          <a:lstStyle/>
          <a:p>
            <a:pPr marL="0" indent="0" algn="ctr">
              <a:buNone/>
            </a:pPr>
            <a:endParaRPr lang="en-US" b="1" dirty="0">
              <a:solidFill>
                <a:srgbClr val="FF0000"/>
              </a:solidFill>
            </a:endParaRPr>
          </a:p>
          <a:p>
            <a:pPr marL="0" indent="0" algn="ctr">
              <a:buNone/>
            </a:pPr>
            <a:r>
              <a:rPr lang="en-US" sz="4600" b="1" dirty="0">
                <a:solidFill>
                  <a:srgbClr val="FF0000"/>
                </a:solidFill>
              </a:rPr>
              <a:t>HYPOTENSION</a:t>
            </a:r>
          </a:p>
          <a:p>
            <a:pPr marL="0" indent="0" algn="ctr">
              <a:buNone/>
            </a:pPr>
            <a:r>
              <a:rPr lang="en-US" sz="4600" b="1" dirty="0">
                <a:solidFill>
                  <a:srgbClr val="FF0000"/>
                </a:solidFill>
              </a:rPr>
              <a:t>≠</a:t>
            </a:r>
          </a:p>
          <a:p>
            <a:pPr marL="0" indent="0" algn="ctr">
              <a:buNone/>
            </a:pPr>
            <a:r>
              <a:rPr lang="en-US" sz="4600" b="1" dirty="0">
                <a:solidFill>
                  <a:srgbClr val="FF0000"/>
                </a:solidFill>
              </a:rPr>
              <a:t>SHOCK</a:t>
            </a:r>
          </a:p>
          <a:p>
            <a:pPr marL="0" indent="0" algn="ctr">
              <a:buNone/>
            </a:pPr>
            <a:endParaRPr lang="en-US" sz="4600" b="1" dirty="0">
              <a:solidFill>
                <a:srgbClr val="FF0000"/>
              </a:solidFill>
            </a:endParaRPr>
          </a:p>
          <a:p>
            <a:endParaRPr lang="en-US" dirty="0"/>
          </a:p>
        </p:txBody>
      </p:sp>
    </p:spTree>
    <p:extLst>
      <p:ext uri="{BB962C8B-B14F-4D97-AF65-F5344CB8AC3E}">
        <p14:creationId xmlns:p14="http://schemas.microsoft.com/office/powerpoint/2010/main" val="429076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63E33-A779-4E23-8636-729A2BFC3E82}"/>
              </a:ext>
            </a:extLst>
          </p:cNvPr>
          <p:cNvSpPr>
            <a:spLocks noGrp="1"/>
          </p:cNvSpPr>
          <p:nvPr>
            <p:ph type="title"/>
          </p:nvPr>
        </p:nvSpPr>
        <p:spPr/>
        <p:txBody>
          <a:bodyPr/>
          <a:lstStyle/>
          <a:p>
            <a:r>
              <a:rPr lang="en-US" dirty="0"/>
              <a:t>Shock: definition</a:t>
            </a:r>
          </a:p>
        </p:txBody>
      </p:sp>
      <p:sp>
        <p:nvSpPr>
          <p:cNvPr id="3" name="Content Placeholder 2">
            <a:extLst>
              <a:ext uri="{FF2B5EF4-FFF2-40B4-BE49-F238E27FC236}">
                <a16:creationId xmlns:a16="http://schemas.microsoft.com/office/drawing/2014/main" id="{18ADDCCB-78E0-44AA-A781-0D6DC0DA0C76}"/>
              </a:ext>
            </a:extLst>
          </p:cNvPr>
          <p:cNvSpPr>
            <a:spLocks noGrp="1"/>
          </p:cNvSpPr>
          <p:nvPr>
            <p:ph idx="1"/>
          </p:nvPr>
        </p:nvSpPr>
        <p:spPr/>
        <p:txBody>
          <a:bodyPr/>
          <a:lstStyle/>
          <a:p>
            <a:r>
              <a:rPr lang="en-US" dirty="0"/>
              <a:t>Inadequate oxygen delivery to meet demand of tissues on a macro and a micro level</a:t>
            </a:r>
          </a:p>
          <a:p>
            <a:r>
              <a:rPr lang="en-US" dirty="0"/>
              <a:t>DO</a:t>
            </a:r>
            <a:r>
              <a:rPr lang="en-US" baseline="-25000" dirty="0"/>
              <a:t>2 </a:t>
            </a:r>
            <a:r>
              <a:rPr lang="en-US" dirty="0"/>
              <a:t>&lt; VO</a:t>
            </a:r>
            <a:r>
              <a:rPr lang="en-US" baseline="-25000" dirty="0"/>
              <a:t>2</a:t>
            </a:r>
          </a:p>
          <a:p>
            <a:r>
              <a:rPr lang="en-US" dirty="0"/>
              <a:t>DO</a:t>
            </a:r>
            <a:r>
              <a:rPr lang="en-US" baseline="-25000" dirty="0"/>
              <a:t>2 </a:t>
            </a:r>
            <a:r>
              <a:rPr lang="en-US" dirty="0"/>
              <a:t>= CO x CaO2</a:t>
            </a:r>
          </a:p>
          <a:p>
            <a:r>
              <a:rPr lang="en-US" dirty="0"/>
              <a:t>DO</a:t>
            </a:r>
            <a:r>
              <a:rPr lang="en-US" baseline="-25000" dirty="0"/>
              <a:t>2 </a:t>
            </a:r>
            <a:r>
              <a:rPr lang="en-US" dirty="0"/>
              <a:t>= (HR x SV) x [(SaO</a:t>
            </a:r>
            <a:r>
              <a:rPr lang="en-US" baseline="-25000" dirty="0"/>
              <a:t>2 </a:t>
            </a:r>
            <a:r>
              <a:rPr lang="en-US" dirty="0"/>
              <a:t>x Hgb x 1.36)+(PaO</a:t>
            </a:r>
            <a:r>
              <a:rPr lang="en-US" baseline="-25000" dirty="0"/>
              <a:t>2 </a:t>
            </a:r>
            <a:r>
              <a:rPr lang="en-US" dirty="0"/>
              <a:t>x 0.003)]</a:t>
            </a:r>
          </a:p>
          <a:p>
            <a:r>
              <a:rPr lang="en-US" dirty="0"/>
              <a:t>BP = CO x SVR</a:t>
            </a:r>
          </a:p>
          <a:p>
            <a:endParaRPr lang="en-US" dirty="0"/>
          </a:p>
        </p:txBody>
      </p:sp>
    </p:spTree>
    <p:extLst>
      <p:ext uri="{BB962C8B-B14F-4D97-AF65-F5344CB8AC3E}">
        <p14:creationId xmlns:p14="http://schemas.microsoft.com/office/powerpoint/2010/main" val="4385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0C53B-23FE-4D89-A14B-EA17CF9C1C31}"/>
              </a:ext>
            </a:extLst>
          </p:cNvPr>
          <p:cNvSpPr>
            <a:spLocks noGrp="1"/>
          </p:cNvSpPr>
          <p:nvPr>
            <p:ph type="title"/>
          </p:nvPr>
        </p:nvSpPr>
        <p:spPr/>
        <p:txBody>
          <a:bodyPr/>
          <a:lstStyle/>
          <a:p>
            <a:r>
              <a:rPr lang="en-US" dirty="0"/>
              <a:t>Shock: contributors</a:t>
            </a:r>
          </a:p>
        </p:txBody>
      </p:sp>
      <p:sp>
        <p:nvSpPr>
          <p:cNvPr id="3" name="Content Placeholder 2">
            <a:extLst>
              <a:ext uri="{FF2B5EF4-FFF2-40B4-BE49-F238E27FC236}">
                <a16:creationId xmlns:a16="http://schemas.microsoft.com/office/drawing/2014/main" id="{0FB30364-AC6E-4765-9486-2EB9AFC85AED}"/>
              </a:ext>
            </a:extLst>
          </p:cNvPr>
          <p:cNvSpPr>
            <a:spLocks noGrp="1"/>
          </p:cNvSpPr>
          <p:nvPr>
            <p:ph idx="1"/>
          </p:nvPr>
        </p:nvSpPr>
        <p:spPr/>
        <p:txBody>
          <a:bodyPr>
            <a:normAutofit fontScale="92500"/>
          </a:bodyPr>
          <a:lstStyle/>
          <a:p>
            <a:r>
              <a:rPr lang="en-US" dirty="0"/>
              <a:t>Heart Rate: </a:t>
            </a:r>
          </a:p>
          <a:p>
            <a:pPr lvl="1"/>
            <a:r>
              <a:rPr lang="en-US" dirty="0"/>
              <a:t>Bradycardia: high vagal tone, heart block</a:t>
            </a:r>
          </a:p>
          <a:p>
            <a:pPr lvl="1"/>
            <a:r>
              <a:rPr lang="en-US" dirty="0"/>
              <a:t>Tachycardia: SVT, V tach, JET</a:t>
            </a:r>
          </a:p>
          <a:p>
            <a:r>
              <a:rPr lang="en-US" dirty="0"/>
              <a:t>Stroke Volume</a:t>
            </a:r>
          </a:p>
          <a:p>
            <a:pPr lvl="1"/>
            <a:r>
              <a:rPr lang="en-US" dirty="0"/>
              <a:t>Decreased Preload: hypovolemia, AV desynchrony, impaired venous return</a:t>
            </a:r>
          </a:p>
          <a:p>
            <a:pPr lvl="1"/>
            <a:r>
              <a:rPr lang="en-US" dirty="0"/>
              <a:t>Decreased Contractility: myopathies, ischemia, medication effects</a:t>
            </a:r>
          </a:p>
          <a:p>
            <a:pPr lvl="1"/>
            <a:r>
              <a:rPr lang="en-US" dirty="0"/>
              <a:t>Increased Afterload: generally </a:t>
            </a:r>
            <a:r>
              <a:rPr lang="en-US" i="1" dirty="0"/>
              <a:t>relative</a:t>
            </a:r>
            <a:r>
              <a:rPr lang="en-US" dirty="0"/>
              <a:t> to contractility</a:t>
            </a:r>
          </a:p>
        </p:txBody>
      </p:sp>
    </p:spTree>
    <p:extLst>
      <p:ext uri="{BB962C8B-B14F-4D97-AF65-F5344CB8AC3E}">
        <p14:creationId xmlns:p14="http://schemas.microsoft.com/office/powerpoint/2010/main" val="268374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D000-8404-416E-A1D2-AF88AE697CF8}"/>
              </a:ext>
            </a:extLst>
          </p:cNvPr>
          <p:cNvSpPr>
            <a:spLocks noGrp="1"/>
          </p:cNvSpPr>
          <p:nvPr>
            <p:ph type="title"/>
          </p:nvPr>
        </p:nvSpPr>
        <p:spPr/>
        <p:txBody>
          <a:bodyPr/>
          <a:lstStyle/>
          <a:p>
            <a:r>
              <a:rPr lang="en-US" dirty="0"/>
              <a:t>Shock: contributors</a:t>
            </a:r>
          </a:p>
        </p:txBody>
      </p:sp>
      <p:sp>
        <p:nvSpPr>
          <p:cNvPr id="3" name="Content Placeholder 2">
            <a:extLst>
              <a:ext uri="{FF2B5EF4-FFF2-40B4-BE49-F238E27FC236}">
                <a16:creationId xmlns:a16="http://schemas.microsoft.com/office/drawing/2014/main" id="{0F44D99E-BE9D-4018-B7FC-3B250FF88D9E}"/>
              </a:ext>
            </a:extLst>
          </p:cNvPr>
          <p:cNvSpPr>
            <a:spLocks noGrp="1"/>
          </p:cNvSpPr>
          <p:nvPr>
            <p:ph idx="1"/>
          </p:nvPr>
        </p:nvSpPr>
        <p:spPr/>
        <p:txBody>
          <a:bodyPr/>
          <a:lstStyle/>
          <a:p>
            <a:r>
              <a:rPr lang="en-US" dirty="0"/>
              <a:t>SaO</a:t>
            </a:r>
            <a:r>
              <a:rPr lang="en-US" baseline="-25000" dirty="0"/>
              <a:t>2</a:t>
            </a:r>
            <a:r>
              <a:rPr lang="en-US" dirty="0"/>
              <a:t>/PaO</a:t>
            </a:r>
            <a:r>
              <a:rPr lang="en-US" baseline="-25000" dirty="0"/>
              <a:t>2</a:t>
            </a:r>
            <a:r>
              <a:rPr lang="en-US" dirty="0"/>
              <a:t>: 5 causes of hypoxemia</a:t>
            </a:r>
          </a:p>
          <a:p>
            <a:r>
              <a:rPr lang="en-US" dirty="0"/>
              <a:t>Hemoglobin concentration: phlebotomy, hemorrhage, marrow failure</a:t>
            </a:r>
          </a:p>
          <a:p>
            <a:r>
              <a:rPr lang="en-US" dirty="0"/>
              <a:t>Failure of normal blood distribution</a:t>
            </a:r>
          </a:p>
          <a:p>
            <a:endParaRPr lang="en-US" dirty="0"/>
          </a:p>
        </p:txBody>
      </p:sp>
    </p:spTree>
    <p:extLst>
      <p:ext uri="{BB962C8B-B14F-4D97-AF65-F5344CB8AC3E}">
        <p14:creationId xmlns:p14="http://schemas.microsoft.com/office/powerpoint/2010/main" val="376903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0D363-E7D5-462D-9E12-DC4425042630}"/>
              </a:ext>
            </a:extLst>
          </p:cNvPr>
          <p:cNvSpPr>
            <a:spLocks noGrp="1"/>
          </p:cNvSpPr>
          <p:nvPr>
            <p:ph type="title"/>
          </p:nvPr>
        </p:nvSpPr>
        <p:spPr/>
        <p:txBody>
          <a:bodyPr/>
          <a:lstStyle/>
          <a:p>
            <a:r>
              <a:rPr lang="en-US" dirty="0"/>
              <a:t>Compensatory Responses</a:t>
            </a:r>
          </a:p>
        </p:txBody>
      </p:sp>
      <p:sp>
        <p:nvSpPr>
          <p:cNvPr id="3" name="Content Placeholder 2">
            <a:extLst>
              <a:ext uri="{FF2B5EF4-FFF2-40B4-BE49-F238E27FC236}">
                <a16:creationId xmlns:a16="http://schemas.microsoft.com/office/drawing/2014/main" id="{769E4AC7-42C4-4164-8618-3CFCCB453A69}"/>
              </a:ext>
            </a:extLst>
          </p:cNvPr>
          <p:cNvSpPr>
            <a:spLocks noGrp="1"/>
          </p:cNvSpPr>
          <p:nvPr>
            <p:ph idx="1"/>
          </p:nvPr>
        </p:nvSpPr>
        <p:spPr/>
        <p:txBody>
          <a:bodyPr>
            <a:normAutofit fontScale="85000" lnSpcReduction="20000"/>
          </a:bodyPr>
          <a:lstStyle/>
          <a:p>
            <a:r>
              <a:rPr lang="en-US" dirty="0"/>
              <a:t>Effective blood volume</a:t>
            </a:r>
          </a:p>
          <a:p>
            <a:pPr lvl="1"/>
            <a:r>
              <a:rPr lang="en-US" dirty="0"/>
              <a:t>Vasoconstriction</a:t>
            </a:r>
          </a:p>
          <a:p>
            <a:pPr lvl="1"/>
            <a:r>
              <a:rPr lang="en-US" dirty="0"/>
              <a:t>Decreased renal losses</a:t>
            </a:r>
          </a:p>
          <a:p>
            <a:pPr lvl="1"/>
            <a:r>
              <a:rPr lang="en-US" dirty="0"/>
              <a:t>Fluid re-distribution to intravascular space</a:t>
            </a:r>
          </a:p>
          <a:p>
            <a:r>
              <a:rPr lang="en-US" dirty="0"/>
              <a:t>Cardiac Performance</a:t>
            </a:r>
          </a:p>
          <a:p>
            <a:pPr lvl="1"/>
            <a:r>
              <a:rPr lang="en-US" dirty="0"/>
              <a:t>Increase HR</a:t>
            </a:r>
          </a:p>
          <a:p>
            <a:pPr lvl="1"/>
            <a:r>
              <a:rPr lang="en-US" dirty="0"/>
              <a:t>Increase Contractility</a:t>
            </a:r>
          </a:p>
          <a:p>
            <a:pPr lvl="1"/>
            <a:r>
              <a:rPr lang="en-US" dirty="0"/>
              <a:t>Increase Preload</a:t>
            </a:r>
          </a:p>
          <a:p>
            <a:r>
              <a:rPr lang="en-US" dirty="0"/>
              <a:t>Vital Organ Perfusion</a:t>
            </a:r>
          </a:p>
          <a:p>
            <a:r>
              <a:rPr lang="en-US" dirty="0"/>
              <a:t>Oxygen offloading</a:t>
            </a:r>
          </a:p>
        </p:txBody>
      </p:sp>
    </p:spTree>
    <p:extLst>
      <p:ext uri="{BB962C8B-B14F-4D97-AF65-F5344CB8AC3E}">
        <p14:creationId xmlns:p14="http://schemas.microsoft.com/office/powerpoint/2010/main" val="1808773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D562D-7BBA-49BB-B94F-9B3BB71E2CBA}"/>
              </a:ext>
            </a:extLst>
          </p:cNvPr>
          <p:cNvSpPr>
            <a:spLocks noGrp="1"/>
          </p:cNvSpPr>
          <p:nvPr>
            <p:ph type="title"/>
          </p:nvPr>
        </p:nvSpPr>
        <p:spPr/>
        <p:txBody>
          <a:bodyPr/>
          <a:lstStyle/>
          <a:p>
            <a:r>
              <a:rPr lang="en-US" dirty="0"/>
              <a:t>Stages of Shock</a:t>
            </a:r>
          </a:p>
        </p:txBody>
      </p:sp>
      <p:sp>
        <p:nvSpPr>
          <p:cNvPr id="3" name="Content Placeholder 2">
            <a:extLst>
              <a:ext uri="{FF2B5EF4-FFF2-40B4-BE49-F238E27FC236}">
                <a16:creationId xmlns:a16="http://schemas.microsoft.com/office/drawing/2014/main" id="{51D1ADBA-0267-4E0A-B0C6-8A2F2C02D064}"/>
              </a:ext>
            </a:extLst>
          </p:cNvPr>
          <p:cNvSpPr>
            <a:spLocks noGrp="1"/>
          </p:cNvSpPr>
          <p:nvPr>
            <p:ph idx="1"/>
          </p:nvPr>
        </p:nvSpPr>
        <p:spPr/>
        <p:txBody>
          <a:bodyPr/>
          <a:lstStyle/>
          <a:p>
            <a:r>
              <a:rPr lang="en-US" dirty="0"/>
              <a:t>Compensated</a:t>
            </a:r>
          </a:p>
          <a:p>
            <a:pPr lvl="1"/>
            <a:r>
              <a:rPr lang="en-US" i="1" dirty="0"/>
              <a:t>No hypotension</a:t>
            </a:r>
          </a:p>
          <a:p>
            <a:r>
              <a:rPr lang="en-US" dirty="0"/>
              <a:t>Uncompensated</a:t>
            </a:r>
          </a:p>
          <a:p>
            <a:r>
              <a:rPr lang="en-US" dirty="0"/>
              <a:t>Irreversible</a:t>
            </a:r>
          </a:p>
        </p:txBody>
      </p:sp>
    </p:spTree>
    <p:extLst>
      <p:ext uri="{BB962C8B-B14F-4D97-AF65-F5344CB8AC3E}">
        <p14:creationId xmlns:p14="http://schemas.microsoft.com/office/powerpoint/2010/main" val="1149079918"/>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eme1" id="{0089250C-C7AC-4651-9BAA-8DCB46E2E902}" vid="{AD8F5827-0941-4D57-A024-04497D5D86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1703</TotalTime>
  <Words>1868</Words>
  <Application>Microsoft Office PowerPoint</Application>
  <PresentationFormat>Widescreen</PresentationFormat>
  <Paragraphs>270</Paragraphs>
  <Slides>37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Frutiger LT Std 55 Roman</vt:lpstr>
      <vt:lpstr>Theme1</vt:lpstr>
      <vt:lpstr>Pediatric Shock</vt:lpstr>
      <vt:lpstr>Objectives</vt:lpstr>
      <vt:lpstr>Shock: definition</vt:lpstr>
      <vt:lpstr>Shock: definition</vt:lpstr>
      <vt:lpstr>Shock: definition</vt:lpstr>
      <vt:lpstr>Shock: contributors</vt:lpstr>
      <vt:lpstr>Shock: contributors</vt:lpstr>
      <vt:lpstr>Compensatory Responses</vt:lpstr>
      <vt:lpstr>Stages of Shock</vt:lpstr>
      <vt:lpstr>Types of Shock</vt:lpstr>
      <vt:lpstr>Septic Shock</vt:lpstr>
      <vt:lpstr>Septic Shock</vt:lpstr>
      <vt:lpstr>Septic Shock: diagnosis</vt:lpstr>
      <vt:lpstr>Septic Shock: pathophysiology</vt:lpstr>
      <vt:lpstr>Septic Shock: pathophysiology</vt:lpstr>
      <vt:lpstr>Septic Shock: pathophysiology</vt:lpstr>
      <vt:lpstr>Septic Shock: pathophysiology</vt:lpstr>
      <vt:lpstr>Septic Shock: treatment</vt:lpstr>
      <vt:lpstr>Septic Shock: documentation</vt:lpstr>
      <vt:lpstr>A word about documentation…</vt:lpstr>
      <vt:lpstr>Cardiogenic Shock</vt:lpstr>
      <vt:lpstr>Cardiogenic Shock: treatment</vt:lpstr>
      <vt:lpstr>Cardiogenic Shock: treatment</vt:lpstr>
      <vt:lpstr>Cardiogenic Shock: documentation</vt:lpstr>
      <vt:lpstr>Hypovolemic Shock</vt:lpstr>
      <vt:lpstr>Hypovolemic Shock</vt:lpstr>
      <vt:lpstr>Hypovolemic Shock: treatment</vt:lpstr>
      <vt:lpstr>Hemorrhagic Shock</vt:lpstr>
      <vt:lpstr>Hemorrhagic Shock</vt:lpstr>
      <vt:lpstr>Hemorrhagic Shock: treatment</vt:lpstr>
      <vt:lpstr>Hemorrhagic Shock: pitfalls</vt:lpstr>
      <vt:lpstr>Hemorrhagic Shock: documentation</vt:lpstr>
      <vt:lpstr>Distributive Shock</vt:lpstr>
      <vt:lpstr>Obstructive Shock</vt:lpstr>
      <vt:lpstr>Obstructive Shock</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CDI Lunch and Learn: Pediatric Shock</dc:title>
  <dc:creator>Demartini, Theodore</dc:creator>
  <cp:lastModifiedBy>Demartini, Theodore</cp:lastModifiedBy>
  <cp:revision>46</cp:revision>
  <dcterms:created xsi:type="dcterms:W3CDTF">2022-07-11T18:25:05Z</dcterms:created>
  <dcterms:modified xsi:type="dcterms:W3CDTF">2023-12-07T17:43:23Z</dcterms:modified>
</cp:coreProperties>
</file>