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9"/>
  </p:notesMasterIdLst>
  <p:handoutMasterIdLst>
    <p:handoutMasterId r:id="rId40"/>
  </p:handoutMasterIdLst>
  <p:sldIdLst>
    <p:sldId id="351" r:id="rId5"/>
    <p:sldId id="386" r:id="rId6"/>
    <p:sldId id="352" r:id="rId7"/>
    <p:sldId id="353" r:id="rId8"/>
    <p:sldId id="354" r:id="rId9"/>
    <p:sldId id="355" r:id="rId10"/>
    <p:sldId id="356" r:id="rId11"/>
    <p:sldId id="357" r:id="rId12"/>
    <p:sldId id="358" r:id="rId13"/>
    <p:sldId id="385" r:id="rId14"/>
    <p:sldId id="360" r:id="rId15"/>
    <p:sldId id="361" r:id="rId16"/>
    <p:sldId id="362" r:id="rId17"/>
    <p:sldId id="363" r:id="rId18"/>
    <p:sldId id="364" r:id="rId19"/>
    <p:sldId id="365" r:id="rId20"/>
    <p:sldId id="366" r:id="rId21"/>
    <p:sldId id="367" r:id="rId22"/>
    <p:sldId id="368" r:id="rId23"/>
    <p:sldId id="369" r:id="rId24"/>
    <p:sldId id="370" r:id="rId25"/>
    <p:sldId id="384" r:id="rId26"/>
    <p:sldId id="372" r:id="rId27"/>
    <p:sldId id="373" r:id="rId28"/>
    <p:sldId id="374" r:id="rId29"/>
    <p:sldId id="375" r:id="rId30"/>
    <p:sldId id="376" r:id="rId31"/>
    <p:sldId id="377" r:id="rId32"/>
    <p:sldId id="378" r:id="rId33"/>
    <p:sldId id="379" r:id="rId34"/>
    <p:sldId id="380" r:id="rId35"/>
    <p:sldId id="381" r:id="rId36"/>
    <p:sldId id="382" r:id="rId37"/>
    <p:sldId id="38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AA1BD55-57CD-466E-0725-B6CBA11E0D12}" name="Lauren Weldy (ALLEGIS GROUP SERVICES)" initials="LW" userId="S::v-lweldy@microsoft.com::07a2285c-a352-4b96-8658-ecc34365c15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DE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5388" autoAdjust="0"/>
  </p:normalViewPr>
  <p:slideViewPr>
    <p:cSldViewPr snapToGrid="0">
      <p:cViewPr varScale="1">
        <p:scale>
          <a:sx n="72" d="100"/>
          <a:sy n="72" d="100"/>
        </p:scale>
        <p:origin x="678" y="7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149"/>
    </p:cViewPr>
  </p:sorterViewPr>
  <p:notesViewPr>
    <p:cSldViewPr snapToGrid="0">
      <p:cViewPr>
        <p:scale>
          <a:sx n="1" d="2"/>
          <a:sy n="1" d="2"/>
        </p:scale>
        <p:origin x="2640" y="28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C2C9AC-BB7A-41EB-A91D-701220664C74}"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64868D4D-5C21-4A7C-A253-EC24A36659FB}">
      <dgm:prSet/>
      <dgm:spPr/>
      <dgm:t>
        <a:bodyPr/>
        <a:lstStyle/>
        <a:p>
          <a:r>
            <a:rPr lang="en-US"/>
            <a:t>Brain swelling</a:t>
          </a:r>
        </a:p>
      </dgm:t>
    </dgm:pt>
    <dgm:pt modelId="{A0DC3B59-3358-44AD-A6DE-3F639FC5DBC7}" type="parTrans" cxnId="{82987FB4-7E70-4A9E-8148-4433027F3283}">
      <dgm:prSet/>
      <dgm:spPr/>
      <dgm:t>
        <a:bodyPr/>
        <a:lstStyle/>
        <a:p>
          <a:endParaRPr lang="en-US"/>
        </a:p>
      </dgm:t>
    </dgm:pt>
    <dgm:pt modelId="{8EDFCA10-58E3-44E5-AE09-F576B2F98384}" type="sibTrans" cxnId="{82987FB4-7E70-4A9E-8148-4433027F3283}">
      <dgm:prSet/>
      <dgm:spPr/>
      <dgm:t>
        <a:bodyPr/>
        <a:lstStyle/>
        <a:p>
          <a:endParaRPr lang="en-US"/>
        </a:p>
      </dgm:t>
    </dgm:pt>
    <dgm:pt modelId="{C36042EC-3212-42DB-BD3A-51D38D166B86}">
      <dgm:prSet/>
      <dgm:spPr/>
      <dgm:t>
        <a:bodyPr/>
        <a:lstStyle/>
        <a:p>
          <a:r>
            <a:rPr lang="en-US"/>
            <a:t>Increased blood flow to the brain</a:t>
          </a:r>
        </a:p>
      </dgm:t>
    </dgm:pt>
    <dgm:pt modelId="{65A28DEC-3443-46AB-B583-E4F22AA88E33}" type="parTrans" cxnId="{1BBF20BD-3C3E-43C2-A062-DFD06E715A00}">
      <dgm:prSet/>
      <dgm:spPr/>
      <dgm:t>
        <a:bodyPr/>
        <a:lstStyle/>
        <a:p>
          <a:endParaRPr lang="en-US"/>
        </a:p>
      </dgm:t>
    </dgm:pt>
    <dgm:pt modelId="{EB788A91-63FD-45BA-ACBE-EEBFD36DCB56}" type="sibTrans" cxnId="{1BBF20BD-3C3E-43C2-A062-DFD06E715A00}">
      <dgm:prSet/>
      <dgm:spPr/>
      <dgm:t>
        <a:bodyPr/>
        <a:lstStyle/>
        <a:p>
          <a:endParaRPr lang="en-US"/>
        </a:p>
      </dgm:t>
    </dgm:pt>
    <dgm:pt modelId="{C1F3BABC-0321-4FDB-975B-B0159ADBE3DE}">
      <dgm:prSet/>
      <dgm:spPr/>
      <dgm:t>
        <a:bodyPr/>
        <a:lstStyle/>
        <a:p>
          <a:r>
            <a:rPr lang="en-US"/>
            <a:t>Obstruction of CSF outflow</a:t>
          </a:r>
        </a:p>
      </dgm:t>
    </dgm:pt>
    <dgm:pt modelId="{3EC0B146-FACC-4618-B181-9DC8B1007668}" type="parTrans" cxnId="{19C23C3E-03CB-4DAE-A119-3B2638964F48}">
      <dgm:prSet/>
      <dgm:spPr/>
      <dgm:t>
        <a:bodyPr/>
        <a:lstStyle/>
        <a:p>
          <a:endParaRPr lang="en-US"/>
        </a:p>
      </dgm:t>
    </dgm:pt>
    <dgm:pt modelId="{E0BE7C72-D660-4F15-B276-6F5A53224581}" type="sibTrans" cxnId="{19C23C3E-03CB-4DAE-A119-3B2638964F48}">
      <dgm:prSet/>
      <dgm:spPr/>
      <dgm:t>
        <a:bodyPr/>
        <a:lstStyle/>
        <a:p>
          <a:endParaRPr lang="en-US"/>
        </a:p>
      </dgm:t>
    </dgm:pt>
    <dgm:pt modelId="{0AB7C929-088D-4643-A04B-42CB4E3990F9}">
      <dgm:prSet/>
      <dgm:spPr/>
      <dgm:t>
        <a:bodyPr/>
        <a:lstStyle/>
        <a:p>
          <a:r>
            <a:rPr lang="en-US"/>
            <a:t>Masses</a:t>
          </a:r>
        </a:p>
      </dgm:t>
    </dgm:pt>
    <dgm:pt modelId="{329F8009-A928-452C-8664-F8FB74148CD7}" type="parTrans" cxnId="{77A0CD69-5334-4913-8290-438EFA2FACEB}">
      <dgm:prSet/>
      <dgm:spPr/>
      <dgm:t>
        <a:bodyPr/>
        <a:lstStyle/>
        <a:p>
          <a:endParaRPr lang="en-US"/>
        </a:p>
      </dgm:t>
    </dgm:pt>
    <dgm:pt modelId="{55F95687-1B86-4E8A-948A-7C04DC739EC4}" type="sibTrans" cxnId="{77A0CD69-5334-4913-8290-438EFA2FACEB}">
      <dgm:prSet/>
      <dgm:spPr/>
      <dgm:t>
        <a:bodyPr/>
        <a:lstStyle/>
        <a:p>
          <a:endParaRPr lang="en-US"/>
        </a:p>
      </dgm:t>
    </dgm:pt>
    <dgm:pt modelId="{6859A625-3377-47FB-98F1-097AD71ADD31}">
      <dgm:prSet/>
      <dgm:spPr/>
      <dgm:t>
        <a:bodyPr/>
        <a:lstStyle/>
        <a:p>
          <a:r>
            <a:rPr lang="en-US"/>
            <a:t>Tumors</a:t>
          </a:r>
        </a:p>
      </dgm:t>
    </dgm:pt>
    <dgm:pt modelId="{B7B14612-6F28-4599-B962-9B281E92B57E}" type="parTrans" cxnId="{D5C0CDA9-02F0-4949-8C4C-12037A86502A}">
      <dgm:prSet/>
      <dgm:spPr/>
      <dgm:t>
        <a:bodyPr/>
        <a:lstStyle/>
        <a:p>
          <a:endParaRPr lang="en-US"/>
        </a:p>
      </dgm:t>
    </dgm:pt>
    <dgm:pt modelId="{B5550CEA-7898-4885-A8BC-51366948811E}" type="sibTrans" cxnId="{D5C0CDA9-02F0-4949-8C4C-12037A86502A}">
      <dgm:prSet/>
      <dgm:spPr/>
      <dgm:t>
        <a:bodyPr/>
        <a:lstStyle/>
        <a:p>
          <a:endParaRPr lang="en-US"/>
        </a:p>
      </dgm:t>
    </dgm:pt>
    <dgm:pt modelId="{556D2C15-788F-4E24-85E3-086F2BA8B205}">
      <dgm:prSet/>
      <dgm:spPr/>
      <dgm:t>
        <a:bodyPr/>
        <a:lstStyle/>
        <a:p>
          <a:r>
            <a:rPr lang="en-US"/>
            <a:t>Pocket of infection (abscess)</a:t>
          </a:r>
        </a:p>
      </dgm:t>
    </dgm:pt>
    <dgm:pt modelId="{B3A1765A-9A52-4058-81AE-F49BDDCCC789}" type="parTrans" cxnId="{F5F17076-A810-437C-84FF-2EF44491AF10}">
      <dgm:prSet/>
      <dgm:spPr/>
      <dgm:t>
        <a:bodyPr/>
        <a:lstStyle/>
        <a:p>
          <a:endParaRPr lang="en-US"/>
        </a:p>
      </dgm:t>
    </dgm:pt>
    <dgm:pt modelId="{1452C30C-E7AB-4D11-A66F-3DEE3903C181}" type="sibTrans" cxnId="{F5F17076-A810-437C-84FF-2EF44491AF10}">
      <dgm:prSet/>
      <dgm:spPr/>
      <dgm:t>
        <a:bodyPr/>
        <a:lstStyle/>
        <a:p>
          <a:endParaRPr lang="en-US"/>
        </a:p>
      </dgm:t>
    </dgm:pt>
    <dgm:pt modelId="{DAE99EDB-84F7-4E22-9E4E-AE03E15BB734}">
      <dgm:prSet/>
      <dgm:spPr/>
      <dgm:t>
        <a:bodyPr/>
        <a:lstStyle/>
        <a:p>
          <a:r>
            <a:rPr lang="en-US"/>
            <a:t>Abnormal blood vessels (vascular malformations)</a:t>
          </a:r>
        </a:p>
      </dgm:t>
    </dgm:pt>
    <dgm:pt modelId="{C0952855-E496-41BF-9E32-22B9AC574522}" type="parTrans" cxnId="{2D602371-3B87-4595-B445-0A3F0B534E6F}">
      <dgm:prSet/>
      <dgm:spPr/>
      <dgm:t>
        <a:bodyPr/>
        <a:lstStyle/>
        <a:p>
          <a:endParaRPr lang="en-US"/>
        </a:p>
      </dgm:t>
    </dgm:pt>
    <dgm:pt modelId="{BC0CDE09-11AE-46A6-A12C-38D4B47EB92F}" type="sibTrans" cxnId="{2D602371-3B87-4595-B445-0A3F0B534E6F}">
      <dgm:prSet/>
      <dgm:spPr/>
      <dgm:t>
        <a:bodyPr/>
        <a:lstStyle/>
        <a:p>
          <a:endParaRPr lang="en-US"/>
        </a:p>
      </dgm:t>
    </dgm:pt>
    <dgm:pt modelId="{FDA25E45-C99A-4C65-AA00-20A0300CD3D4}">
      <dgm:prSet/>
      <dgm:spPr/>
      <dgm:t>
        <a:bodyPr/>
        <a:lstStyle/>
        <a:p>
          <a:r>
            <a:rPr lang="en-US"/>
            <a:t>Bleeding in or around the brain</a:t>
          </a:r>
        </a:p>
      </dgm:t>
    </dgm:pt>
    <dgm:pt modelId="{B34458ED-01B0-4CA7-881D-B2A1962F30E8}" type="parTrans" cxnId="{DC4C43DB-962D-401D-B6AC-DD7950076180}">
      <dgm:prSet/>
      <dgm:spPr/>
      <dgm:t>
        <a:bodyPr/>
        <a:lstStyle/>
        <a:p>
          <a:endParaRPr lang="en-US"/>
        </a:p>
      </dgm:t>
    </dgm:pt>
    <dgm:pt modelId="{C1B134F3-16A9-45E1-9ED7-B64D212C04FF}" type="sibTrans" cxnId="{DC4C43DB-962D-401D-B6AC-DD7950076180}">
      <dgm:prSet/>
      <dgm:spPr/>
      <dgm:t>
        <a:bodyPr/>
        <a:lstStyle/>
        <a:p>
          <a:endParaRPr lang="en-US"/>
        </a:p>
      </dgm:t>
    </dgm:pt>
    <dgm:pt modelId="{794DA0F9-9EBD-487E-8D54-53C2631F8DC5}" type="pres">
      <dgm:prSet presAssocID="{80C2C9AC-BB7A-41EB-A91D-701220664C74}" presName="diagram" presStyleCnt="0">
        <dgm:presLayoutVars>
          <dgm:dir/>
          <dgm:resizeHandles val="exact"/>
        </dgm:presLayoutVars>
      </dgm:prSet>
      <dgm:spPr/>
    </dgm:pt>
    <dgm:pt modelId="{1E4D5103-9F9D-4B36-BED9-F9E23976AE06}" type="pres">
      <dgm:prSet presAssocID="{64868D4D-5C21-4A7C-A253-EC24A36659FB}" presName="node" presStyleLbl="node1" presStyleIdx="0" presStyleCnt="5">
        <dgm:presLayoutVars>
          <dgm:bulletEnabled val="1"/>
        </dgm:presLayoutVars>
      </dgm:prSet>
      <dgm:spPr/>
    </dgm:pt>
    <dgm:pt modelId="{3A755FAA-9529-46E2-BEB7-D0FE15F502DC}" type="pres">
      <dgm:prSet presAssocID="{8EDFCA10-58E3-44E5-AE09-F576B2F98384}" presName="sibTrans" presStyleCnt="0"/>
      <dgm:spPr/>
    </dgm:pt>
    <dgm:pt modelId="{620A3652-60B3-4200-83AD-72219DD690D7}" type="pres">
      <dgm:prSet presAssocID="{C36042EC-3212-42DB-BD3A-51D38D166B86}" presName="node" presStyleLbl="node1" presStyleIdx="1" presStyleCnt="5">
        <dgm:presLayoutVars>
          <dgm:bulletEnabled val="1"/>
        </dgm:presLayoutVars>
      </dgm:prSet>
      <dgm:spPr/>
    </dgm:pt>
    <dgm:pt modelId="{471DF2BE-482F-42A6-9952-56238208E78E}" type="pres">
      <dgm:prSet presAssocID="{EB788A91-63FD-45BA-ACBE-EEBFD36DCB56}" presName="sibTrans" presStyleCnt="0"/>
      <dgm:spPr/>
    </dgm:pt>
    <dgm:pt modelId="{289D9D00-83B7-4211-A34E-0399175A8CA8}" type="pres">
      <dgm:prSet presAssocID="{C1F3BABC-0321-4FDB-975B-B0159ADBE3DE}" presName="node" presStyleLbl="node1" presStyleIdx="2" presStyleCnt="5">
        <dgm:presLayoutVars>
          <dgm:bulletEnabled val="1"/>
        </dgm:presLayoutVars>
      </dgm:prSet>
      <dgm:spPr/>
    </dgm:pt>
    <dgm:pt modelId="{414A812A-EF64-48D8-8595-7AED0E41CB13}" type="pres">
      <dgm:prSet presAssocID="{E0BE7C72-D660-4F15-B276-6F5A53224581}" presName="sibTrans" presStyleCnt="0"/>
      <dgm:spPr/>
    </dgm:pt>
    <dgm:pt modelId="{BE68BE7F-F385-4E85-8CA8-606EEBCCBF33}" type="pres">
      <dgm:prSet presAssocID="{0AB7C929-088D-4643-A04B-42CB4E3990F9}" presName="node" presStyleLbl="node1" presStyleIdx="3" presStyleCnt="5">
        <dgm:presLayoutVars>
          <dgm:bulletEnabled val="1"/>
        </dgm:presLayoutVars>
      </dgm:prSet>
      <dgm:spPr/>
    </dgm:pt>
    <dgm:pt modelId="{ABB7EAE7-8D1C-43E3-9605-5CCEF750F5CC}" type="pres">
      <dgm:prSet presAssocID="{55F95687-1B86-4E8A-948A-7C04DC739EC4}" presName="sibTrans" presStyleCnt="0"/>
      <dgm:spPr/>
    </dgm:pt>
    <dgm:pt modelId="{FE55FC6A-5DF6-4A34-A486-7A376A154DD3}" type="pres">
      <dgm:prSet presAssocID="{FDA25E45-C99A-4C65-AA00-20A0300CD3D4}" presName="node" presStyleLbl="node1" presStyleIdx="4" presStyleCnt="5">
        <dgm:presLayoutVars>
          <dgm:bulletEnabled val="1"/>
        </dgm:presLayoutVars>
      </dgm:prSet>
      <dgm:spPr/>
    </dgm:pt>
  </dgm:ptLst>
  <dgm:cxnLst>
    <dgm:cxn modelId="{31B42C00-629F-447E-AED2-9387FF6C3315}" type="presOf" srcId="{6859A625-3377-47FB-98F1-097AD71ADD31}" destId="{BE68BE7F-F385-4E85-8CA8-606EEBCCBF33}" srcOrd="0" destOrd="1" presId="urn:microsoft.com/office/officeart/2005/8/layout/default"/>
    <dgm:cxn modelId="{19C23C3E-03CB-4DAE-A119-3B2638964F48}" srcId="{80C2C9AC-BB7A-41EB-A91D-701220664C74}" destId="{C1F3BABC-0321-4FDB-975B-B0159ADBE3DE}" srcOrd="2" destOrd="0" parTransId="{3EC0B146-FACC-4618-B181-9DC8B1007668}" sibTransId="{E0BE7C72-D660-4F15-B276-6F5A53224581}"/>
    <dgm:cxn modelId="{7B5DE645-B98C-4C47-A559-EE803C548FD3}" type="presOf" srcId="{556D2C15-788F-4E24-85E3-086F2BA8B205}" destId="{BE68BE7F-F385-4E85-8CA8-606EEBCCBF33}" srcOrd="0" destOrd="2" presId="urn:microsoft.com/office/officeart/2005/8/layout/default"/>
    <dgm:cxn modelId="{01651E49-AB27-4702-BD54-9A30D83FF0F9}" type="presOf" srcId="{DAE99EDB-84F7-4E22-9E4E-AE03E15BB734}" destId="{BE68BE7F-F385-4E85-8CA8-606EEBCCBF33}" srcOrd="0" destOrd="3" presId="urn:microsoft.com/office/officeart/2005/8/layout/default"/>
    <dgm:cxn modelId="{77A0CD69-5334-4913-8290-438EFA2FACEB}" srcId="{80C2C9AC-BB7A-41EB-A91D-701220664C74}" destId="{0AB7C929-088D-4643-A04B-42CB4E3990F9}" srcOrd="3" destOrd="0" parTransId="{329F8009-A928-452C-8664-F8FB74148CD7}" sibTransId="{55F95687-1B86-4E8A-948A-7C04DC739EC4}"/>
    <dgm:cxn modelId="{F091574B-6D79-400D-9E68-1317437E1686}" type="presOf" srcId="{80C2C9AC-BB7A-41EB-A91D-701220664C74}" destId="{794DA0F9-9EBD-487E-8D54-53C2631F8DC5}" srcOrd="0" destOrd="0" presId="urn:microsoft.com/office/officeart/2005/8/layout/default"/>
    <dgm:cxn modelId="{7CEF294D-7794-49BA-AA99-4C696FBAB06F}" type="presOf" srcId="{C36042EC-3212-42DB-BD3A-51D38D166B86}" destId="{620A3652-60B3-4200-83AD-72219DD690D7}" srcOrd="0" destOrd="0" presId="urn:microsoft.com/office/officeart/2005/8/layout/default"/>
    <dgm:cxn modelId="{2D602371-3B87-4595-B445-0A3F0B534E6F}" srcId="{0AB7C929-088D-4643-A04B-42CB4E3990F9}" destId="{DAE99EDB-84F7-4E22-9E4E-AE03E15BB734}" srcOrd="2" destOrd="0" parTransId="{C0952855-E496-41BF-9E32-22B9AC574522}" sibTransId="{BC0CDE09-11AE-46A6-A12C-38D4B47EB92F}"/>
    <dgm:cxn modelId="{F5F17076-A810-437C-84FF-2EF44491AF10}" srcId="{0AB7C929-088D-4643-A04B-42CB4E3990F9}" destId="{556D2C15-788F-4E24-85E3-086F2BA8B205}" srcOrd="1" destOrd="0" parTransId="{B3A1765A-9A52-4058-81AE-F49BDDCCC789}" sibTransId="{1452C30C-E7AB-4D11-A66F-3DEE3903C181}"/>
    <dgm:cxn modelId="{2DF11FA3-DC8F-415F-B754-8BF970BE340C}" type="presOf" srcId="{64868D4D-5C21-4A7C-A253-EC24A36659FB}" destId="{1E4D5103-9F9D-4B36-BED9-F9E23976AE06}" srcOrd="0" destOrd="0" presId="urn:microsoft.com/office/officeart/2005/8/layout/default"/>
    <dgm:cxn modelId="{D5C0CDA9-02F0-4949-8C4C-12037A86502A}" srcId="{0AB7C929-088D-4643-A04B-42CB4E3990F9}" destId="{6859A625-3377-47FB-98F1-097AD71ADD31}" srcOrd="0" destOrd="0" parTransId="{B7B14612-6F28-4599-B962-9B281E92B57E}" sibTransId="{B5550CEA-7898-4885-A8BC-51366948811E}"/>
    <dgm:cxn modelId="{82987FB4-7E70-4A9E-8148-4433027F3283}" srcId="{80C2C9AC-BB7A-41EB-A91D-701220664C74}" destId="{64868D4D-5C21-4A7C-A253-EC24A36659FB}" srcOrd="0" destOrd="0" parTransId="{A0DC3B59-3358-44AD-A6DE-3F639FC5DBC7}" sibTransId="{8EDFCA10-58E3-44E5-AE09-F576B2F98384}"/>
    <dgm:cxn modelId="{1BBF20BD-3C3E-43C2-A062-DFD06E715A00}" srcId="{80C2C9AC-BB7A-41EB-A91D-701220664C74}" destId="{C36042EC-3212-42DB-BD3A-51D38D166B86}" srcOrd="1" destOrd="0" parTransId="{65A28DEC-3443-46AB-B583-E4F22AA88E33}" sibTransId="{EB788A91-63FD-45BA-ACBE-EEBFD36DCB56}"/>
    <dgm:cxn modelId="{AD7750BF-0799-493A-AB60-9C0DF5B0F445}" type="presOf" srcId="{C1F3BABC-0321-4FDB-975B-B0159ADBE3DE}" destId="{289D9D00-83B7-4211-A34E-0399175A8CA8}" srcOrd="0" destOrd="0" presId="urn:microsoft.com/office/officeart/2005/8/layout/default"/>
    <dgm:cxn modelId="{81D152C7-1218-4D6D-9D63-061886211D2F}" type="presOf" srcId="{FDA25E45-C99A-4C65-AA00-20A0300CD3D4}" destId="{FE55FC6A-5DF6-4A34-A486-7A376A154DD3}" srcOrd="0" destOrd="0" presId="urn:microsoft.com/office/officeart/2005/8/layout/default"/>
    <dgm:cxn modelId="{DC4C43DB-962D-401D-B6AC-DD7950076180}" srcId="{80C2C9AC-BB7A-41EB-A91D-701220664C74}" destId="{FDA25E45-C99A-4C65-AA00-20A0300CD3D4}" srcOrd="4" destOrd="0" parTransId="{B34458ED-01B0-4CA7-881D-B2A1962F30E8}" sibTransId="{C1B134F3-16A9-45E1-9ED7-B64D212C04FF}"/>
    <dgm:cxn modelId="{159F51FC-1838-400C-A1D2-C27B35E7AF40}" type="presOf" srcId="{0AB7C929-088D-4643-A04B-42CB4E3990F9}" destId="{BE68BE7F-F385-4E85-8CA8-606EEBCCBF33}" srcOrd="0" destOrd="0" presId="urn:microsoft.com/office/officeart/2005/8/layout/default"/>
    <dgm:cxn modelId="{187D0BD0-3780-4684-9D19-4A5EF71C367C}" type="presParOf" srcId="{794DA0F9-9EBD-487E-8D54-53C2631F8DC5}" destId="{1E4D5103-9F9D-4B36-BED9-F9E23976AE06}" srcOrd="0" destOrd="0" presId="urn:microsoft.com/office/officeart/2005/8/layout/default"/>
    <dgm:cxn modelId="{D7B82119-A418-4698-82B8-C13BFDCD8BA2}" type="presParOf" srcId="{794DA0F9-9EBD-487E-8D54-53C2631F8DC5}" destId="{3A755FAA-9529-46E2-BEB7-D0FE15F502DC}" srcOrd="1" destOrd="0" presId="urn:microsoft.com/office/officeart/2005/8/layout/default"/>
    <dgm:cxn modelId="{5A841E12-8B6A-433C-B1C9-5EAB315193DB}" type="presParOf" srcId="{794DA0F9-9EBD-487E-8D54-53C2631F8DC5}" destId="{620A3652-60B3-4200-83AD-72219DD690D7}" srcOrd="2" destOrd="0" presId="urn:microsoft.com/office/officeart/2005/8/layout/default"/>
    <dgm:cxn modelId="{506720EA-5FE3-4E21-A93A-268A92C4F13D}" type="presParOf" srcId="{794DA0F9-9EBD-487E-8D54-53C2631F8DC5}" destId="{471DF2BE-482F-42A6-9952-56238208E78E}" srcOrd="3" destOrd="0" presId="urn:microsoft.com/office/officeart/2005/8/layout/default"/>
    <dgm:cxn modelId="{1933283C-8D6B-4771-93F6-89FEBAD48F9A}" type="presParOf" srcId="{794DA0F9-9EBD-487E-8D54-53C2631F8DC5}" destId="{289D9D00-83B7-4211-A34E-0399175A8CA8}" srcOrd="4" destOrd="0" presId="urn:microsoft.com/office/officeart/2005/8/layout/default"/>
    <dgm:cxn modelId="{C08C4364-5836-447D-9A93-CF1BAD3826BB}" type="presParOf" srcId="{794DA0F9-9EBD-487E-8D54-53C2631F8DC5}" destId="{414A812A-EF64-48D8-8595-7AED0E41CB13}" srcOrd="5" destOrd="0" presId="urn:microsoft.com/office/officeart/2005/8/layout/default"/>
    <dgm:cxn modelId="{FCCF3DC1-E1CB-4DE7-874B-B1DF7FDB5DA8}" type="presParOf" srcId="{794DA0F9-9EBD-487E-8D54-53C2631F8DC5}" destId="{BE68BE7F-F385-4E85-8CA8-606EEBCCBF33}" srcOrd="6" destOrd="0" presId="urn:microsoft.com/office/officeart/2005/8/layout/default"/>
    <dgm:cxn modelId="{B74ACF30-730C-4720-BFD2-D14E21115E60}" type="presParOf" srcId="{794DA0F9-9EBD-487E-8D54-53C2631F8DC5}" destId="{ABB7EAE7-8D1C-43E3-9605-5CCEF750F5CC}" srcOrd="7" destOrd="0" presId="urn:microsoft.com/office/officeart/2005/8/layout/default"/>
    <dgm:cxn modelId="{8AA0C1FE-F453-4D27-A642-C9E0B45A5026}" type="presParOf" srcId="{794DA0F9-9EBD-487E-8D54-53C2631F8DC5}" destId="{FE55FC6A-5DF6-4A34-A486-7A376A154DD3}"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F00FA4-5441-44F6-B958-9546C4819FAD}"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041BD4ED-F92F-4EEF-BCCD-3DA52B1CE007}">
      <dgm:prSet custT="1"/>
      <dgm:spPr/>
      <dgm:t>
        <a:bodyPr/>
        <a:lstStyle/>
        <a:p>
          <a:r>
            <a:rPr lang="en-US" sz="3200" dirty="0"/>
            <a:t>What do these terms mean? </a:t>
          </a:r>
        </a:p>
      </dgm:t>
    </dgm:pt>
    <dgm:pt modelId="{E783B80D-4F05-49E2-8E17-FA4098A6E9DF}" type="parTrans" cxnId="{E88F38BE-4CD9-4B2A-9282-45BB48BFACA5}">
      <dgm:prSet/>
      <dgm:spPr/>
      <dgm:t>
        <a:bodyPr/>
        <a:lstStyle/>
        <a:p>
          <a:endParaRPr lang="en-US"/>
        </a:p>
      </dgm:t>
    </dgm:pt>
    <dgm:pt modelId="{FB6027ED-B399-495F-AFD8-0F23AA26E6AF}" type="sibTrans" cxnId="{E88F38BE-4CD9-4B2A-9282-45BB48BFACA5}">
      <dgm:prSet/>
      <dgm:spPr/>
      <dgm:t>
        <a:bodyPr/>
        <a:lstStyle/>
        <a:p>
          <a:endParaRPr lang="en-US"/>
        </a:p>
      </dgm:t>
    </dgm:pt>
    <dgm:pt modelId="{F99D8511-2A79-4227-A0EE-1D071DC9DAD7}">
      <dgm:prSet custT="1"/>
      <dgm:spPr/>
      <dgm:t>
        <a:bodyPr/>
        <a:lstStyle/>
        <a:p>
          <a:r>
            <a:rPr lang="en-US" sz="2400" dirty="0"/>
            <a:t>Mass effect = brain is being compressed</a:t>
          </a:r>
        </a:p>
      </dgm:t>
    </dgm:pt>
    <dgm:pt modelId="{5BB99BF4-842B-44FF-891B-AAF5F6379A63}" type="parTrans" cxnId="{F07FE138-5510-43D6-B54B-AF3E69D9DB38}">
      <dgm:prSet/>
      <dgm:spPr/>
      <dgm:t>
        <a:bodyPr/>
        <a:lstStyle/>
        <a:p>
          <a:endParaRPr lang="en-US"/>
        </a:p>
      </dgm:t>
    </dgm:pt>
    <dgm:pt modelId="{71CD47BA-8452-42CB-B82C-93A172E39E52}" type="sibTrans" cxnId="{F07FE138-5510-43D6-B54B-AF3E69D9DB38}">
      <dgm:prSet/>
      <dgm:spPr/>
      <dgm:t>
        <a:bodyPr/>
        <a:lstStyle/>
        <a:p>
          <a:endParaRPr lang="en-US"/>
        </a:p>
      </dgm:t>
    </dgm:pt>
    <dgm:pt modelId="{F702B1D4-5648-43FB-8389-C5A1BD148CE0}">
      <dgm:prSet custT="1"/>
      <dgm:spPr/>
      <dgm:t>
        <a:bodyPr/>
        <a:lstStyle/>
        <a:p>
          <a:r>
            <a:rPr lang="en-US" sz="2400" dirty="0"/>
            <a:t>Midline shift = center line of brain is shifted</a:t>
          </a:r>
        </a:p>
      </dgm:t>
    </dgm:pt>
    <dgm:pt modelId="{6CED66CA-D6EE-4BBF-9D6B-D6682EE051C1}" type="parTrans" cxnId="{5564CD54-9ADB-4A97-9433-7CBA593F139D}">
      <dgm:prSet/>
      <dgm:spPr/>
      <dgm:t>
        <a:bodyPr/>
        <a:lstStyle/>
        <a:p>
          <a:endParaRPr lang="en-US"/>
        </a:p>
      </dgm:t>
    </dgm:pt>
    <dgm:pt modelId="{5FA22DE8-3B5F-40A8-A7F5-B6EB70E63BB8}" type="sibTrans" cxnId="{5564CD54-9ADB-4A97-9433-7CBA593F139D}">
      <dgm:prSet/>
      <dgm:spPr/>
      <dgm:t>
        <a:bodyPr/>
        <a:lstStyle/>
        <a:p>
          <a:endParaRPr lang="en-US"/>
        </a:p>
      </dgm:t>
    </dgm:pt>
    <dgm:pt modelId="{323EEDFD-7894-466E-B4F7-59A12F93A8E8}">
      <dgm:prSet custT="1"/>
      <dgm:spPr/>
      <dgm:t>
        <a:bodyPr/>
        <a:lstStyle/>
        <a:p>
          <a:r>
            <a:rPr lang="en-US" sz="2400" dirty="0" err="1"/>
            <a:t>Sulcal</a:t>
          </a:r>
          <a:r>
            <a:rPr lang="en-US" sz="2400" dirty="0"/>
            <a:t> effacement = brain pushed against the skull or it is swollen</a:t>
          </a:r>
        </a:p>
      </dgm:t>
    </dgm:pt>
    <dgm:pt modelId="{C9F35FC1-99AE-4328-8B5F-F328F8C6D64F}" type="parTrans" cxnId="{16C0A19C-7539-4DB5-A8B8-C5A0204E3732}">
      <dgm:prSet/>
      <dgm:spPr/>
      <dgm:t>
        <a:bodyPr/>
        <a:lstStyle/>
        <a:p>
          <a:endParaRPr lang="en-US"/>
        </a:p>
      </dgm:t>
    </dgm:pt>
    <dgm:pt modelId="{640930CF-30CC-4521-97C8-36836C3D59C2}" type="sibTrans" cxnId="{16C0A19C-7539-4DB5-A8B8-C5A0204E3732}">
      <dgm:prSet/>
      <dgm:spPr/>
      <dgm:t>
        <a:bodyPr/>
        <a:lstStyle/>
        <a:p>
          <a:endParaRPr lang="en-US"/>
        </a:p>
      </dgm:t>
    </dgm:pt>
    <dgm:pt modelId="{7F3C5200-F462-4E08-9F78-6B13BDC911CC}">
      <dgm:prSet custT="1"/>
      <dgm:spPr/>
      <dgm:t>
        <a:bodyPr/>
        <a:lstStyle/>
        <a:p>
          <a:r>
            <a:rPr lang="en-US" sz="3200" dirty="0"/>
            <a:t>Why do clinicians use the terms?</a:t>
          </a:r>
        </a:p>
      </dgm:t>
    </dgm:pt>
    <dgm:pt modelId="{AB1E2F82-36A6-42C0-811F-9EE17CAA4A5F}" type="parTrans" cxnId="{79C7F96E-F45C-4C72-8F1C-8C8DA36F8EFC}">
      <dgm:prSet/>
      <dgm:spPr/>
      <dgm:t>
        <a:bodyPr/>
        <a:lstStyle/>
        <a:p>
          <a:endParaRPr lang="en-US"/>
        </a:p>
      </dgm:t>
    </dgm:pt>
    <dgm:pt modelId="{4A352F12-378B-4443-8127-4F68235DFD05}" type="sibTrans" cxnId="{79C7F96E-F45C-4C72-8F1C-8C8DA36F8EFC}">
      <dgm:prSet/>
      <dgm:spPr/>
      <dgm:t>
        <a:bodyPr/>
        <a:lstStyle/>
        <a:p>
          <a:endParaRPr lang="en-US"/>
        </a:p>
      </dgm:t>
    </dgm:pt>
    <dgm:pt modelId="{28A79F23-9196-4899-BCCD-72DC5EB89028}">
      <dgm:prSet custT="1"/>
      <dgm:spPr/>
      <dgm:t>
        <a:bodyPr/>
        <a:lstStyle/>
        <a:p>
          <a:r>
            <a:rPr lang="en-US" sz="2400" dirty="0"/>
            <a:t>They are the terms the radiologist uses</a:t>
          </a:r>
        </a:p>
      </dgm:t>
    </dgm:pt>
    <dgm:pt modelId="{4D5AAAD8-65FB-4138-82DE-3C48E5491F3B}" type="parTrans" cxnId="{4F492585-3728-4A43-A551-7E8A00B4BF8B}">
      <dgm:prSet/>
      <dgm:spPr/>
      <dgm:t>
        <a:bodyPr/>
        <a:lstStyle/>
        <a:p>
          <a:endParaRPr lang="en-US"/>
        </a:p>
      </dgm:t>
    </dgm:pt>
    <dgm:pt modelId="{B15A119A-DD77-4730-BA9D-3561885F0190}" type="sibTrans" cxnId="{4F492585-3728-4A43-A551-7E8A00B4BF8B}">
      <dgm:prSet/>
      <dgm:spPr/>
      <dgm:t>
        <a:bodyPr/>
        <a:lstStyle/>
        <a:p>
          <a:endParaRPr lang="en-US"/>
        </a:p>
      </dgm:t>
    </dgm:pt>
    <dgm:pt modelId="{3C84AC57-758B-4C2C-8497-D9DCE670B270}">
      <dgm:prSet custT="1"/>
      <dgm:spPr/>
      <dgm:t>
        <a:bodyPr/>
        <a:lstStyle/>
        <a:p>
          <a:r>
            <a:rPr lang="en-US" sz="2400" dirty="0"/>
            <a:t>They describe the problem </a:t>
          </a:r>
        </a:p>
      </dgm:t>
    </dgm:pt>
    <dgm:pt modelId="{C406F255-04F6-4ED0-A0D8-4AFED2D043B0}" type="parTrans" cxnId="{B2583B65-47AB-4973-82BD-9A6E6B3C13E2}">
      <dgm:prSet/>
      <dgm:spPr/>
      <dgm:t>
        <a:bodyPr/>
        <a:lstStyle/>
        <a:p>
          <a:endParaRPr lang="en-US"/>
        </a:p>
      </dgm:t>
    </dgm:pt>
    <dgm:pt modelId="{3E7C0507-FF70-4987-894A-4308240CBC9C}" type="sibTrans" cxnId="{B2583B65-47AB-4973-82BD-9A6E6B3C13E2}">
      <dgm:prSet/>
      <dgm:spPr/>
      <dgm:t>
        <a:bodyPr/>
        <a:lstStyle/>
        <a:p>
          <a:endParaRPr lang="en-US"/>
        </a:p>
      </dgm:t>
    </dgm:pt>
    <dgm:pt modelId="{7B0F042C-3C00-4BB6-94B4-228E6E2CEE1F}">
      <dgm:prSet custT="1"/>
      <dgm:spPr/>
      <dgm:t>
        <a:bodyPr/>
        <a:lstStyle/>
        <a:p>
          <a:r>
            <a:rPr lang="en-US" sz="2400" dirty="0"/>
            <a:t>How bad it is</a:t>
          </a:r>
        </a:p>
      </dgm:t>
    </dgm:pt>
    <dgm:pt modelId="{3B4465FA-E77B-4BD3-B2D0-196430301A81}" type="parTrans" cxnId="{D1C4E364-AF2A-4E32-9969-3B78F878D4D8}">
      <dgm:prSet/>
      <dgm:spPr/>
      <dgm:t>
        <a:bodyPr/>
        <a:lstStyle/>
        <a:p>
          <a:endParaRPr lang="en-US"/>
        </a:p>
      </dgm:t>
    </dgm:pt>
    <dgm:pt modelId="{DBF92DB8-74D5-4057-85F2-FA16AEFC75F2}" type="sibTrans" cxnId="{D1C4E364-AF2A-4E32-9969-3B78F878D4D8}">
      <dgm:prSet/>
      <dgm:spPr/>
      <dgm:t>
        <a:bodyPr/>
        <a:lstStyle/>
        <a:p>
          <a:endParaRPr lang="en-US"/>
        </a:p>
      </dgm:t>
    </dgm:pt>
    <dgm:pt modelId="{55571C70-9198-4BD8-A6D0-2B07E73C18CD}">
      <dgm:prSet custT="1"/>
      <dgm:spPr/>
      <dgm:t>
        <a:bodyPr/>
        <a:lstStyle/>
        <a:p>
          <a:r>
            <a:rPr lang="en-US" sz="2400" dirty="0"/>
            <a:t>The location of the problem</a:t>
          </a:r>
        </a:p>
      </dgm:t>
    </dgm:pt>
    <dgm:pt modelId="{EDF8DF48-7134-483E-BBCE-B777146211D9}" type="parTrans" cxnId="{31020B10-69E5-44A5-B45F-7F51556249BF}">
      <dgm:prSet/>
      <dgm:spPr/>
      <dgm:t>
        <a:bodyPr/>
        <a:lstStyle/>
        <a:p>
          <a:endParaRPr lang="en-US"/>
        </a:p>
      </dgm:t>
    </dgm:pt>
    <dgm:pt modelId="{9A2F7556-56C1-41CB-B69B-34F8478E2623}" type="sibTrans" cxnId="{31020B10-69E5-44A5-B45F-7F51556249BF}">
      <dgm:prSet/>
      <dgm:spPr/>
      <dgm:t>
        <a:bodyPr/>
        <a:lstStyle/>
        <a:p>
          <a:endParaRPr lang="en-US"/>
        </a:p>
      </dgm:t>
    </dgm:pt>
    <dgm:pt modelId="{A2B66CB0-DA47-40A4-942D-8528FB22CFA1}" type="pres">
      <dgm:prSet presAssocID="{D3F00FA4-5441-44F6-B958-9546C4819FAD}" presName="Name0" presStyleCnt="0">
        <dgm:presLayoutVars>
          <dgm:dir/>
          <dgm:animLvl val="lvl"/>
          <dgm:resizeHandles val="exact"/>
        </dgm:presLayoutVars>
      </dgm:prSet>
      <dgm:spPr/>
    </dgm:pt>
    <dgm:pt modelId="{153A48F5-F542-4963-A271-63696688265E}" type="pres">
      <dgm:prSet presAssocID="{041BD4ED-F92F-4EEF-BCCD-3DA52B1CE007}" presName="linNode" presStyleCnt="0"/>
      <dgm:spPr/>
    </dgm:pt>
    <dgm:pt modelId="{9382886C-49C7-4569-AACD-962FA9810C24}" type="pres">
      <dgm:prSet presAssocID="{041BD4ED-F92F-4EEF-BCCD-3DA52B1CE007}" presName="parentText" presStyleLbl="node1" presStyleIdx="0" presStyleCnt="2" custScaleX="70621">
        <dgm:presLayoutVars>
          <dgm:chMax val="1"/>
          <dgm:bulletEnabled val="1"/>
        </dgm:presLayoutVars>
      </dgm:prSet>
      <dgm:spPr/>
    </dgm:pt>
    <dgm:pt modelId="{5A73DAE9-167D-4E93-8983-BEDF69A434E3}" type="pres">
      <dgm:prSet presAssocID="{041BD4ED-F92F-4EEF-BCCD-3DA52B1CE007}" presName="descendantText" presStyleLbl="alignAccFollowNode1" presStyleIdx="0" presStyleCnt="2">
        <dgm:presLayoutVars>
          <dgm:bulletEnabled val="1"/>
        </dgm:presLayoutVars>
      </dgm:prSet>
      <dgm:spPr/>
    </dgm:pt>
    <dgm:pt modelId="{3DBDAD69-5BC5-4E5A-90C9-0459A79C06E9}" type="pres">
      <dgm:prSet presAssocID="{FB6027ED-B399-495F-AFD8-0F23AA26E6AF}" presName="sp" presStyleCnt="0"/>
      <dgm:spPr/>
    </dgm:pt>
    <dgm:pt modelId="{10B8611B-C674-4B71-B120-3A4D3DB927DA}" type="pres">
      <dgm:prSet presAssocID="{7F3C5200-F462-4E08-9F78-6B13BDC911CC}" presName="linNode" presStyleCnt="0"/>
      <dgm:spPr/>
    </dgm:pt>
    <dgm:pt modelId="{141C840E-79BC-4E80-9493-09384488F0C5}" type="pres">
      <dgm:prSet presAssocID="{7F3C5200-F462-4E08-9F78-6B13BDC911CC}" presName="parentText" presStyleLbl="node1" presStyleIdx="1" presStyleCnt="2" custScaleX="71061">
        <dgm:presLayoutVars>
          <dgm:chMax val="1"/>
          <dgm:bulletEnabled val="1"/>
        </dgm:presLayoutVars>
      </dgm:prSet>
      <dgm:spPr/>
    </dgm:pt>
    <dgm:pt modelId="{EF816049-D3D4-4B15-970B-D28D101861D7}" type="pres">
      <dgm:prSet presAssocID="{7F3C5200-F462-4E08-9F78-6B13BDC911CC}" presName="descendantText" presStyleLbl="alignAccFollowNode1" presStyleIdx="1" presStyleCnt="2">
        <dgm:presLayoutVars>
          <dgm:bulletEnabled val="1"/>
        </dgm:presLayoutVars>
      </dgm:prSet>
      <dgm:spPr/>
    </dgm:pt>
  </dgm:ptLst>
  <dgm:cxnLst>
    <dgm:cxn modelId="{ABB7E201-E30E-407F-8AB3-DB3AA852FFB0}" type="presOf" srcId="{7F3C5200-F462-4E08-9F78-6B13BDC911CC}" destId="{141C840E-79BC-4E80-9493-09384488F0C5}" srcOrd="0" destOrd="0" presId="urn:microsoft.com/office/officeart/2005/8/layout/vList5"/>
    <dgm:cxn modelId="{31020B10-69E5-44A5-B45F-7F51556249BF}" srcId="{3C84AC57-758B-4C2C-8497-D9DCE670B270}" destId="{55571C70-9198-4BD8-A6D0-2B07E73C18CD}" srcOrd="1" destOrd="0" parTransId="{EDF8DF48-7134-483E-BBCE-B777146211D9}" sibTransId="{9A2F7556-56C1-41CB-B69B-34F8478E2623}"/>
    <dgm:cxn modelId="{97166410-06BC-4B75-BB41-44008018C622}" type="presOf" srcId="{3C84AC57-758B-4C2C-8497-D9DCE670B270}" destId="{EF816049-D3D4-4B15-970B-D28D101861D7}" srcOrd="0" destOrd="1" presId="urn:microsoft.com/office/officeart/2005/8/layout/vList5"/>
    <dgm:cxn modelId="{F07FE138-5510-43D6-B54B-AF3E69D9DB38}" srcId="{041BD4ED-F92F-4EEF-BCCD-3DA52B1CE007}" destId="{F99D8511-2A79-4227-A0EE-1D071DC9DAD7}" srcOrd="0" destOrd="0" parTransId="{5BB99BF4-842B-44FF-891B-AAF5F6379A63}" sibTransId="{71CD47BA-8452-42CB-B82C-93A172E39E52}"/>
    <dgm:cxn modelId="{D1C4E364-AF2A-4E32-9969-3B78F878D4D8}" srcId="{3C84AC57-758B-4C2C-8497-D9DCE670B270}" destId="{7B0F042C-3C00-4BB6-94B4-228E6E2CEE1F}" srcOrd="0" destOrd="0" parTransId="{3B4465FA-E77B-4BD3-B2D0-196430301A81}" sibTransId="{DBF92DB8-74D5-4057-85F2-FA16AEFC75F2}"/>
    <dgm:cxn modelId="{B2583B65-47AB-4973-82BD-9A6E6B3C13E2}" srcId="{7F3C5200-F462-4E08-9F78-6B13BDC911CC}" destId="{3C84AC57-758B-4C2C-8497-D9DCE670B270}" srcOrd="1" destOrd="0" parTransId="{C406F255-04F6-4ED0-A0D8-4AFED2D043B0}" sibTransId="{3E7C0507-FF70-4987-894A-4308240CBC9C}"/>
    <dgm:cxn modelId="{CAAC0447-F42F-4022-B431-BBED99D781AC}" type="presOf" srcId="{D3F00FA4-5441-44F6-B958-9546C4819FAD}" destId="{A2B66CB0-DA47-40A4-942D-8528FB22CFA1}" srcOrd="0" destOrd="0" presId="urn:microsoft.com/office/officeart/2005/8/layout/vList5"/>
    <dgm:cxn modelId="{79C7F96E-F45C-4C72-8F1C-8C8DA36F8EFC}" srcId="{D3F00FA4-5441-44F6-B958-9546C4819FAD}" destId="{7F3C5200-F462-4E08-9F78-6B13BDC911CC}" srcOrd="1" destOrd="0" parTransId="{AB1E2F82-36A6-42C0-811F-9EE17CAA4A5F}" sibTransId="{4A352F12-378B-4443-8127-4F68235DFD05}"/>
    <dgm:cxn modelId="{DC109C6F-A02A-4224-87DB-4F1F5FDF09C3}" type="presOf" srcId="{7B0F042C-3C00-4BB6-94B4-228E6E2CEE1F}" destId="{EF816049-D3D4-4B15-970B-D28D101861D7}" srcOrd="0" destOrd="2" presId="urn:microsoft.com/office/officeart/2005/8/layout/vList5"/>
    <dgm:cxn modelId="{5564CD54-9ADB-4A97-9433-7CBA593F139D}" srcId="{041BD4ED-F92F-4EEF-BCCD-3DA52B1CE007}" destId="{F702B1D4-5648-43FB-8389-C5A1BD148CE0}" srcOrd="1" destOrd="0" parTransId="{6CED66CA-D6EE-4BBF-9D6B-D6682EE051C1}" sibTransId="{5FA22DE8-3B5F-40A8-A7F5-B6EB70E63BB8}"/>
    <dgm:cxn modelId="{92731576-9380-4AFA-9EA1-81E4F5F9BE21}" type="presOf" srcId="{28A79F23-9196-4899-BCCD-72DC5EB89028}" destId="{EF816049-D3D4-4B15-970B-D28D101861D7}" srcOrd="0" destOrd="0" presId="urn:microsoft.com/office/officeart/2005/8/layout/vList5"/>
    <dgm:cxn modelId="{4F492585-3728-4A43-A551-7E8A00B4BF8B}" srcId="{7F3C5200-F462-4E08-9F78-6B13BDC911CC}" destId="{28A79F23-9196-4899-BCCD-72DC5EB89028}" srcOrd="0" destOrd="0" parTransId="{4D5AAAD8-65FB-4138-82DE-3C48E5491F3B}" sibTransId="{B15A119A-DD77-4730-BA9D-3561885F0190}"/>
    <dgm:cxn modelId="{16C0A19C-7539-4DB5-A8B8-C5A0204E3732}" srcId="{041BD4ED-F92F-4EEF-BCCD-3DA52B1CE007}" destId="{323EEDFD-7894-466E-B4F7-59A12F93A8E8}" srcOrd="2" destOrd="0" parTransId="{C9F35FC1-99AE-4328-8B5F-F328F8C6D64F}" sibTransId="{640930CF-30CC-4521-97C8-36836C3D59C2}"/>
    <dgm:cxn modelId="{2A1BE7A4-57D1-4DA3-B5EE-665C6ECDEC1A}" type="presOf" srcId="{F99D8511-2A79-4227-A0EE-1D071DC9DAD7}" destId="{5A73DAE9-167D-4E93-8983-BEDF69A434E3}" srcOrd="0" destOrd="0" presId="urn:microsoft.com/office/officeart/2005/8/layout/vList5"/>
    <dgm:cxn modelId="{FE7FE2A8-AFAD-4FA3-993E-9D74A8413F7F}" type="presOf" srcId="{55571C70-9198-4BD8-A6D0-2B07E73C18CD}" destId="{EF816049-D3D4-4B15-970B-D28D101861D7}" srcOrd="0" destOrd="3" presId="urn:microsoft.com/office/officeart/2005/8/layout/vList5"/>
    <dgm:cxn modelId="{20896AB6-9DE7-4EEF-9AA7-3B0506571FFD}" type="presOf" srcId="{323EEDFD-7894-466E-B4F7-59A12F93A8E8}" destId="{5A73DAE9-167D-4E93-8983-BEDF69A434E3}" srcOrd="0" destOrd="2" presId="urn:microsoft.com/office/officeart/2005/8/layout/vList5"/>
    <dgm:cxn modelId="{E88F38BE-4CD9-4B2A-9282-45BB48BFACA5}" srcId="{D3F00FA4-5441-44F6-B958-9546C4819FAD}" destId="{041BD4ED-F92F-4EEF-BCCD-3DA52B1CE007}" srcOrd="0" destOrd="0" parTransId="{E783B80D-4F05-49E2-8E17-FA4098A6E9DF}" sibTransId="{FB6027ED-B399-495F-AFD8-0F23AA26E6AF}"/>
    <dgm:cxn modelId="{946845C3-A9F9-4912-8F20-F0C89B555608}" type="presOf" srcId="{041BD4ED-F92F-4EEF-BCCD-3DA52B1CE007}" destId="{9382886C-49C7-4569-AACD-962FA9810C24}" srcOrd="0" destOrd="0" presId="urn:microsoft.com/office/officeart/2005/8/layout/vList5"/>
    <dgm:cxn modelId="{859CAEF9-F38A-40F2-9E43-AB2C6A74D847}" type="presOf" srcId="{F702B1D4-5648-43FB-8389-C5A1BD148CE0}" destId="{5A73DAE9-167D-4E93-8983-BEDF69A434E3}" srcOrd="0" destOrd="1" presId="urn:microsoft.com/office/officeart/2005/8/layout/vList5"/>
    <dgm:cxn modelId="{6DDE062F-4B4D-4E98-9E2E-1BA6146A92C1}" type="presParOf" srcId="{A2B66CB0-DA47-40A4-942D-8528FB22CFA1}" destId="{153A48F5-F542-4963-A271-63696688265E}" srcOrd="0" destOrd="0" presId="urn:microsoft.com/office/officeart/2005/8/layout/vList5"/>
    <dgm:cxn modelId="{F1BF1BBF-3EB1-4412-A6BD-31AEFA16533D}" type="presParOf" srcId="{153A48F5-F542-4963-A271-63696688265E}" destId="{9382886C-49C7-4569-AACD-962FA9810C24}" srcOrd="0" destOrd="0" presId="urn:microsoft.com/office/officeart/2005/8/layout/vList5"/>
    <dgm:cxn modelId="{9DAF8B98-BBF1-4B97-AA15-DB7BD1AF5CB1}" type="presParOf" srcId="{153A48F5-F542-4963-A271-63696688265E}" destId="{5A73DAE9-167D-4E93-8983-BEDF69A434E3}" srcOrd="1" destOrd="0" presId="urn:microsoft.com/office/officeart/2005/8/layout/vList5"/>
    <dgm:cxn modelId="{BE374D73-E69B-45C9-A073-385B333E418E}" type="presParOf" srcId="{A2B66CB0-DA47-40A4-942D-8528FB22CFA1}" destId="{3DBDAD69-5BC5-4E5A-90C9-0459A79C06E9}" srcOrd="1" destOrd="0" presId="urn:microsoft.com/office/officeart/2005/8/layout/vList5"/>
    <dgm:cxn modelId="{971C832D-071E-4D0C-9B01-A5F29632A193}" type="presParOf" srcId="{A2B66CB0-DA47-40A4-942D-8528FB22CFA1}" destId="{10B8611B-C674-4B71-B120-3A4D3DB927DA}" srcOrd="2" destOrd="0" presId="urn:microsoft.com/office/officeart/2005/8/layout/vList5"/>
    <dgm:cxn modelId="{9F4AD533-6DFA-4523-8A2F-C5CCBD3E8374}" type="presParOf" srcId="{10B8611B-C674-4B71-B120-3A4D3DB927DA}" destId="{141C840E-79BC-4E80-9493-09384488F0C5}" srcOrd="0" destOrd="0" presId="urn:microsoft.com/office/officeart/2005/8/layout/vList5"/>
    <dgm:cxn modelId="{0236FEAB-DCEC-4356-92B7-A22F47E8BBD5}" type="presParOf" srcId="{10B8611B-C674-4B71-B120-3A4D3DB927DA}" destId="{EF816049-D3D4-4B15-970B-D28D101861D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47C654-EBD7-4217-8334-C4EAD1AFEEC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63A2230-9E29-4C14-8672-BE957A132CDF}">
      <dgm:prSet/>
      <dgm:spPr/>
      <dgm:t>
        <a:bodyPr/>
        <a:lstStyle/>
        <a:p>
          <a:r>
            <a:rPr lang="en-US"/>
            <a:t>Results from abnormal buildup of water within the brain tissue</a:t>
          </a:r>
        </a:p>
      </dgm:t>
    </dgm:pt>
    <dgm:pt modelId="{F2CBA708-E046-44A5-84E6-476B62D82A3A}" type="parTrans" cxnId="{F37061F6-1F14-4662-9CAA-FF0800882157}">
      <dgm:prSet/>
      <dgm:spPr/>
      <dgm:t>
        <a:bodyPr/>
        <a:lstStyle/>
        <a:p>
          <a:endParaRPr lang="en-US"/>
        </a:p>
      </dgm:t>
    </dgm:pt>
    <dgm:pt modelId="{8D03E72C-3830-4FD4-8C8E-40C9F19B8D1A}" type="sibTrans" cxnId="{F37061F6-1F14-4662-9CAA-FF0800882157}">
      <dgm:prSet/>
      <dgm:spPr/>
      <dgm:t>
        <a:bodyPr/>
        <a:lstStyle/>
        <a:p>
          <a:endParaRPr lang="en-US"/>
        </a:p>
      </dgm:t>
    </dgm:pt>
    <dgm:pt modelId="{F24C8D49-80CB-4CD8-A670-0626A5E32D94}">
      <dgm:prSet/>
      <dgm:spPr/>
      <dgm:t>
        <a:bodyPr/>
        <a:lstStyle/>
        <a:p>
          <a:r>
            <a:rPr lang="en-US"/>
            <a:t>3 different types</a:t>
          </a:r>
        </a:p>
      </dgm:t>
    </dgm:pt>
    <dgm:pt modelId="{62A67D9E-4777-4CBD-A828-4F8AF52321A0}" type="parTrans" cxnId="{666F0F5C-BBFA-4B99-A439-7AD559BC4126}">
      <dgm:prSet/>
      <dgm:spPr/>
      <dgm:t>
        <a:bodyPr/>
        <a:lstStyle/>
        <a:p>
          <a:endParaRPr lang="en-US"/>
        </a:p>
      </dgm:t>
    </dgm:pt>
    <dgm:pt modelId="{1456AFF1-200A-48B6-BCB4-B8BD0DEC6AEC}" type="sibTrans" cxnId="{666F0F5C-BBFA-4B99-A439-7AD559BC4126}">
      <dgm:prSet/>
      <dgm:spPr/>
      <dgm:t>
        <a:bodyPr/>
        <a:lstStyle/>
        <a:p>
          <a:endParaRPr lang="en-US"/>
        </a:p>
      </dgm:t>
    </dgm:pt>
    <dgm:pt modelId="{0DB56F75-0E78-491A-A32A-4E5F1FC3ED93}">
      <dgm:prSet/>
      <dgm:spPr/>
      <dgm:t>
        <a:bodyPr/>
        <a:lstStyle/>
        <a:p>
          <a:r>
            <a:rPr lang="en-US"/>
            <a:t>Vasogenic</a:t>
          </a:r>
        </a:p>
      </dgm:t>
    </dgm:pt>
    <dgm:pt modelId="{FBC927E1-B8A4-4A56-BE7B-908E017D63E3}" type="parTrans" cxnId="{A5F0A9C6-91E8-48B8-A6CC-E41168EE914B}">
      <dgm:prSet/>
      <dgm:spPr/>
      <dgm:t>
        <a:bodyPr/>
        <a:lstStyle/>
        <a:p>
          <a:endParaRPr lang="en-US"/>
        </a:p>
      </dgm:t>
    </dgm:pt>
    <dgm:pt modelId="{F0244BEE-9422-4317-8ABB-70B612FD006C}" type="sibTrans" cxnId="{A5F0A9C6-91E8-48B8-A6CC-E41168EE914B}">
      <dgm:prSet/>
      <dgm:spPr/>
      <dgm:t>
        <a:bodyPr/>
        <a:lstStyle/>
        <a:p>
          <a:endParaRPr lang="en-US"/>
        </a:p>
      </dgm:t>
    </dgm:pt>
    <dgm:pt modelId="{3F0BABB7-7E34-4D7A-BF31-71A222005FC3}">
      <dgm:prSet/>
      <dgm:spPr/>
      <dgm:t>
        <a:bodyPr/>
        <a:lstStyle/>
        <a:p>
          <a:r>
            <a:rPr lang="en-US"/>
            <a:t>Cytotoxic</a:t>
          </a:r>
        </a:p>
      </dgm:t>
    </dgm:pt>
    <dgm:pt modelId="{F95D5165-EC40-496B-A7D5-30C82880F5B2}" type="parTrans" cxnId="{54D0905D-0B37-43C8-827F-5ECD4AD8BEA8}">
      <dgm:prSet/>
      <dgm:spPr/>
      <dgm:t>
        <a:bodyPr/>
        <a:lstStyle/>
        <a:p>
          <a:endParaRPr lang="en-US"/>
        </a:p>
      </dgm:t>
    </dgm:pt>
    <dgm:pt modelId="{3F4ACEF9-53AC-4BAB-877D-EDACAE556EE7}" type="sibTrans" cxnId="{54D0905D-0B37-43C8-827F-5ECD4AD8BEA8}">
      <dgm:prSet/>
      <dgm:spPr/>
      <dgm:t>
        <a:bodyPr/>
        <a:lstStyle/>
        <a:p>
          <a:endParaRPr lang="en-US"/>
        </a:p>
      </dgm:t>
    </dgm:pt>
    <dgm:pt modelId="{FCDC7CD3-4903-41F8-A606-194C4E0E78C3}">
      <dgm:prSet/>
      <dgm:spPr/>
      <dgm:t>
        <a:bodyPr/>
        <a:lstStyle/>
        <a:p>
          <a:r>
            <a:rPr lang="en-US"/>
            <a:t>Hydrostatic</a:t>
          </a:r>
        </a:p>
      </dgm:t>
    </dgm:pt>
    <dgm:pt modelId="{868735B0-AC38-428A-AC35-EC9DE951DE77}" type="parTrans" cxnId="{0D26F7E5-A5ED-405D-ADEA-AEF445F56B52}">
      <dgm:prSet/>
      <dgm:spPr/>
      <dgm:t>
        <a:bodyPr/>
        <a:lstStyle/>
        <a:p>
          <a:endParaRPr lang="en-US"/>
        </a:p>
      </dgm:t>
    </dgm:pt>
    <dgm:pt modelId="{B6A41C4E-4783-471B-953E-BA92737382F4}" type="sibTrans" cxnId="{0D26F7E5-A5ED-405D-ADEA-AEF445F56B52}">
      <dgm:prSet/>
      <dgm:spPr/>
      <dgm:t>
        <a:bodyPr/>
        <a:lstStyle/>
        <a:p>
          <a:endParaRPr lang="en-US"/>
        </a:p>
      </dgm:t>
    </dgm:pt>
    <dgm:pt modelId="{967B1D31-BB57-4136-AB26-02578A6EAA0E}" type="pres">
      <dgm:prSet presAssocID="{BB47C654-EBD7-4217-8334-C4EAD1AFEEC2}" presName="linear" presStyleCnt="0">
        <dgm:presLayoutVars>
          <dgm:animLvl val="lvl"/>
          <dgm:resizeHandles val="exact"/>
        </dgm:presLayoutVars>
      </dgm:prSet>
      <dgm:spPr/>
    </dgm:pt>
    <dgm:pt modelId="{7B91AC00-4C61-4770-B024-86B786B7DEDD}" type="pres">
      <dgm:prSet presAssocID="{F63A2230-9E29-4C14-8672-BE957A132CDF}" presName="parentText" presStyleLbl="node1" presStyleIdx="0" presStyleCnt="2">
        <dgm:presLayoutVars>
          <dgm:chMax val="0"/>
          <dgm:bulletEnabled val="1"/>
        </dgm:presLayoutVars>
      </dgm:prSet>
      <dgm:spPr/>
    </dgm:pt>
    <dgm:pt modelId="{1148107E-FD45-4D62-A464-CB42C8702F00}" type="pres">
      <dgm:prSet presAssocID="{8D03E72C-3830-4FD4-8C8E-40C9F19B8D1A}" presName="spacer" presStyleCnt="0"/>
      <dgm:spPr/>
    </dgm:pt>
    <dgm:pt modelId="{2E34F15B-36E7-4CB3-B3BC-71336C30B25A}" type="pres">
      <dgm:prSet presAssocID="{F24C8D49-80CB-4CD8-A670-0626A5E32D94}" presName="parentText" presStyleLbl="node1" presStyleIdx="1" presStyleCnt="2">
        <dgm:presLayoutVars>
          <dgm:chMax val="0"/>
          <dgm:bulletEnabled val="1"/>
        </dgm:presLayoutVars>
      </dgm:prSet>
      <dgm:spPr/>
    </dgm:pt>
    <dgm:pt modelId="{A0A1D0D9-09E1-47B8-8B60-040CC720CE1B}" type="pres">
      <dgm:prSet presAssocID="{F24C8D49-80CB-4CD8-A670-0626A5E32D94}" presName="childText" presStyleLbl="revTx" presStyleIdx="0" presStyleCnt="1">
        <dgm:presLayoutVars>
          <dgm:bulletEnabled val="1"/>
        </dgm:presLayoutVars>
      </dgm:prSet>
      <dgm:spPr/>
    </dgm:pt>
  </dgm:ptLst>
  <dgm:cxnLst>
    <dgm:cxn modelId="{5D40EE0C-1564-4BBD-934B-337116EF8052}" type="presOf" srcId="{BB47C654-EBD7-4217-8334-C4EAD1AFEEC2}" destId="{967B1D31-BB57-4136-AB26-02578A6EAA0E}" srcOrd="0" destOrd="0" presId="urn:microsoft.com/office/officeart/2005/8/layout/vList2"/>
    <dgm:cxn modelId="{0E6AE337-3660-47BB-85BE-5CCF9CCA6FB4}" type="presOf" srcId="{F63A2230-9E29-4C14-8672-BE957A132CDF}" destId="{7B91AC00-4C61-4770-B024-86B786B7DEDD}" srcOrd="0" destOrd="0" presId="urn:microsoft.com/office/officeart/2005/8/layout/vList2"/>
    <dgm:cxn modelId="{666F0F5C-BBFA-4B99-A439-7AD559BC4126}" srcId="{BB47C654-EBD7-4217-8334-C4EAD1AFEEC2}" destId="{F24C8D49-80CB-4CD8-A670-0626A5E32D94}" srcOrd="1" destOrd="0" parTransId="{62A67D9E-4777-4CBD-A828-4F8AF52321A0}" sibTransId="{1456AFF1-200A-48B6-BCB4-B8BD0DEC6AEC}"/>
    <dgm:cxn modelId="{54D0905D-0B37-43C8-827F-5ECD4AD8BEA8}" srcId="{F24C8D49-80CB-4CD8-A670-0626A5E32D94}" destId="{3F0BABB7-7E34-4D7A-BF31-71A222005FC3}" srcOrd="1" destOrd="0" parTransId="{F95D5165-EC40-496B-A7D5-30C82880F5B2}" sibTransId="{3F4ACEF9-53AC-4BAB-877D-EDACAE556EE7}"/>
    <dgm:cxn modelId="{5D769E74-D6DE-4776-B69B-582D6A2F044A}" type="presOf" srcId="{FCDC7CD3-4903-41F8-A606-194C4E0E78C3}" destId="{A0A1D0D9-09E1-47B8-8B60-040CC720CE1B}" srcOrd="0" destOrd="2" presId="urn:microsoft.com/office/officeart/2005/8/layout/vList2"/>
    <dgm:cxn modelId="{C0C66FBD-FEE9-4D6E-99D8-820772150210}" type="presOf" srcId="{0DB56F75-0E78-491A-A32A-4E5F1FC3ED93}" destId="{A0A1D0D9-09E1-47B8-8B60-040CC720CE1B}" srcOrd="0" destOrd="0" presId="urn:microsoft.com/office/officeart/2005/8/layout/vList2"/>
    <dgm:cxn modelId="{A5F0A9C6-91E8-48B8-A6CC-E41168EE914B}" srcId="{F24C8D49-80CB-4CD8-A670-0626A5E32D94}" destId="{0DB56F75-0E78-491A-A32A-4E5F1FC3ED93}" srcOrd="0" destOrd="0" parTransId="{FBC927E1-B8A4-4A56-BE7B-908E017D63E3}" sibTransId="{F0244BEE-9422-4317-8ABB-70B612FD006C}"/>
    <dgm:cxn modelId="{E5108AE0-03CE-47C3-90F8-35B9A613B093}" type="presOf" srcId="{3F0BABB7-7E34-4D7A-BF31-71A222005FC3}" destId="{A0A1D0D9-09E1-47B8-8B60-040CC720CE1B}" srcOrd="0" destOrd="1" presId="urn:microsoft.com/office/officeart/2005/8/layout/vList2"/>
    <dgm:cxn modelId="{0D26F7E5-A5ED-405D-ADEA-AEF445F56B52}" srcId="{F24C8D49-80CB-4CD8-A670-0626A5E32D94}" destId="{FCDC7CD3-4903-41F8-A606-194C4E0E78C3}" srcOrd="2" destOrd="0" parTransId="{868735B0-AC38-428A-AC35-EC9DE951DE77}" sibTransId="{B6A41C4E-4783-471B-953E-BA92737382F4}"/>
    <dgm:cxn modelId="{8997AAEA-DC81-457F-9ACA-80AF4E10102A}" type="presOf" srcId="{F24C8D49-80CB-4CD8-A670-0626A5E32D94}" destId="{2E34F15B-36E7-4CB3-B3BC-71336C30B25A}" srcOrd="0" destOrd="0" presId="urn:microsoft.com/office/officeart/2005/8/layout/vList2"/>
    <dgm:cxn modelId="{F37061F6-1F14-4662-9CAA-FF0800882157}" srcId="{BB47C654-EBD7-4217-8334-C4EAD1AFEEC2}" destId="{F63A2230-9E29-4C14-8672-BE957A132CDF}" srcOrd="0" destOrd="0" parTransId="{F2CBA708-E046-44A5-84E6-476B62D82A3A}" sibTransId="{8D03E72C-3830-4FD4-8C8E-40C9F19B8D1A}"/>
    <dgm:cxn modelId="{7BCBB403-8D77-4350-AE45-2A25EEA3BD0E}" type="presParOf" srcId="{967B1D31-BB57-4136-AB26-02578A6EAA0E}" destId="{7B91AC00-4C61-4770-B024-86B786B7DEDD}" srcOrd="0" destOrd="0" presId="urn:microsoft.com/office/officeart/2005/8/layout/vList2"/>
    <dgm:cxn modelId="{475DFDFD-BD56-4B68-A17F-E1B47BD3C309}" type="presParOf" srcId="{967B1D31-BB57-4136-AB26-02578A6EAA0E}" destId="{1148107E-FD45-4D62-A464-CB42C8702F00}" srcOrd="1" destOrd="0" presId="urn:microsoft.com/office/officeart/2005/8/layout/vList2"/>
    <dgm:cxn modelId="{DF66A67D-DDFD-446F-B89A-60167CEDF55D}" type="presParOf" srcId="{967B1D31-BB57-4136-AB26-02578A6EAA0E}" destId="{2E34F15B-36E7-4CB3-B3BC-71336C30B25A}" srcOrd="2" destOrd="0" presId="urn:microsoft.com/office/officeart/2005/8/layout/vList2"/>
    <dgm:cxn modelId="{B8708216-77C9-4880-A068-DEC864A1885F}" type="presParOf" srcId="{967B1D31-BB57-4136-AB26-02578A6EAA0E}" destId="{A0A1D0D9-09E1-47B8-8B60-040CC720CE1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F33B33-E17B-4CCE-890B-C9CC5AEE7B5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E785675-C2F6-4957-A5DA-C5B703BEF786}">
      <dgm:prSet/>
      <dgm:spPr/>
      <dgm:t>
        <a:bodyPr/>
        <a:lstStyle/>
        <a:p>
          <a:r>
            <a:rPr lang="en-US"/>
            <a:t>Part of the brain is displaced into an adjacent space</a:t>
          </a:r>
        </a:p>
      </dgm:t>
    </dgm:pt>
    <dgm:pt modelId="{7C12F5A8-DAFD-4953-BB58-8A7D4719BE4F}" type="parTrans" cxnId="{3AC2038C-FABA-4AD1-82AF-1A776C2293C1}">
      <dgm:prSet/>
      <dgm:spPr/>
      <dgm:t>
        <a:bodyPr/>
        <a:lstStyle/>
        <a:p>
          <a:endParaRPr lang="en-US"/>
        </a:p>
      </dgm:t>
    </dgm:pt>
    <dgm:pt modelId="{F52C9DD3-2C9E-45A5-BCFD-3DF5A4005B00}" type="sibTrans" cxnId="{3AC2038C-FABA-4AD1-82AF-1A776C2293C1}">
      <dgm:prSet/>
      <dgm:spPr/>
      <dgm:t>
        <a:bodyPr/>
        <a:lstStyle/>
        <a:p>
          <a:endParaRPr lang="en-US"/>
        </a:p>
      </dgm:t>
    </dgm:pt>
    <dgm:pt modelId="{327020FE-C7B8-43CB-AD7D-6177C161AE4E}">
      <dgm:prSet/>
      <dgm:spPr/>
      <dgm:t>
        <a:bodyPr/>
        <a:lstStyle/>
        <a:p>
          <a:r>
            <a:rPr lang="en-US"/>
            <a:t>Can be due:</a:t>
          </a:r>
        </a:p>
      </dgm:t>
    </dgm:pt>
    <dgm:pt modelId="{0F78C538-2E01-43A0-9B5D-21DD1B36588C}" type="parTrans" cxnId="{C6B7A8E7-70EF-4014-8B42-DDE0DFD6DB81}">
      <dgm:prSet/>
      <dgm:spPr/>
      <dgm:t>
        <a:bodyPr/>
        <a:lstStyle/>
        <a:p>
          <a:endParaRPr lang="en-US"/>
        </a:p>
      </dgm:t>
    </dgm:pt>
    <dgm:pt modelId="{98A22189-C45D-4C65-84DD-9AD44DC0144A}" type="sibTrans" cxnId="{C6B7A8E7-70EF-4014-8B42-DDE0DFD6DB81}">
      <dgm:prSet/>
      <dgm:spPr/>
      <dgm:t>
        <a:bodyPr/>
        <a:lstStyle/>
        <a:p>
          <a:endParaRPr lang="en-US"/>
        </a:p>
      </dgm:t>
    </dgm:pt>
    <dgm:pt modelId="{964C66D6-2A25-431E-B9CE-D07857994525}">
      <dgm:prSet/>
      <dgm:spPr/>
      <dgm:t>
        <a:bodyPr/>
        <a:lstStyle/>
        <a:p>
          <a:r>
            <a:rPr lang="en-US"/>
            <a:t>Cerebral edema</a:t>
          </a:r>
        </a:p>
      </dgm:t>
    </dgm:pt>
    <dgm:pt modelId="{900BA497-F9D5-4FA5-B985-B246CA5B416B}" type="parTrans" cxnId="{7D15F716-821C-4DC0-B418-66CE4FE4702D}">
      <dgm:prSet/>
      <dgm:spPr/>
      <dgm:t>
        <a:bodyPr/>
        <a:lstStyle/>
        <a:p>
          <a:endParaRPr lang="en-US"/>
        </a:p>
      </dgm:t>
    </dgm:pt>
    <dgm:pt modelId="{E2A70083-5ADC-4AF4-9186-D6AFAF959BC7}" type="sibTrans" cxnId="{7D15F716-821C-4DC0-B418-66CE4FE4702D}">
      <dgm:prSet/>
      <dgm:spPr/>
      <dgm:t>
        <a:bodyPr/>
        <a:lstStyle/>
        <a:p>
          <a:endParaRPr lang="en-US"/>
        </a:p>
      </dgm:t>
    </dgm:pt>
    <dgm:pt modelId="{9BC3C5AE-8879-457A-80D3-E92F9F386B56}">
      <dgm:prSet/>
      <dgm:spPr/>
      <dgm:t>
        <a:bodyPr/>
        <a:lstStyle/>
        <a:p>
          <a:r>
            <a:rPr lang="en-US"/>
            <a:t>Space-occupying lesion</a:t>
          </a:r>
        </a:p>
      </dgm:t>
    </dgm:pt>
    <dgm:pt modelId="{17E5A5A0-C5C9-4FB5-8658-C282597793EE}" type="parTrans" cxnId="{A7C5043F-EDD4-4791-8250-6DD987447F2F}">
      <dgm:prSet/>
      <dgm:spPr/>
      <dgm:t>
        <a:bodyPr/>
        <a:lstStyle/>
        <a:p>
          <a:endParaRPr lang="en-US"/>
        </a:p>
      </dgm:t>
    </dgm:pt>
    <dgm:pt modelId="{27989FC4-A4A4-4A6F-B0EC-0154A5B6593A}" type="sibTrans" cxnId="{A7C5043F-EDD4-4791-8250-6DD987447F2F}">
      <dgm:prSet/>
      <dgm:spPr/>
      <dgm:t>
        <a:bodyPr/>
        <a:lstStyle/>
        <a:p>
          <a:endParaRPr lang="en-US"/>
        </a:p>
      </dgm:t>
    </dgm:pt>
    <dgm:pt modelId="{99E19FE1-CAEF-47EC-9558-542E7DF95E65}">
      <dgm:prSet/>
      <dgm:spPr/>
      <dgm:t>
        <a:bodyPr/>
        <a:lstStyle/>
        <a:p>
          <a:r>
            <a:rPr lang="en-US"/>
            <a:t>Tumor</a:t>
          </a:r>
        </a:p>
      </dgm:t>
    </dgm:pt>
    <dgm:pt modelId="{35C9C5FC-66DC-4CC8-A0AA-0077510FF3AC}" type="parTrans" cxnId="{DB989917-695E-429E-B8FC-B92E503785F4}">
      <dgm:prSet/>
      <dgm:spPr/>
      <dgm:t>
        <a:bodyPr/>
        <a:lstStyle/>
        <a:p>
          <a:endParaRPr lang="en-US"/>
        </a:p>
      </dgm:t>
    </dgm:pt>
    <dgm:pt modelId="{310DB474-9C33-43C5-9EAD-B317B036C33B}" type="sibTrans" cxnId="{DB989917-695E-429E-B8FC-B92E503785F4}">
      <dgm:prSet/>
      <dgm:spPr/>
      <dgm:t>
        <a:bodyPr/>
        <a:lstStyle/>
        <a:p>
          <a:endParaRPr lang="en-US"/>
        </a:p>
      </dgm:t>
    </dgm:pt>
    <dgm:pt modelId="{0CFCC990-5A07-44AD-9E3D-0686798373D4}">
      <dgm:prSet/>
      <dgm:spPr/>
      <dgm:t>
        <a:bodyPr/>
        <a:lstStyle/>
        <a:p>
          <a:r>
            <a:rPr lang="en-US" dirty="0"/>
            <a:t>Blood clot</a:t>
          </a:r>
        </a:p>
      </dgm:t>
    </dgm:pt>
    <dgm:pt modelId="{0A27E957-8DDD-4E43-90B6-699F50BCD5F1}" type="parTrans" cxnId="{39964F89-8214-4ADB-B9FD-CF7AFF033E81}">
      <dgm:prSet/>
      <dgm:spPr/>
      <dgm:t>
        <a:bodyPr/>
        <a:lstStyle/>
        <a:p>
          <a:endParaRPr lang="en-US"/>
        </a:p>
      </dgm:t>
    </dgm:pt>
    <dgm:pt modelId="{495D2D92-D973-43E7-B4AC-F5087018D56B}" type="sibTrans" cxnId="{39964F89-8214-4ADB-B9FD-CF7AFF033E81}">
      <dgm:prSet/>
      <dgm:spPr/>
      <dgm:t>
        <a:bodyPr/>
        <a:lstStyle/>
        <a:p>
          <a:endParaRPr lang="en-US"/>
        </a:p>
      </dgm:t>
    </dgm:pt>
    <dgm:pt modelId="{752DFAF1-73EF-4343-B82A-B68E7A598649}">
      <dgm:prSet/>
      <dgm:spPr/>
      <dgm:t>
        <a:bodyPr/>
        <a:lstStyle/>
        <a:p>
          <a:r>
            <a:rPr lang="en-US"/>
            <a:t>Collection of abnormal blood vessels</a:t>
          </a:r>
        </a:p>
      </dgm:t>
    </dgm:pt>
    <dgm:pt modelId="{1B19D5D3-337C-47FA-BA56-A332FF855AAC}" type="parTrans" cxnId="{CAF02E52-6052-4993-92B9-1A3B8457B6C4}">
      <dgm:prSet/>
      <dgm:spPr/>
      <dgm:t>
        <a:bodyPr/>
        <a:lstStyle/>
        <a:p>
          <a:endParaRPr lang="en-US"/>
        </a:p>
      </dgm:t>
    </dgm:pt>
    <dgm:pt modelId="{A747792D-BE22-49EB-A0C2-AEE80BD388D1}" type="sibTrans" cxnId="{CAF02E52-6052-4993-92B9-1A3B8457B6C4}">
      <dgm:prSet/>
      <dgm:spPr/>
      <dgm:t>
        <a:bodyPr/>
        <a:lstStyle/>
        <a:p>
          <a:endParaRPr lang="en-US"/>
        </a:p>
      </dgm:t>
    </dgm:pt>
    <dgm:pt modelId="{BC676AE1-A88A-4C1A-9B64-CF94A931D084}">
      <dgm:prSet/>
      <dgm:spPr/>
      <dgm:t>
        <a:bodyPr/>
        <a:lstStyle/>
        <a:p>
          <a:r>
            <a:rPr lang="en-US"/>
            <a:t>Abscess</a:t>
          </a:r>
        </a:p>
      </dgm:t>
    </dgm:pt>
    <dgm:pt modelId="{C1F5F473-57ED-4B72-90C4-4DA24036A9C6}" type="parTrans" cxnId="{0A389CC0-A8A2-4D9E-8B84-D799C51833A4}">
      <dgm:prSet/>
      <dgm:spPr/>
      <dgm:t>
        <a:bodyPr/>
        <a:lstStyle/>
        <a:p>
          <a:endParaRPr lang="en-US"/>
        </a:p>
      </dgm:t>
    </dgm:pt>
    <dgm:pt modelId="{963EC3BD-0CA5-4EFD-96A5-3E2406AB9F68}" type="sibTrans" cxnId="{0A389CC0-A8A2-4D9E-8B84-D799C51833A4}">
      <dgm:prSet/>
      <dgm:spPr/>
      <dgm:t>
        <a:bodyPr/>
        <a:lstStyle/>
        <a:p>
          <a:endParaRPr lang="en-US"/>
        </a:p>
      </dgm:t>
    </dgm:pt>
    <dgm:pt modelId="{2E5CE73E-522B-406B-B8CA-724C5053CBF9}" type="pres">
      <dgm:prSet presAssocID="{C7F33B33-E17B-4CCE-890B-C9CC5AEE7B58}" presName="linear" presStyleCnt="0">
        <dgm:presLayoutVars>
          <dgm:animLvl val="lvl"/>
          <dgm:resizeHandles val="exact"/>
        </dgm:presLayoutVars>
      </dgm:prSet>
      <dgm:spPr/>
    </dgm:pt>
    <dgm:pt modelId="{279EFF0D-6D1E-4D40-A8AE-A1F24A08D10E}" type="pres">
      <dgm:prSet presAssocID="{EE785675-C2F6-4957-A5DA-C5B703BEF786}" presName="parentText" presStyleLbl="node1" presStyleIdx="0" presStyleCnt="2">
        <dgm:presLayoutVars>
          <dgm:chMax val="0"/>
          <dgm:bulletEnabled val="1"/>
        </dgm:presLayoutVars>
      </dgm:prSet>
      <dgm:spPr/>
    </dgm:pt>
    <dgm:pt modelId="{5E51740A-626A-46D5-A8C8-96450700D33E}" type="pres">
      <dgm:prSet presAssocID="{F52C9DD3-2C9E-45A5-BCFD-3DF5A4005B00}" presName="spacer" presStyleCnt="0"/>
      <dgm:spPr/>
    </dgm:pt>
    <dgm:pt modelId="{42622183-044D-46A0-8993-B141D9A0B10D}" type="pres">
      <dgm:prSet presAssocID="{327020FE-C7B8-43CB-AD7D-6177C161AE4E}" presName="parentText" presStyleLbl="node1" presStyleIdx="1" presStyleCnt="2">
        <dgm:presLayoutVars>
          <dgm:chMax val="0"/>
          <dgm:bulletEnabled val="1"/>
        </dgm:presLayoutVars>
      </dgm:prSet>
      <dgm:spPr/>
    </dgm:pt>
    <dgm:pt modelId="{F96C206D-E511-47AD-B504-7857529E9BF4}" type="pres">
      <dgm:prSet presAssocID="{327020FE-C7B8-43CB-AD7D-6177C161AE4E}" presName="childText" presStyleLbl="revTx" presStyleIdx="0" presStyleCnt="1">
        <dgm:presLayoutVars>
          <dgm:bulletEnabled val="1"/>
        </dgm:presLayoutVars>
      </dgm:prSet>
      <dgm:spPr/>
    </dgm:pt>
  </dgm:ptLst>
  <dgm:cxnLst>
    <dgm:cxn modelId="{E034AB02-AE79-45E0-97FF-3562DE37D886}" type="presOf" srcId="{99E19FE1-CAEF-47EC-9558-542E7DF95E65}" destId="{F96C206D-E511-47AD-B504-7857529E9BF4}" srcOrd="0" destOrd="2" presId="urn:microsoft.com/office/officeart/2005/8/layout/vList2"/>
    <dgm:cxn modelId="{7D15F716-821C-4DC0-B418-66CE4FE4702D}" srcId="{327020FE-C7B8-43CB-AD7D-6177C161AE4E}" destId="{964C66D6-2A25-431E-B9CE-D07857994525}" srcOrd="0" destOrd="0" parTransId="{900BA497-F9D5-4FA5-B985-B246CA5B416B}" sibTransId="{E2A70083-5ADC-4AF4-9186-D6AFAF959BC7}"/>
    <dgm:cxn modelId="{DB989917-695E-429E-B8FC-B92E503785F4}" srcId="{9BC3C5AE-8879-457A-80D3-E92F9F386B56}" destId="{99E19FE1-CAEF-47EC-9558-542E7DF95E65}" srcOrd="0" destOrd="0" parTransId="{35C9C5FC-66DC-4CC8-A0AA-0077510FF3AC}" sibTransId="{310DB474-9C33-43C5-9EAD-B317B036C33B}"/>
    <dgm:cxn modelId="{86B54225-9ED2-494D-8E6B-D4A10D6E0F92}" type="presOf" srcId="{BC676AE1-A88A-4C1A-9B64-CF94A931D084}" destId="{F96C206D-E511-47AD-B504-7857529E9BF4}" srcOrd="0" destOrd="5" presId="urn:microsoft.com/office/officeart/2005/8/layout/vList2"/>
    <dgm:cxn modelId="{7EB91D2D-81DC-463A-9C27-571DF6E99F85}" type="presOf" srcId="{C7F33B33-E17B-4CCE-890B-C9CC5AEE7B58}" destId="{2E5CE73E-522B-406B-B8CA-724C5053CBF9}" srcOrd="0" destOrd="0" presId="urn:microsoft.com/office/officeart/2005/8/layout/vList2"/>
    <dgm:cxn modelId="{FB61202F-DFC4-417D-A5CA-74D76A9207AF}" type="presOf" srcId="{0CFCC990-5A07-44AD-9E3D-0686798373D4}" destId="{F96C206D-E511-47AD-B504-7857529E9BF4}" srcOrd="0" destOrd="3" presId="urn:microsoft.com/office/officeart/2005/8/layout/vList2"/>
    <dgm:cxn modelId="{A7C5043F-EDD4-4791-8250-6DD987447F2F}" srcId="{327020FE-C7B8-43CB-AD7D-6177C161AE4E}" destId="{9BC3C5AE-8879-457A-80D3-E92F9F386B56}" srcOrd="1" destOrd="0" parTransId="{17E5A5A0-C5C9-4FB5-8658-C282597793EE}" sibTransId="{27989FC4-A4A4-4A6F-B0EC-0154A5B6593A}"/>
    <dgm:cxn modelId="{38BF316E-6BC1-4B29-A9BF-AB9765E78296}" type="presOf" srcId="{9BC3C5AE-8879-457A-80D3-E92F9F386B56}" destId="{F96C206D-E511-47AD-B504-7857529E9BF4}" srcOrd="0" destOrd="1" presId="urn:microsoft.com/office/officeart/2005/8/layout/vList2"/>
    <dgm:cxn modelId="{CAF02E52-6052-4993-92B9-1A3B8457B6C4}" srcId="{9BC3C5AE-8879-457A-80D3-E92F9F386B56}" destId="{752DFAF1-73EF-4343-B82A-B68E7A598649}" srcOrd="2" destOrd="0" parTransId="{1B19D5D3-337C-47FA-BA56-A332FF855AAC}" sibTransId="{A747792D-BE22-49EB-A0C2-AEE80BD388D1}"/>
    <dgm:cxn modelId="{39964F89-8214-4ADB-B9FD-CF7AFF033E81}" srcId="{9BC3C5AE-8879-457A-80D3-E92F9F386B56}" destId="{0CFCC990-5A07-44AD-9E3D-0686798373D4}" srcOrd="1" destOrd="0" parTransId="{0A27E957-8DDD-4E43-90B6-699F50BCD5F1}" sibTransId="{495D2D92-D973-43E7-B4AC-F5087018D56B}"/>
    <dgm:cxn modelId="{3AC2038C-FABA-4AD1-82AF-1A776C2293C1}" srcId="{C7F33B33-E17B-4CCE-890B-C9CC5AEE7B58}" destId="{EE785675-C2F6-4957-A5DA-C5B703BEF786}" srcOrd="0" destOrd="0" parTransId="{7C12F5A8-DAFD-4953-BB58-8A7D4719BE4F}" sibTransId="{F52C9DD3-2C9E-45A5-BCFD-3DF5A4005B00}"/>
    <dgm:cxn modelId="{0A389CC0-A8A2-4D9E-8B84-D799C51833A4}" srcId="{9BC3C5AE-8879-457A-80D3-E92F9F386B56}" destId="{BC676AE1-A88A-4C1A-9B64-CF94A931D084}" srcOrd="3" destOrd="0" parTransId="{C1F5F473-57ED-4B72-90C4-4DA24036A9C6}" sibTransId="{963EC3BD-0CA5-4EFD-96A5-3E2406AB9F68}"/>
    <dgm:cxn modelId="{A31C44DC-7E80-4461-BAFE-055CDC90E276}" type="presOf" srcId="{964C66D6-2A25-431E-B9CE-D07857994525}" destId="{F96C206D-E511-47AD-B504-7857529E9BF4}" srcOrd="0" destOrd="0" presId="urn:microsoft.com/office/officeart/2005/8/layout/vList2"/>
    <dgm:cxn modelId="{713966E7-4D46-4DDF-BFBF-5480CAB4AD56}" type="presOf" srcId="{EE785675-C2F6-4957-A5DA-C5B703BEF786}" destId="{279EFF0D-6D1E-4D40-A8AE-A1F24A08D10E}" srcOrd="0" destOrd="0" presId="urn:microsoft.com/office/officeart/2005/8/layout/vList2"/>
    <dgm:cxn modelId="{C6B7A8E7-70EF-4014-8B42-DDE0DFD6DB81}" srcId="{C7F33B33-E17B-4CCE-890B-C9CC5AEE7B58}" destId="{327020FE-C7B8-43CB-AD7D-6177C161AE4E}" srcOrd="1" destOrd="0" parTransId="{0F78C538-2E01-43A0-9B5D-21DD1B36588C}" sibTransId="{98A22189-C45D-4C65-84DD-9AD44DC0144A}"/>
    <dgm:cxn modelId="{489928EE-7794-406A-BE3F-1B65CBFF72DC}" type="presOf" srcId="{327020FE-C7B8-43CB-AD7D-6177C161AE4E}" destId="{42622183-044D-46A0-8993-B141D9A0B10D}" srcOrd="0" destOrd="0" presId="urn:microsoft.com/office/officeart/2005/8/layout/vList2"/>
    <dgm:cxn modelId="{85217BF8-2265-447D-AF0F-D71C8BC29887}" type="presOf" srcId="{752DFAF1-73EF-4343-B82A-B68E7A598649}" destId="{F96C206D-E511-47AD-B504-7857529E9BF4}" srcOrd="0" destOrd="4" presId="urn:microsoft.com/office/officeart/2005/8/layout/vList2"/>
    <dgm:cxn modelId="{F9091AD9-F2F2-4FC5-A5F9-2A58FB2E3360}" type="presParOf" srcId="{2E5CE73E-522B-406B-B8CA-724C5053CBF9}" destId="{279EFF0D-6D1E-4D40-A8AE-A1F24A08D10E}" srcOrd="0" destOrd="0" presId="urn:microsoft.com/office/officeart/2005/8/layout/vList2"/>
    <dgm:cxn modelId="{AB3A237B-8A71-4787-B6A0-C603E7713720}" type="presParOf" srcId="{2E5CE73E-522B-406B-B8CA-724C5053CBF9}" destId="{5E51740A-626A-46D5-A8C8-96450700D33E}" srcOrd="1" destOrd="0" presId="urn:microsoft.com/office/officeart/2005/8/layout/vList2"/>
    <dgm:cxn modelId="{0B1372B7-1DE6-46F9-AE65-C8299633DC6F}" type="presParOf" srcId="{2E5CE73E-522B-406B-B8CA-724C5053CBF9}" destId="{42622183-044D-46A0-8993-B141D9A0B10D}" srcOrd="2" destOrd="0" presId="urn:microsoft.com/office/officeart/2005/8/layout/vList2"/>
    <dgm:cxn modelId="{4A3B0A3E-94A3-4576-9CEC-058FD3AFDC1C}" type="presParOf" srcId="{2E5CE73E-522B-406B-B8CA-724C5053CBF9}" destId="{F96C206D-E511-47AD-B504-7857529E9BF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56AE3B-6429-4484-87E5-A7956AF288E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6262C8A7-C5D1-447E-B3EF-3CA786E0E512}">
      <dgm:prSet phldrT="[Text]"/>
      <dgm:spPr/>
      <dgm:t>
        <a:bodyPr/>
        <a:lstStyle/>
        <a:p>
          <a:r>
            <a:rPr lang="en-US"/>
            <a:t>Confusion/disorientation/coma</a:t>
          </a:r>
        </a:p>
      </dgm:t>
    </dgm:pt>
    <dgm:pt modelId="{E5243BAA-01FE-4348-A0F9-3ADEA4BFDA34}" type="parTrans" cxnId="{C91A42F3-0FBD-4FE4-84F6-516C4F320164}">
      <dgm:prSet/>
      <dgm:spPr/>
      <dgm:t>
        <a:bodyPr/>
        <a:lstStyle/>
        <a:p>
          <a:endParaRPr lang="en-US"/>
        </a:p>
      </dgm:t>
    </dgm:pt>
    <dgm:pt modelId="{B1346A91-2E0D-486B-82A3-8EBF07186A0E}" type="sibTrans" cxnId="{C91A42F3-0FBD-4FE4-84F6-516C4F320164}">
      <dgm:prSet/>
      <dgm:spPr/>
      <dgm:t>
        <a:bodyPr/>
        <a:lstStyle/>
        <a:p>
          <a:endParaRPr lang="en-US"/>
        </a:p>
      </dgm:t>
    </dgm:pt>
    <dgm:pt modelId="{1DD04C3E-290A-4DB0-B2E6-D510259572E7}">
      <dgm:prSet phldrT="[Text]"/>
      <dgm:spPr/>
      <dgm:t>
        <a:bodyPr/>
        <a:lstStyle/>
        <a:p>
          <a:r>
            <a:rPr lang="en-US"/>
            <a:t>Headache</a:t>
          </a:r>
        </a:p>
      </dgm:t>
    </dgm:pt>
    <dgm:pt modelId="{EC7FF45D-15DA-4821-8A58-6872A4952B90}" type="parTrans" cxnId="{82D8D53B-E65F-4099-974F-2AC4ADCBEC10}">
      <dgm:prSet/>
      <dgm:spPr/>
      <dgm:t>
        <a:bodyPr/>
        <a:lstStyle/>
        <a:p>
          <a:endParaRPr lang="en-US"/>
        </a:p>
      </dgm:t>
    </dgm:pt>
    <dgm:pt modelId="{7B8F15BF-D620-4E31-9075-2DDAF71A5892}" type="sibTrans" cxnId="{82D8D53B-E65F-4099-974F-2AC4ADCBEC10}">
      <dgm:prSet/>
      <dgm:spPr/>
      <dgm:t>
        <a:bodyPr/>
        <a:lstStyle/>
        <a:p>
          <a:endParaRPr lang="en-US"/>
        </a:p>
      </dgm:t>
    </dgm:pt>
    <dgm:pt modelId="{D1D7439D-E3C8-4BAD-B762-414A0FD88506}">
      <dgm:prSet phldrT="[Text]"/>
      <dgm:spPr/>
      <dgm:t>
        <a:bodyPr/>
        <a:lstStyle/>
        <a:p>
          <a:r>
            <a:rPr lang="en-US"/>
            <a:t>Lethargy/poor coordination</a:t>
          </a:r>
        </a:p>
      </dgm:t>
    </dgm:pt>
    <dgm:pt modelId="{4DCC79DD-04FF-42E8-A858-737BD4979C1E}" type="parTrans" cxnId="{68488D65-361D-4F4C-A553-CC5199D00ED8}">
      <dgm:prSet/>
      <dgm:spPr/>
      <dgm:t>
        <a:bodyPr/>
        <a:lstStyle/>
        <a:p>
          <a:endParaRPr lang="en-US"/>
        </a:p>
      </dgm:t>
    </dgm:pt>
    <dgm:pt modelId="{F0D251B6-A4AF-43D2-8495-5CDFC86C47D3}" type="sibTrans" cxnId="{68488D65-361D-4F4C-A553-CC5199D00ED8}">
      <dgm:prSet/>
      <dgm:spPr/>
      <dgm:t>
        <a:bodyPr/>
        <a:lstStyle/>
        <a:p>
          <a:endParaRPr lang="en-US"/>
        </a:p>
      </dgm:t>
    </dgm:pt>
    <dgm:pt modelId="{C783782A-4F09-47D4-80EA-B392B75BC122}">
      <dgm:prSet/>
      <dgm:spPr/>
      <dgm:t>
        <a:bodyPr/>
        <a:lstStyle/>
        <a:p>
          <a:r>
            <a:rPr lang="en-US"/>
            <a:t>Abnormal pupil exam</a:t>
          </a:r>
        </a:p>
      </dgm:t>
    </dgm:pt>
    <dgm:pt modelId="{3E4E5976-F7BF-48C1-9E4A-8BCE50AAE392}" type="parTrans" cxnId="{2ED8EBC5-4895-4529-AF7E-4F54C08EC4B9}">
      <dgm:prSet/>
      <dgm:spPr/>
    </dgm:pt>
    <dgm:pt modelId="{ECD30636-0CE0-421A-A440-5D522757DE76}" type="sibTrans" cxnId="{2ED8EBC5-4895-4529-AF7E-4F54C08EC4B9}">
      <dgm:prSet/>
      <dgm:spPr/>
      <dgm:t>
        <a:bodyPr/>
        <a:lstStyle/>
        <a:p>
          <a:endParaRPr lang="en-US"/>
        </a:p>
      </dgm:t>
    </dgm:pt>
    <dgm:pt modelId="{99B6666A-96EF-427C-AE48-8B5C9E6AB438}">
      <dgm:prSet/>
      <dgm:spPr/>
      <dgm:t>
        <a:bodyPr/>
        <a:lstStyle/>
        <a:p>
          <a:r>
            <a:rPr lang="en-US"/>
            <a:t>Nausea/vomiting</a:t>
          </a:r>
        </a:p>
      </dgm:t>
    </dgm:pt>
    <dgm:pt modelId="{4D2FF446-CE8D-48EC-880F-FE18EF0C4A3C}" type="parTrans" cxnId="{3D801BBF-086A-477F-A9E0-FCF7C9F9A774}">
      <dgm:prSet/>
      <dgm:spPr/>
    </dgm:pt>
    <dgm:pt modelId="{8ED3CC9C-E6A6-44B9-B9FE-388DF9745626}" type="sibTrans" cxnId="{3D801BBF-086A-477F-A9E0-FCF7C9F9A774}">
      <dgm:prSet/>
      <dgm:spPr/>
    </dgm:pt>
    <dgm:pt modelId="{D52086EF-3710-430F-97C4-210EC2489B15}" type="pres">
      <dgm:prSet presAssocID="{AE56AE3B-6429-4484-87E5-A7956AF288EE}" presName="outerComposite" presStyleCnt="0">
        <dgm:presLayoutVars>
          <dgm:chMax val="5"/>
          <dgm:dir/>
          <dgm:resizeHandles val="exact"/>
        </dgm:presLayoutVars>
      </dgm:prSet>
      <dgm:spPr/>
    </dgm:pt>
    <dgm:pt modelId="{133F538A-0697-49E4-9400-8BA32D3EE448}" type="pres">
      <dgm:prSet presAssocID="{AE56AE3B-6429-4484-87E5-A7956AF288EE}" presName="dummyMaxCanvas" presStyleCnt="0">
        <dgm:presLayoutVars/>
      </dgm:prSet>
      <dgm:spPr/>
    </dgm:pt>
    <dgm:pt modelId="{FAF7EE01-E6EB-47D0-9881-909B2D86F6F4}" type="pres">
      <dgm:prSet presAssocID="{AE56AE3B-6429-4484-87E5-A7956AF288EE}" presName="FiveNodes_1" presStyleLbl="node1" presStyleIdx="0" presStyleCnt="5">
        <dgm:presLayoutVars>
          <dgm:bulletEnabled val="1"/>
        </dgm:presLayoutVars>
      </dgm:prSet>
      <dgm:spPr/>
    </dgm:pt>
    <dgm:pt modelId="{77413488-BFC9-4E53-AA64-EE26442B34EA}" type="pres">
      <dgm:prSet presAssocID="{AE56AE3B-6429-4484-87E5-A7956AF288EE}" presName="FiveNodes_2" presStyleLbl="node1" presStyleIdx="1" presStyleCnt="5">
        <dgm:presLayoutVars>
          <dgm:bulletEnabled val="1"/>
        </dgm:presLayoutVars>
      </dgm:prSet>
      <dgm:spPr/>
    </dgm:pt>
    <dgm:pt modelId="{44435AC6-07DB-49EB-A760-11934AEF37FD}" type="pres">
      <dgm:prSet presAssocID="{AE56AE3B-6429-4484-87E5-A7956AF288EE}" presName="FiveNodes_3" presStyleLbl="node1" presStyleIdx="2" presStyleCnt="5">
        <dgm:presLayoutVars>
          <dgm:bulletEnabled val="1"/>
        </dgm:presLayoutVars>
      </dgm:prSet>
      <dgm:spPr/>
    </dgm:pt>
    <dgm:pt modelId="{186060B8-3402-4409-BC1D-7AA20ED9C578}" type="pres">
      <dgm:prSet presAssocID="{AE56AE3B-6429-4484-87E5-A7956AF288EE}" presName="FiveNodes_4" presStyleLbl="node1" presStyleIdx="3" presStyleCnt="5">
        <dgm:presLayoutVars>
          <dgm:bulletEnabled val="1"/>
        </dgm:presLayoutVars>
      </dgm:prSet>
      <dgm:spPr/>
    </dgm:pt>
    <dgm:pt modelId="{50774967-C0F8-4820-BB0F-7EC1F19A47AA}" type="pres">
      <dgm:prSet presAssocID="{AE56AE3B-6429-4484-87E5-A7956AF288EE}" presName="FiveNodes_5" presStyleLbl="node1" presStyleIdx="4" presStyleCnt="5">
        <dgm:presLayoutVars>
          <dgm:bulletEnabled val="1"/>
        </dgm:presLayoutVars>
      </dgm:prSet>
      <dgm:spPr/>
    </dgm:pt>
    <dgm:pt modelId="{31FC06F2-E936-4A43-B94F-A1E1B4139B26}" type="pres">
      <dgm:prSet presAssocID="{AE56AE3B-6429-4484-87E5-A7956AF288EE}" presName="FiveConn_1-2" presStyleLbl="fgAccFollowNode1" presStyleIdx="0" presStyleCnt="4">
        <dgm:presLayoutVars>
          <dgm:bulletEnabled val="1"/>
        </dgm:presLayoutVars>
      </dgm:prSet>
      <dgm:spPr/>
    </dgm:pt>
    <dgm:pt modelId="{5D181E6E-3676-49E3-BCEA-9FDE2FEB08EA}" type="pres">
      <dgm:prSet presAssocID="{AE56AE3B-6429-4484-87E5-A7956AF288EE}" presName="FiveConn_2-3" presStyleLbl="fgAccFollowNode1" presStyleIdx="1" presStyleCnt="4">
        <dgm:presLayoutVars>
          <dgm:bulletEnabled val="1"/>
        </dgm:presLayoutVars>
      </dgm:prSet>
      <dgm:spPr/>
    </dgm:pt>
    <dgm:pt modelId="{A79E97E0-D1AA-4CCF-915F-0DAF47D86BCF}" type="pres">
      <dgm:prSet presAssocID="{AE56AE3B-6429-4484-87E5-A7956AF288EE}" presName="FiveConn_3-4" presStyleLbl="fgAccFollowNode1" presStyleIdx="2" presStyleCnt="4">
        <dgm:presLayoutVars>
          <dgm:bulletEnabled val="1"/>
        </dgm:presLayoutVars>
      </dgm:prSet>
      <dgm:spPr/>
    </dgm:pt>
    <dgm:pt modelId="{7ADBC13C-C510-4FBC-8DCF-209134562194}" type="pres">
      <dgm:prSet presAssocID="{AE56AE3B-6429-4484-87E5-A7956AF288EE}" presName="FiveConn_4-5" presStyleLbl="fgAccFollowNode1" presStyleIdx="3" presStyleCnt="4">
        <dgm:presLayoutVars>
          <dgm:bulletEnabled val="1"/>
        </dgm:presLayoutVars>
      </dgm:prSet>
      <dgm:spPr/>
    </dgm:pt>
    <dgm:pt modelId="{C8C35360-0CCF-4FBA-8627-FA3FEDA2B1C3}" type="pres">
      <dgm:prSet presAssocID="{AE56AE3B-6429-4484-87E5-A7956AF288EE}" presName="FiveNodes_1_text" presStyleLbl="node1" presStyleIdx="4" presStyleCnt="5">
        <dgm:presLayoutVars>
          <dgm:bulletEnabled val="1"/>
        </dgm:presLayoutVars>
      </dgm:prSet>
      <dgm:spPr/>
    </dgm:pt>
    <dgm:pt modelId="{382588BA-0164-4EA3-918D-C06A4714B6BA}" type="pres">
      <dgm:prSet presAssocID="{AE56AE3B-6429-4484-87E5-A7956AF288EE}" presName="FiveNodes_2_text" presStyleLbl="node1" presStyleIdx="4" presStyleCnt="5">
        <dgm:presLayoutVars>
          <dgm:bulletEnabled val="1"/>
        </dgm:presLayoutVars>
      </dgm:prSet>
      <dgm:spPr/>
    </dgm:pt>
    <dgm:pt modelId="{30BF11F9-049A-4070-A341-F72A0289AFEA}" type="pres">
      <dgm:prSet presAssocID="{AE56AE3B-6429-4484-87E5-A7956AF288EE}" presName="FiveNodes_3_text" presStyleLbl="node1" presStyleIdx="4" presStyleCnt="5">
        <dgm:presLayoutVars>
          <dgm:bulletEnabled val="1"/>
        </dgm:presLayoutVars>
      </dgm:prSet>
      <dgm:spPr/>
    </dgm:pt>
    <dgm:pt modelId="{952359C8-B57C-47A2-87BC-FDEFE18AD300}" type="pres">
      <dgm:prSet presAssocID="{AE56AE3B-6429-4484-87E5-A7956AF288EE}" presName="FiveNodes_4_text" presStyleLbl="node1" presStyleIdx="4" presStyleCnt="5">
        <dgm:presLayoutVars>
          <dgm:bulletEnabled val="1"/>
        </dgm:presLayoutVars>
      </dgm:prSet>
      <dgm:spPr/>
    </dgm:pt>
    <dgm:pt modelId="{A0D587B4-34C9-4D0E-860F-45353D075968}" type="pres">
      <dgm:prSet presAssocID="{AE56AE3B-6429-4484-87E5-A7956AF288EE}" presName="FiveNodes_5_text" presStyleLbl="node1" presStyleIdx="4" presStyleCnt="5">
        <dgm:presLayoutVars>
          <dgm:bulletEnabled val="1"/>
        </dgm:presLayoutVars>
      </dgm:prSet>
      <dgm:spPr/>
    </dgm:pt>
  </dgm:ptLst>
  <dgm:cxnLst>
    <dgm:cxn modelId="{82D8D53B-E65F-4099-974F-2AC4ADCBEC10}" srcId="{AE56AE3B-6429-4484-87E5-A7956AF288EE}" destId="{1DD04C3E-290A-4DB0-B2E6-D510259572E7}" srcOrd="1" destOrd="0" parTransId="{EC7FF45D-15DA-4821-8A58-6872A4952B90}" sibTransId="{7B8F15BF-D620-4E31-9075-2DDAF71A5892}"/>
    <dgm:cxn modelId="{69853C5D-FFB6-4D79-8B73-20FDC7060BCC}" type="presOf" srcId="{D1D7439D-E3C8-4BAD-B762-414A0FD88506}" destId="{44435AC6-07DB-49EB-A760-11934AEF37FD}" srcOrd="0" destOrd="0" presId="urn:microsoft.com/office/officeart/2005/8/layout/vProcess5"/>
    <dgm:cxn modelId="{46B9C342-C6A7-48A6-AACB-3FA1EBED0590}" type="presOf" srcId="{99B6666A-96EF-427C-AE48-8B5C9E6AB438}" destId="{A0D587B4-34C9-4D0E-860F-45353D075968}" srcOrd="1" destOrd="0" presId="urn:microsoft.com/office/officeart/2005/8/layout/vProcess5"/>
    <dgm:cxn modelId="{68488D65-361D-4F4C-A553-CC5199D00ED8}" srcId="{AE56AE3B-6429-4484-87E5-A7956AF288EE}" destId="{D1D7439D-E3C8-4BAD-B762-414A0FD88506}" srcOrd="2" destOrd="0" parTransId="{4DCC79DD-04FF-42E8-A858-737BD4979C1E}" sibTransId="{F0D251B6-A4AF-43D2-8495-5CDFC86C47D3}"/>
    <dgm:cxn modelId="{A893F44B-C291-4E40-9364-D8128AA5BD22}" type="presOf" srcId="{C783782A-4F09-47D4-80EA-B392B75BC122}" destId="{186060B8-3402-4409-BC1D-7AA20ED9C578}" srcOrd="0" destOrd="0" presId="urn:microsoft.com/office/officeart/2005/8/layout/vProcess5"/>
    <dgm:cxn modelId="{34F6ED6D-1388-43E3-85F2-2F7D69773323}" type="presOf" srcId="{B1346A91-2E0D-486B-82A3-8EBF07186A0E}" destId="{31FC06F2-E936-4A43-B94F-A1E1B4139B26}" srcOrd="0" destOrd="0" presId="urn:microsoft.com/office/officeart/2005/8/layout/vProcess5"/>
    <dgm:cxn modelId="{5949D980-8061-434B-9CC8-1505C1426772}" type="presOf" srcId="{1DD04C3E-290A-4DB0-B2E6-D510259572E7}" destId="{382588BA-0164-4EA3-918D-C06A4714B6BA}" srcOrd="1" destOrd="0" presId="urn:microsoft.com/office/officeart/2005/8/layout/vProcess5"/>
    <dgm:cxn modelId="{C8C7C886-0AD8-4310-9ECA-99772CD24E35}" type="presOf" srcId="{F0D251B6-A4AF-43D2-8495-5CDFC86C47D3}" destId="{A79E97E0-D1AA-4CCF-915F-0DAF47D86BCF}" srcOrd="0" destOrd="0" presId="urn:microsoft.com/office/officeart/2005/8/layout/vProcess5"/>
    <dgm:cxn modelId="{51B5AA9B-A2FF-447C-A0DC-99E52215F679}" type="presOf" srcId="{7B8F15BF-D620-4E31-9075-2DDAF71A5892}" destId="{5D181E6E-3676-49E3-BCEA-9FDE2FEB08EA}" srcOrd="0" destOrd="0" presId="urn:microsoft.com/office/officeart/2005/8/layout/vProcess5"/>
    <dgm:cxn modelId="{A5FF86B2-4727-4B55-B04D-F496013A45C2}" type="presOf" srcId="{6262C8A7-C5D1-447E-B3EF-3CA786E0E512}" destId="{FAF7EE01-E6EB-47D0-9881-909B2D86F6F4}" srcOrd="0" destOrd="0" presId="urn:microsoft.com/office/officeart/2005/8/layout/vProcess5"/>
    <dgm:cxn modelId="{10C350BA-D8D7-4BFB-B297-0A50F6CB9BBE}" type="presOf" srcId="{99B6666A-96EF-427C-AE48-8B5C9E6AB438}" destId="{50774967-C0F8-4820-BB0F-7EC1F19A47AA}" srcOrd="0" destOrd="0" presId="urn:microsoft.com/office/officeart/2005/8/layout/vProcess5"/>
    <dgm:cxn modelId="{3D801BBF-086A-477F-A9E0-FCF7C9F9A774}" srcId="{AE56AE3B-6429-4484-87E5-A7956AF288EE}" destId="{99B6666A-96EF-427C-AE48-8B5C9E6AB438}" srcOrd="4" destOrd="0" parTransId="{4D2FF446-CE8D-48EC-880F-FE18EF0C4A3C}" sibTransId="{8ED3CC9C-E6A6-44B9-B9FE-388DF9745626}"/>
    <dgm:cxn modelId="{2A7C9BC3-02B1-4B16-9E62-929E07876241}" type="presOf" srcId="{ECD30636-0CE0-421A-A440-5D522757DE76}" destId="{7ADBC13C-C510-4FBC-8DCF-209134562194}" srcOrd="0" destOrd="0" presId="urn:microsoft.com/office/officeart/2005/8/layout/vProcess5"/>
    <dgm:cxn modelId="{2ED8EBC5-4895-4529-AF7E-4F54C08EC4B9}" srcId="{AE56AE3B-6429-4484-87E5-A7956AF288EE}" destId="{C783782A-4F09-47D4-80EA-B392B75BC122}" srcOrd="3" destOrd="0" parTransId="{3E4E5976-F7BF-48C1-9E4A-8BCE50AAE392}" sibTransId="{ECD30636-0CE0-421A-A440-5D522757DE76}"/>
    <dgm:cxn modelId="{7EC460CE-2139-4E0B-899C-822A8F31DAFF}" type="presOf" srcId="{1DD04C3E-290A-4DB0-B2E6-D510259572E7}" destId="{77413488-BFC9-4E53-AA64-EE26442B34EA}" srcOrd="0" destOrd="0" presId="urn:microsoft.com/office/officeart/2005/8/layout/vProcess5"/>
    <dgm:cxn modelId="{9490F4E3-4EAE-43D3-B4CC-D4BAE78DEA21}" type="presOf" srcId="{AE56AE3B-6429-4484-87E5-A7956AF288EE}" destId="{D52086EF-3710-430F-97C4-210EC2489B15}" srcOrd="0" destOrd="0" presId="urn:microsoft.com/office/officeart/2005/8/layout/vProcess5"/>
    <dgm:cxn modelId="{C91A42F3-0FBD-4FE4-84F6-516C4F320164}" srcId="{AE56AE3B-6429-4484-87E5-A7956AF288EE}" destId="{6262C8A7-C5D1-447E-B3EF-3CA786E0E512}" srcOrd="0" destOrd="0" parTransId="{E5243BAA-01FE-4348-A0F9-3ADEA4BFDA34}" sibTransId="{B1346A91-2E0D-486B-82A3-8EBF07186A0E}"/>
    <dgm:cxn modelId="{9A8ABDF6-55A7-4F0C-855C-450A2A9C1968}" type="presOf" srcId="{6262C8A7-C5D1-447E-B3EF-3CA786E0E512}" destId="{C8C35360-0CCF-4FBA-8627-FA3FEDA2B1C3}" srcOrd="1" destOrd="0" presId="urn:microsoft.com/office/officeart/2005/8/layout/vProcess5"/>
    <dgm:cxn modelId="{724E4EF9-41D4-4EDB-A06A-A651918A11DB}" type="presOf" srcId="{D1D7439D-E3C8-4BAD-B762-414A0FD88506}" destId="{30BF11F9-049A-4070-A341-F72A0289AFEA}" srcOrd="1" destOrd="0" presId="urn:microsoft.com/office/officeart/2005/8/layout/vProcess5"/>
    <dgm:cxn modelId="{3F1ABCF9-9348-4E23-B53D-58C0609C440C}" type="presOf" srcId="{C783782A-4F09-47D4-80EA-B392B75BC122}" destId="{952359C8-B57C-47A2-87BC-FDEFE18AD300}" srcOrd="1" destOrd="0" presId="urn:microsoft.com/office/officeart/2005/8/layout/vProcess5"/>
    <dgm:cxn modelId="{797E686E-FE06-4FC3-8EFD-99E562349C6E}" type="presParOf" srcId="{D52086EF-3710-430F-97C4-210EC2489B15}" destId="{133F538A-0697-49E4-9400-8BA32D3EE448}" srcOrd="0" destOrd="0" presId="urn:microsoft.com/office/officeart/2005/8/layout/vProcess5"/>
    <dgm:cxn modelId="{306C8ACE-5AE6-4FF9-89B5-D0645A8B8ACB}" type="presParOf" srcId="{D52086EF-3710-430F-97C4-210EC2489B15}" destId="{FAF7EE01-E6EB-47D0-9881-909B2D86F6F4}" srcOrd="1" destOrd="0" presId="urn:microsoft.com/office/officeart/2005/8/layout/vProcess5"/>
    <dgm:cxn modelId="{727BD592-0FC3-4C62-A5E1-A7EE6E1D516D}" type="presParOf" srcId="{D52086EF-3710-430F-97C4-210EC2489B15}" destId="{77413488-BFC9-4E53-AA64-EE26442B34EA}" srcOrd="2" destOrd="0" presId="urn:microsoft.com/office/officeart/2005/8/layout/vProcess5"/>
    <dgm:cxn modelId="{FE04FED3-854B-4369-9412-4FED2ED5AD3C}" type="presParOf" srcId="{D52086EF-3710-430F-97C4-210EC2489B15}" destId="{44435AC6-07DB-49EB-A760-11934AEF37FD}" srcOrd="3" destOrd="0" presId="urn:microsoft.com/office/officeart/2005/8/layout/vProcess5"/>
    <dgm:cxn modelId="{2D2B4FCE-D404-4410-A59B-B6B301859B7E}" type="presParOf" srcId="{D52086EF-3710-430F-97C4-210EC2489B15}" destId="{186060B8-3402-4409-BC1D-7AA20ED9C578}" srcOrd="4" destOrd="0" presId="urn:microsoft.com/office/officeart/2005/8/layout/vProcess5"/>
    <dgm:cxn modelId="{8D2B58BB-0C7F-4C7D-9F52-819E9E298052}" type="presParOf" srcId="{D52086EF-3710-430F-97C4-210EC2489B15}" destId="{50774967-C0F8-4820-BB0F-7EC1F19A47AA}" srcOrd="5" destOrd="0" presId="urn:microsoft.com/office/officeart/2005/8/layout/vProcess5"/>
    <dgm:cxn modelId="{79C2BB84-22DF-4076-A426-0AEA3DF74A84}" type="presParOf" srcId="{D52086EF-3710-430F-97C4-210EC2489B15}" destId="{31FC06F2-E936-4A43-B94F-A1E1B4139B26}" srcOrd="6" destOrd="0" presId="urn:microsoft.com/office/officeart/2005/8/layout/vProcess5"/>
    <dgm:cxn modelId="{6E94B7EE-43A0-4081-9822-50E32F64C65D}" type="presParOf" srcId="{D52086EF-3710-430F-97C4-210EC2489B15}" destId="{5D181E6E-3676-49E3-BCEA-9FDE2FEB08EA}" srcOrd="7" destOrd="0" presId="urn:microsoft.com/office/officeart/2005/8/layout/vProcess5"/>
    <dgm:cxn modelId="{D12982CB-EFCD-4143-B136-123E787FA686}" type="presParOf" srcId="{D52086EF-3710-430F-97C4-210EC2489B15}" destId="{A79E97E0-D1AA-4CCF-915F-0DAF47D86BCF}" srcOrd="8" destOrd="0" presId="urn:microsoft.com/office/officeart/2005/8/layout/vProcess5"/>
    <dgm:cxn modelId="{3F3D0FDA-C8DC-4FA7-8494-4E761C01CA93}" type="presParOf" srcId="{D52086EF-3710-430F-97C4-210EC2489B15}" destId="{7ADBC13C-C510-4FBC-8DCF-209134562194}" srcOrd="9" destOrd="0" presId="urn:microsoft.com/office/officeart/2005/8/layout/vProcess5"/>
    <dgm:cxn modelId="{8829F58A-7DC8-4298-9ED9-444DB6E44622}" type="presParOf" srcId="{D52086EF-3710-430F-97C4-210EC2489B15}" destId="{C8C35360-0CCF-4FBA-8627-FA3FEDA2B1C3}" srcOrd="10" destOrd="0" presId="urn:microsoft.com/office/officeart/2005/8/layout/vProcess5"/>
    <dgm:cxn modelId="{CE9FE365-43F5-4EA3-AD83-AE5B805755EB}" type="presParOf" srcId="{D52086EF-3710-430F-97C4-210EC2489B15}" destId="{382588BA-0164-4EA3-918D-C06A4714B6BA}" srcOrd="11" destOrd="0" presId="urn:microsoft.com/office/officeart/2005/8/layout/vProcess5"/>
    <dgm:cxn modelId="{84382D27-BA2C-4606-9332-43DB066BEF4B}" type="presParOf" srcId="{D52086EF-3710-430F-97C4-210EC2489B15}" destId="{30BF11F9-049A-4070-A341-F72A0289AFEA}" srcOrd="12" destOrd="0" presId="urn:microsoft.com/office/officeart/2005/8/layout/vProcess5"/>
    <dgm:cxn modelId="{D1C3E30E-DDBE-466A-9540-BF4E921CD9AE}" type="presParOf" srcId="{D52086EF-3710-430F-97C4-210EC2489B15}" destId="{952359C8-B57C-47A2-87BC-FDEFE18AD300}" srcOrd="13" destOrd="0" presId="urn:microsoft.com/office/officeart/2005/8/layout/vProcess5"/>
    <dgm:cxn modelId="{E25EBB74-1093-482D-8995-99CE53497780}" type="presParOf" srcId="{D52086EF-3710-430F-97C4-210EC2489B15}" destId="{A0D587B4-34C9-4D0E-860F-45353D075968}"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56AE3B-6429-4484-87E5-A7956AF288E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6262C8A7-C5D1-447E-B3EF-3CA786E0E512}">
      <dgm:prSet phldrT="[Text]"/>
      <dgm:spPr/>
      <dgm:t>
        <a:bodyPr/>
        <a:lstStyle/>
        <a:p>
          <a:r>
            <a:rPr lang="en-US"/>
            <a:t>Mass effect</a:t>
          </a:r>
        </a:p>
      </dgm:t>
    </dgm:pt>
    <dgm:pt modelId="{E5243BAA-01FE-4348-A0F9-3ADEA4BFDA34}" type="parTrans" cxnId="{C91A42F3-0FBD-4FE4-84F6-516C4F320164}">
      <dgm:prSet/>
      <dgm:spPr/>
      <dgm:t>
        <a:bodyPr/>
        <a:lstStyle/>
        <a:p>
          <a:endParaRPr lang="en-US"/>
        </a:p>
      </dgm:t>
    </dgm:pt>
    <dgm:pt modelId="{B1346A91-2E0D-486B-82A3-8EBF07186A0E}" type="sibTrans" cxnId="{C91A42F3-0FBD-4FE4-84F6-516C4F320164}">
      <dgm:prSet/>
      <dgm:spPr/>
      <dgm:t>
        <a:bodyPr/>
        <a:lstStyle/>
        <a:p>
          <a:endParaRPr lang="en-US"/>
        </a:p>
      </dgm:t>
    </dgm:pt>
    <dgm:pt modelId="{1DD04C3E-290A-4DB0-B2E6-D510259572E7}">
      <dgm:prSet phldrT="[Text]"/>
      <dgm:spPr/>
      <dgm:t>
        <a:bodyPr/>
        <a:lstStyle/>
        <a:p>
          <a:r>
            <a:rPr lang="en-US"/>
            <a:t>Midline shift</a:t>
          </a:r>
        </a:p>
      </dgm:t>
    </dgm:pt>
    <dgm:pt modelId="{EC7FF45D-15DA-4821-8A58-6872A4952B90}" type="parTrans" cxnId="{82D8D53B-E65F-4099-974F-2AC4ADCBEC10}">
      <dgm:prSet/>
      <dgm:spPr/>
      <dgm:t>
        <a:bodyPr/>
        <a:lstStyle/>
        <a:p>
          <a:endParaRPr lang="en-US"/>
        </a:p>
      </dgm:t>
    </dgm:pt>
    <dgm:pt modelId="{7B8F15BF-D620-4E31-9075-2DDAF71A5892}" type="sibTrans" cxnId="{82D8D53B-E65F-4099-974F-2AC4ADCBEC10}">
      <dgm:prSet/>
      <dgm:spPr/>
      <dgm:t>
        <a:bodyPr/>
        <a:lstStyle/>
        <a:p>
          <a:endParaRPr lang="en-US"/>
        </a:p>
      </dgm:t>
    </dgm:pt>
    <dgm:pt modelId="{D1D7439D-E3C8-4BAD-B762-414A0FD88506}">
      <dgm:prSet phldrT="[Text]"/>
      <dgm:spPr/>
      <dgm:t>
        <a:bodyPr/>
        <a:lstStyle/>
        <a:p>
          <a:r>
            <a:rPr lang="en-US"/>
            <a:t>Hydrocephalus</a:t>
          </a:r>
        </a:p>
      </dgm:t>
    </dgm:pt>
    <dgm:pt modelId="{4DCC79DD-04FF-42E8-A858-737BD4979C1E}" type="parTrans" cxnId="{68488D65-361D-4F4C-A553-CC5199D00ED8}">
      <dgm:prSet/>
      <dgm:spPr/>
      <dgm:t>
        <a:bodyPr/>
        <a:lstStyle/>
        <a:p>
          <a:endParaRPr lang="en-US"/>
        </a:p>
      </dgm:t>
    </dgm:pt>
    <dgm:pt modelId="{F0D251B6-A4AF-43D2-8495-5CDFC86C47D3}" type="sibTrans" cxnId="{68488D65-361D-4F4C-A553-CC5199D00ED8}">
      <dgm:prSet/>
      <dgm:spPr/>
      <dgm:t>
        <a:bodyPr/>
        <a:lstStyle/>
        <a:p>
          <a:endParaRPr lang="en-US"/>
        </a:p>
      </dgm:t>
    </dgm:pt>
    <dgm:pt modelId="{C783782A-4F09-47D4-80EA-B392B75BC122}">
      <dgm:prSet/>
      <dgm:spPr/>
      <dgm:t>
        <a:bodyPr/>
        <a:lstStyle/>
        <a:p>
          <a:r>
            <a:rPr lang="en-US" err="1"/>
            <a:t>Sulcal</a:t>
          </a:r>
          <a:r>
            <a:rPr lang="en-US"/>
            <a:t> effacement</a:t>
          </a:r>
        </a:p>
      </dgm:t>
    </dgm:pt>
    <dgm:pt modelId="{3E4E5976-F7BF-48C1-9E4A-8BCE50AAE392}" type="parTrans" cxnId="{2ED8EBC5-4895-4529-AF7E-4F54C08EC4B9}">
      <dgm:prSet/>
      <dgm:spPr/>
      <dgm:t>
        <a:bodyPr/>
        <a:lstStyle/>
        <a:p>
          <a:endParaRPr lang="en-US"/>
        </a:p>
      </dgm:t>
    </dgm:pt>
    <dgm:pt modelId="{ECD30636-0CE0-421A-A440-5D522757DE76}" type="sibTrans" cxnId="{2ED8EBC5-4895-4529-AF7E-4F54C08EC4B9}">
      <dgm:prSet/>
      <dgm:spPr/>
      <dgm:t>
        <a:bodyPr/>
        <a:lstStyle/>
        <a:p>
          <a:endParaRPr lang="en-US"/>
        </a:p>
      </dgm:t>
    </dgm:pt>
    <dgm:pt modelId="{99B6666A-96EF-427C-AE48-8B5C9E6AB438}">
      <dgm:prSet/>
      <dgm:spPr/>
      <dgm:t>
        <a:bodyPr/>
        <a:lstStyle/>
        <a:p>
          <a:r>
            <a:rPr lang="en-US"/>
            <a:t>Herniation</a:t>
          </a:r>
        </a:p>
      </dgm:t>
    </dgm:pt>
    <dgm:pt modelId="{4D2FF446-CE8D-48EC-880F-FE18EF0C4A3C}" type="parTrans" cxnId="{3D801BBF-086A-477F-A9E0-FCF7C9F9A774}">
      <dgm:prSet/>
      <dgm:spPr/>
      <dgm:t>
        <a:bodyPr/>
        <a:lstStyle/>
        <a:p>
          <a:endParaRPr lang="en-US"/>
        </a:p>
      </dgm:t>
    </dgm:pt>
    <dgm:pt modelId="{8ED3CC9C-E6A6-44B9-B9FE-388DF9745626}" type="sibTrans" cxnId="{3D801BBF-086A-477F-A9E0-FCF7C9F9A774}">
      <dgm:prSet/>
      <dgm:spPr/>
      <dgm:t>
        <a:bodyPr/>
        <a:lstStyle/>
        <a:p>
          <a:endParaRPr lang="en-US"/>
        </a:p>
      </dgm:t>
    </dgm:pt>
    <dgm:pt modelId="{5222050C-8FE1-4095-A132-C0AD34F9E26D}" type="pres">
      <dgm:prSet presAssocID="{AE56AE3B-6429-4484-87E5-A7956AF288EE}" presName="outerComposite" presStyleCnt="0">
        <dgm:presLayoutVars>
          <dgm:chMax val="5"/>
          <dgm:dir/>
          <dgm:resizeHandles val="exact"/>
        </dgm:presLayoutVars>
      </dgm:prSet>
      <dgm:spPr/>
    </dgm:pt>
    <dgm:pt modelId="{E945389D-D546-4A68-8232-A98224E763A3}" type="pres">
      <dgm:prSet presAssocID="{AE56AE3B-6429-4484-87E5-A7956AF288EE}" presName="dummyMaxCanvas" presStyleCnt="0">
        <dgm:presLayoutVars/>
      </dgm:prSet>
      <dgm:spPr/>
    </dgm:pt>
    <dgm:pt modelId="{07BD483E-3894-4039-AB06-A27A79961E08}" type="pres">
      <dgm:prSet presAssocID="{AE56AE3B-6429-4484-87E5-A7956AF288EE}" presName="FiveNodes_1" presStyleLbl="node1" presStyleIdx="0" presStyleCnt="5">
        <dgm:presLayoutVars>
          <dgm:bulletEnabled val="1"/>
        </dgm:presLayoutVars>
      </dgm:prSet>
      <dgm:spPr/>
    </dgm:pt>
    <dgm:pt modelId="{57D5E0CE-C4E7-471F-B0FB-72E0F3A4B1E6}" type="pres">
      <dgm:prSet presAssocID="{AE56AE3B-6429-4484-87E5-A7956AF288EE}" presName="FiveNodes_2" presStyleLbl="node1" presStyleIdx="1" presStyleCnt="5">
        <dgm:presLayoutVars>
          <dgm:bulletEnabled val="1"/>
        </dgm:presLayoutVars>
      </dgm:prSet>
      <dgm:spPr/>
    </dgm:pt>
    <dgm:pt modelId="{147B04AF-8A0A-42C8-A538-8041DBCB5EF8}" type="pres">
      <dgm:prSet presAssocID="{AE56AE3B-6429-4484-87E5-A7956AF288EE}" presName="FiveNodes_3" presStyleLbl="node1" presStyleIdx="2" presStyleCnt="5">
        <dgm:presLayoutVars>
          <dgm:bulletEnabled val="1"/>
        </dgm:presLayoutVars>
      </dgm:prSet>
      <dgm:spPr/>
    </dgm:pt>
    <dgm:pt modelId="{D7233E7B-CE8B-400B-A3BF-B7AF11A6B266}" type="pres">
      <dgm:prSet presAssocID="{AE56AE3B-6429-4484-87E5-A7956AF288EE}" presName="FiveNodes_4" presStyleLbl="node1" presStyleIdx="3" presStyleCnt="5">
        <dgm:presLayoutVars>
          <dgm:bulletEnabled val="1"/>
        </dgm:presLayoutVars>
      </dgm:prSet>
      <dgm:spPr/>
    </dgm:pt>
    <dgm:pt modelId="{92A9458E-E41A-4B33-ADE7-4F03CE25ED81}" type="pres">
      <dgm:prSet presAssocID="{AE56AE3B-6429-4484-87E5-A7956AF288EE}" presName="FiveNodes_5" presStyleLbl="node1" presStyleIdx="4" presStyleCnt="5">
        <dgm:presLayoutVars>
          <dgm:bulletEnabled val="1"/>
        </dgm:presLayoutVars>
      </dgm:prSet>
      <dgm:spPr/>
    </dgm:pt>
    <dgm:pt modelId="{8E75BECD-721B-4F0C-994E-6389047F678D}" type="pres">
      <dgm:prSet presAssocID="{AE56AE3B-6429-4484-87E5-A7956AF288EE}" presName="FiveConn_1-2" presStyleLbl="fgAccFollowNode1" presStyleIdx="0" presStyleCnt="4">
        <dgm:presLayoutVars>
          <dgm:bulletEnabled val="1"/>
        </dgm:presLayoutVars>
      </dgm:prSet>
      <dgm:spPr/>
    </dgm:pt>
    <dgm:pt modelId="{0FB53005-E3A9-480C-8910-B7DB5ADA470F}" type="pres">
      <dgm:prSet presAssocID="{AE56AE3B-6429-4484-87E5-A7956AF288EE}" presName="FiveConn_2-3" presStyleLbl="fgAccFollowNode1" presStyleIdx="1" presStyleCnt="4">
        <dgm:presLayoutVars>
          <dgm:bulletEnabled val="1"/>
        </dgm:presLayoutVars>
      </dgm:prSet>
      <dgm:spPr/>
    </dgm:pt>
    <dgm:pt modelId="{50FCFE8E-C21B-4071-9CD9-63D2E6828550}" type="pres">
      <dgm:prSet presAssocID="{AE56AE3B-6429-4484-87E5-A7956AF288EE}" presName="FiveConn_3-4" presStyleLbl="fgAccFollowNode1" presStyleIdx="2" presStyleCnt="4">
        <dgm:presLayoutVars>
          <dgm:bulletEnabled val="1"/>
        </dgm:presLayoutVars>
      </dgm:prSet>
      <dgm:spPr/>
    </dgm:pt>
    <dgm:pt modelId="{BB9B5A33-3808-4C39-92D6-9BF4DE07FC95}" type="pres">
      <dgm:prSet presAssocID="{AE56AE3B-6429-4484-87E5-A7956AF288EE}" presName="FiveConn_4-5" presStyleLbl="fgAccFollowNode1" presStyleIdx="3" presStyleCnt="4">
        <dgm:presLayoutVars>
          <dgm:bulletEnabled val="1"/>
        </dgm:presLayoutVars>
      </dgm:prSet>
      <dgm:spPr/>
    </dgm:pt>
    <dgm:pt modelId="{B2718D86-A088-404F-AEA2-67524FFE2FF2}" type="pres">
      <dgm:prSet presAssocID="{AE56AE3B-6429-4484-87E5-A7956AF288EE}" presName="FiveNodes_1_text" presStyleLbl="node1" presStyleIdx="4" presStyleCnt="5">
        <dgm:presLayoutVars>
          <dgm:bulletEnabled val="1"/>
        </dgm:presLayoutVars>
      </dgm:prSet>
      <dgm:spPr/>
    </dgm:pt>
    <dgm:pt modelId="{8826384A-F358-4861-A193-828828AF8830}" type="pres">
      <dgm:prSet presAssocID="{AE56AE3B-6429-4484-87E5-A7956AF288EE}" presName="FiveNodes_2_text" presStyleLbl="node1" presStyleIdx="4" presStyleCnt="5">
        <dgm:presLayoutVars>
          <dgm:bulletEnabled val="1"/>
        </dgm:presLayoutVars>
      </dgm:prSet>
      <dgm:spPr/>
    </dgm:pt>
    <dgm:pt modelId="{AC866892-E2B5-4F36-918C-1FCB0AC76F89}" type="pres">
      <dgm:prSet presAssocID="{AE56AE3B-6429-4484-87E5-A7956AF288EE}" presName="FiveNodes_3_text" presStyleLbl="node1" presStyleIdx="4" presStyleCnt="5">
        <dgm:presLayoutVars>
          <dgm:bulletEnabled val="1"/>
        </dgm:presLayoutVars>
      </dgm:prSet>
      <dgm:spPr/>
    </dgm:pt>
    <dgm:pt modelId="{1CB479E5-B48A-4111-9730-4CB317CA467A}" type="pres">
      <dgm:prSet presAssocID="{AE56AE3B-6429-4484-87E5-A7956AF288EE}" presName="FiveNodes_4_text" presStyleLbl="node1" presStyleIdx="4" presStyleCnt="5">
        <dgm:presLayoutVars>
          <dgm:bulletEnabled val="1"/>
        </dgm:presLayoutVars>
      </dgm:prSet>
      <dgm:spPr/>
    </dgm:pt>
    <dgm:pt modelId="{3B4C051F-EDCF-4276-8462-AD1A2614BE87}" type="pres">
      <dgm:prSet presAssocID="{AE56AE3B-6429-4484-87E5-A7956AF288EE}" presName="FiveNodes_5_text" presStyleLbl="node1" presStyleIdx="4" presStyleCnt="5">
        <dgm:presLayoutVars>
          <dgm:bulletEnabled val="1"/>
        </dgm:presLayoutVars>
      </dgm:prSet>
      <dgm:spPr/>
    </dgm:pt>
  </dgm:ptLst>
  <dgm:cxnLst>
    <dgm:cxn modelId="{AF9EF923-9043-4C89-A0EE-DF395091CB95}" type="presOf" srcId="{ECD30636-0CE0-421A-A440-5D522757DE76}" destId="{BB9B5A33-3808-4C39-92D6-9BF4DE07FC95}" srcOrd="0" destOrd="0" presId="urn:microsoft.com/office/officeart/2005/8/layout/vProcess5"/>
    <dgm:cxn modelId="{82D8D53B-E65F-4099-974F-2AC4ADCBEC10}" srcId="{AE56AE3B-6429-4484-87E5-A7956AF288EE}" destId="{1DD04C3E-290A-4DB0-B2E6-D510259572E7}" srcOrd="1" destOrd="0" parTransId="{EC7FF45D-15DA-4821-8A58-6872A4952B90}" sibTransId="{7B8F15BF-D620-4E31-9075-2DDAF71A5892}"/>
    <dgm:cxn modelId="{31F4645C-0E81-43D1-A1D4-0E4FB880075E}" type="presOf" srcId="{99B6666A-96EF-427C-AE48-8B5C9E6AB438}" destId="{92A9458E-E41A-4B33-ADE7-4F03CE25ED81}" srcOrd="0" destOrd="0" presId="urn:microsoft.com/office/officeart/2005/8/layout/vProcess5"/>
    <dgm:cxn modelId="{68488D65-361D-4F4C-A553-CC5199D00ED8}" srcId="{AE56AE3B-6429-4484-87E5-A7956AF288EE}" destId="{D1D7439D-E3C8-4BAD-B762-414A0FD88506}" srcOrd="2" destOrd="0" parTransId="{4DCC79DD-04FF-42E8-A858-737BD4979C1E}" sibTransId="{F0D251B6-A4AF-43D2-8495-5CDFC86C47D3}"/>
    <dgm:cxn modelId="{2C593252-E5E0-4D8F-8515-DB01EF84FE45}" type="presOf" srcId="{1DD04C3E-290A-4DB0-B2E6-D510259572E7}" destId="{57D5E0CE-C4E7-471F-B0FB-72E0F3A4B1E6}" srcOrd="0" destOrd="0" presId="urn:microsoft.com/office/officeart/2005/8/layout/vProcess5"/>
    <dgm:cxn modelId="{285FD673-75E3-422D-BD0E-4896CE904D5B}" type="presOf" srcId="{C783782A-4F09-47D4-80EA-B392B75BC122}" destId="{D7233E7B-CE8B-400B-A3BF-B7AF11A6B266}" srcOrd="0" destOrd="0" presId="urn:microsoft.com/office/officeart/2005/8/layout/vProcess5"/>
    <dgm:cxn modelId="{60FF9E79-E303-48B6-ABDF-0A77351BA916}" type="presOf" srcId="{F0D251B6-A4AF-43D2-8495-5CDFC86C47D3}" destId="{50FCFE8E-C21B-4071-9CD9-63D2E6828550}" srcOrd="0" destOrd="0" presId="urn:microsoft.com/office/officeart/2005/8/layout/vProcess5"/>
    <dgm:cxn modelId="{E357C984-F7AA-4ECE-A564-3D035249A027}" type="presOf" srcId="{6262C8A7-C5D1-447E-B3EF-3CA786E0E512}" destId="{07BD483E-3894-4039-AB06-A27A79961E08}" srcOrd="0" destOrd="0" presId="urn:microsoft.com/office/officeart/2005/8/layout/vProcess5"/>
    <dgm:cxn modelId="{9907F891-0011-4CB4-9B6D-503EFD6A4EF1}" type="presOf" srcId="{7B8F15BF-D620-4E31-9075-2DDAF71A5892}" destId="{0FB53005-E3A9-480C-8910-B7DB5ADA470F}" srcOrd="0" destOrd="0" presId="urn:microsoft.com/office/officeart/2005/8/layout/vProcess5"/>
    <dgm:cxn modelId="{0554CDA8-A277-4A36-AF08-4963DD0024B1}" type="presOf" srcId="{6262C8A7-C5D1-447E-B3EF-3CA786E0E512}" destId="{B2718D86-A088-404F-AEA2-67524FFE2FF2}" srcOrd="1" destOrd="0" presId="urn:microsoft.com/office/officeart/2005/8/layout/vProcess5"/>
    <dgm:cxn modelId="{0121D1B8-CC16-4025-AAEF-22150E18B388}" type="presOf" srcId="{B1346A91-2E0D-486B-82A3-8EBF07186A0E}" destId="{8E75BECD-721B-4F0C-994E-6389047F678D}" srcOrd="0" destOrd="0" presId="urn:microsoft.com/office/officeart/2005/8/layout/vProcess5"/>
    <dgm:cxn modelId="{3D801BBF-086A-477F-A9E0-FCF7C9F9A774}" srcId="{AE56AE3B-6429-4484-87E5-A7956AF288EE}" destId="{99B6666A-96EF-427C-AE48-8B5C9E6AB438}" srcOrd="4" destOrd="0" parTransId="{4D2FF446-CE8D-48EC-880F-FE18EF0C4A3C}" sibTransId="{8ED3CC9C-E6A6-44B9-B9FE-388DF9745626}"/>
    <dgm:cxn modelId="{2ED8EBC5-4895-4529-AF7E-4F54C08EC4B9}" srcId="{AE56AE3B-6429-4484-87E5-A7956AF288EE}" destId="{C783782A-4F09-47D4-80EA-B392B75BC122}" srcOrd="3" destOrd="0" parTransId="{3E4E5976-F7BF-48C1-9E4A-8BCE50AAE392}" sibTransId="{ECD30636-0CE0-421A-A440-5D522757DE76}"/>
    <dgm:cxn modelId="{2F0049CA-2AB9-4B58-B3E0-34DCF87DFCAD}" type="presOf" srcId="{99B6666A-96EF-427C-AE48-8B5C9E6AB438}" destId="{3B4C051F-EDCF-4276-8462-AD1A2614BE87}" srcOrd="1" destOrd="0" presId="urn:microsoft.com/office/officeart/2005/8/layout/vProcess5"/>
    <dgm:cxn modelId="{B89B77CD-B9B6-4B0D-BE8D-37CF1A037B4F}" type="presOf" srcId="{D1D7439D-E3C8-4BAD-B762-414A0FD88506}" destId="{147B04AF-8A0A-42C8-A538-8041DBCB5EF8}" srcOrd="0" destOrd="0" presId="urn:microsoft.com/office/officeart/2005/8/layout/vProcess5"/>
    <dgm:cxn modelId="{87109BD1-634F-4BE3-B2B3-33CFE6ABA77B}" type="presOf" srcId="{D1D7439D-E3C8-4BAD-B762-414A0FD88506}" destId="{AC866892-E2B5-4F36-918C-1FCB0AC76F89}" srcOrd="1" destOrd="0" presId="urn:microsoft.com/office/officeart/2005/8/layout/vProcess5"/>
    <dgm:cxn modelId="{AA28CCDC-D41B-402B-B4D4-66237BA2613A}" type="presOf" srcId="{1DD04C3E-290A-4DB0-B2E6-D510259572E7}" destId="{8826384A-F358-4861-A193-828828AF8830}" srcOrd="1" destOrd="0" presId="urn:microsoft.com/office/officeart/2005/8/layout/vProcess5"/>
    <dgm:cxn modelId="{3E524FDE-37FE-4E74-A09A-DB47E5F085B7}" type="presOf" srcId="{C783782A-4F09-47D4-80EA-B392B75BC122}" destId="{1CB479E5-B48A-4111-9730-4CB317CA467A}" srcOrd="1" destOrd="0" presId="urn:microsoft.com/office/officeart/2005/8/layout/vProcess5"/>
    <dgm:cxn modelId="{E0C6B8EB-8F8C-4062-AFE8-58DA1C2BC699}" type="presOf" srcId="{AE56AE3B-6429-4484-87E5-A7956AF288EE}" destId="{5222050C-8FE1-4095-A132-C0AD34F9E26D}" srcOrd="0" destOrd="0" presId="urn:microsoft.com/office/officeart/2005/8/layout/vProcess5"/>
    <dgm:cxn modelId="{C91A42F3-0FBD-4FE4-84F6-516C4F320164}" srcId="{AE56AE3B-6429-4484-87E5-A7956AF288EE}" destId="{6262C8A7-C5D1-447E-B3EF-3CA786E0E512}" srcOrd="0" destOrd="0" parTransId="{E5243BAA-01FE-4348-A0F9-3ADEA4BFDA34}" sibTransId="{B1346A91-2E0D-486B-82A3-8EBF07186A0E}"/>
    <dgm:cxn modelId="{F304148E-9318-4B46-8538-D265693475AB}" type="presParOf" srcId="{5222050C-8FE1-4095-A132-C0AD34F9E26D}" destId="{E945389D-D546-4A68-8232-A98224E763A3}" srcOrd="0" destOrd="0" presId="urn:microsoft.com/office/officeart/2005/8/layout/vProcess5"/>
    <dgm:cxn modelId="{EF86E5F3-FA16-4823-9625-061E3CC90654}" type="presParOf" srcId="{5222050C-8FE1-4095-A132-C0AD34F9E26D}" destId="{07BD483E-3894-4039-AB06-A27A79961E08}" srcOrd="1" destOrd="0" presId="urn:microsoft.com/office/officeart/2005/8/layout/vProcess5"/>
    <dgm:cxn modelId="{1649B896-32B7-4767-AE45-B7916101AFAC}" type="presParOf" srcId="{5222050C-8FE1-4095-A132-C0AD34F9E26D}" destId="{57D5E0CE-C4E7-471F-B0FB-72E0F3A4B1E6}" srcOrd="2" destOrd="0" presId="urn:microsoft.com/office/officeart/2005/8/layout/vProcess5"/>
    <dgm:cxn modelId="{73CFC8CD-DCFB-4A47-BCF2-C38072AE569E}" type="presParOf" srcId="{5222050C-8FE1-4095-A132-C0AD34F9E26D}" destId="{147B04AF-8A0A-42C8-A538-8041DBCB5EF8}" srcOrd="3" destOrd="0" presId="urn:microsoft.com/office/officeart/2005/8/layout/vProcess5"/>
    <dgm:cxn modelId="{0686993A-962F-4503-9350-7AD138FC6B46}" type="presParOf" srcId="{5222050C-8FE1-4095-A132-C0AD34F9E26D}" destId="{D7233E7B-CE8B-400B-A3BF-B7AF11A6B266}" srcOrd="4" destOrd="0" presId="urn:microsoft.com/office/officeart/2005/8/layout/vProcess5"/>
    <dgm:cxn modelId="{00CDC96A-34A0-4E1B-AD91-3FF296436055}" type="presParOf" srcId="{5222050C-8FE1-4095-A132-C0AD34F9E26D}" destId="{92A9458E-E41A-4B33-ADE7-4F03CE25ED81}" srcOrd="5" destOrd="0" presId="urn:microsoft.com/office/officeart/2005/8/layout/vProcess5"/>
    <dgm:cxn modelId="{9684BB2A-895E-49CA-A997-95CECCC8F159}" type="presParOf" srcId="{5222050C-8FE1-4095-A132-C0AD34F9E26D}" destId="{8E75BECD-721B-4F0C-994E-6389047F678D}" srcOrd="6" destOrd="0" presId="urn:microsoft.com/office/officeart/2005/8/layout/vProcess5"/>
    <dgm:cxn modelId="{04350F9F-CADE-446F-BF47-68F18313CEF3}" type="presParOf" srcId="{5222050C-8FE1-4095-A132-C0AD34F9E26D}" destId="{0FB53005-E3A9-480C-8910-B7DB5ADA470F}" srcOrd="7" destOrd="0" presId="urn:microsoft.com/office/officeart/2005/8/layout/vProcess5"/>
    <dgm:cxn modelId="{F6352691-6D52-4AE3-9E6B-9421159BF471}" type="presParOf" srcId="{5222050C-8FE1-4095-A132-C0AD34F9E26D}" destId="{50FCFE8E-C21B-4071-9CD9-63D2E6828550}" srcOrd="8" destOrd="0" presId="urn:microsoft.com/office/officeart/2005/8/layout/vProcess5"/>
    <dgm:cxn modelId="{35ED86C7-54DB-40EF-9F27-518893000EE0}" type="presParOf" srcId="{5222050C-8FE1-4095-A132-C0AD34F9E26D}" destId="{BB9B5A33-3808-4C39-92D6-9BF4DE07FC95}" srcOrd="9" destOrd="0" presId="urn:microsoft.com/office/officeart/2005/8/layout/vProcess5"/>
    <dgm:cxn modelId="{17D0AF63-B92C-41BC-963B-5EC3A2F6C38F}" type="presParOf" srcId="{5222050C-8FE1-4095-A132-C0AD34F9E26D}" destId="{B2718D86-A088-404F-AEA2-67524FFE2FF2}" srcOrd="10" destOrd="0" presId="urn:microsoft.com/office/officeart/2005/8/layout/vProcess5"/>
    <dgm:cxn modelId="{CE54764C-C91C-4303-AA63-26C32235620E}" type="presParOf" srcId="{5222050C-8FE1-4095-A132-C0AD34F9E26D}" destId="{8826384A-F358-4861-A193-828828AF8830}" srcOrd="11" destOrd="0" presId="urn:microsoft.com/office/officeart/2005/8/layout/vProcess5"/>
    <dgm:cxn modelId="{1443B0E1-3E10-44BB-8270-EEA1FA02C754}" type="presParOf" srcId="{5222050C-8FE1-4095-A132-C0AD34F9E26D}" destId="{AC866892-E2B5-4F36-918C-1FCB0AC76F89}" srcOrd="12" destOrd="0" presId="urn:microsoft.com/office/officeart/2005/8/layout/vProcess5"/>
    <dgm:cxn modelId="{3867A1F6-D6E7-46EB-AD04-C4CF134ADFB4}" type="presParOf" srcId="{5222050C-8FE1-4095-A132-C0AD34F9E26D}" destId="{1CB479E5-B48A-4111-9730-4CB317CA467A}" srcOrd="13" destOrd="0" presId="urn:microsoft.com/office/officeart/2005/8/layout/vProcess5"/>
    <dgm:cxn modelId="{A78FFDB5-A6D6-4FC0-A46A-658E32F44B4A}" type="presParOf" srcId="{5222050C-8FE1-4095-A132-C0AD34F9E26D}" destId="{3B4C051F-EDCF-4276-8462-AD1A2614BE87}"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56AE3B-6429-4484-87E5-A7956AF288E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6262C8A7-C5D1-447E-B3EF-3CA786E0E512}">
      <dgm:prSet phldrT="[Text]"/>
      <dgm:spPr/>
      <dgm:t>
        <a:bodyPr/>
        <a:lstStyle/>
        <a:p>
          <a:r>
            <a:rPr lang="en-US"/>
            <a:t>VP shunt malfunction/hydrocephalus/brain tumor/intracranial hemorrhage</a:t>
          </a:r>
        </a:p>
      </dgm:t>
    </dgm:pt>
    <dgm:pt modelId="{E5243BAA-01FE-4348-A0F9-3ADEA4BFDA34}" type="parTrans" cxnId="{C91A42F3-0FBD-4FE4-84F6-516C4F320164}">
      <dgm:prSet/>
      <dgm:spPr/>
      <dgm:t>
        <a:bodyPr/>
        <a:lstStyle/>
        <a:p>
          <a:endParaRPr lang="en-US"/>
        </a:p>
      </dgm:t>
    </dgm:pt>
    <dgm:pt modelId="{B1346A91-2E0D-486B-82A3-8EBF07186A0E}" type="sibTrans" cxnId="{C91A42F3-0FBD-4FE4-84F6-516C4F320164}">
      <dgm:prSet/>
      <dgm:spPr/>
      <dgm:t>
        <a:bodyPr/>
        <a:lstStyle/>
        <a:p>
          <a:endParaRPr lang="en-US"/>
        </a:p>
      </dgm:t>
    </dgm:pt>
    <dgm:pt modelId="{1DD04C3E-290A-4DB0-B2E6-D510259572E7}">
      <dgm:prSet phldrT="[Text]"/>
      <dgm:spPr/>
      <dgm:t>
        <a:bodyPr/>
        <a:lstStyle/>
        <a:p>
          <a:r>
            <a:rPr lang="en-US"/>
            <a:t>Meningitis/encephalitis</a:t>
          </a:r>
        </a:p>
      </dgm:t>
    </dgm:pt>
    <dgm:pt modelId="{EC7FF45D-15DA-4821-8A58-6872A4952B90}" type="parTrans" cxnId="{82D8D53B-E65F-4099-974F-2AC4ADCBEC10}">
      <dgm:prSet/>
      <dgm:spPr/>
      <dgm:t>
        <a:bodyPr/>
        <a:lstStyle/>
        <a:p>
          <a:endParaRPr lang="en-US"/>
        </a:p>
      </dgm:t>
    </dgm:pt>
    <dgm:pt modelId="{7B8F15BF-D620-4E31-9075-2DDAF71A5892}" type="sibTrans" cxnId="{82D8D53B-E65F-4099-974F-2AC4ADCBEC10}">
      <dgm:prSet/>
      <dgm:spPr/>
      <dgm:t>
        <a:bodyPr/>
        <a:lstStyle/>
        <a:p>
          <a:endParaRPr lang="en-US"/>
        </a:p>
      </dgm:t>
    </dgm:pt>
    <dgm:pt modelId="{D1D7439D-E3C8-4BAD-B762-414A0FD88506}">
      <dgm:prSet phldrT="[Text]"/>
      <dgm:spPr/>
      <dgm:t>
        <a:bodyPr/>
        <a:lstStyle/>
        <a:p>
          <a:r>
            <a:rPr lang="en-US"/>
            <a:t>Stroke(ischemic and/or hemorrhagic)  </a:t>
          </a:r>
        </a:p>
      </dgm:t>
    </dgm:pt>
    <dgm:pt modelId="{4DCC79DD-04FF-42E8-A858-737BD4979C1E}" type="parTrans" cxnId="{68488D65-361D-4F4C-A553-CC5199D00ED8}">
      <dgm:prSet/>
      <dgm:spPr/>
      <dgm:t>
        <a:bodyPr/>
        <a:lstStyle/>
        <a:p>
          <a:endParaRPr lang="en-US"/>
        </a:p>
      </dgm:t>
    </dgm:pt>
    <dgm:pt modelId="{F0D251B6-A4AF-43D2-8495-5CDFC86C47D3}" type="sibTrans" cxnId="{68488D65-361D-4F4C-A553-CC5199D00ED8}">
      <dgm:prSet/>
      <dgm:spPr/>
      <dgm:t>
        <a:bodyPr/>
        <a:lstStyle/>
        <a:p>
          <a:endParaRPr lang="en-US"/>
        </a:p>
      </dgm:t>
    </dgm:pt>
    <dgm:pt modelId="{C783782A-4F09-47D4-80EA-B392B75BC122}">
      <dgm:prSet/>
      <dgm:spPr/>
      <dgm:t>
        <a:bodyPr/>
        <a:lstStyle/>
        <a:p>
          <a:r>
            <a:rPr lang="en-US"/>
            <a:t>DKA/</a:t>
          </a:r>
          <a:r>
            <a:rPr lang="en-US">
              <a:latin typeface="+mn-lt"/>
            </a:rPr>
            <a:t>↓ Na/</a:t>
          </a:r>
          <a:r>
            <a:rPr lang="en-US">
              <a:latin typeface="Calibri" panose="020F0502020204030204" pitchFamily="34" charset="0"/>
              <a:cs typeface="Calibri" panose="020F0502020204030204" pitchFamily="34" charset="0"/>
            </a:rPr>
            <a:t>↑</a:t>
          </a:r>
          <a:r>
            <a:rPr lang="en-US">
              <a:latin typeface="+mn-lt"/>
            </a:rPr>
            <a:t>ammonia</a:t>
          </a:r>
        </a:p>
      </dgm:t>
    </dgm:pt>
    <dgm:pt modelId="{3E4E5976-F7BF-48C1-9E4A-8BCE50AAE392}" type="parTrans" cxnId="{2ED8EBC5-4895-4529-AF7E-4F54C08EC4B9}">
      <dgm:prSet/>
      <dgm:spPr/>
    </dgm:pt>
    <dgm:pt modelId="{ECD30636-0CE0-421A-A440-5D522757DE76}" type="sibTrans" cxnId="{2ED8EBC5-4895-4529-AF7E-4F54C08EC4B9}">
      <dgm:prSet/>
      <dgm:spPr/>
      <dgm:t>
        <a:bodyPr/>
        <a:lstStyle/>
        <a:p>
          <a:endParaRPr lang="en-US"/>
        </a:p>
      </dgm:t>
    </dgm:pt>
    <dgm:pt modelId="{99B6666A-96EF-427C-AE48-8B5C9E6AB438}">
      <dgm:prSet/>
      <dgm:spPr/>
      <dgm:t>
        <a:bodyPr/>
        <a:lstStyle/>
        <a:p>
          <a:endParaRPr lang="en-US"/>
        </a:p>
      </dgm:t>
    </dgm:pt>
    <dgm:pt modelId="{4D2FF446-CE8D-48EC-880F-FE18EF0C4A3C}" type="parTrans" cxnId="{3D801BBF-086A-477F-A9E0-FCF7C9F9A774}">
      <dgm:prSet/>
      <dgm:spPr/>
    </dgm:pt>
    <dgm:pt modelId="{8ED3CC9C-E6A6-44B9-B9FE-388DF9745626}" type="sibTrans" cxnId="{3D801BBF-086A-477F-A9E0-FCF7C9F9A774}">
      <dgm:prSet/>
      <dgm:spPr/>
    </dgm:pt>
    <dgm:pt modelId="{66DC8236-33C0-4E5C-A8C0-CEF93C139302}">
      <dgm:prSet/>
      <dgm:spPr/>
      <dgm:t>
        <a:bodyPr/>
        <a:lstStyle/>
        <a:p>
          <a:r>
            <a:rPr lang="en-US"/>
            <a:t> Cardiac arrest/HIE/drowning/neonatal depression</a:t>
          </a:r>
        </a:p>
      </dgm:t>
    </dgm:pt>
    <dgm:pt modelId="{01B0F74E-C333-40FE-9C0C-75BAC6ED4116}" type="parTrans" cxnId="{DF12DA8A-CA75-4660-A3B9-24B6C7A789A1}">
      <dgm:prSet/>
      <dgm:spPr/>
      <dgm:t>
        <a:bodyPr/>
        <a:lstStyle/>
        <a:p>
          <a:endParaRPr lang="en-US"/>
        </a:p>
      </dgm:t>
    </dgm:pt>
    <dgm:pt modelId="{2016C932-7388-444C-A259-99CF3EF91704}" type="sibTrans" cxnId="{DF12DA8A-CA75-4660-A3B9-24B6C7A789A1}">
      <dgm:prSet/>
      <dgm:spPr/>
      <dgm:t>
        <a:bodyPr/>
        <a:lstStyle/>
        <a:p>
          <a:endParaRPr lang="en-US"/>
        </a:p>
      </dgm:t>
    </dgm:pt>
    <dgm:pt modelId="{12286C04-8222-4DE5-A240-094068010D1E}" type="pres">
      <dgm:prSet presAssocID="{AE56AE3B-6429-4484-87E5-A7956AF288EE}" presName="outerComposite" presStyleCnt="0">
        <dgm:presLayoutVars>
          <dgm:chMax val="5"/>
          <dgm:dir/>
          <dgm:resizeHandles val="exact"/>
        </dgm:presLayoutVars>
      </dgm:prSet>
      <dgm:spPr/>
    </dgm:pt>
    <dgm:pt modelId="{A17BE21C-DFAB-4DD6-B5C7-B22CB3436DD3}" type="pres">
      <dgm:prSet presAssocID="{AE56AE3B-6429-4484-87E5-A7956AF288EE}" presName="dummyMaxCanvas" presStyleCnt="0">
        <dgm:presLayoutVars/>
      </dgm:prSet>
      <dgm:spPr/>
    </dgm:pt>
    <dgm:pt modelId="{AA88115B-FB69-4C7F-991E-8CDBDD0E9F50}" type="pres">
      <dgm:prSet presAssocID="{AE56AE3B-6429-4484-87E5-A7956AF288EE}" presName="FiveNodes_1" presStyleLbl="node1" presStyleIdx="0" presStyleCnt="5">
        <dgm:presLayoutVars>
          <dgm:bulletEnabled val="1"/>
        </dgm:presLayoutVars>
      </dgm:prSet>
      <dgm:spPr/>
    </dgm:pt>
    <dgm:pt modelId="{AACA36FB-0358-4DD4-9347-1580CEC625B2}" type="pres">
      <dgm:prSet presAssocID="{AE56AE3B-6429-4484-87E5-A7956AF288EE}" presName="FiveNodes_2" presStyleLbl="node1" presStyleIdx="1" presStyleCnt="5">
        <dgm:presLayoutVars>
          <dgm:bulletEnabled val="1"/>
        </dgm:presLayoutVars>
      </dgm:prSet>
      <dgm:spPr/>
    </dgm:pt>
    <dgm:pt modelId="{EE35E723-22CD-47F7-B4B4-3AA5F694D01C}" type="pres">
      <dgm:prSet presAssocID="{AE56AE3B-6429-4484-87E5-A7956AF288EE}" presName="FiveNodes_3" presStyleLbl="node1" presStyleIdx="2" presStyleCnt="5">
        <dgm:presLayoutVars>
          <dgm:bulletEnabled val="1"/>
        </dgm:presLayoutVars>
      </dgm:prSet>
      <dgm:spPr/>
    </dgm:pt>
    <dgm:pt modelId="{73A4F007-86CA-4790-8663-BF5D7575CCA2}" type="pres">
      <dgm:prSet presAssocID="{AE56AE3B-6429-4484-87E5-A7956AF288EE}" presName="FiveNodes_4" presStyleLbl="node1" presStyleIdx="3" presStyleCnt="5">
        <dgm:presLayoutVars>
          <dgm:bulletEnabled val="1"/>
        </dgm:presLayoutVars>
      </dgm:prSet>
      <dgm:spPr/>
    </dgm:pt>
    <dgm:pt modelId="{78EB36C0-7BFA-4931-BE57-6B7D2910885D}" type="pres">
      <dgm:prSet presAssocID="{AE56AE3B-6429-4484-87E5-A7956AF288EE}" presName="FiveNodes_5" presStyleLbl="node1" presStyleIdx="4" presStyleCnt="5">
        <dgm:presLayoutVars>
          <dgm:bulletEnabled val="1"/>
        </dgm:presLayoutVars>
      </dgm:prSet>
      <dgm:spPr/>
    </dgm:pt>
    <dgm:pt modelId="{5E0C2FFB-13F0-4B48-90EF-760C90FA96A0}" type="pres">
      <dgm:prSet presAssocID="{AE56AE3B-6429-4484-87E5-A7956AF288EE}" presName="FiveConn_1-2" presStyleLbl="fgAccFollowNode1" presStyleIdx="0" presStyleCnt="4">
        <dgm:presLayoutVars>
          <dgm:bulletEnabled val="1"/>
        </dgm:presLayoutVars>
      </dgm:prSet>
      <dgm:spPr/>
    </dgm:pt>
    <dgm:pt modelId="{FC4E119D-3722-46EE-9911-C6BBE263B596}" type="pres">
      <dgm:prSet presAssocID="{AE56AE3B-6429-4484-87E5-A7956AF288EE}" presName="FiveConn_2-3" presStyleLbl="fgAccFollowNode1" presStyleIdx="1" presStyleCnt="4">
        <dgm:presLayoutVars>
          <dgm:bulletEnabled val="1"/>
        </dgm:presLayoutVars>
      </dgm:prSet>
      <dgm:spPr/>
    </dgm:pt>
    <dgm:pt modelId="{87EA04E1-5869-4F7F-A608-143592998F65}" type="pres">
      <dgm:prSet presAssocID="{AE56AE3B-6429-4484-87E5-A7956AF288EE}" presName="FiveConn_3-4" presStyleLbl="fgAccFollowNode1" presStyleIdx="2" presStyleCnt="4">
        <dgm:presLayoutVars>
          <dgm:bulletEnabled val="1"/>
        </dgm:presLayoutVars>
      </dgm:prSet>
      <dgm:spPr/>
    </dgm:pt>
    <dgm:pt modelId="{26144735-3DEB-4562-B5F6-4C6C2148FADD}" type="pres">
      <dgm:prSet presAssocID="{AE56AE3B-6429-4484-87E5-A7956AF288EE}" presName="FiveConn_4-5" presStyleLbl="fgAccFollowNode1" presStyleIdx="3" presStyleCnt="4">
        <dgm:presLayoutVars>
          <dgm:bulletEnabled val="1"/>
        </dgm:presLayoutVars>
      </dgm:prSet>
      <dgm:spPr/>
    </dgm:pt>
    <dgm:pt modelId="{B570EAE7-1852-42E9-BD7A-46B0EF58132B}" type="pres">
      <dgm:prSet presAssocID="{AE56AE3B-6429-4484-87E5-A7956AF288EE}" presName="FiveNodes_1_text" presStyleLbl="node1" presStyleIdx="4" presStyleCnt="5">
        <dgm:presLayoutVars>
          <dgm:bulletEnabled val="1"/>
        </dgm:presLayoutVars>
      </dgm:prSet>
      <dgm:spPr/>
    </dgm:pt>
    <dgm:pt modelId="{D2C592EE-663E-40FC-AE18-9EDFBA6BAA49}" type="pres">
      <dgm:prSet presAssocID="{AE56AE3B-6429-4484-87E5-A7956AF288EE}" presName="FiveNodes_2_text" presStyleLbl="node1" presStyleIdx="4" presStyleCnt="5">
        <dgm:presLayoutVars>
          <dgm:bulletEnabled val="1"/>
        </dgm:presLayoutVars>
      </dgm:prSet>
      <dgm:spPr/>
    </dgm:pt>
    <dgm:pt modelId="{EE96AA02-5AFC-490A-ACDA-3A9A85A6B16F}" type="pres">
      <dgm:prSet presAssocID="{AE56AE3B-6429-4484-87E5-A7956AF288EE}" presName="FiveNodes_3_text" presStyleLbl="node1" presStyleIdx="4" presStyleCnt="5">
        <dgm:presLayoutVars>
          <dgm:bulletEnabled val="1"/>
        </dgm:presLayoutVars>
      </dgm:prSet>
      <dgm:spPr/>
    </dgm:pt>
    <dgm:pt modelId="{19F6A5A6-1F28-47EC-84B9-7AF7D0530914}" type="pres">
      <dgm:prSet presAssocID="{AE56AE3B-6429-4484-87E5-A7956AF288EE}" presName="FiveNodes_4_text" presStyleLbl="node1" presStyleIdx="4" presStyleCnt="5">
        <dgm:presLayoutVars>
          <dgm:bulletEnabled val="1"/>
        </dgm:presLayoutVars>
      </dgm:prSet>
      <dgm:spPr/>
    </dgm:pt>
    <dgm:pt modelId="{AE07811F-0A83-44D1-9292-54D8DB091DA1}" type="pres">
      <dgm:prSet presAssocID="{AE56AE3B-6429-4484-87E5-A7956AF288EE}" presName="FiveNodes_5_text" presStyleLbl="node1" presStyleIdx="4" presStyleCnt="5">
        <dgm:presLayoutVars>
          <dgm:bulletEnabled val="1"/>
        </dgm:presLayoutVars>
      </dgm:prSet>
      <dgm:spPr/>
    </dgm:pt>
  </dgm:ptLst>
  <dgm:cxnLst>
    <dgm:cxn modelId="{94FC6407-9A89-4796-B54F-5C65971EEE8F}" type="presOf" srcId="{C783782A-4F09-47D4-80EA-B392B75BC122}" destId="{73A4F007-86CA-4790-8663-BF5D7575CCA2}" srcOrd="0" destOrd="0" presId="urn:microsoft.com/office/officeart/2005/8/layout/vProcess5"/>
    <dgm:cxn modelId="{9538EF0E-457C-42E4-A57A-A2319AE32F7B}" type="presOf" srcId="{6262C8A7-C5D1-447E-B3EF-3CA786E0E512}" destId="{B570EAE7-1852-42E9-BD7A-46B0EF58132B}" srcOrd="1" destOrd="0" presId="urn:microsoft.com/office/officeart/2005/8/layout/vProcess5"/>
    <dgm:cxn modelId="{F8BE9913-57AF-4922-B80C-DA507DB628C4}" type="presOf" srcId="{D1D7439D-E3C8-4BAD-B762-414A0FD88506}" destId="{EE35E723-22CD-47F7-B4B4-3AA5F694D01C}" srcOrd="0" destOrd="0" presId="urn:microsoft.com/office/officeart/2005/8/layout/vProcess5"/>
    <dgm:cxn modelId="{5C097E28-1BBA-4631-91DC-632308B8F95B}" type="presOf" srcId="{ECD30636-0CE0-421A-A440-5D522757DE76}" destId="{26144735-3DEB-4562-B5F6-4C6C2148FADD}" srcOrd="0" destOrd="0" presId="urn:microsoft.com/office/officeart/2005/8/layout/vProcess5"/>
    <dgm:cxn modelId="{D6A9BC30-6AEA-42C1-B68E-0C87778286D7}" type="presOf" srcId="{AE56AE3B-6429-4484-87E5-A7956AF288EE}" destId="{12286C04-8222-4DE5-A240-094068010D1E}" srcOrd="0" destOrd="0" presId="urn:microsoft.com/office/officeart/2005/8/layout/vProcess5"/>
    <dgm:cxn modelId="{82D8D53B-E65F-4099-974F-2AC4ADCBEC10}" srcId="{AE56AE3B-6429-4484-87E5-A7956AF288EE}" destId="{1DD04C3E-290A-4DB0-B2E6-D510259572E7}" srcOrd="1" destOrd="0" parTransId="{EC7FF45D-15DA-4821-8A58-6872A4952B90}" sibTransId="{7B8F15BF-D620-4E31-9075-2DDAF71A5892}"/>
    <dgm:cxn modelId="{24E57E5C-3542-4E52-903B-FC6BFB0443C9}" type="presOf" srcId="{7B8F15BF-D620-4E31-9075-2DDAF71A5892}" destId="{FC4E119D-3722-46EE-9911-C6BBE263B596}" srcOrd="0" destOrd="0" presId="urn:microsoft.com/office/officeart/2005/8/layout/vProcess5"/>
    <dgm:cxn modelId="{0AC0F65F-61A6-4ABC-B63C-F25C94824C57}" type="presOf" srcId="{F0D251B6-A4AF-43D2-8495-5CDFC86C47D3}" destId="{87EA04E1-5869-4F7F-A608-143592998F65}" srcOrd="0" destOrd="0" presId="urn:microsoft.com/office/officeart/2005/8/layout/vProcess5"/>
    <dgm:cxn modelId="{68488D65-361D-4F4C-A553-CC5199D00ED8}" srcId="{AE56AE3B-6429-4484-87E5-A7956AF288EE}" destId="{D1D7439D-E3C8-4BAD-B762-414A0FD88506}" srcOrd="2" destOrd="0" parTransId="{4DCC79DD-04FF-42E8-A858-737BD4979C1E}" sibTransId="{F0D251B6-A4AF-43D2-8495-5CDFC86C47D3}"/>
    <dgm:cxn modelId="{40320D68-1D2E-4C3D-A896-5FA0AF58920A}" type="presOf" srcId="{66DC8236-33C0-4E5C-A8C0-CEF93C139302}" destId="{78EB36C0-7BFA-4931-BE57-6B7D2910885D}" srcOrd="0" destOrd="0" presId="urn:microsoft.com/office/officeart/2005/8/layout/vProcess5"/>
    <dgm:cxn modelId="{C7012C4E-EE2E-4A9A-8415-20FF7DA837F6}" type="presOf" srcId="{B1346A91-2E0D-486B-82A3-8EBF07186A0E}" destId="{5E0C2FFB-13F0-4B48-90EF-760C90FA96A0}" srcOrd="0" destOrd="0" presId="urn:microsoft.com/office/officeart/2005/8/layout/vProcess5"/>
    <dgm:cxn modelId="{05055C70-1EC6-4019-9CDB-25FA2181050C}" type="presOf" srcId="{6262C8A7-C5D1-447E-B3EF-3CA786E0E512}" destId="{AA88115B-FB69-4C7F-991E-8CDBDD0E9F50}" srcOrd="0" destOrd="0" presId="urn:microsoft.com/office/officeart/2005/8/layout/vProcess5"/>
    <dgm:cxn modelId="{0D416275-426E-4719-A819-A63AB135A453}" type="presOf" srcId="{C783782A-4F09-47D4-80EA-B392B75BC122}" destId="{19F6A5A6-1F28-47EC-84B9-7AF7D0530914}" srcOrd="1" destOrd="0" presId="urn:microsoft.com/office/officeart/2005/8/layout/vProcess5"/>
    <dgm:cxn modelId="{DF12DA8A-CA75-4660-A3B9-24B6C7A789A1}" srcId="{AE56AE3B-6429-4484-87E5-A7956AF288EE}" destId="{66DC8236-33C0-4E5C-A8C0-CEF93C139302}" srcOrd="4" destOrd="0" parTransId="{01B0F74E-C333-40FE-9C0C-75BAC6ED4116}" sibTransId="{2016C932-7388-444C-A259-99CF3EF91704}"/>
    <dgm:cxn modelId="{6BD7AD9A-8367-46EF-92D1-5A4443E0EA01}" type="presOf" srcId="{1DD04C3E-290A-4DB0-B2E6-D510259572E7}" destId="{AACA36FB-0358-4DD4-9347-1580CEC625B2}" srcOrd="0" destOrd="0" presId="urn:microsoft.com/office/officeart/2005/8/layout/vProcess5"/>
    <dgm:cxn modelId="{7B3E8CB6-9B9C-44B9-ADD0-2B912E0DD59E}" type="presOf" srcId="{66DC8236-33C0-4E5C-A8C0-CEF93C139302}" destId="{AE07811F-0A83-44D1-9292-54D8DB091DA1}" srcOrd="1" destOrd="0" presId="urn:microsoft.com/office/officeart/2005/8/layout/vProcess5"/>
    <dgm:cxn modelId="{3D801BBF-086A-477F-A9E0-FCF7C9F9A774}" srcId="{AE56AE3B-6429-4484-87E5-A7956AF288EE}" destId="{99B6666A-96EF-427C-AE48-8B5C9E6AB438}" srcOrd="5" destOrd="0" parTransId="{4D2FF446-CE8D-48EC-880F-FE18EF0C4A3C}" sibTransId="{8ED3CC9C-E6A6-44B9-B9FE-388DF9745626}"/>
    <dgm:cxn modelId="{2ED8EBC5-4895-4529-AF7E-4F54C08EC4B9}" srcId="{AE56AE3B-6429-4484-87E5-A7956AF288EE}" destId="{C783782A-4F09-47D4-80EA-B392B75BC122}" srcOrd="3" destOrd="0" parTransId="{3E4E5976-F7BF-48C1-9E4A-8BCE50AAE392}" sibTransId="{ECD30636-0CE0-421A-A440-5D522757DE76}"/>
    <dgm:cxn modelId="{8AB3D9E5-00C6-4D4F-BA71-0D3D62D8F50D}" type="presOf" srcId="{D1D7439D-E3C8-4BAD-B762-414A0FD88506}" destId="{EE96AA02-5AFC-490A-ACDA-3A9A85A6B16F}" srcOrd="1" destOrd="0" presId="urn:microsoft.com/office/officeart/2005/8/layout/vProcess5"/>
    <dgm:cxn modelId="{C91A42F3-0FBD-4FE4-84F6-516C4F320164}" srcId="{AE56AE3B-6429-4484-87E5-A7956AF288EE}" destId="{6262C8A7-C5D1-447E-B3EF-3CA786E0E512}" srcOrd="0" destOrd="0" parTransId="{E5243BAA-01FE-4348-A0F9-3ADEA4BFDA34}" sibTransId="{B1346A91-2E0D-486B-82A3-8EBF07186A0E}"/>
    <dgm:cxn modelId="{FB0312FB-0DD0-4CF2-AE40-2DF0DD87CCC2}" type="presOf" srcId="{1DD04C3E-290A-4DB0-B2E6-D510259572E7}" destId="{D2C592EE-663E-40FC-AE18-9EDFBA6BAA49}" srcOrd="1" destOrd="0" presId="urn:microsoft.com/office/officeart/2005/8/layout/vProcess5"/>
    <dgm:cxn modelId="{968CB972-622C-4182-8DCE-AB2B8D2B0C7B}" type="presParOf" srcId="{12286C04-8222-4DE5-A240-094068010D1E}" destId="{A17BE21C-DFAB-4DD6-B5C7-B22CB3436DD3}" srcOrd="0" destOrd="0" presId="urn:microsoft.com/office/officeart/2005/8/layout/vProcess5"/>
    <dgm:cxn modelId="{2889898E-DC03-4EDC-87E3-F9871EFE8338}" type="presParOf" srcId="{12286C04-8222-4DE5-A240-094068010D1E}" destId="{AA88115B-FB69-4C7F-991E-8CDBDD0E9F50}" srcOrd="1" destOrd="0" presId="urn:microsoft.com/office/officeart/2005/8/layout/vProcess5"/>
    <dgm:cxn modelId="{090799BA-7450-424D-9609-4491FA39F514}" type="presParOf" srcId="{12286C04-8222-4DE5-A240-094068010D1E}" destId="{AACA36FB-0358-4DD4-9347-1580CEC625B2}" srcOrd="2" destOrd="0" presId="urn:microsoft.com/office/officeart/2005/8/layout/vProcess5"/>
    <dgm:cxn modelId="{4A23B2AA-172C-4D56-B347-DC6DAE6C6E1A}" type="presParOf" srcId="{12286C04-8222-4DE5-A240-094068010D1E}" destId="{EE35E723-22CD-47F7-B4B4-3AA5F694D01C}" srcOrd="3" destOrd="0" presId="urn:microsoft.com/office/officeart/2005/8/layout/vProcess5"/>
    <dgm:cxn modelId="{1517EFE3-0618-413F-8D18-7ACC02A87AFD}" type="presParOf" srcId="{12286C04-8222-4DE5-A240-094068010D1E}" destId="{73A4F007-86CA-4790-8663-BF5D7575CCA2}" srcOrd="4" destOrd="0" presId="urn:microsoft.com/office/officeart/2005/8/layout/vProcess5"/>
    <dgm:cxn modelId="{7B7E635A-DD11-4747-8030-9B25D5946305}" type="presParOf" srcId="{12286C04-8222-4DE5-A240-094068010D1E}" destId="{78EB36C0-7BFA-4931-BE57-6B7D2910885D}" srcOrd="5" destOrd="0" presId="urn:microsoft.com/office/officeart/2005/8/layout/vProcess5"/>
    <dgm:cxn modelId="{90D38197-F173-4C29-B3FF-AA7E998FD350}" type="presParOf" srcId="{12286C04-8222-4DE5-A240-094068010D1E}" destId="{5E0C2FFB-13F0-4B48-90EF-760C90FA96A0}" srcOrd="6" destOrd="0" presId="urn:microsoft.com/office/officeart/2005/8/layout/vProcess5"/>
    <dgm:cxn modelId="{BC0516EA-6A9D-41AA-954B-AA46755C479A}" type="presParOf" srcId="{12286C04-8222-4DE5-A240-094068010D1E}" destId="{FC4E119D-3722-46EE-9911-C6BBE263B596}" srcOrd="7" destOrd="0" presId="urn:microsoft.com/office/officeart/2005/8/layout/vProcess5"/>
    <dgm:cxn modelId="{B23300C4-DD7A-453D-A439-4B561C035896}" type="presParOf" srcId="{12286C04-8222-4DE5-A240-094068010D1E}" destId="{87EA04E1-5869-4F7F-A608-143592998F65}" srcOrd="8" destOrd="0" presId="urn:microsoft.com/office/officeart/2005/8/layout/vProcess5"/>
    <dgm:cxn modelId="{E03F9BD9-92D4-431A-8ED3-D8D8655987DD}" type="presParOf" srcId="{12286C04-8222-4DE5-A240-094068010D1E}" destId="{26144735-3DEB-4562-B5F6-4C6C2148FADD}" srcOrd="9" destOrd="0" presId="urn:microsoft.com/office/officeart/2005/8/layout/vProcess5"/>
    <dgm:cxn modelId="{B9558305-20EC-48C3-BEA2-ACF619F7FE51}" type="presParOf" srcId="{12286C04-8222-4DE5-A240-094068010D1E}" destId="{B570EAE7-1852-42E9-BD7A-46B0EF58132B}" srcOrd="10" destOrd="0" presId="urn:microsoft.com/office/officeart/2005/8/layout/vProcess5"/>
    <dgm:cxn modelId="{18C6FF7C-C7DA-4196-84CB-CEDEBEADCA98}" type="presParOf" srcId="{12286C04-8222-4DE5-A240-094068010D1E}" destId="{D2C592EE-663E-40FC-AE18-9EDFBA6BAA49}" srcOrd="11" destOrd="0" presId="urn:microsoft.com/office/officeart/2005/8/layout/vProcess5"/>
    <dgm:cxn modelId="{C12BA315-E5D9-4799-9F9F-CB05C2C6504B}" type="presParOf" srcId="{12286C04-8222-4DE5-A240-094068010D1E}" destId="{EE96AA02-5AFC-490A-ACDA-3A9A85A6B16F}" srcOrd="12" destOrd="0" presId="urn:microsoft.com/office/officeart/2005/8/layout/vProcess5"/>
    <dgm:cxn modelId="{95F4272E-B033-49FE-B94B-7C81E4B6728C}" type="presParOf" srcId="{12286C04-8222-4DE5-A240-094068010D1E}" destId="{19F6A5A6-1F28-47EC-84B9-7AF7D0530914}" srcOrd="13" destOrd="0" presId="urn:microsoft.com/office/officeart/2005/8/layout/vProcess5"/>
    <dgm:cxn modelId="{CEF167DA-73FD-4C10-AEB4-686E10BB9BB3}" type="presParOf" srcId="{12286C04-8222-4DE5-A240-094068010D1E}" destId="{AE07811F-0A83-44D1-9292-54D8DB091DA1}"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E56AE3B-6429-4484-87E5-A7956AF288E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6262C8A7-C5D1-447E-B3EF-3CA786E0E512}">
      <dgm:prSet phldrT="[Text]"/>
      <dgm:spPr/>
      <dgm:t>
        <a:bodyPr/>
        <a:lstStyle/>
        <a:p>
          <a:r>
            <a:rPr lang="en-US"/>
            <a:t>VP shunt placement/revision/</a:t>
          </a:r>
          <a:r>
            <a:rPr lang="en-US" err="1"/>
            <a:t>decompressive</a:t>
          </a:r>
          <a:r>
            <a:rPr lang="en-US"/>
            <a:t> </a:t>
          </a:r>
          <a:r>
            <a:rPr lang="en-US" err="1"/>
            <a:t>craniectomy</a:t>
          </a:r>
          <a:r>
            <a:rPr lang="en-US"/>
            <a:t>/EVD placement</a:t>
          </a:r>
        </a:p>
      </dgm:t>
    </dgm:pt>
    <dgm:pt modelId="{E5243BAA-01FE-4348-A0F9-3ADEA4BFDA34}" type="parTrans" cxnId="{C91A42F3-0FBD-4FE4-84F6-516C4F320164}">
      <dgm:prSet/>
      <dgm:spPr/>
      <dgm:t>
        <a:bodyPr/>
        <a:lstStyle/>
        <a:p>
          <a:endParaRPr lang="en-US"/>
        </a:p>
      </dgm:t>
    </dgm:pt>
    <dgm:pt modelId="{B1346A91-2E0D-486B-82A3-8EBF07186A0E}" type="sibTrans" cxnId="{C91A42F3-0FBD-4FE4-84F6-516C4F320164}">
      <dgm:prSet/>
      <dgm:spPr/>
      <dgm:t>
        <a:bodyPr/>
        <a:lstStyle/>
        <a:p>
          <a:endParaRPr lang="en-US"/>
        </a:p>
      </dgm:t>
    </dgm:pt>
    <dgm:pt modelId="{1DD04C3E-290A-4DB0-B2E6-D510259572E7}">
      <dgm:prSet phldrT="[Text]"/>
      <dgm:spPr/>
      <dgm:t>
        <a:bodyPr/>
        <a:lstStyle/>
        <a:p>
          <a:r>
            <a:rPr lang="en-US"/>
            <a:t>Tumor resection/abscess drainage/hemorrhage evacuation</a:t>
          </a:r>
        </a:p>
      </dgm:t>
    </dgm:pt>
    <dgm:pt modelId="{EC7FF45D-15DA-4821-8A58-6872A4952B90}" type="parTrans" cxnId="{82D8D53B-E65F-4099-974F-2AC4ADCBEC10}">
      <dgm:prSet/>
      <dgm:spPr/>
      <dgm:t>
        <a:bodyPr/>
        <a:lstStyle/>
        <a:p>
          <a:endParaRPr lang="en-US"/>
        </a:p>
      </dgm:t>
    </dgm:pt>
    <dgm:pt modelId="{7B8F15BF-D620-4E31-9075-2DDAF71A5892}" type="sibTrans" cxnId="{82D8D53B-E65F-4099-974F-2AC4ADCBEC10}">
      <dgm:prSet/>
      <dgm:spPr/>
      <dgm:t>
        <a:bodyPr/>
        <a:lstStyle/>
        <a:p>
          <a:endParaRPr lang="en-US"/>
        </a:p>
      </dgm:t>
    </dgm:pt>
    <dgm:pt modelId="{D1D7439D-E3C8-4BAD-B762-414A0FD88506}">
      <dgm:prSet phldrT="[Text]"/>
      <dgm:spPr/>
      <dgm:t>
        <a:bodyPr/>
        <a:lstStyle/>
        <a:p>
          <a:r>
            <a:rPr lang="en-US"/>
            <a:t>Hypertonic saline/mannitol/hyperventilation</a:t>
          </a:r>
        </a:p>
      </dgm:t>
    </dgm:pt>
    <dgm:pt modelId="{4DCC79DD-04FF-42E8-A858-737BD4979C1E}" type="parTrans" cxnId="{68488D65-361D-4F4C-A553-CC5199D00ED8}">
      <dgm:prSet/>
      <dgm:spPr/>
      <dgm:t>
        <a:bodyPr/>
        <a:lstStyle/>
        <a:p>
          <a:endParaRPr lang="en-US"/>
        </a:p>
      </dgm:t>
    </dgm:pt>
    <dgm:pt modelId="{F0D251B6-A4AF-43D2-8495-5CDFC86C47D3}" type="sibTrans" cxnId="{68488D65-361D-4F4C-A553-CC5199D00ED8}">
      <dgm:prSet/>
      <dgm:spPr/>
      <dgm:t>
        <a:bodyPr/>
        <a:lstStyle/>
        <a:p>
          <a:endParaRPr lang="en-US"/>
        </a:p>
      </dgm:t>
    </dgm:pt>
    <dgm:pt modelId="{C783782A-4F09-47D4-80EA-B392B75BC122}">
      <dgm:prSet/>
      <dgm:spPr/>
      <dgm:t>
        <a:bodyPr/>
        <a:lstStyle/>
        <a:p>
          <a:r>
            <a:rPr lang="en-US">
              <a:latin typeface="+mn-lt"/>
            </a:rPr>
            <a:t>Corticosteroids</a:t>
          </a:r>
        </a:p>
      </dgm:t>
    </dgm:pt>
    <dgm:pt modelId="{3E4E5976-F7BF-48C1-9E4A-8BCE50AAE392}" type="parTrans" cxnId="{2ED8EBC5-4895-4529-AF7E-4F54C08EC4B9}">
      <dgm:prSet/>
      <dgm:spPr/>
    </dgm:pt>
    <dgm:pt modelId="{ECD30636-0CE0-421A-A440-5D522757DE76}" type="sibTrans" cxnId="{2ED8EBC5-4895-4529-AF7E-4F54C08EC4B9}">
      <dgm:prSet/>
      <dgm:spPr/>
      <dgm:t>
        <a:bodyPr/>
        <a:lstStyle/>
        <a:p>
          <a:endParaRPr lang="en-US"/>
        </a:p>
      </dgm:t>
    </dgm:pt>
    <dgm:pt modelId="{99B6666A-96EF-427C-AE48-8B5C9E6AB438}">
      <dgm:prSet/>
      <dgm:spPr/>
      <dgm:t>
        <a:bodyPr/>
        <a:lstStyle/>
        <a:p>
          <a:endParaRPr lang="en-US"/>
        </a:p>
      </dgm:t>
    </dgm:pt>
    <dgm:pt modelId="{4D2FF446-CE8D-48EC-880F-FE18EF0C4A3C}" type="parTrans" cxnId="{3D801BBF-086A-477F-A9E0-FCF7C9F9A774}">
      <dgm:prSet/>
      <dgm:spPr/>
    </dgm:pt>
    <dgm:pt modelId="{8ED3CC9C-E6A6-44B9-B9FE-388DF9745626}" type="sibTrans" cxnId="{3D801BBF-086A-477F-A9E0-FCF7C9F9A774}">
      <dgm:prSet/>
      <dgm:spPr/>
    </dgm:pt>
    <dgm:pt modelId="{66DC8236-33C0-4E5C-A8C0-CEF93C139302}">
      <dgm:prSet/>
      <dgm:spPr/>
      <dgm:t>
        <a:bodyPr/>
        <a:lstStyle/>
        <a:p>
          <a:r>
            <a:rPr lang="en-US"/>
            <a:t>Hypothermia/sedatives</a:t>
          </a:r>
        </a:p>
      </dgm:t>
    </dgm:pt>
    <dgm:pt modelId="{01B0F74E-C333-40FE-9C0C-75BAC6ED4116}" type="parTrans" cxnId="{DF12DA8A-CA75-4660-A3B9-24B6C7A789A1}">
      <dgm:prSet/>
      <dgm:spPr/>
      <dgm:t>
        <a:bodyPr/>
        <a:lstStyle/>
        <a:p>
          <a:endParaRPr lang="en-US"/>
        </a:p>
      </dgm:t>
    </dgm:pt>
    <dgm:pt modelId="{2016C932-7388-444C-A259-99CF3EF91704}" type="sibTrans" cxnId="{DF12DA8A-CA75-4660-A3B9-24B6C7A789A1}">
      <dgm:prSet/>
      <dgm:spPr/>
      <dgm:t>
        <a:bodyPr/>
        <a:lstStyle/>
        <a:p>
          <a:endParaRPr lang="en-US"/>
        </a:p>
      </dgm:t>
    </dgm:pt>
    <dgm:pt modelId="{A9FC3278-699D-47F6-A4D3-99E3B0A49F3B}" type="pres">
      <dgm:prSet presAssocID="{AE56AE3B-6429-4484-87E5-A7956AF288EE}" presName="outerComposite" presStyleCnt="0">
        <dgm:presLayoutVars>
          <dgm:chMax val="5"/>
          <dgm:dir/>
          <dgm:resizeHandles val="exact"/>
        </dgm:presLayoutVars>
      </dgm:prSet>
      <dgm:spPr/>
    </dgm:pt>
    <dgm:pt modelId="{00E4DE9E-876E-46E9-A657-1CB48934590C}" type="pres">
      <dgm:prSet presAssocID="{AE56AE3B-6429-4484-87E5-A7956AF288EE}" presName="dummyMaxCanvas" presStyleCnt="0">
        <dgm:presLayoutVars/>
      </dgm:prSet>
      <dgm:spPr/>
    </dgm:pt>
    <dgm:pt modelId="{DE3A7D71-193D-4FCF-AAA2-D32511391299}" type="pres">
      <dgm:prSet presAssocID="{AE56AE3B-6429-4484-87E5-A7956AF288EE}" presName="FiveNodes_1" presStyleLbl="node1" presStyleIdx="0" presStyleCnt="5">
        <dgm:presLayoutVars>
          <dgm:bulletEnabled val="1"/>
        </dgm:presLayoutVars>
      </dgm:prSet>
      <dgm:spPr/>
    </dgm:pt>
    <dgm:pt modelId="{780138B3-542C-4EA9-A1DE-1D471583BF6E}" type="pres">
      <dgm:prSet presAssocID="{AE56AE3B-6429-4484-87E5-A7956AF288EE}" presName="FiveNodes_2" presStyleLbl="node1" presStyleIdx="1" presStyleCnt="5">
        <dgm:presLayoutVars>
          <dgm:bulletEnabled val="1"/>
        </dgm:presLayoutVars>
      </dgm:prSet>
      <dgm:spPr/>
    </dgm:pt>
    <dgm:pt modelId="{56E04094-47CA-4833-9DB0-703236E560BD}" type="pres">
      <dgm:prSet presAssocID="{AE56AE3B-6429-4484-87E5-A7956AF288EE}" presName="FiveNodes_3" presStyleLbl="node1" presStyleIdx="2" presStyleCnt="5">
        <dgm:presLayoutVars>
          <dgm:bulletEnabled val="1"/>
        </dgm:presLayoutVars>
      </dgm:prSet>
      <dgm:spPr/>
    </dgm:pt>
    <dgm:pt modelId="{16EF96FB-0A60-42AC-B6D6-8749434E3D0D}" type="pres">
      <dgm:prSet presAssocID="{AE56AE3B-6429-4484-87E5-A7956AF288EE}" presName="FiveNodes_4" presStyleLbl="node1" presStyleIdx="3" presStyleCnt="5">
        <dgm:presLayoutVars>
          <dgm:bulletEnabled val="1"/>
        </dgm:presLayoutVars>
      </dgm:prSet>
      <dgm:spPr/>
    </dgm:pt>
    <dgm:pt modelId="{7B8EACE3-19E6-4A6D-9F5A-5EA0036C24B2}" type="pres">
      <dgm:prSet presAssocID="{AE56AE3B-6429-4484-87E5-A7956AF288EE}" presName="FiveNodes_5" presStyleLbl="node1" presStyleIdx="4" presStyleCnt="5">
        <dgm:presLayoutVars>
          <dgm:bulletEnabled val="1"/>
        </dgm:presLayoutVars>
      </dgm:prSet>
      <dgm:spPr/>
    </dgm:pt>
    <dgm:pt modelId="{5D1EEE12-53DF-46B6-8719-B0763C71A9FC}" type="pres">
      <dgm:prSet presAssocID="{AE56AE3B-6429-4484-87E5-A7956AF288EE}" presName="FiveConn_1-2" presStyleLbl="fgAccFollowNode1" presStyleIdx="0" presStyleCnt="4">
        <dgm:presLayoutVars>
          <dgm:bulletEnabled val="1"/>
        </dgm:presLayoutVars>
      </dgm:prSet>
      <dgm:spPr/>
    </dgm:pt>
    <dgm:pt modelId="{5975163F-930A-4820-8BF3-8172FECA4DBE}" type="pres">
      <dgm:prSet presAssocID="{AE56AE3B-6429-4484-87E5-A7956AF288EE}" presName="FiveConn_2-3" presStyleLbl="fgAccFollowNode1" presStyleIdx="1" presStyleCnt="4">
        <dgm:presLayoutVars>
          <dgm:bulletEnabled val="1"/>
        </dgm:presLayoutVars>
      </dgm:prSet>
      <dgm:spPr/>
    </dgm:pt>
    <dgm:pt modelId="{83E66DA1-7BF3-4004-A888-7EACF2B5E364}" type="pres">
      <dgm:prSet presAssocID="{AE56AE3B-6429-4484-87E5-A7956AF288EE}" presName="FiveConn_3-4" presStyleLbl="fgAccFollowNode1" presStyleIdx="2" presStyleCnt="4">
        <dgm:presLayoutVars>
          <dgm:bulletEnabled val="1"/>
        </dgm:presLayoutVars>
      </dgm:prSet>
      <dgm:spPr/>
    </dgm:pt>
    <dgm:pt modelId="{C6131868-E9F9-4F68-9906-C03B69155B55}" type="pres">
      <dgm:prSet presAssocID="{AE56AE3B-6429-4484-87E5-A7956AF288EE}" presName="FiveConn_4-5" presStyleLbl="fgAccFollowNode1" presStyleIdx="3" presStyleCnt="4">
        <dgm:presLayoutVars>
          <dgm:bulletEnabled val="1"/>
        </dgm:presLayoutVars>
      </dgm:prSet>
      <dgm:spPr/>
    </dgm:pt>
    <dgm:pt modelId="{4585446E-A373-43B7-BF15-E36DFE9D6ED3}" type="pres">
      <dgm:prSet presAssocID="{AE56AE3B-6429-4484-87E5-A7956AF288EE}" presName="FiveNodes_1_text" presStyleLbl="node1" presStyleIdx="4" presStyleCnt="5">
        <dgm:presLayoutVars>
          <dgm:bulletEnabled val="1"/>
        </dgm:presLayoutVars>
      </dgm:prSet>
      <dgm:spPr/>
    </dgm:pt>
    <dgm:pt modelId="{A40AA0E0-5F03-4BAA-96B0-69B36B1C25A4}" type="pres">
      <dgm:prSet presAssocID="{AE56AE3B-6429-4484-87E5-A7956AF288EE}" presName="FiveNodes_2_text" presStyleLbl="node1" presStyleIdx="4" presStyleCnt="5">
        <dgm:presLayoutVars>
          <dgm:bulletEnabled val="1"/>
        </dgm:presLayoutVars>
      </dgm:prSet>
      <dgm:spPr/>
    </dgm:pt>
    <dgm:pt modelId="{F0C0CEE7-0446-49A5-A604-9F9B4B06653C}" type="pres">
      <dgm:prSet presAssocID="{AE56AE3B-6429-4484-87E5-A7956AF288EE}" presName="FiveNodes_3_text" presStyleLbl="node1" presStyleIdx="4" presStyleCnt="5">
        <dgm:presLayoutVars>
          <dgm:bulletEnabled val="1"/>
        </dgm:presLayoutVars>
      </dgm:prSet>
      <dgm:spPr/>
    </dgm:pt>
    <dgm:pt modelId="{3FC3CBBD-1D60-4515-BCD9-2EBC28F0474C}" type="pres">
      <dgm:prSet presAssocID="{AE56AE3B-6429-4484-87E5-A7956AF288EE}" presName="FiveNodes_4_text" presStyleLbl="node1" presStyleIdx="4" presStyleCnt="5">
        <dgm:presLayoutVars>
          <dgm:bulletEnabled val="1"/>
        </dgm:presLayoutVars>
      </dgm:prSet>
      <dgm:spPr/>
    </dgm:pt>
    <dgm:pt modelId="{B67D4191-158A-47ED-8FB5-9A96D3311BBC}" type="pres">
      <dgm:prSet presAssocID="{AE56AE3B-6429-4484-87E5-A7956AF288EE}" presName="FiveNodes_5_text" presStyleLbl="node1" presStyleIdx="4" presStyleCnt="5">
        <dgm:presLayoutVars>
          <dgm:bulletEnabled val="1"/>
        </dgm:presLayoutVars>
      </dgm:prSet>
      <dgm:spPr/>
    </dgm:pt>
  </dgm:ptLst>
  <dgm:cxnLst>
    <dgm:cxn modelId="{3A6F240D-8CD1-4D08-90B3-9D66CF8608F9}" type="presOf" srcId="{66DC8236-33C0-4E5C-A8C0-CEF93C139302}" destId="{7B8EACE3-19E6-4A6D-9F5A-5EA0036C24B2}" srcOrd="0" destOrd="0" presId="urn:microsoft.com/office/officeart/2005/8/layout/vProcess5"/>
    <dgm:cxn modelId="{04EF2031-97C0-4099-A271-58D76BB64F04}" type="presOf" srcId="{C783782A-4F09-47D4-80EA-B392B75BC122}" destId="{3FC3CBBD-1D60-4515-BCD9-2EBC28F0474C}" srcOrd="1" destOrd="0" presId="urn:microsoft.com/office/officeart/2005/8/layout/vProcess5"/>
    <dgm:cxn modelId="{82D8D53B-E65F-4099-974F-2AC4ADCBEC10}" srcId="{AE56AE3B-6429-4484-87E5-A7956AF288EE}" destId="{1DD04C3E-290A-4DB0-B2E6-D510259572E7}" srcOrd="1" destOrd="0" parTransId="{EC7FF45D-15DA-4821-8A58-6872A4952B90}" sibTransId="{7B8F15BF-D620-4E31-9075-2DDAF71A5892}"/>
    <dgm:cxn modelId="{82A16B3C-3C40-4D3D-8A45-585785724207}" type="presOf" srcId="{D1D7439D-E3C8-4BAD-B762-414A0FD88506}" destId="{F0C0CEE7-0446-49A5-A604-9F9B4B06653C}" srcOrd="1" destOrd="0" presId="urn:microsoft.com/office/officeart/2005/8/layout/vProcess5"/>
    <dgm:cxn modelId="{D4FC1D5B-FECC-4A8C-A3B3-17B09E7C92ED}" type="presOf" srcId="{F0D251B6-A4AF-43D2-8495-5CDFC86C47D3}" destId="{83E66DA1-7BF3-4004-A888-7EACF2B5E364}" srcOrd="0" destOrd="0" presId="urn:microsoft.com/office/officeart/2005/8/layout/vProcess5"/>
    <dgm:cxn modelId="{9C80875F-2A7E-4140-8878-085AEBF5F49D}" type="presOf" srcId="{7B8F15BF-D620-4E31-9075-2DDAF71A5892}" destId="{5975163F-930A-4820-8BF3-8172FECA4DBE}" srcOrd="0" destOrd="0" presId="urn:microsoft.com/office/officeart/2005/8/layout/vProcess5"/>
    <dgm:cxn modelId="{68488D65-361D-4F4C-A553-CC5199D00ED8}" srcId="{AE56AE3B-6429-4484-87E5-A7956AF288EE}" destId="{D1D7439D-E3C8-4BAD-B762-414A0FD88506}" srcOrd="2" destOrd="0" parTransId="{4DCC79DD-04FF-42E8-A858-737BD4979C1E}" sibTransId="{F0D251B6-A4AF-43D2-8495-5CDFC86C47D3}"/>
    <dgm:cxn modelId="{1EC7C769-23F7-405B-9529-C4BBF6CD753C}" type="presOf" srcId="{C783782A-4F09-47D4-80EA-B392B75BC122}" destId="{16EF96FB-0A60-42AC-B6D6-8749434E3D0D}" srcOrd="0" destOrd="0" presId="urn:microsoft.com/office/officeart/2005/8/layout/vProcess5"/>
    <dgm:cxn modelId="{8AA5F16B-8030-4FD6-9CB4-FB42A496D244}" type="presOf" srcId="{6262C8A7-C5D1-447E-B3EF-3CA786E0E512}" destId="{DE3A7D71-193D-4FCF-AAA2-D32511391299}" srcOrd="0" destOrd="0" presId="urn:microsoft.com/office/officeart/2005/8/layout/vProcess5"/>
    <dgm:cxn modelId="{7C5C8250-189E-46E4-95F6-7084DA783980}" type="presOf" srcId="{D1D7439D-E3C8-4BAD-B762-414A0FD88506}" destId="{56E04094-47CA-4833-9DB0-703236E560BD}" srcOrd="0" destOrd="0" presId="urn:microsoft.com/office/officeart/2005/8/layout/vProcess5"/>
    <dgm:cxn modelId="{8D38A37B-361E-4AEA-AA07-A71CEE6D0B5C}" type="presOf" srcId="{6262C8A7-C5D1-447E-B3EF-3CA786E0E512}" destId="{4585446E-A373-43B7-BF15-E36DFE9D6ED3}" srcOrd="1" destOrd="0" presId="urn:microsoft.com/office/officeart/2005/8/layout/vProcess5"/>
    <dgm:cxn modelId="{51418384-C38B-4FAA-93CB-376061A5EC3C}" type="presOf" srcId="{ECD30636-0CE0-421A-A440-5D522757DE76}" destId="{C6131868-E9F9-4F68-9906-C03B69155B55}" srcOrd="0" destOrd="0" presId="urn:microsoft.com/office/officeart/2005/8/layout/vProcess5"/>
    <dgm:cxn modelId="{DF12DA8A-CA75-4660-A3B9-24B6C7A789A1}" srcId="{AE56AE3B-6429-4484-87E5-A7956AF288EE}" destId="{66DC8236-33C0-4E5C-A8C0-CEF93C139302}" srcOrd="4" destOrd="0" parTransId="{01B0F74E-C333-40FE-9C0C-75BAC6ED4116}" sibTransId="{2016C932-7388-444C-A259-99CF3EF91704}"/>
    <dgm:cxn modelId="{E7F0DB90-7000-4670-B8FC-F42F5413745F}" type="presOf" srcId="{AE56AE3B-6429-4484-87E5-A7956AF288EE}" destId="{A9FC3278-699D-47F6-A4D3-99E3B0A49F3B}" srcOrd="0" destOrd="0" presId="urn:microsoft.com/office/officeart/2005/8/layout/vProcess5"/>
    <dgm:cxn modelId="{B5CCA1B2-6AA9-4810-AE18-1163CCCBDA02}" type="presOf" srcId="{66DC8236-33C0-4E5C-A8C0-CEF93C139302}" destId="{B67D4191-158A-47ED-8FB5-9A96D3311BBC}" srcOrd="1" destOrd="0" presId="urn:microsoft.com/office/officeart/2005/8/layout/vProcess5"/>
    <dgm:cxn modelId="{3D801BBF-086A-477F-A9E0-FCF7C9F9A774}" srcId="{AE56AE3B-6429-4484-87E5-A7956AF288EE}" destId="{99B6666A-96EF-427C-AE48-8B5C9E6AB438}" srcOrd="5" destOrd="0" parTransId="{4D2FF446-CE8D-48EC-880F-FE18EF0C4A3C}" sibTransId="{8ED3CC9C-E6A6-44B9-B9FE-388DF9745626}"/>
    <dgm:cxn modelId="{2ED8EBC5-4895-4529-AF7E-4F54C08EC4B9}" srcId="{AE56AE3B-6429-4484-87E5-A7956AF288EE}" destId="{C783782A-4F09-47D4-80EA-B392B75BC122}" srcOrd="3" destOrd="0" parTransId="{3E4E5976-F7BF-48C1-9E4A-8BCE50AAE392}" sibTransId="{ECD30636-0CE0-421A-A440-5D522757DE76}"/>
    <dgm:cxn modelId="{A1DA34CC-92F5-45D3-9949-836E562B521F}" type="presOf" srcId="{1DD04C3E-290A-4DB0-B2E6-D510259572E7}" destId="{A40AA0E0-5F03-4BAA-96B0-69B36B1C25A4}" srcOrd="1" destOrd="0" presId="urn:microsoft.com/office/officeart/2005/8/layout/vProcess5"/>
    <dgm:cxn modelId="{9290E7EB-B316-4472-86DA-F231D3CCF78B}" type="presOf" srcId="{1DD04C3E-290A-4DB0-B2E6-D510259572E7}" destId="{780138B3-542C-4EA9-A1DE-1D471583BF6E}" srcOrd="0" destOrd="0" presId="urn:microsoft.com/office/officeart/2005/8/layout/vProcess5"/>
    <dgm:cxn modelId="{C91A42F3-0FBD-4FE4-84F6-516C4F320164}" srcId="{AE56AE3B-6429-4484-87E5-A7956AF288EE}" destId="{6262C8A7-C5D1-447E-B3EF-3CA786E0E512}" srcOrd="0" destOrd="0" parTransId="{E5243BAA-01FE-4348-A0F9-3ADEA4BFDA34}" sibTransId="{B1346A91-2E0D-486B-82A3-8EBF07186A0E}"/>
    <dgm:cxn modelId="{9F3C9AFB-2FA3-4FA5-9F4D-A50093880EDF}" type="presOf" srcId="{B1346A91-2E0D-486B-82A3-8EBF07186A0E}" destId="{5D1EEE12-53DF-46B6-8719-B0763C71A9FC}" srcOrd="0" destOrd="0" presId="urn:microsoft.com/office/officeart/2005/8/layout/vProcess5"/>
    <dgm:cxn modelId="{369A73F5-2479-4150-BF66-C917CF4BD09B}" type="presParOf" srcId="{A9FC3278-699D-47F6-A4D3-99E3B0A49F3B}" destId="{00E4DE9E-876E-46E9-A657-1CB48934590C}" srcOrd="0" destOrd="0" presId="urn:microsoft.com/office/officeart/2005/8/layout/vProcess5"/>
    <dgm:cxn modelId="{26680477-765D-41B2-8B7B-A41CBCA360BF}" type="presParOf" srcId="{A9FC3278-699D-47F6-A4D3-99E3B0A49F3B}" destId="{DE3A7D71-193D-4FCF-AAA2-D32511391299}" srcOrd="1" destOrd="0" presId="urn:microsoft.com/office/officeart/2005/8/layout/vProcess5"/>
    <dgm:cxn modelId="{58553967-8D84-4080-854D-AFF72E3D90E4}" type="presParOf" srcId="{A9FC3278-699D-47F6-A4D3-99E3B0A49F3B}" destId="{780138B3-542C-4EA9-A1DE-1D471583BF6E}" srcOrd="2" destOrd="0" presId="urn:microsoft.com/office/officeart/2005/8/layout/vProcess5"/>
    <dgm:cxn modelId="{FDB2A533-B849-4BB1-969E-92723F8C22C5}" type="presParOf" srcId="{A9FC3278-699D-47F6-A4D3-99E3B0A49F3B}" destId="{56E04094-47CA-4833-9DB0-703236E560BD}" srcOrd="3" destOrd="0" presId="urn:microsoft.com/office/officeart/2005/8/layout/vProcess5"/>
    <dgm:cxn modelId="{44C509AC-6F4D-47AA-8986-6FF6F67E22CD}" type="presParOf" srcId="{A9FC3278-699D-47F6-A4D3-99E3B0A49F3B}" destId="{16EF96FB-0A60-42AC-B6D6-8749434E3D0D}" srcOrd="4" destOrd="0" presId="urn:microsoft.com/office/officeart/2005/8/layout/vProcess5"/>
    <dgm:cxn modelId="{BE0306DD-86C5-4440-AB51-41526908DA3B}" type="presParOf" srcId="{A9FC3278-699D-47F6-A4D3-99E3B0A49F3B}" destId="{7B8EACE3-19E6-4A6D-9F5A-5EA0036C24B2}" srcOrd="5" destOrd="0" presId="urn:microsoft.com/office/officeart/2005/8/layout/vProcess5"/>
    <dgm:cxn modelId="{384F6847-E3C4-4A6B-9884-171C4DFC89BF}" type="presParOf" srcId="{A9FC3278-699D-47F6-A4D3-99E3B0A49F3B}" destId="{5D1EEE12-53DF-46B6-8719-B0763C71A9FC}" srcOrd="6" destOrd="0" presId="urn:microsoft.com/office/officeart/2005/8/layout/vProcess5"/>
    <dgm:cxn modelId="{A3E2B940-BB09-449D-A3D6-12A8CC22A04E}" type="presParOf" srcId="{A9FC3278-699D-47F6-A4D3-99E3B0A49F3B}" destId="{5975163F-930A-4820-8BF3-8172FECA4DBE}" srcOrd="7" destOrd="0" presId="urn:microsoft.com/office/officeart/2005/8/layout/vProcess5"/>
    <dgm:cxn modelId="{DBEE9E4A-ED75-4B8A-8EF8-1F2271E748E0}" type="presParOf" srcId="{A9FC3278-699D-47F6-A4D3-99E3B0A49F3B}" destId="{83E66DA1-7BF3-4004-A888-7EACF2B5E364}" srcOrd="8" destOrd="0" presId="urn:microsoft.com/office/officeart/2005/8/layout/vProcess5"/>
    <dgm:cxn modelId="{B8E32F5B-3D6C-406F-8610-3F2AA913525E}" type="presParOf" srcId="{A9FC3278-699D-47F6-A4D3-99E3B0A49F3B}" destId="{C6131868-E9F9-4F68-9906-C03B69155B55}" srcOrd="9" destOrd="0" presId="urn:microsoft.com/office/officeart/2005/8/layout/vProcess5"/>
    <dgm:cxn modelId="{8FA7D28E-B7D4-43C9-9E24-7E28CAB607F7}" type="presParOf" srcId="{A9FC3278-699D-47F6-A4D3-99E3B0A49F3B}" destId="{4585446E-A373-43B7-BF15-E36DFE9D6ED3}" srcOrd="10" destOrd="0" presId="urn:microsoft.com/office/officeart/2005/8/layout/vProcess5"/>
    <dgm:cxn modelId="{44523618-5E68-42CA-A8C1-9CB014928B4E}" type="presParOf" srcId="{A9FC3278-699D-47F6-A4D3-99E3B0A49F3B}" destId="{A40AA0E0-5F03-4BAA-96B0-69B36B1C25A4}" srcOrd="11" destOrd="0" presId="urn:microsoft.com/office/officeart/2005/8/layout/vProcess5"/>
    <dgm:cxn modelId="{3889D7FE-697A-4C8A-B253-968DED909A86}" type="presParOf" srcId="{A9FC3278-699D-47F6-A4D3-99E3B0A49F3B}" destId="{F0C0CEE7-0446-49A5-A604-9F9B4B06653C}" srcOrd="12" destOrd="0" presId="urn:microsoft.com/office/officeart/2005/8/layout/vProcess5"/>
    <dgm:cxn modelId="{09884FBD-3706-454F-AA5E-EB5F8BEFD08D}" type="presParOf" srcId="{A9FC3278-699D-47F6-A4D3-99E3B0A49F3B}" destId="{3FC3CBBD-1D60-4515-BCD9-2EBC28F0474C}" srcOrd="13" destOrd="0" presId="urn:microsoft.com/office/officeart/2005/8/layout/vProcess5"/>
    <dgm:cxn modelId="{33FD1E3F-C449-4C19-B1EC-137AA04996B0}" type="presParOf" srcId="{A9FC3278-699D-47F6-A4D3-99E3B0A49F3B}" destId="{B67D4191-158A-47ED-8FB5-9A96D3311BBC}"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D5103-9F9D-4B36-BED9-F9E23976AE06}">
      <dsp:nvSpPr>
        <dsp:cNvPr id="0" name=""/>
        <dsp:cNvSpPr/>
      </dsp:nvSpPr>
      <dsp:spPr>
        <a:xfrm>
          <a:off x="671988" y="580"/>
          <a:ext cx="2742307" cy="164538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Brain swelling</a:t>
          </a:r>
        </a:p>
      </dsp:txBody>
      <dsp:txXfrm>
        <a:off x="671988" y="580"/>
        <a:ext cx="2742307" cy="1645384"/>
      </dsp:txXfrm>
    </dsp:sp>
    <dsp:sp modelId="{620A3652-60B3-4200-83AD-72219DD690D7}">
      <dsp:nvSpPr>
        <dsp:cNvPr id="0" name=""/>
        <dsp:cNvSpPr/>
      </dsp:nvSpPr>
      <dsp:spPr>
        <a:xfrm>
          <a:off x="3688526" y="580"/>
          <a:ext cx="2742307" cy="1645384"/>
        </a:xfrm>
        <a:prstGeom prst="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Increased blood flow to the brain</a:t>
          </a:r>
        </a:p>
      </dsp:txBody>
      <dsp:txXfrm>
        <a:off x="3688526" y="580"/>
        <a:ext cx="2742307" cy="1645384"/>
      </dsp:txXfrm>
    </dsp:sp>
    <dsp:sp modelId="{289D9D00-83B7-4211-A34E-0399175A8CA8}">
      <dsp:nvSpPr>
        <dsp:cNvPr id="0" name=""/>
        <dsp:cNvSpPr/>
      </dsp:nvSpPr>
      <dsp:spPr>
        <a:xfrm>
          <a:off x="6705064" y="580"/>
          <a:ext cx="2742307" cy="1645384"/>
        </a:xfrm>
        <a:prstGeom prst="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Obstruction of CSF outflow</a:t>
          </a:r>
        </a:p>
      </dsp:txBody>
      <dsp:txXfrm>
        <a:off x="6705064" y="580"/>
        <a:ext cx="2742307" cy="1645384"/>
      </dsp:txXfrm>
    </dsp:sp>
    <dsp:sp modelId="{BE68BE7F-F385-4E85-8CA8-606EEBCCBF33}">
      <dsp:nvSpPr>
        <dsp:cNvPr id="0" name=""/>
        <dsp:cNvSpPr/>
      </dsp:nvSpPr>
      <dsp:spPr>
        <a:xfrm>
          <a:off x="2180257" y="1920195"/>
          <a:ext cx="2742307" cy="1645384"/>
        </a:xfrm>
        <a:prstGeom prst="rect">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Masses</a:t>
          </a:r>
        </a:p>
        <a:p>
          <a:pPr marL="171450" lvl="1" indent="-171450" algn="l" defTabSz="711200">
            <a:lnSpc>
              <a:spcPct val="90000"/>
            </a:lnSpc>
            <a:spcBef>
              <a:spcPct val="0"/>
            </a:spcBef>
            <a:spcAft>
              <a:spcPct val="15000"/>
            </a:spcAft>
            <a:buChar char="•"/>
          </a:pPr>
          <a:r>
            <a:rPr lang="en-US" sz="1600" kern="1200"/>
            <a:t>Tumors</a:t>
          </a:r>
        </a:p>
        <a:p>
          <a:pPr marL="171450" lvl="1" indent="-171450" algn="l" defTabSz="711200">
            <a:lnSpc>
              <a:spcPct val="90000"/>
            </a:lnSpc>
            <a:spcBef>
              <a:spcPct val="0"/>
            </a:spcBef>
            <a:spcAft>
              <a:spcPct val="15000"/>
            </a:spcAft>
            <a:buChar char="•"/>
          </a:pPr>
          <a:r>
            <a:rPr lang="en-US" sz="1600" kern="1200"/>
            <a:t>Pocket of infection (abscess)</a:t>
          </a:r>
        </a:p>
        <a:p>
          <a:pPr marL="171450" lvl="1" indent="-171450" algn="l" defTabSz="711200">
            <a:lnSpc>
              <a:spcPct val="90000"/>
            </a:lnSpc>
            <a:spcBef>
              <a:spcPct val="0"/>
            </a:spcBef>
            <a:spcAft>
              <a:spcPct val="15000"/>
            </a:spcAft>
            <a:buChar char="•"/>
          </a:pPr>
          <a:r>
            <a:rPr lang="en-US" sz="1600" kern="1200"/>
            <a:t>Abnormal blood vessels (vascular malformations)</a:t>
          </a:r>
        </a:p>
      </dsp:txBody>
      <dsp:txXfrm>
        <a:off x="2180257" y="1920195"/>
        <a:ext cx="2742307" cy="1645384"/>
      </dsp:txXfrm>
    </dsp:sp>
    <dsp:sp modelId="{FE55FC6A-5DF6-4A34-A486-7A376A154DD3}">
      <dsp:nvSpPr>
        <dsp:cNvPr id="0" name=""/>
        <dsp:cNvSpPr/>
      </dsp:nvSpPr>
      <dsp:spPr>
        <a:xfrm>
          <a:off x="5196795" y="1920195"/>
          <a:ext cx="2742307" cy="1645384"/>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Bleeding in or around the brain</a:t>
          </a:r>
        </a:p>
      </dsp:txBody>
      <dsp:txXfrm>
        <a:off x="5196795" y="1920195"/>
        <a:ext cx="2742307" cy="16453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3DAE9-167D-4E93-8983-BEDF69A434E3}">
      <dsp:nvSpPr>
        <dsp:cNvPr id="0" name=""/>
        <dsp:cNvSpPr/>
      </dsp:nvSpPr>
      <dsp:spPr>
        <a:xfrm rot="5400000">
          <a:off x="5734153" y="-2241524"/>
          <a:ext cx="1862005" cy="6810672"/>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Mass effect = brain is being compressed</a:t>
          </a:r>
        </a:p>
        <a:p>
          <a:pPr marL="228600" lvl="1" indent="-228600" algn="l" defTabSz="1066800">
            <a:lnSpc>
              <a:spcPct val="90000"/>
            </a:lnSpc>
            <a:spcBef>
              <a:spcPct val="0"/>
            </a:spcBef>
            <a:spcAft>
              <a:spcPct val="15000"/>
            </a:spcAft>
            <a:buChar char="•"/>
          </a:pPr>
          <a:r>
            <a:rPr lang="en-US" sz="2400" kern="1200" dirty="0"/>
            <a:t>Midline shift = center line of brain is shifted</a:t>
          </a:r>
        </a:p>
        <a:p>
          <a:pPr marL="228600" lvl="1" indent="-228600" algn="l" defTabSz="1066800">
            <a:lnSpc>
              <a:spcPct val="90000"/>
            </a:lnSpc>
            <a:spcBef>
              <a:spcPct val="0"/>
            </a:spcBef>
            <a:spcAft>
              <a:spcPct val="15000"/>
            </a:spcAft>
            <a:buChar char="•"/>
          </a:pPr>
          <a:r>
            <a:rPr lang="en-US" sz="2400" kern="1200" dirty="0" err="1"/>
            <a:t>Sulcal</a:t>
          </a:r>
          <a:r>
            <a:rPr lang="en-US" sz="2400" kern="1200" dirty="0"/>
            <a:t> effacement = brain pushed against the skull or it is swollen</a:t>
          </a:r>
        </a:p>
      </dsp:txBody>
      <dsp:txXfrm rot="-5400000">
        <a:off x="3259820" y="323705"/>
        <a:ext cx="6719776" cy="1680213"/>
      </dsp:txXfrm>
    </dsp:sp>
    <dsp:sp modelId="{9382886C-49C7-4569-AACD-962FA9810C24}">
      <dsp:nvSpPr>
        <dsp:cNvPr id="0" name=""/>
        <dsp:cNvSpPr/>
      </dsp:nvSpPr>
      <dsp:spPr>
        <a:xfrm>
          <a:off x="554327" y="58"/>
          <a:ext cx="2705492" cy="232750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What do these terms mean? </a:t>
          </a:r>
        </a:p>
      </dsp:txBody>
      <dsp:txXfrm>
        <a:off x="667946" y="113677"/>
        <a:ext cx="2478254" cy="2100268"/>
      </dsp:txXfrm>
    </dsp:sp>
    <dsp:sp modelId="{EF816049-D3D4-4B15-970B-D28D101861D7}">
      <dsp:nvSpPr>
        <dsp:cNvPr id="0" name=""/>
        <dsp:cNvSpPr/>
      </dsp:nvSpPr>
      <dsp:spPr>
        <a:xfrm rot="5400000">
          <a:off x="5751010" y="202357"/>
          <a:ext cx="1862005" cy="6810672"/>
        </a:xfrm>
        <a:prstGeom prst="round2Same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They are the terms the radiologist uses</a:t>
          </a:r>
        </a:p>
        <a:p>
          <a:pPr marL="228600" lvl="1" indent="-228600" algn="l" defTabSz="1066800">
            <a:lnSpc>
              <a:spcPct val="90000"/>
            </a:lnSpc>
            <a:spcBef>
              <a:spcPct val="0"/>
            </a:spcBef>
            <a:spcAft>
              <a:spcPct val="15000"/>
            </a:spcAft>
            <a:buChar char="•"/>
          </a:pPr>
          <a:r>
            <a:rPr lang="en-US" sz="2400" kern="1200" dirty="0"/>
            <a:t>They describe the problem </a:t>
          </a:r>
        </a:p>
        <a:p>
          <a:pPr marL="457200" lvl="2" indent="-228600" algn="l" defTabSz="1066800">
            <a:lnSpc>
              <a:spcPct val="90000"/>
            </a:lnSpc>
            <a:spcBef>
              <a:spcPct val="0"/>
            </a:spcBef>
            <a:spcAft>
              <a:spcPct val="15000"/>
            </a:spcAft>
            <a:buChar char="•"/>
          </a:pPr>
          <a:r>
            <a:rPr lang="en-US" sz="2400" kern="1200" dirty="0"/>
            <a:t>How bad it is</a:t>
          </a:r>
        </a:p>
        <a:p>
          <a:pPr marL="457200" lvl="2" indent="-228600" algn="l" defTabSz="1066800">
            <a:lnSpc>
              <a:spcPct val="90000"/>
            </a:lnSpc>
            <a:spcBef>
              <a:spcPct val="0"/>
            </a:spcBef>
            <a:spcAft>
              <a:spcPct val="15000"/>
            </a:spcAft>
            <a:buChar char="•"/>
          </a:pPr>
          <a:r>
            <a:rPr lang="en-US" sz="2400" kern="1200" dirty="0"/>
            <a:t>The location of the problem</a:t>
          </a:r>
        </a:p>
      </dsp:txBody>
      <dsp:txXfrm rot="-5400000">
        <a:off x="3276677" y="2767586"/>
        <a:ext cx="6719776" cy="1680213"/>
      </dsp:txXfrm>
    </dsp:sp>
    <dsp:sp modelId="{141C840E-79BC-4E80-9493-09384488F0C5}">
      <dsp:nvSpPr>
        <dsp:cNvPr id="0" name=""/>
        <dsp:cNvSpPr/>
      </dsp:nvSpPr>
      <dsp:spPr>
        <a:xfrm>
          <a:off x="554327" y="2443940"/>
          <a:ext cx="2722349" cy="2327506"/>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Why do clinicians use the terms?</a:t>
          </a:r>
        </a:p>
      </dsp:txBody>
      <dsp:txXfrm>
        <a:off x="667946" y="2557559"/>
        <a:ext cx="2495111" cy="21002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1AC00-4C61-4770-B024-86B786B7DEDD}">
      <dsp:nvSpPr>
        <dsp:cNvPr id="0" name=""/>
        <dsp:cNvSpPr/>
      </dsp:nvSpPr>
      <dsp:spPr>
        <a:xfrm>
          <a:off x="0" y="57221"/>
          <a:ext cx="10506456" cy="14320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Results from abnormal buildup of water within the brain tissue</a:t>
          </a:r>
        </a:p>
      </dsp:txBody>
      <dsp:txXfrm>
        <a:off x="69908" y="127129"/>
        <a:ext cx="10366640" cy="1292264"/>
      </dsp:txXfrm>
    </dsp:sp>
    <dsp:sp modelId="{2E34F15B-36E7-4CB3-B3BC-71336C30B25A}">
      <dsp:nvSpPr>
        <dsp:cNvPr id="0" name=""/>
        <dsp:cNvSpPr/>
      </dsp:nvSpPr>
      <dsp:spPr>
        <a:xfrm>
          <a:off x="0" y="1592982"/>
          <a:ext cx="10506456" cy="143208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3 different types</a:t>
          </a:r>
        </a:p>
      </dsp:txBody>
      <dsp:txXfrm>
        <a:off x="69908" y="1662890"/>
        <a:ext cx="10366640" cy="1292264"/>
      </dsp:txXfrm>
    </dsp:sp>
    <dsp:sp modelId="{A0A1D0D9-09E1-47B8-8B60-040CC720CE1B}">
      <dsp:nvSpPr>
        <dsp:cNvPr id="0" name=""/>
        <dsp:cNvSpPr/>
      </dsp:nvSpPr>
      <dsp:spPr>
        <a:xfrm>
          <a:off x="0" y="3025061"/>
          <a:ext cx="10506456" cy="145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580"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a:t>Vasogenic</a:t>
          </a:r>
        </a:p>
        <a:p>
          <a:pPr marL="285750" lvl="1" indent="-285750" algn="l" defTabSz="1244600">
            <a:lnSpc>
              <a:spcPct val="90000"/>
            </a:lnSpc>
            <a:spcBef>
              <a:spcPct val="0"/>
            </a:spcBef>
            <a:spcAft>
              <a:spcPct val="20000"/>
            </a:spcAft>
            <a:buChar char="•"/>
          </a:pPr>
          <a:r>
            <a:rPr lang="en-US" sz="2800" kern="1200"/>
            <a:t>Cytotoxic</a:t>
          </a:r>
        </a:p>
        <a:p>
          <a:pPr marL="285750" lvl="1" indent="-285750" algn="l" defTabSz="1244600">
            <a:lnSpc>
              <a:spcPct val="90000"/>
            </a:lnSpc>
            <a:spcBef>
              <a:spcPct val="0"/>
            </a:spcBef>
            <a:spcAft>
              <a:spcPct val="20000"/>
            </a:spcAft>
            <a:buChar char="•"/>
          </a:pPr>
          <a:r>
            <a:rPr lang="en-US" sz="2800" kern="1200"/>
            <a:t>Hydrostatic</a:t>
          </a:r>
        </a:p>
      </dsp:txBody>
      <dsp:txXfrm>
        <a:off x="0" y="3025061"/>
        <a:ext cx="10506456" cy="14531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EFF0D-6D1E-4D40-A8AE-A1F24A08D10E}">
      <dsp:nvSpPr>
        <dsp:cNvPr id="0" name=""/>
        <dsp:cNvSpPr/>
      </dsp:nvSpPr>
      <dsp:spPr>
        <a:xfrm>
          <a:off x="0" y="96641"/>
          <a:ext cx="10506456" cy="79150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Part of the brain is displaced into an adjacent space</a:t>
          </a:r>
        </a:p>
      </dsp:txBody>
      <dsp:txXfrm>
        <a:off x="38638" y="135279"/>
        <a:ext cx="10429180" cy="714229"/>
      </dsp:txXfrm>
    </dsp:sp>
    <dsp:sp modelId="{42622183-044D-46A0-8993-B141D9A0B10D}">
      <dsp:nvSpPr>
        <dsp:cNvPr id="0" name=""/>
        <dsp:cNvSpPr/>
      </dsp:nvSpPr>
      <dsp:spPr>
        <a:xfrm>
          <a:off x="0" y="983186"/>
          <a:ext cx="10506456" cy="791505"/>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Can be due:</a:t>
          </a:r>
        </a:p>
      </dsp:txBody>
      <dsp:txXfrm>
        <a:off x="38638" y="1021824"/>
        <a:ext cx="10429180" cy="714229"/>
      </dsp:txXfrm>
    </dsp:sp>
    <dsp:sp modelId="{F96C206D-E511-47AD-B504-7857529E9BF4}">
      <dsp:nvSpPr>
        <dsp:cNvPr id="0" name=""/>
        <dsp:cNvSpPr/>
      </dsp:nvSpPr>
      <dsp:spPr>
        <a:xfrm>
          <a:off x="0" y="1774692"/>
          <a:ext cx="10506456" cy="2664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580"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a:t>Cerebral edema</a:t>
          </a:r>
        </a:p>
        <a:p>
          <a:pPr marL="228600" lvl="1" indent="-228600" algn="l" defTabSz="1155700">
            <a:lnSpc>
              <a:spcPct val="90000"/>
            </a:lnSpc>
            <a:spcBef>
              <a:spcPct val="0"/>
            </a:spcBef>
            <a:spcAft>
              <a:spcPct val="20000"/>
            </a:spcAft>
            <a:buChar char="•"/>
          </a:pPr>
          <a:r>
            <a:rPr lang="en-US" sz="2600" kern="1200"/>
            <a:t>Space-occupying lesion</a:t>
          </a:r>
        </a:p>
        <a:p>
          <a:pPr marL="457200" lvl="2" indent="-228600" algn="l" defTabSz="1155700">
            <a:lnSpc>
              <a:spcPct val="90000"/>
            </a:lnSpc>
            <a:spcBef>
              <a:spcPct val="0"/>
            </a:spcBef>
            <a:spcAft>
              <a:spcPct val="20000"/>
            </a:spcAft>
            <a:buChar char="•"/>
          </a:pPr>
          <a:r>
            <a:rPr lang="en-US" sz="2600" kern="1200"/>
            <a:t>Tumor</a:t>
          </a:r>
        </a:p>
        <a:p>
          <a:pPr marL="457200" lvl="2" indent="-228600" algn="l" defTabSz="1155700">
            <a:lnSpc>
              <a:spcPct val="90000"/>
            </a:lnSpc>
            <a:spcBef>
              <a:spcPct val="0"/>
            </a:spcBef>
            <a:spcAft>
              <a:spcPct val="20000"/>
            </a:spcAft>
            <a:buChar char="•"/>
          </a:pPr>
          <a:r>
            <a:rPr lang="en-US" sz="2600" kern="1200" dirty="0"/>
            <a:t>Blood clot</a:t>
          </a:r>
        </a:p>
        <a:p>
          <a:pPr marL="457200" lvl="2" indent="-228600" algn="l" defTabSz="1155700">
            <a:lnSpc>
              <a:spcPct val="90000"/>
            </a:lnSpc>
            <a:spcBef>
              <a:spcPct val="0"/>
            </a:spcBef>
            <a:spcAft>
              <a:spcPct val="20000"/>
            </a:spcAft>
            <a:buChar char="•"/>
          </a:pPr>
          <a:r>
            <a:rPr lang="en-US" sz="2600" kern="1200"/>
            <a:t>Collection of abnormal blood vessels</a:t>
          </a:r>
        </a:p>
        <a:p>
          <a:pPr marL="457200" lvl="2" indent="-228600" algn="l" defTabSz="1155700">
            <a:lnSpc>
              <a:spcPct val="90000"/>
            </a:lnSpc>
            <a:spcBef>
              <a:spcPct val="0"/>
            </a:spcBef>
            <a:spcAft>
              <a:spcPct val="20000"/>
            </a:spcAft>
            <a:buChar char="•"/>
          </a:pPr>
          <a:r>
            <a:rPr lang="en-US" sz="2600" kern="1200"/>
            <a:t>Abscess</a:t>
          </a:r>
        </a:p>
      </dsp:txBody>
      <dsp:txXfrm>
        <a:off x="0" y="1774692"/>
        <a:ext cx="10506456" cy="26640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7EE01-E6EB-47D0-9881-909B2D86F6F4}">
      <dsp:nvSpPr>
        <dsp:cNvPr id="0" name=""/>
        <dsp:cNvSpPr/>
      </dsp:nvSpPr>
      <dsp:spPr>
        <a:xfrm>
          <a:off x="0" y="0"/>
          <a:ext cx="6350038" cy="8163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Confusion/disorientation/coma</a:t>
          </a:r>
        </a:p>
      </dsp:txBody>
      <dsp:txXfrm>
        <a:off x="23911" y="23911"/>
        <a:ext cx="5373588" cy="768554"/>
      </dsp:txXfrm>
    </dsp:sp>
    <dsp:sp modelId="{77413488-BFC9-4E53-AA64-EE26442B34EA}">
      <dsp:nvSpPr>
        <dsp:cNvPr id="0" name=""/>
        <dsp:cNvSpPr/>
      </dsp:nvSpPr>
      <dsp:spPr>
        <a:xfrm>
          <a:off x="474191" y="929761"/>
          <a:ext cx="6350038" cy="8163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Headache</a:t>
          </a:r>
        </a:p>
      </dsp:txBody>
      <dsp:txXfrm>
        <a:off x="498102" y="953672"/>
        <a:ext cx="5297380" cy="768554"/>
      </dsp:txXfrm>
    </dsp:sp>
    <dsp:sp modelId="{44435AC6-07DB-49EB-A760-11934AEF37FD}">
      <dsp:nvSpPr>
        <dsp:cNvPr id="0" name=""/>
        <dsp:cNvSpPr/>
      </dsp:nvSpPr>
      <dsp:spPr>
        <a:xfrm>
          <a:off x="948382" y="1859523"/>
          <a:ext cx="6350038" cy="8163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Lethargy/poor coordination</a:t>
          </a:r>
        </a:p>
      </dsp:txBody>
      <dsp:txXfrm>
        <a:off x="972293" y="1883434"/>
        <a:ext cx="5297380" cy="768554"/>
      </dsp:txXfrm>
    </dsp:sp>
    <dsp:sp modelId="{186060B8-3402-4409-BC1D-7AA20ED9C578}">
      <dsp:nvSpPr>
        <dsp:cNvPr id="0" name=""/>
        <dsp:cNvSpPr/>
      </dsp:nvSpPr>
      <dsp:spPr>
        <a:xfrm>
          <a:off x="1422573" y="2789285"/>
          <a:ext cx="6350038" cy="8163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Abnormal pupil exam</a:t>
          </a:r>
        </a:p>
      </dsp:txBody>
      <dsp:txXfrm>
        <a:off x="1446484" y="2813196"/>
        <a:ext cx="5297380" cy="768554"/>
      </dsp:txXfrm>
    </dsp:sp>
    <dsp:sp modelId="{50774967-C0F8-4820-BB0F-7EC1F19A47AA}">
      <dsp:nvSpPr>
        <dsp:cNvPr id="0" name=""/>
        <dsp:cNvSpPr/>
      </dsp:nvSpPr>
      <dsp:spPr>
        <a:xfrm>
          <a:off x="1896764" y="3719047"/>
          <a:ext cx="6350038" cy="8163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Nausea/vomiting</a:t>
          </a:r>
        </a:p>
      </dsp:txBody>
      <dsp:txXfrm>
        <a:off x="1920675" y="3742958"/>
        <a:ext cx="5297380" cy="768554"/>
      </dsp:txXfrm>
    </dsp:sp>
    <dsp:sp modelId="{31FC06F2-E936-4A43-B94F-A1E1B4139B26}">
      <dsp:nvSpPr>
        <dsp:cNvPr id="0" name=""/>
        <dsp:cNvSpPr/>
      </dsp:nvSpPr>
      <dsp:spPr>
        <a:xfrm>
          <a:off x="5819393" y="596408"/>
          <a:ext cx="530644" cy="53064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938788" y="596408"/>
        <a:ext cx="291854" cy="399310"/>
      </dsp:txXfrm>
    </dsp:sp>
    <dsp:sp modelId="{5D181E6E-3676-49E3-BCEA-9FDE2FEB08EA}">
      <dsp:nvSpPr>
        <dsp:cNvPr id="0" name=""/>
        <dsp:cNvSpPr/>
      </dsp:nvSpPr>
      <dsp:spPr>
        <a:xfrm>
          <a:off x="6293584" y="1526170"/>
          <a:ext cx="530644" cy="53064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412979" y="1526170"/>
        <a:ext cx="291854" cy="399310"/>
      </dsp:txXfrm>
    </dsp:sp>
    <dsp:sp modelId="{A79E97E0-D1AA-4CCF-915F-0DAF47D86BCF}">
      <dsp:nvSpPr>
        <dsp:cNvPr id="0" name=""/>
        <dsp:cNvSpPr/>
      </dsp:nvSpPr>
      <dsp:spPr>
        <a:xfrm>
          <a:off x="6767776" y="2442325"/>
          <a:ext cx="530644" cy="53064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887171" y="2442325"/>
        <a:ext cx="291854" cy="399310"/>
      </dsp:txXfrm>
    </dsp:sp>
    <dsp:sp modelId="{7ADBC13C-C510-4FBC-8DCF-209134562194}">
      <dsp:nvSpPr>
        <dsp:cNvPr id="0" name=""/>
        <dsp:cNvSpPr/>
      </dsp:nvSpPr>
      <dsp:spPr>
        <a:xfrm>
          <a:off x="7241967" y="3381158"/>
          <a:ext cx="530644" cy="53064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361362" y="3381158"/>
        <a:ext cx="291854" cy="3993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D483E-3894-4039-AB06-A27A79961E08}">
      <dsp:nvSpPr>
        <dsp:cNvPr id="0" name=""/>
        <dsp:cNvSpPr/>
      </dsp:nvSpPr>
      <dsp:spPr>
        <a:xfrm>
          <a:off x="0" y="0"/>
          <a:ext cx="6350038" cy="8163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Mass effect</a:t>
          </a:r>
        </a:p>
      </dsp:txBody>
      <dsp:txXfrm>
        <a:off x="23911" y="23911"/>
        <a:ext cx="5373588" cy="768554"/>
      </dsp:txXfrm>
    </dsp:sp>
    <dsp:sp modelId="{57D5E0CE-C4E7-471F-B0FB-72E0F3A4B1E6}">
      <dsp:nvSpPr>
        <dsp:cNvPr id="0" name=""/>
        <dsp:cNvSpPr/>
      </dsp:nvSpPr>
      <dsp:spPr>
        <a:xfrm>
          <a:off x="474191" y="929761"/>
          <a:ext cx="6350038" cy="8163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Midline shift</a:t>
          </a:r>
        </a:p>
      </dsp:txBody>
      <dsp:txXfrm>
        <a:off x="498102" y="953672"/>
        <a:ext cx="5297380" cy="768554"/>
      </dsp:txXfrm>
    </dsp:sp>
    <dsp:sp modelId="{147B04AF-8A0A-42C8-A538-8041DBCB5EF8}">
      <dsp:nvSpPr>
        <dsp:cNvPr id="0" name=""/>
        <dsp:cNvSpPr/>
      </dsp:nvSpPr>
      <dsp:spPr>
        <a:xfrm>
          <a:off x="948382" y="1859523"/>
          <a:ext cx="6350038" cy="8163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Hydrocephalus</a:t>
          </a:r>
        </a:p>
      </dsp:txBody>
      <dsp:txXfrm>
        <a:off x="972293" y="1883434"/>
        <a:ext cx="5297380" cy="768554"/>
      </dsp:txXfrm>
    </dsp:sp>
    <dsp:sp modelId="{D7233E7B-CE8B-400B-A3BF-B7AF11A6B266}">
      <dsp:nvSpPr>
        <dsp:cNvPr id="0" name=""/>
        <dsp:cNvSpPr/>
      </dsp:nvSpPr>
      <dsp:spPr>
        <a:xfrm>
          <a:off x="1422573" y="2789285"/>
          <a:ext cx="6350038" cy="8163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err="1"/>
            <a:t>Sulcal</a:t>
          </a:r>
          <a:r>
            <a:rPr lang="en-US" sz="3500" kern="1200"/>
            <a:t> effacement</a:t>
          </a:r>
        </a:p>
      </dsp:txBody>
      <dsp:txXfrm>
        <a:off x="1446484" y="2813196"/>
        <a:ext cx="5297380" cy="768554"/>
      </dsp:txXfrm>
    </dsp:sp>
    <dsp:sp modelId="{92A9458E-E41A-4B33-ADE7-4F03CE25ED81}">
      <dsp:nvSpPr>
        <dsp:cNvPr id="0" name=""/>
        <dsp:cNvSpPr/>
      </dsp:nvSpPr>
      <dsp:spPr>
        <a:xfrm>
          <a:off x="1896764" y="3719047"/>
          <a:ext cx="6350038" cy="8163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Herniation</a:t>
          </a:r>
        </a:p>
      </dsp:txBody>
      <dsp:txXfrm>
        <a:off x="1920675" y="3742958"/>
        <a:ext cx="5297380" cy="768554"/>
      </dsp:txXfrm>
    </dsp:sp>
    <dsp:sp modelId="{8E75BECD-721B-4F0C-994E-6389047F678D}">
      <dsp:nvSpPr>
        <dsp:cNvPr id="0" name=""/>
        <dsp:cNvSpPr/>
      </dsp:nvSpPr>
      <dsp:spPr>
        <a:xfrm>
          <a:off x="5819393" y="596408"/>
          <a:ext cx="530644" cy="53064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938788" y="596408"/>
        <a:ext cx="291854" cy="399310"/>
      </dsp:txXfrm>
    </dsp:sp>
    <dsp:sp modelId="{0FB53005-E3A9-480C-8910-B7DB5ADA470F}">
      <dsp:nvSpPr>
        <dsp:cNvPr id="0" name=""/>
        <dsp:cNvSpPr/>
      </dsp:nvSpPr>
      <dsp:spPr>
        <a:xfrm>
          <a:off x="6293584" y="1526170"/>
          <a:ext cx="530644" cy="53064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412979" y="1526170"/>
        <a:ext cx="291854" cy="399310"/>
      </dsp:txXfrm>
    </dsp:sp>
    <dsp:sp modelId="{50FCFE8E-C21B-4071-9CD9-63D2E6828550}">
      <dsp:nvSpPr>
        <dsp:cNvPr id="0" name=""/>
        <dsp:cNvSpPr/>
      </dsp:nvSpPr>
      <dsp:spPr>
        <a:xfrm>
          <a:off x="6767776" y="2442325"/>
          <a:ext cx="530644" cy="53064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887171" y="2442325"/>
        <a:ext cx="291854" cy="399310"/>
      </dsp:txXfrm>
    </dsp:sp>
    <dsp:sp modelId="{BB9B5A33-3808-4C39-92D6-9BF4DE07FC95}">
      <dsp:nvSpPr>
        <dsp:cNvPr id="0" name=""/>
        <dsp:cNvSpPr/>
      </dsp:nvSpPr>
      <dsp:spPr>
        <a:xfrm>
          <a:off x="7241967" y="3381158"/>
          <a:ext cx="530644" cy="53064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361362" y="3381158"/>
        <a:ext cx="291854" cy="3993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8115B-FB69-4C7F-991E-8CDBDD0E9F50}">
      <dsp:nvSpPr>
        <dsp:cNvPr id="0" name=""/>
        <dsp:cNvSpPr/>
      </dsp:nvSpPr>
      <dsp:spPr>
        <a:xfrm>
          <a:off x="0" y="0"/>
          <a:ext cx="6350038" cy="8163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VP shunt malfunction/hydrocephalus/brain tumor/intracranial hemorrhage</a:t>
          </a:r>
        </a:p>
      </dsp:txBody>
      <dsp:txXfrm>
        <a:off x="23911" y="23911"/>
        <a:ext cx="5373588" cy="768554"/>
      </dsp:txXfrm>
    </dsp:sp>
    <dsp:sp modelId="{AACA36FB-0358-4DD4-9347-1580CEC625B2}">
      <dsp:nvSpPr>
        <dsp:cNvPr id="0" name=""/>
        <dsp:cNvSpPr/>
      </dsp:nvSpPr>
      <dsp:spPr>
        <a:xfrm>
          <a:off x="474191" y="929761"/>
          <a:ext cx="6350038" cy="8163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Meningitis/encephalitis</a:t>
          </a:r>
        </a:p>
      </dsp:txBody>
      <dsp:txXfrm>
        <a:off x="498102" y="953672"/>
        <a:ext cx="5297380" cy="768554"/>
      </dsp:txXfrm>
    </dsp:sp>
    <dsp:sp modelId="{EE35E723-22CD-47F7-B4B4-3AA5F694D01C}">
      <dsp:nvSpPr>
        <dsp:cNvPr id="0" name=""/>
        <dsp:cNvSpPr/>
      </dsp:nvSpPr>
      <dsp:spPr>
        <a:xfrm>
          <a:off x="948382" y="1859523"/>
          <a:ext cx="6350038" cy="8163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Stroke(ischemic and/or hemorrhagic)  </a:t>
          </a:r>
        </a:p>
      </dsp:txBody>
      <dsp:txXfrm>
        <a:off x="972293" y="1883434"/>
        <a:ext cx="5297380" cy="768554"/>
      </dsp:txXfrm>
    </dsp:sp>
    <dsp:sp modelId="{73A4F007-86CA-4790-8663-BF5D7575CCA2}">
      <dsp:nvSpPr>
        <dsp:cNvPr id="0" name=""/>
        <dsp:cNvSpPr/>
      </dsp:nvSpPr>
      <dsp:spPr>
        <a:xfrm>
          <a:off x="1422573" y="2789285"/>
          <a:ext cx="6350038" cy="8163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DKA/</a:t>
          </a:r>
          <a:r>
            <a:rPr lang="en-US" sz="2100" kern="1200">
              <a:latin typeface="+mn-lt"/>
            </a:rPr>
            <a:t>↓ Na/</a:t>
          </a:r>
          <a:r>
            <a:rPr lang="en-US" sz="2100" kern="1200">
              <a:latin typeface="Calibri" panose="020F0502020204030204" pitchFamily="34" charset="0"/>
              <a:cs typeface="Calibri" panose="020F0502020204030204" pitchFamily="34" charset="0"/>
            </a:rPr>
            <a:t>↑</a:t>
          </a:r>
          <a:r>
            <a:rPr lang="en-US" sz="2100" kern="1200">
              <a:latin typeface="+mn-lt"/>
            </a:rPr>
            <a:t>ammonia</a:t>
          </a:r>
        </a:p>
      </dsp:txBody>
      <dsp:txXfrm>
        <a:off x="1446484" y="2813196"/>
        <a:ext cx="5297380" cy="768554"/>
      </dsp:txXfrm>
    </dsp:sp>
    <dsp:sp modelId="{78EB36C0-7BFA-4931-BE57-6B7D2910885D}">
      <dsp:nvSpPr>
        <dsp:cNvPr id="0" name=""/>
        <dsp:cNvSpPr/>
      </dsp:nvSpPr>
      <dsp:spPr>
        <a:xfrm>
          <a:off x="1896764" y="3719047"/>
          <a:ext cx="6350038" cy="8163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 Cardiac arrest/HIE/drowning/neonatal depression</a:t>
          </a:r>
        </a:p>
      </dsp:txBody>
      <dsp:txXfrm>
        <a:off x="1920675" y="3742958"/>
        <a:ext cx="5297380" cy="768554"/>
      </dsp:txXfrm>
    </dsp:sp>
    <dsp:sp modelId="{5E0C2FFB-13F0-4B48-90EF-760C90FA96A0}">
      <dsp:nvSpPr>
        <dsp:cNvPr id="0" name=""/>
        <dsp:cNvSpPr/>
      </dsp:nvSpPr>
      <dsp:spPr>
        <a:xfrm>
          <a:off x="5819393" y="596408"/>
          <a:ext cx="530644" cy="53064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938788" y="596408"/>
        <a:ext cx="291854" cy="399310"/>
      </dsp:txXfrm>
    </dsp:sp>
    <dsp:sp modelId="{FC4E119D-3722-46EE-9911-C6BBE263B596}">
      <dsp:nvSpPr>
        <dsp:cNvPr id="0" name=""/>
        <dsp:cNvSpPr/>
      </dsp:nvSpPr>
      <dsp:spPr>
        <a:xfrm>
          <a:off x="6293584" y="1526170"/>
          <a:ext cx="530644" cy="53064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412979" y="1526170"/>
        <a:ext cx="291854" cy="399310"/>
      </dsp:txXfrm>
    </dsp:sp>
    <dsp:sp modelId="{87EA04E1-5869-4F7F-A608-143592998F65}">
      <dsp:nvSpPr>
        <dsp:cNvPr id="0" name=""/>
        <dsp:cNvSpPr/>
      </dsp:nvSpPr>
      <dsp:spPr>
        <a:xfrm>
          <a:off x="6767776" y="2442325"/>
          <a:ext cx="530644" cy="53064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887171" y="2442325"/>
        <a:ext cx="291854" cy="399310"/>
      </dsp:txXfrm>
    </dsp:sp>
    <dsp:sp modelId="{26144735-3DEB-4562-B5F6-4C6C2148FADD}">
      <dsp:nvSpPr>
        <dsp:cNvPr id="0" name=""/>
        <dsp:cNvSpPr/>
      </dsp:nvSpPr>
      <dsp:spPr>
        <a:xfrm>
          <a:off x="7241967" y="3381158"/>
          <a:ext cx="530644" cy="53064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361362" y="3381158"/>
        <a:ext cx="291854" cy="3993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A7D71-193D-4FCF-AAA2-D32511391299}">
      <dsp:nvSpPr>
        <dsp:cNvPr id="0" name=""/>
        <dsp:cNvSpPr/>
      </dsp:nvSpPr>
      <dsp:spPr>
        <a:xfrm>
          <a:off x="0" y="0"/>
          <a:ext cx="6350038" cy="8163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VP shunt placement/revision/</a:t>
          </a:r>
          <a:r>
            <a:rPr lang="en-US" sz="2100" kern="1200" err="1"/>
            <a:t>decompressive</a:t>
          </a:r>
          <a:r>
            <a:rPr lang="en-US" sz="2100" kern="1200"/>
            <a:t> </a:t>
          </a:r>
          <a:r>
            <a:rPr lang="en-US" sz="2100" kern="1200" err="1"/>
            <a:t>craniectomy</a:t>
          </a:r>
          <a:r>
            <a:rPr lang="en-US" sz="2100" kern="1200"/>
            <a:t>/EVD placement</a:t>
          </a:r>
        </a:p>
      </dsp:txBody>
      <dsp:txXfrm>
        <a:off x="23911" y="23911"/>
        <a:ext cx="5373588" cy="768554"/>
      </dsp:txXfrm>
    </dsp:sp>
    <dsp:sp modelId="{780138B3-542C-4EA9-A1DE-1D471583BF6E}">
      <dsp:nvSpPr>
        <dsp:cNvPr id="0" name=""/>
        <dsp:cNvSpPr/>
      </dsp:nvSpPr>
      <dsp:spPr>
        <a:xfrm>
          <a:off x="474191" y="929761"/>
          <a:ext cx="6350038" cy="8163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Tumor resection/abscess drainage/hemorrhage evacuation</a:t>
          </a:r>
        </a:p>
      </dsp:txBody>
      <dsp:txXfrm>
        <a:off x="498102" y="953672"/>
        <a:ext cx="5297380" cy="768554"/>
      </dsp:txXfrm>
    </dsp:sp>
    <dsp:sp modelId="{56E04094-47CA-4833-9DB0-703236E560BD}">
      <dsp:nvSpPr>
        <dsp:cNvPr id="0" name=""/>
        <dsp:cNvSpPr/>
      </dsp:nvSpPr>
      <dsp:spPr>
        <a:xfrm>
          <a:off x="948382" y="1859523"/>
          <a:ext cx="6350038" cy="8163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Hypertonic saline/mannitol/hyperventilation</a:t>
          </a:r>
        </a:p>
      </dsp:txBody>
      <dsp:txXfrm>
        <a:off x="972293" y="1883434"/>
        <a:ext cx="5297380" cy="768554"/>
      </dsp:txXfrm>
    </dsp:sp>
    <dsp:sp modelId="{16EF96FB-0A60-42AC-B6D6-8749434E3D0D}">
      <dsp:nvSpPr>
        <dsp:cNvPr id="0" name=""/>
        <dsp:cNvSpPr/>
      </dsp:nvSpPr>
      <dsp:spPr>
        <a:xfrm>
          <a:off x="1422573" y="2789285"/>
          <a:ext cx="6350038" cy="8163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latin typeface="+mn-lt"/>
            </a:rPr>
            <a:t>Corticosteroids</a:t>
          </a:r>
        </a:p>
      </dsp:txBody>
      <dsp:txXfrm>
        <a:off x="1446484" y="2813196"/>
        <a:ext cx="5297380" cy="768554"/>
      </dsp:txXfrm>
    </dsp:sp>
    <dsp:sp modelId="{7B8EACE3-19E6-4A6D-9F5A-5EA0036C24B2}">
      <dsp:nvSpPr>
        <dsp:cNvPr id="0" name=""/>
        <dsp:cNvSpPr/>
      </dsp:nvSpPr>
      <dsp:spPr>
        <a:xfrm>
          <a:off x="1896764" y="3719047"/>
          <a:ext cx="6350038" cy="8163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Hypothermia/sedatives</a:t>
          </a:r>
        </a:p>
      </dsp:txBody>
      <dsp:txXfrm>
        <a:off x="1920675" y="3742958"/>
        <a:ext cx="5297380" cy="768554"/>
      </dsp:txXfrm>
    </dsp:sp>
    <dsp:sp modelId="{5D1EEE12-53DF-46B6-8719-B0763C71A9FC}">
      <dsp:nvSpPr>
        <dsp:cNvPr id="0" name=""/>
        <dsp:cNvSpPr/>
      </dsp:nvSpPr>
      <dsp:spPr>
        <a:xfrm>
          <a:off x="5819393" y="596408"/>
          <a:ext cx="530644" cy="53064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938788" y="596408"/>
        <a:ext cx="291854" cy="399310"/>
      </dsp:txXfrm>
    </dsp:sp>
    <dsp:sp modelId="{5975163F-930A-4820-8BF3-8172FECA4DBE}">
      <dsp:nvSpPr>
        <dsp:cNvPr id="0" name=""/>
        <dsp:cNvSpPr/>
      </dsp:nvSpPr>
      <dsp:spPr>
        <a:xfrm>
          <a:off x="6293584" y="1526170"/>
          <a:ext cx="530644" cy="53064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412979" y="1526170"/>
        <a:ext cx="291854" cy="399310"/>
      </dsp:txXfrm>
    </dsp:sp>
    <dsp:sp modelId="{83E66DA1-7BF3-4004-A888-7EACF2B5E364}">
      <dsp:nvSpPr>
        <dsp:cNvPr id="0" name=""/>
        <dsp:cNvSpPr/>
      </dsp:nvSpPr>
      <dsp:spPr>
        <a:xfrm>
          <a:off x="6767776" y="2442325"/>
          <a:ext cx="530644" cy="53064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887171" y="2442325"/>
        <a:ext cx="291854" cy="399310"/>
      </dsp:txXfrm>
    </dsp:sp>
    <dsp:sp modelId="{C6131868-E9F9-4F68-9906-C03B69155B55}">
      <dsp:nvSpPr>
        <dsp:cNvPr id="0" name=""/>
        <dsp:cNvSpPr/>
      </dsp:nvSpPr>
      <dsp:spPr>
        <a:xfrm>
          <a:off x="7241967" y="3381158"/>
          <a:ext cx="530644" cy="53064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361362" y="3381158"/>
        <a:ext cx="291854" cy="39931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89D207-BE08-4B33-B5B0-5A5A94C951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5E58DB9-49DC-495B-A68F-33D105C906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7A1AC4-3AE8-4F87-AAED-904EC6054702}" type="datetimeFigureOut">
              <a:rPr lang="en-US" smtClean="0"/>
              <a:t>7/9/2024</a:t>
            </a:fld>
            <a:endParaRPr lang="en-US" dirty="0"/>
          </a:p>
        </p:txBody>
      </p:sp>
      <p:sp>
        <p:nvSpPr>
          <p:cNvPr id="4" name="Footer Placeholder 3">
            <a:extLst>
              <a:ext uri="{FF2B5EF4-FFF2-40B4-BE49-F238E27FC236}">
                <a16:creationId xmlns:a16="http://schemas.microsoft.com/office/drawing/2014/main" id="{7F66337E-DAD5-442C-9B8F-E10EB7D972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EE3BDF2-02BD-4181-AC28-FD56172CC6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F8A362-CAFC-4987-9A50-47570528395E}" type="slidenum">
              <a:rPr lang="en-US" smtClean="0"/>
              <a:t>‹#›</a:t>
            </a:fld>
            <a:endParaRPr lang="en-US" dirty="0"/>
          </a:p>
        </p:txBody>
      </p:sp>
    </p:spTree>
    <p:extLst>
      <p:ext uri="{BB962C8B-B14F-4D97-AF65-F5344CB8AC3E}">
        <p14:creationId xmlns:p14="http://schemas.microsoft.com/office/powerpoint/2010/main" val="452374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556653-6123-4FE4-861F-5F9583BF59B0}" type="datetimeFigureOut">
              <a:rPr lang="en-US" smtClean="0"/>
              <a:t>7/9/2024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EEB602-95FC-483A-B12D-216A7AD7EA24}" type="slidenum">
              <a:rPr lang="en-US" smtClean="0"/>
              <a:t>‹#›</a:t>
            </a:fld>
            <a:endParaRPr lang="en-US" dirty="0"/>
          </a:p>
        </p:txBody>
      </p:sp>
    </p:spTree>
    <p:extLst>
      <p:ext uri="{BB962C8B-B14F-4D97-AF65-F5344CB8AC3E}">
        <p14:creationId xmlns:p14="http://schemas.microsoft.com/office/powerpoint/2010/main" val="1325843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understand these diagnoses, let’s first review the structure of the cranial vault. Brain parenchyma, blood flow and cerebrospinal fluid all contribute to intracranial volume. The blood-brain barrier is comprised of cells that separate brain tissue from the contents of blood vessels. Finally, the skull surrounds the brain, protecting it from trauma. </a:t>
            </a:r>
          </a:p>
          <a:p>
            <a:endParaRPr lang="en-US" dirty="0"/>
          </a:p>
        </p:txBody>
      </p:sp>
      <p:sp>
        <p:nvSpPr>
          <p:cNvPr id="4" name="Slide Number Placeholder 3"/>
          <p:cNvSpPr>
            <a:spLocks noGrp="1"/>
          </p:cNvSpPr>
          <p:nvPr>
            <p:ph type="sldNum" sz="quarter" idx="10"/>
          </p:nvPr>
        </p:nvSpPr>
        <p:spPr/>
        <p:txBody>
          <a:bodyPr/>
          <a:lstStyle/>
          <a:p>
            <a:fld id="{4E6A5B13-C368-40F3-8690-73BBF4FEC2A7}" type="slidenum">
              <a:rPr lang="en-US" smtClean="0"/>
              <a:t>6</a:t>
            </a:fld>
            <a:endParaRPr lang="en-US"/>
          </a:p>
        </p:txBody>
      </p:sp>
    </p:spTree>
    <p:extLst>
      <p:ext uri="{BB962C8B-B14F-4D97-AF65-F5344CB8AC3E}">
        <p14:creationId xmlns:p14="http://schemas.microsoft.com/office/powerpoint/2010/main" val="217574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6A5B13-C368-40F3-8690-73BBF4FEC2A7}" type="slidenum">
              <a:rPr lang="en-US" smtClean="0"/>
              <a:t>18</a:t>
            </a:fld>
            <a:endParaRPr lang="en-US"/>
          </a:p>
        </p:txBody>
      </p:sp>
    </p:spTree>
    <p:extLst>
      <p:ext uri="{BB962C8B-B14F-4D97-AF65-F5344CB8AC3E}">
        <p14:creationId xmlns:p14="http://schemas.microsoft.com/office/powerpoint/2010/main" val="3543366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6A5B13-C368-40F3-8690-73BBF4FEC2A7}" type="slidenum">
              <a:rPr lang="en-US" smtClean="0"/>
              <a:t>19</a:t>
            </a:fld>
            <a:endParaRPr lang="en-US"/>
          </a:p>
        </p:txBody>
      </p:sp>
    </p:spTree>
    <p:extLst>
      <p:ext uri="{BB962C8B-B14F-4D97-AF65-F5344CB8AC3E}">
        <p14:creationId xmlns:p14="http://schemas.microsoft.com/office/powerpoint/2010/main" val="4095981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Midline shift means that the</a:t>
            </a:r>
            <a:r>
              <a:rPr lang="en-US" baseline="0" dirty="0"/>
              <a:t> center line of the brain is shifted over because the brain parenchyma is being pushed by something.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Remember, t</a:t>
            </a:r>
            <a:r>
              <a:rPr lang="en-US" dirty="0"/>
              <a:t>he sulci are the dips in between the bumps on the</a:t>
            </a:r>
            <a:r>
              <a:rPr lang="en-US" baseline="0" dirty="0"/>
              <a:t> surface of the brain. When the brain is being pushed up right next to the skull, the bumps flatten out and you can’t see the sulci anymore on imaging. </a:t>
            </a:r>
            <a:endParaRPr lang="en-US" dirty="0"/>
          </a:p>
          <a:p>
            <a:endParaRPr lang="en-US" baseline="0" dirty="0"/>
          </a:p>
          <a:p>
            <a:r>
              <a:rPr lang="en-US" dirty="0"/>
              <a:t>What’s the problem with these terms? You can’t code them</a:t>
            </a:r>
          </a:p>
          <a:p>
            <a:endParaRPr lang="en-US" dirty="0"/>
          </a:p>
        </p:txBody>
      </p:sp>
      <p:sp>
        <p:nvSpPr>
          <p:cNvPr id="4" name="Slide Number Placeholder 3"/>
          <p:cNvSpPr>
            <a:spLocks noGrp="1"/>
          </p:cNvSpPr>
          <p:nvPr>
            <p:ph type="sldNum" sz="quarter" idx="10"/>
          </p:nvPr>
        </p:nvSpPr>
        <p:spPr/>
        <p:txBody>
          <a:bodyPr/>
          <a:lstStyle/>
          <a:p>
            <a:fld id="{4E6A5B13-C368-40F3-8690-73BBF4FEC2A7}" type="slidenum">
              <a:rPr lang="en-US" smtClean="0"/>
              <a:t>20</a:t>
            </a:fld>
            <a:endParaRPr lang="en-US"/>
          </a:p>
        </p:txBody>
      </p:sp>
    </p:spTree>
    <p:extLst>
      <p:ext uri="{BB962C8B-B14F-4D97-AF65-F5344CB8AC3E}">
        <p14:creationId xmlns:p14="http://schemas.microsoft.com/office/powerpoint/2010/main" val="361558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aseline="0" dirty="0"/>
              <a:t>This is our patient and you can see that the tumor is causing mass effect on surrounding brain tissue. </a:t>
            </a:r>
          </a:p>
          <a:p>
            <a:endParaRPr lang="en-US" baseline="0" dirty="0"/>
          </a:p>
          <a:p>
            <a:r>
              <a:rPr lang="en-US" baseline="0" dirty="0"/>
              <a:t>In this case, the midline shift is due to both the tumor and the enlarged ventricles. The measurement that the radiologist did shows that the midline of the brain is pushed over 2.18cm from where it should be. </a:t>
            </a:r>
            <a:endParaRPr lang="en-US" dirty="0"/>
          </a:p>
        </p:txBody>
      </p:sp>
      <p:sp>
        <p:nvSpPr>
          <p:cNvPr id="4" name="Slide Number Placeholder 3"/>
          <p:cNvSpPr>
            <a:spLocks noGrp="1"/>
          </p:cNvSpPr>
          <p:nvPr>
            <p:ph type="sldNum" sz="quarter" idx="10"/>
          </p:nvPr>
        </p:nvSpPr>
        <p:spPr/>
        <p:txBody>
          <a:bodyPr/>
          <a:lstStyle/>
          <a:p>
            <a:fld id="{4E6A5B13-C368-40F3-8690-73BBF4FEC2A7}" type="slidenum">
              <a:rPr lang="en-US" smtClean="0"/>
              <a:t>21</a:t>
            </a:fld>
            <a:endParaRPr lang="en-US"/>
          </a:p>
        </p:txBody>
      </p:sp>
    </p:spTree>
    <p:extLst>
      <p:ext uri="{BB962C8B-B14F-4D97-AF65-F5344CB8AC3E}">
        <p14:creationId xmlns:p14="http://schemas.microsoft.com/office/powerpoint/2010/main" val="1663455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6A5B13-C368-40F3-8690-73BBF4FEC2A7}" type="slidenum">
              <a:rPr lang="en-US" smtClean="0"/>
              <a:t>22</a:t>
            </a:fld>
            <a:endParaRPr lang="en-US"/>
          </a:p>
        </p:txBody>
      </p:sp>
    </p:spTree>
    <p:extLst>
      <p:ext uri="{BB962C8B-B14F-4D97-AF65-F5344CB8AC3E}">
        <p14:creationId xmlns:p14="http://schemas.microsoft.com/office/powerpoint/2010/main" val="203820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Cerebral edema results from abnormal buildup of water within the brain tissue. Understanding the different types is important because treatment options differ depending on the physiologic derangement </a:t>
            </a:r>
            <a:endParaRPr lang="en-US" dirty="0"/>
          </a:p>
        </p:txBody>
      </p:sp>
      <p:sp>
        <p:nvSpPr>
          <p:cNvPr id="4" name="Slide Number Placeholder 3"/>
          <p:cNvSpPr>
            <a:spLocks noGrp="1"/>
          </p:cNvSpPr>
          <p:nvPr>
            <p:ph type="sldNum" sz="quarter" idx="10"/>
          </p:nvPr>
        </p:nvSpPr>
        <p:spPr/>
        <p:txBody>
          <a:bodyPr/>
          <a:lstStyle/>
          <a:p>
            <a:fld id="{4E6A5B13-C368-40F3-8690-73BBF4FEC2A7}" type="slidenum">
              <a:rPr lang="en-US" smtClean="0"/>
              <a:t>23</a:t>
            </a:fld>
            <a:endParaRPr lang="en-US"/>
          </a:p>
        </p:txBody>
      </p:sp>
    </p:spTree>
    <p:extLst>
      <p:ext uri="{BB962C8B-B14F-4D97-AF65-F5344CB8AC3E}">
        <p14:creationId xmlns:p14="http://schemas.microsoft.com/office/powerpoint/2010/main" val="672428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Vasogenic</a:t>
            </a:r>
            <a:r>
              <a:rPr lang="en-US" sz="1200" kern="1200" dirty="0">
                <a:solidFill>
                  <a:schemeClr val="tx1"/>
                </a:solidFill>
                <a:effectLst/>
                <a:latin typeface="+mn-lt"/>
                <a:ea typeface="+mn-ea"/>
                <a:cs typeface="+mn-cs"/>
              </a:rPr>
              <a:t> edema is caused by increased permeability of the blood-brain barrier . So that means that water and other substances, such</a:t>
            </a:r>
            <a:r>
              <a:rPr lang="en-US" sz="1200" kern="1200" baseline="0" dirty="0">
                <a:solidFill>
                  <a:schemeClr val="tx1"/>
                </a:solidFill>
                <a:effectLst/>
                <a:latin typeface="+mn-lt"/>
                <a:ea typeface="+mn-ea"/>
                <a:cs typeface="+mn-cs"/>
              </a:rPr>
              <a:t> as protein and electrolytes,</a:t>
            </a:r>
            <a:r>
              <a:rPr lang="en-US" sz="1200" kern="1200" dirty="0">
                <a:solidFill>
                  <a:schemeClr val="tx1"/>
                </a:solidFill>
                <a:effectLst/>
                <a:latin typeface="+mn-lt"/>
                <a:ea typeface="+mn-ea"/>
                <a:cs typeface="+mn-cs"/>
              </a:rPr>
              <a:t> move from blood vessels into brain tissue. Common causes include brain tumors and cerebral abscesses.</a:t>
            </a:r>
            <a:endParaRPr lang="en-US" dirty="0"/>
          </a:p>
        </p:txBody>
      </p:sp>
      <p:sp>
        <p:nvSpPr>
          <p:cNvPr id="4" name="Slide Number Placeholder 3"/>
          <p:cNvSpPr>
            <a:spLocks noGrp="1"/>
          </p:cNvSpPr>
          <p:nvPr>
            <p:ph type="sldNum" sz="quarter" idx="10"/>
          </p:nvPr>
        </p:nvSpPr>
        <p:spPr/>
        <p:txBody>
          <a:bodyPr/>
          <a:lstStyle/>
          <a:p>
            <a:fld id="{4E6A5B13-C368-40F3-8690-73BBF4FEC2A7}" type="slidenum">
              <a:rPr lang="en-US" smtClean="0"/>
              <a:t>24</a:t>
            </a:fld>
            <a:endParaRPr lang="en-US"/>
          </a:p>
        </p:txBody>
      </p:sp>
    </p:spTree>
    <p:extLst>
      <p:ext uri="{BB962C8B-B14F-4D97-AF65-F5344CB8AC3E}">
        <p14:creationId xmlns:p14="http://schemas.microsoft.com/office/powerpoint/2010/main" val="1351518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Injury on the cellular level leads to cytotoxic edema. There is disruption</a:t>
            </a:r>
            <a:r>
              <a:rPr lang="en-US" sz="1200" kern="1200" baseline="0" dirty="0">
                <a:solidFill>
                  <a:schemeClr val="tx1"/>
                </a:solidFill>
                <a:effectLst/>
                <a:latin typeface="+mn-lt"/>
                <a:ea typeface="+mn-ea"/>
                <a:cs typeface="+mn-cs"/>
              </a:rPr>
              <a:t> of cell membranes with </a:t>
            </a:r>
            <a:r>
              <a:rPr lang="en-US" sz="1200" kern="1200" dirty="0">
                <a:solidFill>
                  <a:schemeClr val="tx1"/>
                </a:solidFill>
                <a:effectLst/>
                <a:latin typeface="+mn-lt"/>
                <a:ea typeface="+mn-ea"/>
                <a:cs typeface="+mn-cs"/>
              </a:rPr>
              <a:t>water shifting from the outside to the inside of cells,</a:t>
            </a:r>
            <a:r>
              <a:rPr lang="en-US" sz="1200" kern="1200" baseline="0" dirty="0">
                <a:solidFill>
                  <a:schemeClr val="tx1"/>
                </a:solidFill>
                <a:effectLst/>
                <a:latin typeface="+mn-lt"/>
                <a:ea typeface="+mn-ea"/>
                <a:cs typeface="+mn-cs"/>
              </a:rPr>
              <a:t> causing them to swell.</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Many times,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is due to lack of blood flow and oxygen to the brain as can happen during a stroke or cardiac arrest.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image, there</a:t>
            </a:r>
            <a:r>
              <a:rPr lang="en-US" sz="1200" kern="1200" baseline="0" dirty="0">
                <a:solidFill>
                  <a:schemeClr val="tx1"/>
                </a:solidFill>
                <a:effectLst/>
                <a:latin typeface="+mn-lt"/>
                <a:ea typeface="+mn-ea"/>
                <a:cs typeface="+mn-cs"/>
              </a:rPr>
              <a:t> is d</a:t>
            </a:r>
            <a:r>
              <a:rPr lang="en-US" sz="1200" kern="1200" dirty="0">
                <a:solidFill>
                  <a:schemeClr val="tx1"/>
                </a:solidFill>
                <a:effectLst/>
                <a:latin typeface="+mn-lt"/>
                <a:ea typeface="+mn-ea"/>
                <a:cs typeface="+mn-cs"/>
              </a:rPr>
              <a:t>iffuse brain swelling with very small ventricles, obliteration of sulci and loss of gray-white differentiation. We’ll talk more</a:t>
            </a:r>
            <a:r>
              <a:rPr lang="en-US" sz="1200" kern="1200" baseline="0" dirty="0">
                <a:solidFill>
                  <a:schemeClr val="tx1"/>
                </a:solidFill>
                <a:effectLst/>
                <a:latin typeface="+mn-lt"/>
                <a:ea typeface="+mn-ea"/>
                <a:cs typeface="+mn-cs"/>
              </a:rPr>
              <a:t> about the last finding in the next slide. </a:t>
            </a:r>
            <a:endParaRPr lang="en-US" dirty="0"/>
          </a:p>
        </p:txBody>
      </p:sp>
      <p:sp>
        <p:nvSpPr>
          <p:cNvPr id="4" name="Slide Number Placeholder 3"/>
          <p:cNvSpPr>
            <a:spLocks noGrp="1"/>
          </p:cNvSpPr>
          <p:nvPr>
            <p:ph type="sldNum" sz="quarter" idx="10"/>
          </p:nvPr>
        </p:nvSpPr>
        <p:spPr/>
        <p:txBody>
          <a:bodyPr/>
          <a:lstStyle/>
          <a:p>
            <a:fld id="{4E6A5B13-C368-40F3-8690-73BBF4FEC2A7}" type="slidenum">
              <a:rPr lang="en-US" smtClean="0"/>
              <a:t>25</a:t>
            </a:fld>
            <a:endParaRPr lang="en-US"/>
          </a:p>
        </p:txBody>
      </p:sp>
    </p:spTree>
    <p:extLst>
      <p:ext uri="{BB962C8B-B14F-4D97-AF65-F5344CB8AC3E}">
        <p14:creationId xmlns:p14="http://schemas.microsoft.com/office/powerpoint/2010/main" val="1565829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These</a:t>
            </a:r>
            <a:r>
              <a:rPr lang="en-US" baseline="0" dirty="0"/>
              <a:t> are different imaging modalities but I’m using them to highlight gray and white matter. </a:t>
            </a:r>
          </a:p>
          <a:p>
            <a:endParaRPr lang="en-US" baseline="0" dirty="0"/>
          </a:p>
          <a:p>
            <a:r>
              <a:rPr lang="en-US" baseline="0" dirty="0"/>
              <a:t>On the left, there is good preservation of the difference in gray and white matter. On the right, it’s hard to differentiate between the gray and white matter….the brain tissue all looks the same color. </a:t>
            </a:r>
            <a:endParaRPr lang="en-US" dirty="0"/>
          </a:p>
        </p:txBody>
      </p:sp>
      <p:sp>
        <p:nvSpPr>
          <p:cNvPr id="4" name="Slide Number Placeholder 3"/>
          <p:cNvSpPr>
            <a:spLocks noGrp="1"/>
          </p:cNvSpPr>
          <p:nvPr>
            <p:ph type="sldNum" sz="quarter" idx="10"/>
          </p:nvPr>
        </p:nvSpPr>
        <p:spPr/>
        <p:txBody>
          <a:bodyPr/>
          <a:lstStyle/>
          <a:p>
            <a:fld id="{4E6A5B13-C368-40F3-8690-73BBF4FEC2A7}" type="slidenum">
              <a:rPr lang="en-US" smtClean="0"/>
              <a:t>26</a:t>
            </a:fld>
            <a:endParaRPr lang="en-US"/>
          </a:p>
        </p:txBody>
      </p:sp>
    </p:spTree>
    <p:extLst>
      <p:ext uri="{BB962C8B-B14F-4D97-AF65-F5344CB8AC3E}">
        <p14:creationId xmlns:p14="http://schemas.microsoft.com/office/powerpoint/2010/main" val="3403320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Hydrostatic cerebral edema can occur with obstructive hydrocephalus and happens when cerebral spinal fluid moves from the ventricles into the brain parenchyma. This</a:t>
            </a:r>
            <a:r>
              <a:rPr lang="en-US" sz="1200" kern="1200" baseline="0" dirty="0">
                <a:solidFill>
                  <a:schemeClr val="tx1"/>
                </a:solidFill>
                <a:effectLst/>
                <a:latin typeface="+mn-lt"/>
                <a:ea typeface="+mn-ea"/>
                <a:cs typeface="+mn-cs"/>
              </a:rPr>
              <a:t> is also called </a:t>
            </a:r>
            <a:r>
              <a:rPr lang="en-US" sz="1200" kern="1200" baseline="0" dirty="0" err="1">
                <a:solidFill>
                  <a:schemeClr val="tx1"/>
                </a:solidFill>
                <a:effectLst/>
                <a:latin typeface="+mn-lt"/>
                <a:ea typeface="+mn-ea"/>
                <a:cs typeface="+mn-cs"/>
              </a:rPr>
              <a:t>transependymal</a:t>
            </a:r>
            <a:r>
              <a:rPr lang="en-US" sz="1200" kern="1200" baseline="0" dirty="0">
                <a:solidFill>
                  <a:schemeClr val="tx1"/>
                </a:solidFill>
                <a:effectLst/>
                <a:latin typeface="+mn-lt"/>
                <a:ea typeface="+mn-ea"/>
                <a:cs typeface="+mn-cs"/>
              </a:rPr>
              <a:t> edema.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E6A5B13-C368-40F3-8690-73BBF4FEC2A7}" type="slidenum">
              <a:rPr lang="en-US" smtClean="0"/>
              <a:t>27</a:t>
            </a:fld>
            <a:endParaRPr lang="en-US"/>
          </a:p>
        </p:txBody>
      </p:sp>
    </p:spTree>
    <p:extLst>
      <p:ext uri="{BB962C8B-B14F-4D97-AF65-F5344CB8AC3E}">
        <p14:creationId xmlns:p14="http://schemas.microsoft.com/office/powerpoint/2010/main" val="3602917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Gyri are the bumps on</a:t>
            </a:r>
            <a:r>
              <a:rPr lang="en-US" baseline="0" dirty="0"/>
              <a:t> the surface of the brain and </a:t>
            </a:r>
            <a:r>
              <a:rPr lang="en-US" dirty="0"/>
              <a:t>sulci are the dips in between the gyri.</a:t>
            </a:r>
          </a:p>
        </p:txBody>
      </p:sp>
      <p:sp>
        <p:nvSpPr>
          <p:cNvPr id="4" name="Slide Number Placeholder 3"/>
          <p:cNvSpPr>
            <a:spLocks noGrp="1"/>
          </p:cNvSpPr>
          <p:nvPr>
            <p:ph type="sldNum" sz="quarter" idx="10"/>
          </p:nvPr>
        </p:nvSpPr>
        <p:spPr/>
        <p:txBody>
          <a:bodyPr/>
          <a:lstStyle/>
          <a:p>
            <a:fld id="{4E6A5B13-C368-40F3-8690-73BBF4FEC2A7}" type="slidenum">
              <a:rPr lang="en-US" smtClean="0"/>
              <a:t>7</a:t>
            </a:fld>
            <a:endParaRPr lang="en-US"/>
          </a:p>
        </p:txBody>
      </p:sp>
    </p:spTree>
    <p:extLst>
      <p:ext uri="{BB962C8B-B14F-4D97-AF65-F5344CB8AC3E}">
        <p14:creationId xmlns:p14="http://schemas.microsoft.com/office/powerpoint/2010/main" val="1975896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my experience, clinicians</a:t>
            </a:r>
            <a:r>
              <a:rPr lang="en-US" sz="1200" kern="1200" baseline="0" dirty="0">
                <a:solidFill>
                  <a:schemeClr val="tx1"/>
                </a:solidFill>
                <a:effectLst/>
                <a:latin typeface="+mn-lt"/>
                <a:ea typeface="+mn-ea"/>
                <a:cs typeface="+mn-cs"/>
              </a:rPr>
              <a:t> are pretty good at documenting brain herniation. This is a process that e</a:t>
            </a:r>
            <a:r>
              <a:rPr lang="en-US" sz="1200" kern="1200" dirty="0">
                <a:solidFill>
                  <a:schemeClr val="tx1"/>
                </a:solidFill>
                <a:effectLst/>
                <a:latin typeface="+mn-lt"/>
                <a:ea typeface="+mn-ea"/>
                <a:cs typeface="+mn-cs"/>
              </a:rPr>
              <a:t>nsues when part of the brain is displaced into an adjacent space and can be due to cerebral edema and/or a space occupying lesion that causes brain compression. </a:t>
            </a:r>
            <a:endParaRPr lang="en-US" dirty="0"/>
          </a:p>
        </p:txBody>
      </p:sp>
      <p:sp>
        <p:nvSpPr>
          <p:cNvPr id="4" name="Slide Number Placeholder 3"/>
          <p:cNvSpPr>
            <a:spLocks noGrp="1"/>
          </p:cNvSpPr>
          <p:nvPr>
            <p:ph type="sldNum" sz="quarter" idx="10"/>
          </p:nvPr>
        </p:nvSpPr>
        <p:spPr/>
        <p:txBody>
          <a:bodyPr/>
          <a:lstStyle/>
          <a:p>
            <a:fld id="{4E6A5B13-C368-40F3-8690-73BBF4FEC2A7}" type="slidenum">
              <a:rPr lang="en-US" smtClean="0"/>
              <a:t>28</a:t>
            </a:fld>
            <a:endParaRPr lang="en-US"/>
          </a:p>
        </p:txBody>
      </p:sp>
    </p:spTree>
    <p:extLst>
      <p:ext uri="{BB962C8B-B14F-4D97-AF65-F5344CB8AC3E}">
        <p14:creationId xmlns:p14="http://schemas.microsoft.com/office/powerpoint/2010/main" val="3903053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illustration</a:t>
            </a:r>
            <a:r>
              <a:rPr lang="en-US" baseline="0" dirty="0"/>
              <a:t> demonstrates different kinds of herniation. It is if you are looking at the brain straight ahead. The red areas represent blood clots in the brain. </a:t>
            </a:r>
          </a:p>
          <a:p>
            <a:endParaRPr lang="en-US" baseline="0" dirty="0"/>
          </a:p>
          <a:p>
            <a:r>
              <a:rPr lang="en-US" baseline="0" dirty="0"/>
              <a:t>If there is a skull fracture, then the brain can herniate through that fracture. Here are some terms that you might see in the chart. “C” represents </a:t>
            </a:r>
            <a:r>
              <a:rPr lang="en-US" baseline="0" dirty="0" err="1"/>
              <a:t>subfalcine</a:t>
            </a:r>
            <a:r>
              <a:rPr lang="en-US" baseline="0" dirty="0"/>
              <a:t> herniation. “U” represents </a:t>
            </a:r>
            <a:r>
              <a:rPr lang="en-US" baseline="0" dirty="0" err="1"/>
              <a:t>uncal</a:t>
            </a:r>
            <a:r>
              <a:rPr lang="en-US" baseline="0" dirty="0"/>
              <a:t> herniation. “T” represents tonsillar herniation.</a:t>
            </a:r>
            <a:endParaRPr lang="en-US" dirty="0"/>
          </a:p>
        </p:txBody>
      </p:sp>
      <p:sp>
        <p:nvSpPr>
          <p:cNvPr id="4" name="Slide Number Placeholder 3"/>
          <p:cNvSpPr>
            <a:spLocks noGrp="1"/>
          </p:cNvSpPr>
          <p:nvPr>
            <p:ph type="sldNum" sz="quarter" idx="10"/>
          </p:nvPr>
        </p:nvSpPr>
        <p:spPr/>
        <p:txBody>
          <a:bodyPr/>
          <a:lstStyle/>
          <a:p>
            <a:fld id="{4E6A5B13-C368-40F3-8690-73BBF4FEC2A7}" type="slidenum">
              <a:rPr lang="en-US" smtClean="0"/>
              <a:t>29</a:t>
            </a:fld>
            <a:endParaRPr lang="en-US"/>
          </a:p>
        </p:txBody>
      </p:sp>
    </p:spTree>
    <p:extLst>
      <p:ext uri="{BB962C8B-B14F-4D97-AF65-F5344CB8AC3E}">
        <p14:creationId xmlns:p14="http://schemas.microsoft.com/office/powerpoint/2010/main" val="4259931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important for clinicians to recognize when cerebral edema and brain compression are present as both are serious and can be life-threatening. Although cerebral edema and brain compression may have different underlying mechanisms, patients with either or both can present with similar findings. Common signs and symptoms include:</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E6A5B13-C368-40F3-8690-73BBF4FEC2A7}" type="slidenum">
              <a:rPr lang="en-US" smtClean="0"/>
              <a:t>30</a:t>
            </a:fld>
            <a:endParaRPr lang="en-US"/>
          </a:p>
        </p:txBody>
      </p:sp>
    </p:spTree>
    <p:extLst>
      <p:ext uri="{BB962C8B-B14F-4D97-AF65-F5344CB8AC3E}">
        <p14:creationId xmlns:p14="http://schemas.microsoft.com/office/powerpoint/2010/main" val="4039914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look for evidence of cerebral edema and/or brain compression, CDI specialists can review the diagnostic section of the medical record. CT and MRI are excellent modalities to identify brain abnormalities but it is important to note that imaging is not an absolute requirement for the diagnosis of brain compression or cerebral edema</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physicians can make these diagnoses based on a patient’s history and physical exam. </a:t>
            </a:r>
          </a:p>
          <a:p>
            <a:endParaRPr lang="en-US" dirty="0"/>
          </a:p>
        </p:txBody>
      </p:sp>
      <p:sp>
        <p:nvSpPr>
          <p:cNvPr id="4" name="Slide Number Placeholder 3"/>
          <p:cNvSpPr>
            <a:spLocks noGrp="1"/>
          </p:cNvSpPr>
          <p:nvPr>
            <p:ph type="sldNum" sz="quarter" idx="10"/>
          </p:nvPr>
        </p:nvSpPr>
        <p:spPr/>
        <p:txBody>
          <a:bodyPr/>
          <a:lstStyle/>
          <a:p>
            <a:fld id="{4E6A5B13-C368-40F3-8690-73BBF4FEC2A7}" type="slidenum">
              <a:rPr lang="en-US" smtClean="0"/>
              <a:t>31</a:t>
            </a:fld>
            <a:endParaRPr lang="en-US"/>
          </a:p>
        </p:txBody>
      </p:sp>
    </p:spTree>
    <p:extLst>
      <p:ext uri="{BB962C8B-B14F-4D97-AF65-F5344CB8AC3E}">
        <p14:creationId xmlns:p14="http://schemas.microsoft.com/office/powerpoint/2010/main" val="4127621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Other documented diagnoses can be a clue that cerebral edema and/or brain compression may be present .</a:t>
            </a: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6A5B13-C368-40F3-8690-73BBF4FEC2A7}" type="slidenum">
              <a:rPr lang="en-US" smtClean="0"/>
              <a:t>32</a:t>
            </a:fld>
            <a:endParaRPr lang="en-US"/>
          </a:p>
        </p:txBody>
      </p:sp>
    </p:spTree>
    <p:extLst>
      <p:ext uri="{BB962C8B-B14F-4D97-AF65-F5344CB8AC3E}">
        <p14:creationId xmlns:p14="http://schemas.microsoft.com/office/powerpoint/2010/main" val="27818066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CDI specialists can also look at documented therapies and treatment plans. Reviewing procedure notes or operative reports may provide some insight. CDI specialists can look for placement or revision of a </a:t>
            </a:r>
            <a:r>
              <a:rPr lang="en-US" sz="1200" kern="1200" dirty="0" err="1">
                <a:solidFill>
                  <a:schemeClr val="tx1"/>
                </a:solidFill>
                <a:effectLst/>
                <a:latin typeface="+mn-lt"/>
                <a:ea typeface="+mn-ea"/>
                <a:cs typeface="+mn-cs"/>
              </a:rPr>
              <a:t>ventriculo</a:t>
            </a:r>
            <a:r>
              <a:rPr lang="en-US" sz="1200" kern="1200" dirty="0">
                <a:solidFill>
                  <a:schemeClr val="tx1"/>
                </a:solidFill>
                <a:effectLst/>
                <a:latin typeface="+mn-lt"/>
                <a:ea typeface="+mn-ea"/>
                <a:cs typeface="+mn-cs"/>
              </a:rPr>
              <a:t>-peritoneal shunt, </a:t>
            </a:r>
            <a:r>
              <a:rPr lang="en-US" sz="1200" kern="1200" dirty="0" err="1">
                <a:solidFill>
                  <a:schemeClr val="tx1"/>
                </a:solidFill>
                <a:effectLst/>
                <a:latin typeface="+mn-lt"/>
                <a:ea typeface="+mn-ea"/>
                <a:cs typeface="+mn-cs"/>
              </a:rPr>
              <a:t>decompressive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craniectomy</a:t>
            </a:r>
            <a:r>
              <a:rPr lang="en-US" sz="1200" kern="1200" dirty="0">
                <a:solidFill>
                  <a:schemeClr val="tx1"/>
                </a:solidFill>
                <a:effectLst/>
                <a:latin typeface="+mn-lt"/>
                <a:ea typeface="+mn-ea"/>
                <a:cs typeface="+mn-cs"/>
              </a:rPr>
              <a:t>, brain tumor excision, placement of an external ventricular drain, drainage of a cerebral abscess or evacuation of an intracranial hemorrhage/hematoma.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Osmotic agents such as hypertonic saline and mannitol are commonly used to decrease intracranial pressure. Hyperventilation can be used as a temporizing measure to decrease intracranial hypertension since this causes a decrease in cerebral blood flow.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Corticosteroids such as dexamethasone are a mainstay of treatment for </a:t>
            </a:r>
            <a:r>
              <a:rPr lang="en-US" sz="1200" kern="1200" dirty="0" err="1">
                <a:solidFill>
                  <a:schemeClr val="tx1"/>
                </a:solidFill>
                <a:effectLst/>
                <a:latin typeface="+mn-lt"/>
                <a:ea typeface="+mn-ea"/>
                <a:cs typeface="+mn-cs"/>
              </a:rPr>
              <a:t>vasogenic</a:t>
            </a:r>
            <a:r>
              <a:rPr lang="en-US" sz="1200" kern="1200" dirty="0">
                <a:solidFill>
                  <a:schemeClr val="tx1"/>
                </a:solidFill>
                <a:effectLst/>
                <a:latin typeface="+mn-lt"/>
                <a:ea typeface="+mn-ea"/>
                <a:cs typeface="+mn-cs"/>
              </a:rPr>
              <a:t> edema due to brain tumors.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addition, hypothermia and sedative medications are sometimes used when a patient has suffered a significant brain injury because they can decrease cerebral metabolism, which may provide some benefit to the injured brain. </a:t>
            </a: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6A5B13-C368-40F3-8690-73BBF4FEC2A7}" type="slidenum">
              <a:rPr lang="en-US" smtClean="0"/>
              <a:t>33</a:t>
            </a:fld>
            <a:endParaRPr lang="en-US"/>
          </a:p>
        </p:txBody>
      </p:sp>
    </p:spTree>
    <p:extLst>
      <p:ext uri="{BB962C8B-B14F-4D97-AF65-F5344CB8AC3E}">
        <p14:creationId xmlns:p14="http://schemas.microsoft.com/office/powerpoint/2010/main" val="3897171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 the overall volume of the cranial vault cannot change in the patient with closed cranial sutures, an increase in the volume of one component or the presence of something else,</a:t>
            </a:r>
            <a:r>
              <a:rPr lang="en-US" baseline="0" dirty="0"/>
              <a:t> like a brain tumor, </a:t>
            </a:r>
            <a:r>
              <a:rPr lang="en-US" dirty="0"/>
              <a:t>necessitates the displacement of other structures.</a:t>
            </a:r>
            <a:r>
              <a:rPr lang="en-US" baseline="0" dirty="0"/>
              <a:t> This will cause an increase in pressure inside the skull. In children, the bones of the skull may not be totally fused together, so the skull can expand to a slight degree (or the brain can expand a little through the soft spot on a baby’s head).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intracranial pressure increases, the brain has compensatory measures to mitigate damage. However, when these measures are exhausted, worsening brain injury ensues. This leads to decreased blood flow to the brain, further depriving the brain of oxygen.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a:t>
            </a:r>
            <a:r>
              <a:rPr lang="en-US" sz="1200" kern="1200" baseline="0" dirty="0">
                <a:solidFill>
                  <a:schemeClr val="tx1"/>
                </a:solidFill>
                <a:effectLst/>
                <a:latin typeface="+mn-lt"/>
                <a:ea typeface="+mn-ea"/>
                <a:cs typeface="+mn-cs"/>
              </a:rPr>
              <a:t> causes increased ICP? Brain swelling, which happens when there is extra water in the tissues of the brain . This is called cerebral edema.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r>
              <a:rPr lang="en-US" dirty="0"/>
              <a:t>Obstruction of CSF outflow  leads to enlarged ventricles, called hydrocephalus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4E6A5B13-C368-40F3-8690-73BBF4FEC2A7}" type="slidenum">
              <a:rPr lang="en-US" smtClean="0"/>
              <a:t>11</a:t>
            </a:fld>
            <a:endParaRPr lang="en-US"/>
          </a:p>
        </p:txBody>
      </p:sp>
    </p:spTree>
    <p:extLst>
      <p:ext uri="{BB962C8B-B14F-4D97-AF65-F5344CB8AC3E}">
        <p14:creationId xmlns:p14="http://schemas.microsoft.com/office/powerpoint/2010/main" val="3223946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review the structure of the cranial vault again.</a:t>
            </a:r>
            <a:r>
              <a:rPr lang="en-US" sz="1200" kern="1200" baseline="0" dirty="0">
                <a:solidFill>
                  <a:schemeClr val="tx1"/>
                </a:solidFill>
                <a:effectLst/>
                <a:latin typeface="+mn-lt"/>
                <a:ea typeface="+mn-ea"/>
                <a:cs typeface="+mn-cs"/>
              </a:rPr>
              <a:t> CSF and blood make up about 10% and the brain comprises 80% of the available space</a:t>
            </a:r>
            <a:r>
              <a:rPr lang="en-US" sz="1200" kern="1200" dirty="0">
                <a:solidFill>
                  <a:schemeClr val="tx1"/>
                </a:solidFill>
                <a:effectLst/>
                <a:latin typeface="+mn-lt"/>
                <a:ea typeface="+mn-ea"/>
                <a:cs typeface="+mn-cs"/>
              </a:rPr>
              <a:t>. The skull surrounds the brain.</a:t>
            </a:r>
            <a:endParaRPr lang="en-US" dirty="0"/>
          </a:p>
        </p:txBody>
      </p:sp>
      <p:sp>
        <p:nvSpPr>
          <p:cNvPr id="4" name="Slide Number Placeholder 3"/>
          <p:cNvSpPr>
            <a:spLocks noGrp="1"/>
          </p:cNvSpPr>
          <p:nvPr>
            <p:ph type="sldNum" sz="quarter" idx="10"/>
          </p:nvPr>
        </p:nvSpPr>
        <p:spPr/>
        <p:txBody>
          <a:bodyPr/>
          <a:lstStyle/>
          <a:p>
            <a:fld id="{4E6A5B13-C368-40F3-8690-73BBF4FEC2A7}" type="slidenum">
              <a:rPr lang="en-US" smtClean="0"/>
              <a:t>12</a:t>
            </a:fld>
            <a:endParaRPr lang="en-US"/>
          </a:p>
        </p:txBody>
      </p:sp>
    </p:spTree>
    <p:extLst>
      <p:ext uri="{BB962C8B-B14F-4D97-AF65-F5344CB8AC3E}">
        <p14:creationId xmlns:p14="http://schemas.microsoft.com/office/powerpoint/2010/main" val="3332085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a:t>
            </a:r>
            <a:r>
              <a:rPr lang="en-US" baseline="0" dirty="0"/>
              <a:t> this example, the patient has a brain tumor. Because of the limited space of the skull, the amount of CSF decreases to maintain a normal pressure in the brain.  The body tries to maintain normal blood flow so the brain receives the oxygen that it needs. Here, the brain is compressed by the tumor, which can cause neurologic problems depending on which part of the brain is affected. </a:t>
            </a:r>
            <a:endParaRPr lang="en-US" dirty="0"/>
          </a:p>
        </p:txBody>
      </p:sp>
      <p:sp>
        <p:nvSpPr>
          <p:cNvPr id="4" name="Slide Number Placeholder 3"/>
          <p:cNvSpPr>
            <a:spLocks noGrp="1"/>
          </p:cNvSpPr>
          <p:nvPr>
            <p:ph type="sldNum" sz="quarter" idx="10"/>
          </p:nvPr>
        </p:nvSpPr>
        <p:spPr/>
        <p:txBody>
          <a:bodyPr/>
          <a:lstStyle/>
          <a:p>
            <a:fld id="{4E6A5B13-C368-40F3-8690-73BBF4FEC2A7}" type="slidenum">
              <a:rPr lang="en-US" smtClean="0"/>
              <a:t>13</a:t>
            </a:fld>
            <a:endParaRPr lang="en-US"/>
          </a:p>
        </p:txBody>
      </p:sp>
    </p:spTree>
    <p:extLst>
      <p:ext uri="{BB962C8B-B14F-4D97-AF65-F5344CB8AC3E}">
        <p14:creationId xmlns:p14="http://schemas.microsoft.com/office/powerpoint/2010/main" val="3669303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a:t>
            </a:r>
            <a:r>
              <a:rPr lang="en-US" baseline="0" dirty="0"/>
              <a:t> this example, the brain tumor has enlarged with surrounding edema. The maximum amount of CSF has been displaced and the pressure in the skull has increased to the point that blood flow is decreased.  The brain will now sustain further injury because it is not getting enough oxygen. This will cause brain cells to die, which leads to more edema throughout the whole brain. </a:t>
            </a:r>
            <a:endParaRPr lang="en-US" dirty="0"/>
          </a:p>
        </p:txBody>
      </p:sp>
      <p:sp>
        <p:nvSpPr>
          <p:cNvPr id="4" name="Slide Number Placeholder 3"/>
          <p:cNvSpPr>
            <a:spLocks noGrp="1"/>
          </p:cNvSpPr>
          <p:nvPr>
            <p:ph type="sldNum" sz="quarter" idx="10"/>
          </p:nvPr>
        </p:nvSpPr>
        <p:spPr/>
        <p:txBody>
          <a:bodyPr/>
          <a:lstStyle/>
          <a:p>
            <a:fld id="{4E6A5B13-C368-40F3-8690-73BBF4FEC2A7}" type="slidenum">
              <a:rPr lang="en-US" smtClean="0"/>
              <a:t>14</a:t>
            </a:fld>
            <a:endParaRPr lang="en-US"/>
          </a:p>
        </p:txBody>
      </p:sp>
    </p:spTree>
    <p:extLst>
      <p:ext uri="{BB962C8B-B14F-4D97-AF65-F5344CB8AC3E}">
        <p14:creationId xmlns:p14="http://schemas.microsoft.com/office/powerpoint/2010/main" val="842257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a:t>
            </a:r>
            <a:r>
              <a:rPr lang="en-US" baseline="0" dirty="0"/>
              <a:t> this example (which is pretty extreme), the patient has obstructive hydrocephalus – the CSF cannot leave the cranial vault because something is blocking it’s path. Here, the brain is compressed by the hydrocephalus. </a:t>
            </a:r>
            <a:endParaRPr lang="en-US" dirty="0"/>
          </a:p>
        </p:txBody>
      </p:sp>
      <p:sp>
        <p:nvSpPr>
          <p:cNvPr id="4" name="Slide Number Placeholder 3"/>
          <p:cNvSpPr>
            <a:spLocks noGrp="1"/>
          </p:cNvSpPr>
          <p:nvPr>
            <p:ph type="sldNum" sz="quarter" idx="10"/>
          </p:nvPr>
        </p:nvSpPr>
        <p:spPr/>
        <p:txBody>
          <a:bodyPr/>
          <a:lstStyle/>
          <a:p>
            <a:fld id="{4E6A5B13-C368-40F3-8690-73BBF4FEC2A7}" type="slidenum">
              <a:rPr lang="en-US" smtClean="0"/>
              <a:t>15</a:t>
            </a:fld>
            <a:endParaRPr lang="en-US"/>
          </a:p>
        </p:txBody>
      </p:sp>
    </p:spTree>
    <p:extLst>
      <p:ext uri="{BB962C8B-B14F-4D97-AF65-F5344CB8AC3E}">
        <p14:creationId xmlns:p14="http://schemas.microsoft.com/office/powerpoint/2010/main" val="1337623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We’re going to look at some images from head</a:t>
            </a:r>
            <a:r>
              <a:rPr lang="en-US" baseline="0" dirty="0"/>
              <a:t> CTs and brain MRIs. Just to orient you, when we look at the images of the brain, it’s like the brain is sliced like this. </a:t>
            </a:r>
            <a:endParaRPr lang="en-US" dirty="0"/>
          </a:p>
        </p:txBody>
      </p:sp>
      <p:sp>
        <p:nvSpPr>
          <p:cNvPr id="4" name="Slide Number Placeholder 3"/>
          <p:cNvSpPr>
            <a:spLocks noGrp="1"/>
          </p:cNvSpPr>
          <p:nvPr>
            <p:ph type="sldNum" sz="quarter" idx="10"/>
          </p:nvPr>
        </p:nvSpPr>
        <p:spPr/>
        <p:txBody>
          <a:bodyPr/>
          <a:lstStyle/>
          <a:p>
            <a:fld id="{4E6A5B13-C368-40F3-8690-73BBF4FEC2A7}" type="slidenum">
              <a:rPr lang="en-US" smtClean="0"/>
              <a:t>16</a:t>
            </a:fld>
            <a:endParaRPr lang="en-US"/>
          </a:p>
        </p:txBody>
      </p:sp>
    </p:spTree>
    <p:extLst>
      <p:ext uri="{BB962C8B-B14F-4D97-AF65-F5344CB8AC3E}">
        <p14:creationId xmlns:p14="http://schemas.microsoft.com/office/powerpoint/2010/main" val="3284436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On</a:t>
            </a:r>
            <a:r>
              <a:rPr lang="en-US" baseline="0" dirty="0"/>
              <a:t> the left, the ventricles are filled with CSF (dark structures in the middle of the picture) and are about normal size. On the right, there is o</a:t>
            </a:r>
            <a:r>
              <a:rPr lang="en-US" dirty="0"/>
              <a:t>bstruction of CSF outflow, which leads</a:t>
            </a:r>
            <a:r>
              <a:rPr lang="en-US" baseline="0" dirty="0"/>
              <a:t> to very e</a:t>
            </a:r>
            <a:r>
              <a:rPr lang="en-US" dirty="0"/>
              <a:t>nlarged ventricles, called hydrocephalus.</a:t>
            </a:r>
          </a:p>
          <a:p>
            <a:pPr marL="457200" lvl="1"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4E6A5B13-C368-40F3-8690-73BBF4FEC2A7}" type="slidenum">
              <a:rPr lang="en-US" smtClean="0"/>
              <a:t>17</a:t>
            </a:fld>
            <a:endParaRPr lang="en-US"/>
          </a:p>
        </p:txBody>
      </p:sp>
    </p:spTree>
    <p:extLst>
      <p:ext uri="{BB962C8B-B14F-4D97-AF65-F5344CB8AC3E}">
        <p14:creationId xmlns:p14="http://schemas.microsoft.com/office/powerpoint/2010/main" val="1208203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F9F18A-C20B-4BCE-A3F7-5BDB2C0A610A}" type="datetimeFigureOut">
              <a:rPr lang="en-US" smtClean="0"/>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E8A59-CFD2-4A68-BC10-39594E53F1AB}" type="slidenum">
              <a:rPr lang="en-US" smtClean="0"/>
              <a:t>‹#›</a:t>
            </a:fld>
            <a:endParaRPr lang="en-US"/>
          </a:p>
        </p:txBody>
      </p:sp>
    </p:spTree>
    <p:extLst>
      <p:ext uri="{BB962C8B-B14F-4D97-AF65-F5344CB8AC3E}">
        <p14:creationId xmlns:p14="http://schemas.microsoft.com/office/powerpoint/2010/main" val="1183458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F9F18A-C20B-4BCE-A3F7-5BDB2C0A610A}" type="datetimeFigureOut">
              <a:rPr lang="en-US" smtClean="0"/>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E8A59-CFD2-4A68-BC10-39594E53F1AB}" type="slidenum">
              <a:rPr lang="en-US" smtClean="0"/>
              <a:t>‹#›</a:t>
            </a:fld>
            <a:endParaRPr lang="en-US"/>
          </a:p>
        </p:txBody>
      </p:sp>
    </p:spTree>
    <p:extLst>
      <p:ext uri="{BB962C8B-B14F-4D97-AF65-F5344CB8AC3E}">
        <p14:creationId xmlns:p14="http://schemas.microsoft.com/office/powerpoint/2010/main" val="2343045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F9F18A-C20B-4BCE-A3F7-5BDB2C0A610A}" type="datetimeFigureOut">
              <a:rPr lang="en-US" smtClean="0"/>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E8A59-CFD2-4A68-BC10-39594E53F1AB}" type="slidenum">
              <a:rPr lang="en-US" smtClean="0"/>
              <a:t>‹#›</a:t>
            </a:fld>
            <a:endParaRPr lang="en-US"/>
          </a:p>
        </p:txBody>
      </p:sp>
    </p:spTree>
    <p:extLst>
      <p:ext uri="{BB962C8B-B14F-4D97-AF65-F5344CB8AC3E}">
        <p14:creationId xmlns:p14="http://schemas.microsoft.com/office/powerpoint/2010/main" val="2118040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F9F18A-C20B-4BCE-A3F7-5BDB2C0A610A}" type="datetimeFigureOut">
              <a:rPr lang="en-US" smtClean="0"/>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E8A59-CFD2-4A68-BC10-39594E53F1AB}" type="slidenum">
              <a:rPr lang="en-US" smtClean="0"/>
              <a:t>‹#›</a:t>
            </a:fld>
            <a:endParaRPr lang="en-US"/>
          </a:p>
        </p:txBody>
      </p:sp>
    </p:spTree>
    <p:extLst>
      <p:ext uri="{BB962C8B-B14F-4D97-AF65-F5344CB8AC3E}">
        <p14:creationId xmlns:p14="http://schemas.microsoft.com/office/powerpoint/2010/main" val="4052101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9F18A-C20B-4BCE-A3F7-5BDB2C0A610A}" type="datetimeFigureOut">
              <a:rPr lang="en-US" smtClean="0"/>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E8A59-CFD2-4A68-BC10-39594E53F1AB}" type="slidenum">
              <a:rPr lang="en-US" smtClean="0"/>
              <a:t>‹#›</a:t>
            </a:fld>
            <a:endParaRPr lang="en-US"/>
          </a:p>
        </p:txBody>
      </p:sp>
    </p:spTree>
    <p:extLst>
      <p:ext uri="{BB962C8B-B14F-4D97-AF65-F5344CB8AC3E}">
        <p14:creationId xmlns:p14="http://schemas.microsoft.com/office/powerpoint/2010/main" val="870754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F9F18A-C20B-4BCE-A3F7-5BDB2C0A610A}" type="datetimeFigureOut">
              <a:rPr lang="en-US" smtClean="0"/>
              <a:t>7/9/2024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0E8A59-CFD2-4A68-BC10-39594E53F1AB}" type="slidenum">
              <a:rPr lang="en-US" smtClean="0"/>
              <a:t>‹#›</a:t>
            </a:fld>
            <a:endParaRPr lang="en-US"/>
          </a:p>
        </p:txBody>
      </p:sp>
    </p:spTree>
    <p:extLst>
      <p:ext uri="{BB962C8B-B14F-4D97-AF65-F5344CB8AC3E}">
        <p14:creationId xmlns:p14="http://schemas.microsoft.com/office/powerpoint/2010/main" val="1935115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F9F18A-C20B-4BCE-A3F7-5BDB2C0A610A}" type="datetimeFigureOut">
              <a:rPr lang="en-US" smtClean="0"/>
              <a:t>7/9/2024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0E8A59-CFD2-4A68-BC10-39594E53F1AB}" type="slidenum">
              <a:rPr lang="en-US" smtClean="0"/>
              <a:t>‹#›</a:t>
            </a:fld>
            <a:endParaRPr lang="en-US"/>
          </a:p>
        </p:txBody>
      </p:sp>
    </p:spTree>
    <p:extLst>
      <p:ext uri="{BB962C8B-B14F-4D97-AF65-F5344CB8AC3E}">
        <p14:creationId xmlns:p14="http://schemas.microsoft.com/office/powerpoint/2010/main" val="3198054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F9F18A-C20B-4BCE-A3F7-5BDB2C0A610A}" type="datetimeFigureOut">
              <a:rPr lang="en-US" smtClean="0"/>
              <a:t>7/9/2024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0E8A59-CFD2-4A68-BC10-39594E53F1AB}" type="slidenum">
              <a:rPr lang="en-US" smtClean="0"/>
              <a:t>‹#›</a:t>
            </a:fld>
            <a:endParaRPr lang="en-US"/>
          </a:p>
        </p:txBody>
      </p:sp>
    </p:spTree>
    <p:extLst>
      <p:ext uri="{BB962C8B-B14F-4D97-AF65-F5344CB8AC3E}">
        <p14:creationId xmlns:p14="http://schemas.microsoft.com/office/powerpoint/2010/main" val="3169529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9F18A-C20B-4BCE-A3F7-5BDB2C0A610A}" type="datetimeFigureOut">
              <a:rPr lang="en-US" smtClean="0"/>
              <a:t>7/9/2024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0E8A59-CFD2-4A68-BC10-39594E53F1AB}" type="slidenum">
              <a:rPr lang="en-US" smtClean="0"/>
              <a:t>‹#›</a:t>
            </a:fld>
            <a:endParaRPr lang="en-US"/>
          </a:p>
        </p:txBody>
      </p:sp>
    </p:spTree>
    <p:extLst>
      <p:ext uri="{BB962C8B-B14F-4D97-AF65-F5344CB8AC3E}">
        <p14:creationId xmlns:p14="http://schemas.microsoft.com/office/powerpoint/2010/main" val="376082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9F18A-C20B-4BCE-A3F7-5BDB2C0A610A}" type="datetimeFigureOut">
              <a:rPr lang="en-US" smtClean="0"/>
              <a:t>7/9/2024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0E8A59-CFD2-4A68-BC10-39594E53F1AB}" type="slidenum">
              <a:rPr lang="en-US" smtClean="0"/>
              <a:t>‹#›</a:t>
            </a:fld>
            <a:endParaRPr lang="en-US"/>
          </a:p>
        </p:txBody>
      </p:sp>
    </p:spTree>
    <p:extLst>
      <p:ext uri="{BB962C8B-B14F-4D97-AF65-F5344CB8AC3E}">
        <p14:creationId xmlns:p14="http://schemas.microsoft.com/office/powerpoint/2010/main" val="685974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9F18A-C20B-4BCE-A3F7-5BDB2C0A610A}" type="datetimeFigureOut">
              <a:rPr lang="en-US" smtClean="0"/>
              <a:t>7/9/2024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0E8A59-CFD2-4A68-BC10-39594E53F1AB}" type="slidenum">
              <a:rPr lang="en-US" smtClean="0"/>
              <a:t>‹#›</a:t>
            </a:fld>
            <a:endParaRPr lang="en-US"/>
          </a:p>
        </p:txBody>
      </p:sp>
    </p:spTree>
    <p:extLst>
      <p:ext uri="{BB962C8B-B14F-4D97-AF65-F5344CB8AC3E}">
        <p14:creationId xmlns:p14="http://schemas.microsoft.com/office/powerpoint/2010/main" val="405471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9F18A-C20B-4BCE-A3F7-5BDB2C0A610A}" type="datetimeFigureOut">
              <a:rPr lang="en-US" smtClean="0"/>
              <a:t>7/9/2024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E8A59-CFD2-4A68-BC10-39594E53F1AB}" type="slidenum">
              <a:rPr lang="en-US" smtClean="0"/>
              <a:t>‹#›</a:t>
            </a:fld>
            <a:endParaRPr lang="en-US"/>
          </a:p>
        </p:txBody>
      </p:sp>
    </p:spTree>
    <p:extLst>
      <p:ext uri="{BB962C8B-B14F-4D97-AF65-F5344CB8AC3E}">
        <p14:creationId xmlns:p14="http://schemas.microsoft.com/office/powerpoint/2010/main" val="3317841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35" name="Rectangle 9">
            <a:extLst>
              <a:ext uri="{FF2B5EF4-FFF2-40B4-BE49-F238E27FC236}">
                <a16:creationId xmlns:a16="http://schemas.microsoft.com/office/drawing/2014/main" id="{839C83B4-CCB6-412E-B7FF-BA0CF31B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1">
            <a:extLst>
              <a:ext uri="{FF2B5EF4-FFF2-40B4-BE49-F238E27FC236}">
                <a16:creationId xmlns:a16="http://schemas.microsoft.com/office/drawing/2014/main" id="{D1BA989C-D286-48D4-B3F1-84F3CBF095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p:cNvSpPr>
            <a:spLocks noGrp="1"/>
          </p:cNvSpPr>
          <p:nvPr>
            <p:ph type="ctrTitle"/>
          </p:nvPr>
        </p:nvSpPr>
        <p:spPr>
          <a:xfrm>
            <a:off x="874245" y="1669223"/>
            <a:ext cx="10843989" cy="2107433"/>
          </a:xfrm>
        </p:spPr>
        <p:txBody>
          <a:bodyPr vert="horz" lIns="91440" tIns="45720" rIns="91440" bIns="45720" rtlCol="0" anchor="ctr">
            <a:noAutofit/>
          </a:bodyPr>
          <a:lstStyle/>
          <a:p>
            <a:pPr algn="l">
              <a:lnSpc>
                <a:spcPct val="90000"/>
              </a:lnSpc>
            </a:pPr>
            <a:r>
              <a:rPr lang="en-US" sz="5400" kern="1200" dirty="0">
                <a:solidFill>
                  <a:schemeClr val="tx2"/>
                </a:solidFill>
                <a:latin typeface="+mj-lt"/>
                <a:ea typeface="+mj-ea"/>
                <a:cs typeface="+mj-cs"/>
              </a:rPr>
              <a:t>Brain Compression &amp; Cerebral Edema</a:t>
            </a:r>
          </a:p>
        </p:txBody>
      </p:sp>
      <p:grpSp>
        <p:nvGrpSpPr>
          <p:cNvPr id="37" name="Group 13">
            <a:extLst>
              <a:ext uri="{FF2B5EF4-FFF2-40B4-BE49-F238E27FC236}">
                <a16:creationId xmlns:a16="http://schemas.microsoft.com/office/drawing/2014/main" id="{98925B56-689F-4DFB-8FD0-9BB9D8DE84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179493" cy="2385844"/>
            <a:chOff x="-305" y="-1"/>
            <a:chExt cx="3832880" cy="2876136"/>
          </a:xfrm>
        </p:grpSpPr>
        <p:sp>
          <p:nvSpPr>
            <p:cNvPr id="38" name="Freeform: Shape 14">
              <a:extLst>
                <a:ext uri="{FF2B5EF4-FFF2-40B4-BE49-F238E27FC236}">
                  <a16:creationId xmlns:a16="http://schemas.microsoft.com/office/drawing/2014/main" id="{B9233DCD-C902-4E2F-ABB5-F2498FBB5E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15">
              <a:extLst>
                <a:ext uri="{FF2B5EF4-FFF2-40B4-BE49-F238E27FC236}">
                  <a16:creationId xmlns:a16="http://schemas.microsoft.com/office/drawing/2014/main" id="{725B7C80-EAF5-443A-8461-946150B5C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16">
              <a:extLst>
                <a:ext uri="{FF2B5EF4-FFF2-40B4-BE49-F238E27FC236}">
                  <a16:creationId xmlns:a16="http://schemas.microsoft.com/office/drawing/2014/main" id="{68CD3602-8169-45DE-B122-457CF0F102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73D416A-6D94-4560-9975-67C1FD20E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19">
            <a:extLst>
              <a:ext uri="{FF2B5EF4-FFF2-40B4-BE49-F238E27FC236}">
                <a16:creationId xmlns:a16="http://schemas.microsoft.com/office/drawing/2014/main" id="{A7EE5FDC-1EEC-4871-BD9E-EF321D5F89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453321" y="4487852"/>
            <a:ext cx="2747353" cy="2375262"/>
            <a:chOff x="-305" y="-4155"/>
            <a:chExt cx="2514948" cy="2174333"/>
          </a:xfrm>
        </p:grpSpPr>
        <p:sp>
          <p:nvSpPr>
            <p:cNvPr id="21" name="Freeform: Shape 20">
              <a:extLst>
                <a:ext uri="{FF2B5EF4-FFF2-40B4-BE49-F238E27FC236}">
                  <a16:creationId xmlns:a16="http://schemas.microsoft.com/office/drawing/2014/main" id="{6DE1D26D-7254-43D9-9405-A77E66782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758F69F4-6E29-4950-A92E-ADD768EC8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A0AEE0D-D2B5-4616-8383-D61A58F063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4" name="Freeform: Shape 23">
              <a:extLst>
                <a:ext uri="{FF2B5EF4-FFF2-40B4-BE49-F238E27FC236}">
                  <a16:creationId xmlns:a16="http://schemas.microsoft.com/office/drawing/2014/main" id="{2EA69949-F890-4A2C-84CB-7F0EAF6BD2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Subtitle 2"/>
          <p:cNvSpPr>
            <a:spLocks/>
          </p:cNvSpPr>
          <p:nvPr/>
        </p:nvSpPr>
        <p:spPr>
          <a:xfrm>
            <a:off x="6462220" y="4219732"/>
            <a:ext cx="5363102" cy="1031051"/>
          </a:xfrm>
          <a:prstGeom prst="rect">
            <a:avLst/>
          </a:prstGeom>
        </p:spPr>
        <p:txBody>
          <a:bodyPr/>
          <a:lstStyle/>
          <a:p>
            <a:pPr defTabSz="457200">
              <a:spcAft>
                <a:spcPts val="600"/>
              </a:spcAft>
            </a:pPr>
            <a:r>
              <a:rPr lang="en-US" sz="2800" kern="1200" dirty="0">
                <a:solidFill>
                  <a:schemeClr val="bg1">
                    <a:lumMod val="50000"/>
                  </a:schemeClr>
                </a:solidFill>
                <a:latin typeface="+mn-lt"/>
                <a:ea typeface="+mn-ea"/>
                <a:cs typeface="+mn-cs"/>
              </a:rPr>
              <a:t>Amy Sanderson, MD</a:t>
            </a:r>
          </a:p>
          <a:p>
            <a:pPr defTabSz="457200">
              <a:spcAft>
                <a:spcPts val="600"/>
              </a:spcAft>
            </a:pPr>
            <a:r>
              <a:rPr lang="en-US" sz="2800" kern="1200" dirty="0">
                <a:solidFill>
                  <a:schemeClr val="bg1">
                    <a:lumMod val="50000"/>
                  </a:schemeClr>
                </a:solidFill>
                <a:latin typeface="+mn-lt"/>
                <a:ea typeface="+mn-ea"/>
                <a:cs typeface="+mn-cs"/>
              </a:rPr>
              <a:t>Boston Children’s Hospital</a:t>
            </a:r>
            <a:endParaRPr lang="en-US" sz="2800" dirty="0">
              <a:solidFill>
                <a:schemeClr val="bg1">
                  <a:lumMod val="50000"/>
                </a:schemeClr>
              </a:solidFill>
            </a:endParaRPr>
          </a:p>
        </p:txBody>
      </p:sp>
      <p:sp>
        <p:nvSpPr>
          <p:cNvPr id="4" name="TextBox 3">
            <a:extLst>
              <a:ext uri="{FF2B5EF4-FFF2-40B4-BE49-F238E27FC236}">
                <a16:creationId xmlns:a16="http://schemas.microsoft.com/office/drawing/2014/main" id="{ED2A59A5-021A-46CA-B647-E65BE1701507}"/>
              </a:ext>
            </a:extLst>
          </p:cNvPr>
          <p:cNvSpPr txBox="1"/>
          <p:nvPr/>
        </p:nvSpPr>
        <p:spPr>
          <a:xfrm>
            <a:off x="737590" y="4219688"/>
            <a:ext cx="5358257" cy="1031051"/>
          </a:xfrm>
          <a:prstGeom prst="rect">
            <a:avLst/>
          </a:prstGeom>
          <a:noFill/>
        </p:spPr>
        <p:txBody>
          <a:bodyPr wrap="square" rtlCol="0">
            <a:spAutoFit/>
          </a:bodyPr>
          <a:lstStyle/>
          <a:p>
            <a:pPr defTabSz="457200">
              <a:spcAft>
                <a:spcPts val="600"/>
              </a:spcAft>
            </a:pPr>
            <a:r>
              <a:rPr lang="en-US" sz="2800" kern="1200" dirty="0">
                <a:solidFill>
                  <a:schemeClr val="bg1">
                    <a:lumMod val="50000"/>
                  </a:schemeClr>
                </a:solidFill>
                <a:latin typeface="+mn-lt"/>
                <a:ea typeface="+mn-ea"/>
                <a:cs typeface="+mn-cs"/>
              </a:rPr>
              <a:t>Lucinda Lo, MD</a:t>
            </a:r>
          </a:p>
          <a:p>
            <a:pPr defTabSz="457200">
              <a:spcAft>
                <a:spcPts val="600"/>
              </a:spcAft>
            </a:pPr>
            <a:r>
              <a:rPr lang="en-US" sz="2800" kern="1200" dirty="0" err="1">
                <a:solidFill>
                  <a:schemeClr val="bg1">
                    <a:lumMod val="50000"/>
                  </a:schemeClr>
                </a:solidFill>
                <a:latin typeface="+mn-lt"/>
                <a:ea typeface="+mn-ea"/>
                <a:cs typeface="+mn-cs"/>
              </a:rPr>
              <a:t>Childrens</a:t>
            </a:r>
            <a:r>
              <a:rPr lang="en-US" sz="2800" kern="1200" dirty="0">
                <a:solidFill>
                  <a:schemeClr val="bg1">
                    <a:lumMod val="50000"/>
                  </a:schemeClr>
                </a:solidFill>
                <a:latin typeface="+mn-lt"/>
                <a:ea typeface="+mn-ea"/>
                <a:cs typeface="+mn-cs"/>
              </a:rPr>
              <a:t> Hospital of Philadelphia</a:t>
            </a:r>
            <a:endParaRPr lang="en-US" sz="2800" dirty="0">
              <a:solidFill>
                <a:schemeClr val="bg1">
                  <a:lumMod val="50000"/>
                </a:schemeClr>
              </a:solidFill>
            </a:endParaRPr>
          </a:p>
        </p:txBody>
      </p:sp>
    </p:spTree>
    <p:extLst>
      <p:ext uri="{BB962C8B-B14F-4D97-AF65-F5344CB8AC3E}">
        <p14:creationId xmlns:p14="http://schemas.microsoft.com/office/powerpoint/2010/main" val="1233854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34644"/>
            <a:ext cx="10509504" cy="1076914"/>
          </a:xfrm>
        </p:spPr>
        <p:txBody>
          <a:bodyPr vert="horz" lIns="91440" tIns="45720" rIns="91440" bIns="45720" rtlCol="0" anchor="ctr">
            <a:normAutofit/>
          </a:bodyPr>
          <a:lstStyle/>
          <a:p>
            <a:pPr algn="l">
              <a:lnSpc>
                <a:spcPct val="90000"/>
              </a:lnSpc>
            </a:pPr>
            <a:r>
              <a:rPr lang="en-US" sz="4000" dirty="0"/>
              <a:t>Cerebrospinal fluid (CSF)</a:t>
            </a:r>
            <a:endParaRPr lang="en-US" sz="4000" kern="1200" dirty="0">
              <a:solidFill>
                <a:schemeClr val="tx1"/>
              </a:solidFill>
              <a:latin typeface="+mj-lt"/>
              <a:ea typeface="+mj-ea"/>
              <a:cs typeface="+mj-cs"/>
            </a:endParaRPr>
          </a:p>
        </p:txBody>
      </p:sp>
      <p:sp>
        <p:nvSpPr>
          <p:cNvPr id="22" name="Rectangle 21">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005BA45-5CD1-41E6-8E96-4EF5D24DF75D}"/>
              </a:ext>
            </a:extLst>
          </p:cNvPr>
          <p:cNvPicPr>
            <a:picLocks noChangeAspect="1"/>
          </p:cNvPicPr>
          <p:nvPr/>
        </p:nvPicPr>
        <p:blipFill>
          <a:blip r:embed="rId2"/>
          <a:stretch>
            <a:fillRect/>
          </a:stretch>
        </p:blipFill>
        <p:spPr>
          <a:xfrm>
            <a:off x="3076694" y="1746202"/>
            <a:ext cx="6035563" cy="4529721"/>
          </a:xfrm>
          <a:prstGeom prst="rect">
            <a:avLst/>
          </a:prstGeom>
        </p:spPr>
      </p:pic>
      <p:sp>
        <p:nvSpPr>
          <p:cNvPr id="4" name="TextBox 3">
            <a:extLst>
              <a:ext uri="{FF2B5EF4-FFF2-40B4-BE49-F238E27FC236}">
                <a16:creationId xmlns:a16="http://schemas.microsoft.com/office/drawing/2014/main" id="{9206D8B1-B722-47B4-8541-6A3D87E6E7F3}"/>
              </a:ext>
            </a:extLst>
          </p:cNvPr>
          <p:cNvSpPr txBox="1"/>
          <p:nvPr/>
        </p:nvSpPr>
        <p:spPr>
          <a:xfrm>
            <a:off x="3826565" y="6480313"/>
            <a:ext cx="5814391" cy="261610"/>
          </a:xfrm>
          <a:prstGeom prst="rect">
            <a:avLst/>
          </a:prstGeom>
          <a:noFill/>
        </p:spPr>
        <p:txBody>
          <a:bodyPr wrap="square" rtlCol="0">
            <a:spAutoFit/>
          </a:bodyPr>
          <a:lstStyle/>
          <a:p>
            <a:r>
              <a:rPr lang="en-US" sz="1050"/>
              <a:t>https://commons.wikimedia.org/wiki/File:Blausen_0216_CerebrospinalSystem.png</a:t>
            </a:r>
            <a:endParaRPr lang="en-US" sz="1050" dirty="0"/>
          </a:p>
        </p:txBody>
      </p:sp>
    </p:spTree>
    <p:extLst>
      <p:ext uri="{BB962C8B-B14F-4D97-AF65-F5344CB8AC3E}">
        <p14:creationId xmlns:p14="http://schemas.microsoft.com/office/powerpoint/2010/main" val="2865337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p:cNvSpPr>
            <a:spLocks noGrp="1"/>
          </p:cNvSpPr>
          <p:nvPr>
            <p:ph type="title"/>
          </p:nvPr>
        </p:nvSpPr>
        <p:spPr>
          <a:xfrm>
            <a:off x="804672" y="457200"/>
            <a:ext cx="10579608" cy="1188720"/>
          </a:xfrm>
        </p:spPr>
        <p:txBody>
          <a:bodyPr>
            <a:normAutofit/>
          </a:bodyPr>
          <a:lstStyle/>
          <a:p>
            <a:r>
              <a:rPr lang="en-US" sz="4000" dirty="0">
                <a:solidFill>
                  <a:schemeClr val="tx2"/>
                </a:solidFill>
              </a:rPr>
              <a:t>Increased intracranial pressure</a:t>
            </a:r>
          </a:p>
        </p:txBody>
      </p:sp>
      <p:grpSp>
        <p:nvGrpSpPr>
          <p:cNvPr id="24" name="Group 23">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25" name="Freeform: Shape 24">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8" name="Freeform: Shape 27">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31" name="Freeform: Shape 30">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Content Placeholder 2">
            <a:extLst>
              <a:ext uri="{FF2B5EF4-FFF2-40B4-BE49-F238E27FC236}">
                <a16:creationId xmlns:a16="http://schemas.microsoft.com/office/drawing/2014/main" id="{5B52DB43-A4C9-5A28-3A6E-0997955C8B92}"/>
              </a:ext>
            </a:extLst>
          </p:cNvPr>
          <p:cNvGraphicFramePr>
            <a:graphicFrameLocks noGrp="1"/>
          </p:cNvGraphicFramePr>
          <p:nvPr>
            <p:ph idx="1"/>
            <p:extLst>
              <p:ext uri="{D42A27DB-BD31-4B8C-83A1-F6EECF244321}">
                <p14:modId xmlns:p14="http://schemas.microsoft.com/office/powerpoint/2010/main" val="1984313593"/>
              </p:ext>
            </p:extLst>
          </p:nvPr>
        </p:nvGraphicFramePr>
        <p:xfrm>
          <a:off x="1036320" y="2543633"/>
          <a:ext cx="10119360" cy="3566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6487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22" name="Rectangle 24">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6">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p:cNvSpPr>
            <a:spLocks noGrp="1"/>
          </p:cNvSpPr>
          <p:nvPr>
            <p:ph type="title"/>
          </p:nvPr>
        </p:nvSpPr>
        <p:spPr>
          <a:xfrm>
            <a:off x="804672" y="457200"/>
            <a:ext cx="10579608" cy="1188720"/>
          </a:xfrm>
        </p:spPr>
        <p:txBody>
          <a:bodyPr>
            <a:normAutofit/>
          </a:bodyPr>
          <a:lstStyle/>
          <a:p>
            <a:r>
              <a:rPr lang="en-US" sz="4000" dirty="0">
                <a:solidFill>
                  <a:schemeClr val="tx2"/>
                </a:solidFill>
              </a:rPr>
              <a:t>Cranial vault</a:t>
            </a:r>
          </a:p>
        </p:txBody>
      </p:sp>
      <p:grpSp>
        <p:nvGrpSpPr>
          <p:cNvPr id="29" name="Group 28">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30" name="Freeform: Shape 29">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5" name="Group 34">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36" name="Freeform: Shape 35">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rame 12"/>
          <p:cNvSpPr/>
          <p:nvPr/>
        </p:nvSpPr>
        <p:spPr>
          <a:xfrm>
            <a:off x="3575094" y="2543633"/>
            <a:ext cx="5041812" cy="3566160"/>
          </a:xfrm>
          <a:prstGeom prst="fram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5" name="TextBox 14"/>
          <p:cNvSpPr txBox="1"/>
          <p:nvPr/>
        </p:nvSpPr>
        <p:spPr>
          <a:xfrm>
            <a:off x="4028549" y="3688881"/>
            <a:ext cx="4134902" cy="2609945"/>
          </a:xfrm>
          <a:prstGeom prst="rect">
            <a:avLst/>
          </a:prstGeom>
          <a:noFill/>
          <a:ln w="38100">
            <a:noFill/>
          </a:ln>
        </p:spPr>
        <p:txBody>
          <a:bodyPr wrap="square" rtlCol="0" anchor="t">
            <a:spAutoFit/>
          </a:bodyPr>
          <a:lstStyle/>
          <a:p>
            <a:pPr algn="ctr" defTabSz="731520">
              <a:spcAft>
                <a:spcPts val="600"/>
              </a:spcAft>
            </a:pPr>
            <a:endParaRPr lang="en-US" sz="2880" kern="1200">
              <a:solidFill>
                <a:schemeClr val="tx1"/>
              </a:solidFill>
              <a:latin typeface="+mn-lt"/>
              <a:ea typeface="+mn-ea"/>
              <a:cs typeface="+mn-cs"/>
            </a:endParaRPr>
          </a:p>
          <a:p>
            <a:pPr algn="ctr" defTabSz="731520">
              <a:spcAft>
                <a:spcPts val="600"/>
              </a:spcAft>
            </a:pPr>
            <a:r>
              <a:rPr lang="en-US" sz="2880" kern="1200">
                <a:solidFill>
                  <a:schemeClr val="tx1"/>
                </a:solidFill>
                <a:latin typeface="+mn-lt"/>
                <a:ea typeface="+mn-ea"/>
                <a:cs typeface="+mn-cs"/>
              </a:rPr>
              <a:t>Brain (80%)</a:t>
            </a:r>
          </a:p>
          <a:p>
            <a:pPr>
              <a:spcAft>
                <a:spcPts val="600"/>
              </a:spcAft>
            </a:pPr>
            <a:endParaRPr lang="en-US" sz="9600"/>
          </a:p>
        </p:txBody>
      </p:sp>
      <p:sp>
        <p:nvSpPr>
          <p:cNvPr id="16" name="TextBox 15"/>
          <p:cNvSpPr txBox="1"/>
          <p:nvPr/>
        </p:nvSpPr>
        <p:spPr>
          <a:xfrm>
            <a:off x="4024018" y="2981102"/>
            <a:ext cx="2067451" cy="486287"/>
          </a:xfrm>
          <a:prstGeom prst="rect">
            <a:avLst/>
          </a:prstGeom>
          <a:noFill/>
          <a:ln w="38100">
            <a:solidFill>
              <a:schemeClr val="tx2"/>
            </a:solidFill>
          </a:ln>
        </p:spPr>
        <p:txBody>
          <a:bodyPr wrap="square" rtlCol="0">
            <a:spAutoFit/>
          </a:bodyPr>
          <a:lstStyle/>
          <a:p>
            <a:pPr algn="ctr" defTabSz="731520">
              <a:spcAft>
                <a:spcPts val="600"/>
              </a:spcAft>
            </a:pPr>
            <a:r>
              <a:rPr lang="en-US" sz="2560" kern="1200">
                <a:solidFill>
                  <a:schemeClr val="tx1"/>
                </a:solidFill>
                <a:latin typeface="+mn-lt"/>
                <a:ea typeface="+mn-ea"/>
                <a:cs typeface="+mn-cs"/>
              </a:rPr>
              <a:t>CSF (10%)</a:t>
            </a:r>
            <a:endParaRPr lang="en-US" sz="3200"/>
          </a:p>
        </p:txBody>
      </p:sp>
      <p:sp>
        <p:nvSpPr>
          <p:cNvPr id="20" name="TextBox 19"/>
          <p:cNvSpPr txBox="1"/>
          <p:nvPr/>
        </p:nvSpPr>
        <p:spPr>
          <a:xfrm>
            <a:off x="6091469" y="2981102"/>
            <a:ext cx="2067451" cy="486287"/>
          </a:xfrm>
          <a:prstGeom prst="rect">
            <a:avLst/>
          </a:prstGeom>
          <a:noFill/>
          <a:ln w="38100">
            <a:solidFill>
              <a:schemeClr val="tx2"/>
            </a:solidFill>
          </a:ln>
        </p:spPr>
        <p:txBody>
          <a:bodyPr wrap="square" rtlCol="0">
            <a:spAutoFit/>
          </a:bodyPr>
          <a:lstStyle/>
          <a:p>
            <a:pPr algn="ctr" defTabSz="731520">
              <a:spcAft>
                <a:spcPts val="600"/>
              </a:spcAft>
            </a:pPr>
            <a:r>
              <a:rPr lang="en-US" sz="2560" kern="1200">
                <a:solidFill>
                  <a:schemeClr val="tx1"/>
                </a:solidFill>
                <a:latin typeface="+mn-lt"/>
                <a:ea typeface="+mn-ea"/>
                <a:cs typeface="+mn-cs"/>
              </a:rPr>
              <a:t>Blood (10%)</a:t>
            </a:r>
            <a:endParaRPr lang="en-US" sz="3200"/>
          </a:p>
        </p:txBody>
      </p:sp>
    </p:spTree>
    <p:extLst>
      <p:ext uri="{BB962C8B-B14F-4D97-AF65-F5344CB8AC3E}">
        <p14:creationId xmlns:p14="http://schemas.microsoft.com/office/powerpoint/2010/main" val="570261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7">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p:cNvSpPr>
            <a:spLocks noGrp="1"/>
          </p:cNvSpPr>
          <p:nvPr>
            <p:ph type="title"/>
          </p:nvPr>
        </p:nvSpPr>
        <p:spPr>
          <a:xfrm>
            <a:off x="804672" y="457200"/>
            <a:ext cx="10579608" cy="1188720"/>
          </a:xfrm>
        </p:spPr>
        <p:txBody>
          <a:bodyPr>
            <a:normAutofit/>
          </a:bodyPr>
          <a:lstStyle/>
          <a:p>
            <a:r>
              <a:rPr lang="en-US" sz="4000">
                <a:solidFill>
                  <a:schemeClr val="tx2"/>
                </a:solidFill>
              </a:rPr>
              <a:t>Increased intracranial pressure</a:t>
            </a:r>
          </a:p>
        </p:txBody>
      </p:sp>
      <p:grpSp>
        <p:nvGrpSpPr>
          <p:cNvPr id="15" name="Group 19">
            <a:extLst>
              <a:ext uri="{FF2B5EF4-FFF2-40B4-BE49-F238E27FC236}">
                <a16:creationId xmlns:a16="http://schemas.microsoft.com/office/drawing/2014/main" id="{76566969-F813-4CC5-B3E9-363D85B55C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881264" y="-5116"/>
            <a:ext cx="3318648" cy="2490264"/>
            <a:chOff x="-305" y="-1"/>
            <a:chExt cx="3832880" cy="2876136"/>
          </a:xfrm>
        </p:grpSpPr>
        <p:sp>
          <p:nvSpPr>
            <p:cNvPr id="21" name="Freeform: Shape 20">
              <a:extLst>
                <a:ext uri="{FF2B5EF4-FFF2-40B4-BE49-F238E27FC236}">
                  <a16:creationId xmlns:a16="http://schemas.microsoft.com/office/drawing/2014/main" id="{AF8CF66C-45E2-456B-92B0-9E97A331D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65D590E-D70D-4D25-B853-D5208F2AA3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231501E-3F84-4705-A001-13995FA68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552617E4-47FD-4C38-8F70-93BF9B125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25">
            <a:extLst>
              <a:ext uri="{FF2B5EF4-FFF2-40B4-BE49-F238E27FC236}">
                <a16:creationId xmlns:a16="http://schemas.microsoft.com/office/drawing/2014/main" id="{0217D733-97B6-4C43-AF0C-5E3CB0EA13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07887"/>
            <a:ext cx="2605762" cy="2252847"/>
            <a:chOff x="-305" y="-4155"/>
            <a:chExt cx="2514948" cy="2174333"/>
          </a:xfrm>
        </p:grpSpPr>
        <p:sp>
          <p:nvSpPr>
            <p:cNvPr id="27" name="Freeform: Shape 26">
              <a:extLst>
                <a:ext uri="{FF2B5EF4-FFF2-40B4-BE49-F238E27FC236}">
                  <a16:creationId xmlns:a16="http://schemas.microsoft.com/office/drawing/2014/main" id="{FD288266-7E76-4D4A-BAAC-E233FA013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697F88A-8624-4BA2-AF06-E6C3A52F0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CA77163-C052-481C-9DCF-68C23ACAB3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0" name="Freeform: Shape 29">
              <a:extLst>
                <a:ext uri="{FF2B5EF4-FFF2-40B4-BE49-F238E27FC236}">
                  <a16:creationId xmlns:a16="http://schemas.microsoft.com/office/drawing/2014/main" id="{02B425B5-0A0E-4B85-B718-E5DA73431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Content Placeholder 3"/>
          <p:cNvSpPr>
            <a:spLocks/>
          </p:cNvSpPr>
          <p:nvPr/>
        </p:nvSpPr>
        <p:spPr>
          <a:xfrm>
            <a:off x="3352800" y="2560320"/>
            <a:ext cx="5486400" cy="3566160"/>
          </a:xfrm>
          <a:prstGeom prst="fram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extBox 6"/>
          <p:cNvSpPr txBox="1"/>
          <p:nvPr/>
        </p:nvSpPr>
        <p:spPr>
          <a:xfrm>
            <a:off x="5203016" y="3014663"/>
            <a:ext cx="1371600" cy="369332"/>
          </a:xfrm>
          <a:prstGeom prst="rect">
            <a:avLst/>
          </a:prstGeom>
          <a:noFill/>
          <a:ln w="38100">
            <a:solidFill>
              <a:schemeClr val="tx2"/>
            </a:solidFill>
          </a:ln>
        </p:spPr>
        <p:txBody>
          <a:bodyPr wrap="square" rtlCol="0">
            <a:spAutoFit/>
          </a:bodyPr>
          <a:lstStyle/>
          <a:p>
            <a:pPr algn="ctr" defTabSz="822960">
              <a:spcAft>
                <a:spcPts val="600"/>
              </a:spcAft>
            </a:pPr>
            <a:r>
              <a:rPr lang="en-US" sz="1800" kern="1200">
                <a:solidFill>
                  <a:schemeClr val="tx1"/>
                </a:solidFill>
                <a:latin typeface="+mn-lt"/>
                <a:ea typeface="+mn-ea"/>
                <a:cs typeface="+mn-cs"/>
              </a:rPr>
              <a:t>CSF (5%)</a:t>
            </a:r>
            <a:endParaRPr lang="en-US" sz="2000"/>
          </a:p>
        </p:txBody>
      </p:sp>
      <p:sp>
        <p:nvSpPr>
          <p:cNvPr id="8" name="TextBox 7"/>
          <p:cNvSpPr txBox="1"/>
          <p:nvPr/>
        </p:nvSpPr>
        <p:spPr>
          <a:xfrm>
            <a:off x="6576060" y="3014663"/>
            <a:ext cx="1825943" cy="480131"/>
          </a:xfrm>
          <a:prstGeom prst="rect">
            <a:avLst/>
          </a:prstGeom>
          <a:noFill/>
          <a:ln w="38100">
            <a:solidFill>
              <a:schemeClr val="tx2"/>
            </a:solidFill>
          </a:ln>
        </p:spPr>
        <p:txBody>
          <a:bodyPr wrap="square" rtlCol="0">
            <a:spAutoFit/>
          </a:bodyPr>
          <a:lstStyle/>
          <a:p>
            <a:pPr algn="ctr" defTabSz="822960">
              <a:spcAft>
                <a:spcPts val="600"/>
              </a:spcAft>
            </a:pPr>
            <a:r>
              <a:rPr lang="en-US" sz="2520" kern="1200">
                <a:solidFill>
                  <a:schemeClr val="tx1"/>
                </a:solidFill>
                <a:latin typeface="+mn-lt"/>
                <a:ea typeface="+mn-ea"/>
                <a:cs typeface="+mn-cs"/>
              </a:rPr>
              <a:t>Blood (10%)</a:t>
            </a:r>
            <a:endParaRPr lang="en-US" sz="2800"/>
          </a:p>
        </p:txBody>
      </p:sp>
      <p:sp>
        <p:nvSpPr>
          <p:cNvPr id="9" name="TextBox 8"/>
          <p:cNvSpPr txBox="1"/>
          <p:nvPr/>
        </p:nvSpPr>
        <p:spPr>
          <a:xfrm>
            <a:off x="3789997" y="3540960"/>
            <a:ext cx="4612007" cy="1665071"/>
          </a:xfrm>
          <a:prstGeom prst="rect">
            <a:avLst/>
          </a:prstGeom>
          <a:noFill/>
          <a:ln w="38100">
            <a:noFill/>
          </a:ln>
        </p:spPr>
        <p:txBody>
          <a:bodyPr wrap="square" rtlCol="0" anchor="t">
            <a:spAutoFit/>
          </a:bodyPr>
          <a:lstStyle/>
          <a:p>
            <a:pPr algn="ctr" defTabSz="822960">
              <a:spcAft>
                <a:spcPts val="600"/>
              </a:spcAft>
            </a:pPr>
            <a:endParaRPr lang="en-US" sz="6480" kern="1200">
              <a:solidFill>
                <a:schemeClr val="tx1"/>
              </a:solidFill>
              <a:latin typeface="+mn-lt"/>
              <a:ea typeface="+mn-ea"/>
              <a:cs typeface="+mn-cs"/>
            </a:endParaRPr>
          </a:p>
          <a:p>
            <a:pPr algn="ctr" defTabSz="822960">
              <a:spcAft>
                <a:spcPts val="600"/>
              </a:spcAft>
            </a:pPr>
            <a:r>
              <a:rPr lang="en-US" sz="3240" kern="1200">
                <a:solidFill>
                  <a:schemeClr val="tx1"/>
                </a:solidFill>
                <a:latin typeface="+mn-lt"/>
                <a:ea typeface="+mn-ea"/>
                <a:cs typeface="+mn-cs"/>
              </a:rPr>
              <a:t>	Brain (80%)</a:t>
            </a:r>
            <a:endParaRPr lang="en-US" sz="9600"/>
          </a:p>
        </p:txBody>
      </p:sp>
      <p:sp>
        <p:nvSpPr>
          <p:cNvPr id="11" name="Oval 10"/>
          <p:cNvSpPr/>
          <p:nvPr/>
        </p:nvSpPr>
        <p:spPr>
          <a:xfrm>
            <a:off x="3845717" y="3589022"/>
            <a:ext cx="1290163" cy="109727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spcAft>
                <a:spcPts val="600"/>
              </a:spcAft>
            </a:pPr>
            <a:r>
              <a:rPr lang="en-US" sz="2160" kern="1200">
                <a:solidFill>
                  <a:srgbClr val="B50000"/>
                </a:solidFill>
                <a:latin typeface="+mn-lt"/>
                <a:ea typeface="+mn-ea"/>
                <a:cs typeface="+mn-cs"/>
              </a:rPr>
              <a:t>Tumor (5%)</a:t>
            </a:r>
            <a:endParaRPr lang="en-US" sz="2400">
              <a:solidFill>
                <a:srgbClr val="C00000"/>
              </a:solidFill>
            </a:endParaRPr>
          </a:p>
        </p:txBody>
      </p:sp>
    </p:spTree>
    <p:extLst>
      <p:ext uri="{BB962C8B-B14F-4D97-AF65-F5344CB8AC3E}">
        <p14:creationId xmlns:p14="http://schemas.microsoft.com/office/powerpoint/2010/main" val="3173906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p:cNvSpPr>
            <a:spLocks noGrp="1"/>
          </p:cNvSpPr>
          <p:nvPr>
            <p:ph type="title"/>
          </p:nvPr>
        </p:nvSpPr>
        <p:spPr>
          <a:xfrm>
            <a:off x="804672" y="457200"/>
            <a:ext cx="10579608" cy="1188720"/>
          </a:xfrm>
        </p:spPr>
        <p:txBody>
          <a:bodyPr>
            <a:normAutofit/>
          </a:bodyPr>
          <a:lstStyle/>
          <a:p>
            <a:r>
              <a:rPr lang="en-US" sz="4000" dirty="0">
                <a:solidFill>
                  <a:schemeClr val="tx2"/>
                </a:solidFill>
              </a:rPr>
              <a:t>Increased intracranial pressure</a:t>
            </a:r>
          </a:p>
        </p:txBody>
      </p:sp>
      <p:grpSp>
        <p:nvGrpSpPr>
          <p:cNvPr id="18" name="Group 17">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13" name="Freeform: Shape 18">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20">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2" name="Freeform: Shape 21">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23">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34" name="Freeform: Shape 24">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26">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27">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3"/>
          <p:cNvSpPr>
            <a:spLocks/>
          </p:cNvSpPr>
          <p:nvPr/>
        </p:nvSpPr>
        <p:spPr>
          <a:xfrm>
            <a:off x="3352800" y="2543633"/>
            <a:ext cx="5486400" cy="3566160"/>
          </a:xfrm>
          <a:prstGeom prst="fram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extBox 6"/>
          <p:cNvSpPr txBox="1"/>
          <p:nvPr/>
        </p:nvSpPr>
        <p:spPr>
          <a:xfrm>
            <a:off x="6214391" y="2997976"/>
            <a:ext cx="978889" cy="666796"/>
          </a:xfrm>
          <a:prstGeom prst="rect">
            <a:avLst/>
          </a:prstGeom>
          <a:noFill/>
          <a:ln w="38100">
            <a:solidFill>
              <a:schemeClr val="tx2"/>
            </a:solidFill>
          </a:ln>
        </p:spPr>
        <p:txBody>
          <a:bodyPr wrap="square" rtlCol="0">
            <a:spAutoFit/>
          </a:bodyPr>
          <a:lstStyle/>
          <a:p>
            <a:pPr algn="ctr" defTabSz="821040">
              <a:spcAft>
                <a:spcPts val="738"/>
              </a:spcAft>
            </a:pPr>
            <a:r>
              <a:rPr lang="en-US" sz="1796" kern="1200">
                <a:solidFill>
                  <a:schemeClr val="tx1"/>
                </a:solidFill>
                <a:latin typeface="+mn-lt"/>
                <a:ea typeface="+mn-ea"/>
                <a:cs typeface="+mn-cs"/>
              </a:rPr>
              <a:t>CSF (5%)</a:t>
            </a:r>
            <a:endParaRPr lang="en-US" sz="2000"/>
          </a:p>
        </p:txBody>
      </p:sp>
      <p:sp>
        <p:nvSpPr>
          <p:cNvPr id="8" name="TextBox 7"/>
          <p:cNvSpPr txBox="1"/>
          <p:nvPr/>
        </p:nvSpPr>
        <p:spPr>
          <a:xfrm>
            <a:off x="7193280" y="2997976"/>
            <a:ext cx="1208723" cy="368691"/>
          </a:xfrm>
          <a:prstGeom prst="rect">
            <a:avLst/>
          </a:prstGeom>
          <a:noFill/>
          <a:ln w="38100">
            <a:solidFill>
              <a:schemeClr val="tx2"/>
            </a:solidFill>
          </a:ln>
        </p:spPr>
        <p:txBody>
          <a:bodyPr wrap="square" rtlCol="0">
            <a:spAutoFit/>
          </a:bodyPr>
          <a:lstStyle/>
          <a:p>
            <a:pPr algn="ctr" defTabSz="821040">
              <a:spcAft>
                <a:spcPts val="738"/>
              </a:spcAft>
            </a:pPr>
            <a:r>
              <a:rPr lang="en-US" sz="1796" kern="1200">
                <a:solidFill>
                  <a:schemeClr val="tx1"/>
                </a:solidFill>
                <a:latin typeface="+mn-lt"/>
                <a:ea typeface="+mn-ea"/>
                <a:cs typeface="+mn-cs"/>
              </a:rPr>
              <a:t>Blood (5%)</a:t>
            </a:r>
            <a:endParaRPr lang="en-US" sz="2000"/>
          </a:p>
        </p:txBody>
      </p:sp>
      <p:sp>
        <p:nvSpPr>
          <p:cNvPr id="9" name="TextBox 8"/>
          <p:cNvSpPr txBox="1"/>
          <p:nvPr/>
        </p:nvSpPr>
        <p:spPr>
          <a:xfrm>
            <a:off x="3789996" y="3524274"/>
            <a:ext cx="4612007" cy="2199604"/>
          </a:xfrm>
          <a:prstGeom prst="rect">
            <a:avLst/>
          </a:prstGeom>
          <a:noFill/>
          <a:ln w="38100">
            <a:noFill/>
          </a:ln>
        </p:spPr>
        <p:txBody>
          <a:bodyPr wrap="square" rtlCol="0" anchor="t">
            <a:spAutoFit/>
          </a:bodyPr>
          <a:lstStyle/>
          <a:p>
            <a:pPr algn="ctr" defTabSz="821040">
              <a:spcAft>
                <a:spcPts val="738"/>
              </a:spcAft>
            </a:pPr>
            <a:r>
              <a:rPr lang="en-US" sz="6465" kern="1200">
                <a:solidFill>
                  <a:schemeClr val="tx1"/>
                </a:solidFill>
                <a:latin typeface="+mn-lt"/>
                <a:ea typeface="+mn-ea"/>
                <a:cs typeface="+mn-cs"/>
              </a:rPr>
              <a:t>		</a:t>
            </a:r>
          </a:p>
          <a:p>
            <a:pPr algn="ctr" defTabSz="821040">
              <a:spcAft>
                <a:spcPts val="738"/>
              </a:spcAft>
            </a:pPr>
            <a:r>
              <a:rPr lang="en-US" sz="6465" kern="1200">
                <a:solidFill>
                  <a:schemeClr val="tx1"/>
                </a:solidFill>
                <a:latin typeface="+mn-lt"/>
                <a:ea typeface="+mn-ea"/>
                <a:cs typeface="+mn-cs"/>
              </a:rPr>
              <a:t>		</a:t>
            </a:r>
            <a:r>
              <a:rPr lang="en-US" sz="3232" kern="1200">
                <a:solidFill>
                  <a:schemeClr val="tx1"/>
                </a:solidFill>
                <a:latin typeface="+mn-lt"/>
                <a:ea typeface="+mn-ea"/>
                <a:cs typeface="+mn-cs"/>
              </a:rPr>
              <a:t>Brain (70%)</a:t>
            </a:r>
            <a:endParaRPr lang="en-US" sz="9600"/>
          </a:p>
        </p:txBody>
      </p:sp>
      <p:sp>
        <p:nvSpPr>
          <p:cNvPr id="3" name="Donut 2"/>
          <p:cNvSpPr/>
          <p:nvPr/>
        </p:nvSpPr>
        <p:spPr>
          <a:xfrm>
            <a:off x="3807142" y="3295668"/>
            <a:ext cx="2014538" cy="2036103"/>
          </a:xfrm>
          <a:prstGeom prst="donut">
            <a:avLst>
              <a:gd name="adj" fmla="val 826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1040">
              <a:spcAft>
                <a:spcPts val="738"/>
              </a:spcAft>
            </a:pPr>
            <a:r>
              <a:rPr lang="en-US" sz="1616" kern="1200">
                <a:solidFill>
                  <a:schemeClr val="tx1"/>
                </a:solidFill>
                <a:latin typeface="+mn-lt"/>
                <a:ea typeface="+mn-ea"/>
                <a:cs typeface="+mn-cs"/>
              </a:rPr>
              <a:t>Tumor with surrounding edema (20%)</a:t>
            </a:r>
            <a:endParaRPr lang="en-US" sz="1800">
              <a:solidFill>
                <a:schemeClr val="tx1"/>
              </a:solidFill>
            </a:endParaRPr>
          </a:p>
        </p:txBody>
      </p:sp>
    </p:spTree>
    <p:extLst>
      <p:ext uri="{BB962C8B-B14F-4D97-AF65-F5344CB8AC3E}">
        <p14:creationId xmlns:p14="http://schemas.microsoft.com/office/powerpoint/2010/main" val="488383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p:cNvSpPr>
            <a:spLocks noGrp="1"/>
          </p:cNvSpPr>
          <p:nvPr>
            <p:ph type="title"/>
          </p:nvPr>
        </p:nvSpPr>
        <p:spPr>
          <a:xfrm>
            <a:off x="1729408" y="457200"/>
            <a:ext cx="8845827" cy="1188720"/>
          </a:xfrm>
        </p:spPr>
        <p:txBody>
          <a:bodyPr>
            <a:normAutofit/>
          </a:bodyPr>
          <a:lstStyle/>
          <a:p>
            <a:pPr>
              <a:lnSpc>
                <a:spcPct val="90000"/>
              </a:lnSpc>
            </a:pPr>
            <a:r>
              <a:rPr lang="en-US" sz="4000" dirty="0">
                <a:solidFill>
                  <a:schemeClr val="tx2"/>
                </a:solidFill>
              </a:rPr>
              <a:t>Increased intracranial pressure – obstructive hydrocephalus</a:t>
            </a:r>
          </a:p>
        </p:txBody>
      </p:sp>
      <p:grpSp>
        <p:nvGrpSpPr>
          <p:cNvPr id="18" name="Group 17">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19" name="Freeform: Shape 18">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25" name="Freeform: Shape 24">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3"/>
          <p:cNvSpPr>
            <a:spLocks/>
          </p:cNvSpPr>
          <p:nvPr/>
        </p:nvSpPr>
        <p:spPr>
          <a:xfrm>
            <a:off x="3352800" y="2543633"/>
            <a:ext cx="5486400" cy="3566160"/>
          </a:xfrm>
          <a:prstGeom prst="fram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extBox 7"/>
          <p:cNvSpPr txBox="1"/>
          <p:nvPr/>
        </p:nvSpPr>
        <p:spPr>
          <a:xfrm>
            <a:off x="6233160" y="2997976"/>
            <a:ext cx="2168843" cy="480131"/>
          </a:xfrm>
          <a:prstGeom prst="rect">
            <a:avLst/>
          </a:prstGeom>
          <a:noFill/>
          <a:ln w="38100">
            <a:solidFill>
              <a:schemeClr val="tx2"/>
            </a:solidFill>
          </a:ln>
        </p:spPr>
        <p:txBody>
          <a:bodyPr wrap="square" rtlCol="0">
            <a:spAutoFit/>
          </a:bodyPr>
          <a:lstStyle/>
          <a:p>
            <a:pPr algn="ctr" defTabSz="822960">
              <a:spcAft>
                <a:spcPts val="600"/>
              </a:spcAft>
            </a:pPr>
            <a:r>
              <a:rPr lang="en-US" sz="2520" kern="1200">
                <a:solidFill>
                  <a:schemeClr val="tx1"/>
                </a:solidFill>
                <a:latin typeface="+mn-lt"/>
                <a:ea typeface="+mn-ea"/>
                <a:cs typeface="+mn-cs"/>
              </a:rPr>
              <a:t>Blood (10%)</a:t>
            </a:r>
            <a:endParaRPr lang="en-US" sz="2800"/>
          </a:p>
        </p:txBody>
      </p:sp>
      <p:sp>
        <p:nvSpPr>
          <p:cNvPr id="9" name="TextBox 8"/>
          <p:cNvSpPr txBox="1"/>
          <p:nvPr/>
        </p:nvSpPr>
        <p:spPr>
          <a:xfrm>
            <a:off x="3789997" y="3524273"/>
            <a:ext cx="4612007" cy="1665071"/>
          </a:xfrm>
          <a:prstGeom prst="rect">
            <a:avLst/>
          </a:prstGeom>
          <a:noFill/>
          <a:ln w="38100">
            <a:noFill/>
          </a:ln>
        </p:spPr>
        <p:txBody>
          <a:bodyPr wrap="square" rtlCol="0" anchor="t">
            <a:spAutoFit/>
          </a:bodyPr>
          <a:lstStyle/>
          <a:p>
            <a:pPr algn="ctr" defTabSz="822960">
              <a:spcAft>
                <a:spcPts val="600"/>
              </a:spcAft>
            </a:pPr>
            <a:endParaRPr lang="en-US" sz="6480" kern="1200">
              <a:solidFill>
                <a:schemeClr val="tx1"/>
              </a:solidFill>
              <a:latin typeface="+mn-lt"/>
              <a:ea typeface="+mn-ea"/>
              <a:cs typeface="+mn-cs"/>
            </a:endParaRPr>
          </a:p>
          <a:p>
            <a:pPr algn="ctr" defTabSz="822960">
              <a:spcAft>
                <a:spcPts val="600"/>
              </a:spcAft>
            </a:pPr>
            <a:r>
              <a:rPr lang="en-US" sz="3240" kern="1200">
                <a:solidFill>
                  <a:schemeClr val="tx1"/>
                </a:solidFill>
                <a:latin typeface="+mn-lt"/>
                <a:ea typeface="+mn-ea"/>
                <a:cs typeface="+mn-cs"/>
              </a:rPr>
              <a:t>			</a:t>
            </a:r>
            <a:r>
              <a:rPr lang="en-US" sz="2520" kern="1200">
                <a:solidFill>
                  <a:schemeClr val="tx1"/>
                </a:solidFill>
                <a:latin typeface="+mn-lt"/>
                <a:ea typeface="+mn-ea"/>
                <a:cs typeface="+mn-cs"/>
              </a:rPr>
              <a:t>Brain (40%)</a:t>
            </a:r>
            <a:endParaRPr lang="en-US" sz="2800"/>
          </a:p>
        </p:txBody>
      </p:sp>
      <p:sp>
        <p:nvSpPr>
          <p:cNvPr id="3" name="Rectangle 2"/>
          <p:cNvSpPr/>
          <p:nvPr/>
        </p:nvSpPr>
        <p:spPr>
          <a:xfrm>
            <a:off x="3789997" y="2997976"/>
            <a:ext cx="2443163" cy="2700338"/>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Box 4"/>
          <p:cNvSpPr txBox="1"/>
          <p:nvPr/>
        </p:nvSpPr>
        <p:spPr>
          <a:xfrm>
            <a:off x="4175760" y="4025326"/>
            <a:ext cx="1645920" cy="1080296"/>
          </a:xfrm>
          <a:prstGeom prst="rect">
            <a:avLst/>
          </a:prstGeom>
          <a:noFill/>
        </p:spPr>
        <p:txBody>
          <a:bodyPr wrap="square" rtlCol="0">
            <a:spAutoFit/>
          </a:bodyPr>
          <a:lstStyle/>
          <a:p>
            <a:pPr algn="ctr" defTabSz="822960">
              <a:spcAft>
                <a:spcPts val="600"/>
              </a:spcAft>
            </a:pPr>
            <a:r>
              <a:rPr lang="en-US" sz="3240" kern="1200">
                <a:solidFill>
                  <a:schemeClr val="tx1"/>
                </a:solidFill>
                <a:latin typeface="+mn-lt"/>
                <a:ea typeface="+mn-ea"/>
                <a:cs typeface="+mn-cs"/>
              </a:rPr>
              <a:t>CSF (50%)</a:t>
            </a:r>
            <a:endParaRPr lang="en-US" sz="3600"/>
          </a:p>
        </p:txBody>
      </p:sp>
    </p:spTree>
    <p:extLst>
      <p:ext uri="{BB962C8B-B14F-4D97-AF65-F5344CB8AC3E}">
        <p14:creationId xmlns:p14="http://schemas.microsoft.com/office/powerpoint/2010/main" val="1388610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type="pic" idx="1"/>
          </p:nvPr>
        </p:nvPicPr>
        <p:blipFill rotWithShape="1">
          <a:blip r:embed="rId3"/>
          <a:srcRect t="14008" b="14008"/>
          <a:stretch/>
        </p:blipFill>
        <p:spPr>
          <a:xfrm>
            <a:off x="1392828" y="523323"/>
            <a:ext cx="9406343" cy="5291068"/>
          </a:xfrm>
          <a:prstGeom prst="rect">
            <a:avLst/>
          </a:prstGeom>
        </p:spPr>
      </p:pic>
      <p:pic>
        <p:nvPicPr>
          <p:cNvPr id="5" name="Picture 4"/>
          <p:cNvPicPr>
            <a:picLocks noChangeAspect="1"/>
          </p:cNvPicPr>
          <p:nvPr/>
        </p:nvPicPr>
        <p:blipFill>
          <a:blip r:embed="rId4"/>
          <a:stretch>
            <a:fillRect/>
          </a:stretch>
        </p:blipFill>
        <p:spPr>
          <a:xfrm>
            <a:off x="5196756" y="6383246"/>
            <a:ext cx="1950889" cy="323116"/>
          </a:xfrm>
          <a:prstGeom prst="rect">
            <a:avLst/>
          </a:prstGeom>
        </p:spPr>
      </p:pic>
    </p:spTree>
    <p:extLst>
      <p:ext uri="{BB962C8B-B14F-4D97-AF65-F5344CB8AC3E}">
        <p14:creationId xmlns:p14="http://schemas.microsoft.com/office/powerpoint/2010/main" val="3998485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7">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34644"/>
            <a:ext cx="10509504" cy="1076914"/>
          </a:xfrm>
        </p:spPr>
        <p:txBody>
          <a:bodyPr vert="horz" lIns="91440" tIns="45720" rIns="91440" bIns="45720" rtlCol="0" anchor="ctr">
            <a:normAutofit/>
          </a:bodyPr>
          <a:lstStyle/>
          <a:p>
            <a:pPr algn="l">
              <a:lnSpc>
                <a:spcPct val="90000"/>
              </a:lnSpc>
            </a:pPr>
            <a:r>
              <a:rPr lang="en-US" sz="3400" kern="1200">
                <a:solidFill>
                  <a:schemeClr val="tx1"/>
                </a:solidFill>
                <a:latin typeface="+mj-lt"/>
                <a:ea typeface="+mj-ea"/>
                <a:cs typeface="+mj-cs"/>
              </a:rPr>
              <a:t>Obstruction of CSF outflow</a:t>
            </a:r>
            <a:br>
              <a:rPr lang="en-US" sz="3400" kern="1200">
                <a:solidFill>
                  <a:schemeClr val="tx1"/>
                </a:solidFill>
                <a:latin typeface="+mj-lt"/>
                <a:ea typeface="+mj-ea"/>
                <a:cs typeface="+mj-cs"/>
              </a:rPr>
            </a:br>
            <a:endParaRPr lang="en-US" sz="3400" kern="1200">
              <a:solidFill>
                <a:schemeClr val="tx1"/>
              </a:solidFill>
              <a:latin typeface="+mj-lt"/>
              <a:ea typeface="+mj-ea"/>
              <a:cs typeface="+mj-cs"/>
            </a:endParaRPr>
          </a:p>
        </p:txBody>
      </p:sp>
      <p:sp>
        <p:nvSpPr>
          <p:cNvPr id="16" name="Rectangle 1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2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p:cNvSpPr>
            <a:spLocks/>
          </p:cNvSpPr>
          <p:nvPr/>
        </p:nvSpPr>
        <p:spPr>
          <a:xfrm>
            <a:off x="1594773" y="1693455"/>
            <a:ext cx="3555998" cy="563091"/>
          </a:xfrm>
          <a:prstGeom prst="rect">
            <a:avLst/>
          </a:prstGeom>
        </p:spPr>
        <p:txBody>
          <a:bodyPr/>
          <a:lstStyle/>
          <a:p>
            <a:pPr algn="ctr" defTabSz="804672">
              <a:spcAft>
                <a:spcPts val="600"/>
              </a:spcAft>
            </a:pPr>
            <a:r>
              <a:rPr lang="en-US" sz="2800" kern="1200" dirty="0">
                <a:solidFill>
                  <a:schemeClr val="tx1"/>
                </a:solidFill>
                <a:latin typeface="+mn-lt"/>
                <a:ea typeface="+mn-ea"/>
                <a:cs typeface="+mn-cs"/>
              </a:rPr>
              <a:t>Normal ventricles</a:t>
            </a:r>
            <a:endParaRPr lang="en-US" sz="2800" dirty="0"/>
          </a:p>
        </p:txBody>
      </p:sp>
      <p:sp>
        <p:nvSpPr>
          <p:cNvPr id="6" name="Text Placeholder 5"/>
          <p:cNvSpPr>
            <a:spLocks/>
          </p:cNvSpPr>
          <p:nvPr/>
        </p:nvSpPr>
        <p:spPr>
          <a:xfrm>
            <a:off x="6154488" y="1737360"/>
            <a:ext cx="3557394" cy="563091"/>
          </a:xfrm>
          <a:prstGeom prst="rect">
            <a:avLst/>
          </a:prstGeom>
        </p:spPr>
        <p:txBody>
          <a:bodyPr/>
          <a:lstStyle/>
          <a:p>
            <a:pPr algn="ctr" defTabSz="804672">
              <a:spcAft>
                <a:spcPts val="600"/>
              </a:spcAft>
            </a:pPr>
            <a:r>
              <a:rPr lang="en-US" sz="2800" kern="1200" dirty="0">
                <a:solidFill>
                  <a:schemeClr val="tx1"/>
                </a:solidFill>
                <a:latin typeface="+mn-lt"/>
                <a:ea typeface="+mn-ea"/>
                <a:cs typeface="+mn-cs"/>
              </a:rPr>
              <a:t>Hydrocephalus</a:t>
            </a:r>
            <a:endParaRPr lang="en-US" sz="2800" dirty="0"/>
          </a:p>
        </p:txBody>
      </p:sp>
      <p:pic>
        <p:nvPicPr>
          <p:cNvPr id="10" name="Content Placeholder 9"/>
          <p:cNvPicPr>
            <a:picLocks noChangeAspect="1"/>
          </p:cNvPicPr>
          <p:nvPr/>
        </p:nvPicPr>
        <p:blipFill>
          <a:blip r:embed="rId3"/>
          <a:stretch>
            <a:fillRect/>
          </a:stretch>
        </p:blipFill>
        <p:spPr>
          <a:xfrm>
            <a:off x="6503455" y="2305809"/>
            <a:ext cx="3813361" cy="4285118"/>
          </a:xfrm>
          <a:prstGeom prst="rect">
            <a:avLst/>
          </a:prstGeom>
        </p:spPr>
      </p:pic>
      <p:sp>
        <p:nvSpPr>
          <p:cNvPr id="11" name="Rectangle 10"/>
          <p:cNvSpPr/>
          <p:nvPr/>
        </p:nvSpPr>
        <p:spPr>
          <a:xfrm>
            <a:off x="9711882" y="1276469"/>
            <a:ext cx="1713711" cy="254813"/>
          </a:xfrm>
          <a:prstGeom prst="rect">
            <a:avLst/>
          </a:prstGeom>
        </p:spPr>
        <p:txBody>
          <a:bodyPr wrap="square">
            <a:spAutoFit/>
          </a:bodyPr>
          <a:lstStyle/>
          <a:p>
            <a:pPr defTabSz="804672">
              <a:spcAft>
                <a:spcPts val="600"/>
              </a:spcAft>
            </a:pPr>
            <a:r>
              <a:rPr lang="en-US" sz="1056" kern="1200" dirty="0">
                <a:solidFill>
                  <a:schemeClr val="tx1"/>
                </a:solidFill>
                <a:latin typeface="+mn-lt"/>
                <a:ea typeface="+mn-ea"/>
                <a:cs typeface="+mn-cs"/>
              </a:rPr>
              <a:t>https://medpix.nlm.nih.gov</a:t>
            </a:r>
            <a:endParaRPr lang="en-US" sz="1200" dirty="0"/>
          </a:p>
        </p:txBody>
      </p:sp>
      <p:pic>
        <p:nvPicPr>
          <p:cNvPr id="13" name="Content Placeholder 12"/>
          <p:cNvPicPr>
            <a:picLocks noChangeAspect="1"/>
          </p:cNvPicPr>
          <p:nvPr/>
        </p:nvPicPr>
        <p:blipFill>
          <a:blip r:embed="rId4"/>
          <a:stretch>
            <a:fillRect/>
          </a:stretch>
        </p:blipFill>
        <p:spPr>
          <a:xfrm>
            <a:off x="1558357" y="2258533"/>
            <a:ext cx="3252182" cy="4332393"/>
          </a:xfrm>
          <a:prstGeom prst="rect">
            <a:avLst/>
          </a:prstGeom>
        </p:spPr>
      </p:pic>
    </p:spTree>
    <p:extLst>
      <p:ext uri="{BB962C8B-B14F-4D97-AF65-F5344CB8AC3E}">
        <p14:creationId xmlns:p14="http://schemas.microsoft.com/office/powerpoint/2010/main" val="2995206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777E57D-6A88-4B5B-A068-2BA7FF4E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41248" y="502920"/>
            <a:ext cx="10509504" cy="1327470"/>
          </a:xfrm>
        </p:spPr>
        <p:txBody>
          <a:bodyPr anchor="b">
            <a:normAutofit/>
          </a:bodyPr>
          <a:lstStyle/>
          <a:p>
            <a:r>
              <a:rPr lang="en-US" sz="4800" dirty="0"/>
              <a:t>Case example</a:t>
            </a:r>
          </a:p>
        </p:txBody>
      </p:sp>
      <p:sp>
        <p:nvSpPr>
          <p:cNvPr id="12" name="Rectangle 11">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289407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4"/>
          <p:cNvSpPr>
            <a:spLocks noGrp="1"/>
          </p:cNvSpPr>
          <p:nvPr>
            <p:ph idx="1"/>
          </p:nvPr>
        </p:nvSpPr>
        <p:spPr>
          <a:xfrm>
            <a:off x="841248" y="3000895"/>
            <a:ext cx="10506456" cy="3591929"/>
          </a:xfrm>
        </p:spPr>
        <p:txBody>
          <a:bodyPr>
            <a:normAutofit lnSpcReduction="10000"/>
          </a:bodyPr>
          <a:lstStyle/>
          <a:p>
            <a:pPr marL="0" indent="0">
              <a:lnSpc>
                <a:spcPct val="90000"/>
              </a:lnSpc>
              <a:buNone/>
            </a:pPr>
            <a:r>
              <a:rPr lang="en-US" sz="2600" dirty="0"/>
              <a:t>22 month old female with a few months of limping; progresses to R hemiparesis.</a:t>
            </a:r>
          </a:p>
          <a:p>
            <a:pPr marL="0" indent="0">
              <a:lnSpc>
                <a:spcPct val="90000"/>
              </a:lnSpc>
              <a:buNone/>
            </a:pPr>
            <a:endParaRPr lang="en-US" sz="2600" dirty="0"/>
          </a:p>
          <a:p>
            <a:pPr marL="0" indent="0">
              <a:lnSpc>
                <a:spcPct val="90000"/>
              </a:lnSpc>
              <a:buNone/>
            </a:pPr>
            <a:r>
              <a:rPr lang="en-US" sz="2600" dirty="0"/>
              <a:t>The Neurosurgery team documents:</a:t>
            </a:r>
          </a:p>
          <a:p>
            <a:pPr marL="0" indent="0">
              <a:lnSpc>
                <a:spcPct val="90000"/>
              </a:lnSpc>
              <a:buNone/>
            </a:pPr>
            <a:endParaRPr lang="en-US" sz="2600" dirty="0"/>
          </a:p>
          <a:p>
            <a:pPr marL="0" indent="0">
              <a:lnSpc>
                <a:spcPct val="90000"/>
              </a:lnSpc>
              <a:buNone/>
            </a:pPr>
            <a:r>
              <a:rPr lang="en-US" sz="2600" dirty="0"/>
              <a:t>“Right choroid plexus tumor, trapped right ventricular system, midline shift”</a:t>
            </a:r>
          </a:p>
          <a:p>
            <a:pPr marL="0" indent="0">
              <a:lnSpc>
                <a:spcPct val="90000"/>
              </a:lnSpc>
              <a:buNone/>
            </a:pPr>
            <a:endParaRPr lang="en-US" sz="2600" dirty="0"/>
          </a:p>
          <a:p>
            <a:pPr marL="0" indent="0">
              <a:lnSpc>
                <a:spcPct val="90000"/>
              </a:lnSpc>
              <a:buNone/>
            </a:pPr>
            <a:r>
              <a:rPr lang="en-US" sz="2600" dirty="0"/>
              <a:t>What is missing? </a:t>
            </a:r>
          </a:p>
          <a:p>
            <a:pPr marL="0" indent="0">
              <a:lnSpc>
                <a:spcPct val="90000"/>
              </a:lnSpc>
              <a:buNone/>
            </a:pPr>
            <a:r>
              <a:rPr lang="en-US" sz="2600" dirty="0"/>
              <a:t>Brain compression, </a:t>
            </a:r>
            <a:r>
              <a:rPr lang="en-US" sz="2600" dirty="0" err="1"/>
              <a:t>transependymal</a:t>
            </a:r>
            <a:r>
              <a:rPr lang="en-US" sz="2600" dirty="0"/>
              <a:t> edema &amp; obstructive hydrocephalus</a:t>
            </a:r>
          </a:p>
          <a:p>
            <a:pPr marL="0" indent="0">
              <a:lnSpc>
                <a:spcPct val="90000"/>
              </a:lnSpc>
              <a:buNone/>
            </a:pPr>
            <a:endParaRPr lang="en-US" sz="2000" dirty="0"/>
          </a:p>
          <a:p>
            <a:pPr marL="0" indent="0">
              <a:lnSpc>
                <a:spcPct val="90000"/>
              </a:lnSpc>
              <a:buNone/>
            </a:pPr>
            <a:endParaRPr lang="en-US" sz="2000" dirty="0"/>
          </a:p>
          <a:p>
            <a:pPr marL="514350" indent="-514350">
              <a:lnSpc>
                <a:spcPct val="90000"/>
              </a:lnSpc>
              <a:buAutoNum type="arabicPeriod"/>
            </a:pPr>
            <a:endParaRPr lang="en-US" sz="2000" dirty="0"/>
          </a:p>
          <a:p>
            <a:pPr marL="514350" indent="-514350">
              <a:lnSpc>
                <a:spcPct val="90000"/>
              </a:lnSpc>
              <a:buAutoNum type="arabicPeriod"/>
            </a:pPr>
            <a:endParaRPr lang="en-US" sz="2000" dirty="0"/>
          </a:p>
          <a:p>
            <a:pPr marL="514350" indent="-514350">
              <a:lnSpc>
                <a:spcPct val="90000"/>
              </a:lnSpc>
              <a:buAutoNum type="arabicPeriod"/>
            </a:pPr>
            <a:endParaRPr lang="en-US" sz="2000" dirty="0"/>
          </a:p>
        </p:txBody>
      </p:sp>
    </p:spTree>
    <p:extLst>
      <p:ext uri="{BB962C8B-B14F-4D97-AF65-F5344CB8AC3E}">
        <p14:creationId xmlns:p14="http://schemas.microsoft.com/office/powerpoint/2010/main" val="2727817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841248" y="334644"/>
            <a:ext cx="10509504" cy="1076914"/>
          </a:xfrm>
        </p:spPr>
        <p:txBody>
          <a:bodyPr anchor="ctr">
            <a:normAutofit/>
          </a:bodyPr>
          <a:lstStyle/>
          <a:p>
            <a:r>
              <a:rPr lang="en-US" sz="4000"/>
              <a:t>Case example</a:t>
            </a:r>
          </a:p>
        </p:txBody>
      </p:sp>
      <p:sp>
        <p:nvSpPr>
          <p:cNvPr id="21" name="Rectangle 2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p:cNvPicPr>
            <a:picLocks noChangeAspect="1"/>
          </p:cNvPicPr>
          <p:nvPr/>
        </p:nvPicPr>
        <p:blipFill>
          <a:blip r:embed="rId3"/>
          <a:stretch>
            <a:fillRect/>
          </a:stretch>
        </p:blipFill>
        <p:spPr>
          <a:xfrm>
            <a:off x="3297696" y="1737360"/>
            <a:ext cx="5218916" cy="4535424"/>
          </a:xfrm>
          <a:prstGeom prst="rect">
            <a:avLst/>
          </a:prstGeom>
        </p:spPr>
      </p:pic>
      <p:sp>
        <p:nvSpPr>
          <p:cNvPr id="9" name="TextBox 8"/>
          <p:cNvSpPr txBox="1"/>
          <p:nvPr/>
        </p:nvSpPr>
        <p:spPr>
          <a:xfrm>
            <a:off x="8500537" y="3994539"/>
            <a:ext cx="1729779" cy="370104"/>
          </a:xfrm>
          <a:prstGeom prst="rect">
            <a:avLst/>
          </a:prstGeom>
          <a:noFill/>
          <a:ln w="38100">
            <a:solidFill>
              <a:srgbClr val="C00000"/>
            </a:solidFill>
          </a:ln>
        </p:spPr>
        <p:txBody>
          <a:bodyPr wrap="square" rtlCol="0">
            <a:spAutoFit/>
          </a:bodyPr>
          <a:lstStyle/>
          <a:p>
            <a:pPr algn="ctr">
              <a:spcAft>
                <a:spcPts val="600"/>
              </a:spcAft>
            </a:pPr>
            <a:r>
              <a:rPr lang="en-US" kern="1200">
                <a:solidFill>
                  <a:srgbClr val="B50000"/>
                </a:solidFill>
                <a:latin typeface="+mn-lt"/>
                <a:ea typeface="+mn-ea"/>
                <a:cs typeface="+mn-cs"/>
              </a:rPr>
              <a:t>Hydrocephalus</a:t>
            </a:r>
            <a:endParaRPr lang="en-US">
              <a:solidFill>
                <a:srgbClr val="C00000"/>
              </a:solidFill>
            </a:endParaRPr>
          </a:p>
        </p:txBody>
      </p:sp>
      <p:cxnSp>
        <p:nvCxnSpPr>
          <p:cNvPr id="11" name="Straight Arrow Connector 10"/>
          <p:cNvCxnSpPr/>
          <p:nvPr/>
        </p:nvCxnSpPr>
        <p:spPr>
          <a:xfrm>
            <a:off x="3044370" y="3492941"/>
            <a:ext cx="1450827" cy="86301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952539" y="3307888"/>
            <a:ext cx="948710" cy="370104"/>
          </a:xfrm>
          <a:prstGeom prst="rect">
            <a:avLst/>
          </a:prstGeom>
          <a:noFill/>
          <a:ln w="38100">
            <a:solidFill>
              <a:srgbClr val="C00000"/>
            </a:solidFill>
          </a:ln>
        </p:spPr>
        <p:txBody>
          <a:bodyPr wrap="square" rtlCol="0">
            <a:spAutoFit/>
          </a:bodyPr>
          <a:lstStyle/>
          <a:p>
            <a:pPr algn="ctr">
              <a:spcAft>
                <a:spcPts val="600"/>
              </a:spcAft>
            </a:pPr>
            <a:r>
              <a:rPr lang="en-US" kern="1200">
                <a:solidFill>
                  <a:srgbClr val="B50000"/>
                </a:solidFill>
                <a:latin typeface="+mn-lt"/>
                <a:ea typeface="+mn-ea"/>
                <a:cs typeface="+mn-cs"/>
              </a:rPr>
              <a:t>Tumor</a:t>
            </a:r>
            <a:endParaRPr lang="en-US">
              <a:solidFill>
                <a:srgbClr val="C00000"/>
              </a:solidFill>
            </a:endParaRPr>
          </a:p>
        </p:txBody>
      </p:sp>
      <p:cxnSp>
        <p:nvCxnSpPr>
          <p:cNvPr id="14" name="Straight Arrow Connector 13"/>
          <p:cNvCxnSpPr/>
          <p:nvPr/>
        </p:nvCxnSpPr>
        <p:spPr>
          <a:xfrm flipH="1">
            <a:off x="6688066" y="4501088"/>
            <a:ext cx="1903068" cy="61087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161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Dr. Sanderson is a consulting associate with Pediatric Resource Group.</a:t>
            </a:r>
          </a:p>
        </p:txBody>
      </p:sp>
    </p:spTree>
    <p:extLst>
      <p:ext uri="{BB962C8B-B14F-4D97-AF65-F5344CB8AC3E}">
        <p14:creationId xmlns:p14="http://schemas.microsoft.com/office/powerpoint/2010/main" val="1234267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34644"/>
            <a:ext cx="10509504" cy="1076914"/>
          </a:xfrm>
        </p:spPr>
        <p:txBody>
          <a:bodyPr anchor="ctr">
            <a:normAutofit/>
          </a:bodyPr>
          <a:lstStyle/>
          <a:p>
            <a:r>
              <a:rPr lang="en-US" sz="4000"/>
              <a:t>Mass effect, midline shift, sulcal effacement</a:t>
            </a:r>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F29C10BC-850D-F2EA-88E9-F8F9C50A0BE4}"/>
              </a:ext>
            </a:extLst>
          </p:cNvPr>
          <p:cNvGraphicFramePr>
            <a:graphicFrameLocks noGrp="1"/>
          </p:cNvGraphicFramePr>
          <p:nvPr>
            <p:ph idx="1"/>
            <p:extLst>
              <p:ext uri="{D42A27DB-BD31-4B8C-83A1-F6EECF244321}">
                <p14:modId xmlns:p14="http://schemas.microsoft.com/office/powerpoint/2010/main" val="1966645209"/>
              </p:ext>
            </p:extLst>
          </p:nvPr>
        </p:nvGraphicFramePr>
        <p:xfrm>
          <a:off x="838200" y="1737359"/>
          <a:ext cx="10641676" cy="4771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7539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841248" y="334644"/>
            <a:ext cx="10509504" cy="1076914"/>
          </a:xfrm>
        </p:spPr>
        <p:txBody>
          <a:bodyPr anchor="ctr">
            <a:normAutofit/>
          </a:bodyPr>
          <a:lstStyle/>
          <a:p>
            <a:r>
              <a:rPr lang="en-US" sz="4000"/>
              <a:t>Mass effect &amp; midline shift</a:t>
            </a:r>
          </a:p>
        </p:txBody>
      </p:sp>
      <p:sp>
        <p:nvSpPr>
          <p:cNvPr id="24" name="Rectangle 23">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p:cNvPicPr>
            <a:picLocks noChangeAspect="1"/>
          </p:cNvPicPr>
          <p:nvPr/>
        </p:nvPicPr>
        <p:blipFill>
          <a:blip r:embed="rId3"/>
          <a:stretch>
            <a:fillRect/>
          </a:stretch>
        </p:blipFill>
        <p:spPr>
          <a:xfrm>
            <a:off x="3427153" y="1737360"/>
            <a:ext cx="5218916" cy="4535424"/>
          </a:xfrm>
          <a:prstGeom prst="rect">
            <a:avLst/>
          </a:prstGeom>
        </p:spPr>
      </p:pic>
      <p:cxnSp>
        <p:nvCxnSpPr>
          <p:cNvPr id="11" name="Straight Arrow Connector 10"/>
          <p:cNvCxnSpPr/>
          <p:nvPr/>
        </p:nvCxnSpPr>
        <p:spPr>
          <a:xfrm>
            <a:off x="3274433" y="3337836"/>
            <a:ext cx="1450826" cy="86301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807007" y="2875205"/>
            <a:ext cx="1406866" cy="925260"/>
          </a:xfrm>
          <a:prstGeom prst="rect">
            <a:avLst/>
          </a:prstGeom>
          <a:noFill/>
          <a:ln w="38100">
            <a:solidFill>
              <a:srgbClr val="C00000"/>
            </a:solidFill>
          </a:ln>
        </p:spPr>
        <p:txBody>
          <a:bodyPr wrap="square" rtlCol="0">
            <a:spAutoFit/>
          </a:bodyPr>
          <a:lstStyle/>
          <a:p>
            <a:pPr algn="ctr">
              <a:spcAft>
                <a:spcPts val="600"/>
              </a:spcAft>
            </a:pPr>
            <a:r>
              <a:rPr lang="en-US" kern="1200">
                <a:solidFill>
                  <a:srgbClr val="B50000"/>
                </a:solidFill>
                <a:latin typeface="+mn-lt"/>
                <a:ea typeface="+mn-ea"/>
                <a:cs typeface="+mn-cs"/>
              </a:rPr>
              <a:t>Tumor causing mass effect</a:t>
            </a:r>
            <a:endParaRPr lang="en-US">
              <a:solidFill>
                <a:srgbClr val="C00000"/>
              </a:solidFill>
            </a:endParaRPr>
          </a:p>
        </p:txBody>
      </p:sp>
      <p:sp>
        <p:nvSpPr>
          <p:cNvPr id="16" name="TextBox 15"/>
          <p:cNvSpPr txBox="1"/>
          <p:nvPr/>
        </p:nvSpPr>
        <p:spPr>
          <a:xfrm>
            <a:off x="8798787" y="2466647"/>
            <a:ext cx="1577061" cy="370104"/>
          </a:xfrm>
          <a:prstGeom prst="rect">
            <a:avLst/>
          </a:prstGeom>
          <a:noFill/>
          <a:ln w="38100">
            <a:solidFill>
              <a:srgbClr val="C00000"/>
            </a:solidFill>
          </a:ln>
        </p:spPr>
        <p:txBody>
          <a:bodyPr wrap="square" rtlCol="0">
            <a:spAutoFit/>
          </a:bodyPr>
          <a:lstStyle/>
          <a:p>
            <a:pPr algn="ctr">
              <a:spcAft>
                <a:spcPts val="600"/>
              </a:spcAft>
            </a:pPr>
            <a:r>
              <a:rPr lang="en-US" kern="1200">
                <a:solidFill>
                  <a:srgbClr val="B50000"/>
                </a:solidFill>
                <a:latin typeface="+mn-lt"/>
                <a:ea typeface="+mn-ea"/>
                <a:cs typeface="+mn-cs"/>
              </a:rPr>
              <a:t>Midline shift</a:t>
            </a:r>
            <a:endParaRPr lang="en-US">
              <a:solidFill>
                <a:srgbClr val="C00000"/>
              </a:solidFill>
            </a:endParaRPr>
          </a:p>
        </p:txBody>
      </p:sp>
      <p:cxnSp>
        <p:nvCxnSpPr>
          <p:cNvPr id="17" name="Straight Arrow Connector 16"/>
          <p:cNvCxnSpPr/>
          <p:nvPr/>
        </p:nvCxnSpPr>
        <p:spPr>
          <a:xfrm flipH="1">
            <a:off x="6328805" y="2939462"/>
            <a:ext cx="2672575" cy="106561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626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841248" y="334644"/>
            <a:ext cx="10509504" cy="1076914"/>
          </a:xfrm>
        </p:spPr>
        <p:txBody>
          <a:bodyPr anchor="ctr">
            <a:normAutofit/>
          </a:bodyPr>
          <a:lstStyle/>
          <a:p>
            <a:r>
              <a:rPr lang="en-US" sz="4000" dirty="0"/>
              <a:t>Sulcal effacement</a:t>
            </a:r>
          </a:p>
        </p:txBody>
      </p:sp>
      <p:sp>
        <p:nvSpPr>
          <p:cNvPr id="21" name="Rectangle 2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E45BCF13-C94B-42E1-B32C-8A3AC038D571}"/>
              </a:ext>
            </a:extLst>
          </p:cNvPr>
          <p:cNvPicPr>
            <a:picLocks noChangeAspect="1"/>
          </p:cNvPicPr>
          <p:nvPr/>
        </p:nvPicPr>
        <p:blipFill>
          <a:blip r:embed="rId3"/>
          <a:stretch>
            <a:fillRect/>
          </a:stretch>
        </p:blipFill>
        <p:spPr>
          <a:xfrm>
            <a:off x="1466868" y="2210221"/>
            <a:ext cx="3414056" cy="3968840"/>
          </a:xfrm>
          <a:prstGeom prst="rect">
            <a:avLst/>
          </a:prstGeom>
        </p:spPr>
      </p:pic>
      <p:sp>
        <p:nvSpPr>
          <p:cNvPr id="3" name="TextBox 2">
            <a:extLst>
              <a:ext uri="{FF2B5EF4-FFF2-40B4-BE49-F238E27FC236}">
                <a16:creationId xmlns:a16="http://schemas.microsoft.com/office/drawing/2014/main" id="{320D4FBB-88FE-4885-98DA-A9C38CB377FE}"/>
              </a:ext>
            </a:extLst>
          </p:cNvPr>
          <p:cNvSpPr txBox="1"/>
          <p:nvPr/>
        </p:nvSpPr>
        <p:spPr>
          <a:xfrm>
            <a:off x="1466868" y="1709530"/>
            <a:ext cx="3303915" cy="380967"/>
          </a:xfrm>
          <a:prstGeom prst="rect">
            <a:avLst/>
          </a:prstGeom>
          <a:noFill/>
        </p:spPr>
        <p:txBody>
          <a:bodyPr wrap="square" rtlCol="0">
            <a:spAutoFit/>
          </a:bodyPr>
          <a:lstStyle/>
          <a:p>
            <a:pPr algn="ctr"/>
            <a:r>
              <a:rPr lang="en-US" b="1" dirty="0"/>
              <a:t>No</a:t>
            </a:r>
            <a:r>
              <a:rPr lang="en-US" dirty="0"/>
              <a:t> </a:t>
            </a:r>
            <a:r>
              <a:rPr lang="en-US" b="1" dirty="0"/>
              <a:t>effacement</a:t>
            </a:r>
          </a:p>
        </p:txBody>
      </p:sp>
      <p:pic>
        <p:nvPicPr>
          <p:cNvPr id="4" name="Picture 3">
            <a:extLst>
              <a:ext uri="{FF2B5EF4-FFF2-40B4-BE49-F238E27FC236}">
                <a16:creationId xmlns:a16="http://schemas.microsoft.com/office/drawing/2014/main" id="{ABB3D7EE-5E77-400C-8595-3FC9B579F7E5}"/>
              </a:ext>
            </a:extLst>
          </p:cNvPr>
          <p:cNvPicPr>
            <a:picLocks noChangeAspect="1"/>
          </p:cNvPicPr>
          <p:nvPr/>
        </p:nvPicPr>
        <p:blipFill>
          <a:blip r:embed="rId4"/>
          <a:stretch>
            <a:fillRect/>
          </a:stretch>
        </p:blipFill>
        <p:spPr>
          <a:xfrm>
            <a:off x="6257250" y="2210221"/>
            <a:ext cx="3712786" cy="3950550"/>
          </a:xfrm>
          <a:prstGeom prst="rect">
            <a:avLst/>
          </a:prstGeom>
        </p:spPr>
      </p:pic>
      <p:sp>
        <p:nvSpPr>
          <p:cNvPr id="5" name="TextBox 4">
            <a:extLst>
              <a:ext uri="{FF2B5EF4-FFF2-40B4-BE49-F238E27FC236}">
                <a16:creationId xmlns:a16="http://schemas.microsoft.com/office/drawing/2014/main" id="{880B5B60-77A5-4647-9401-F63E9DF12698}"/>
              </a:ext>
            </a:extLst>
          </p:cNvPr>
          <p:cNvSpPr txBox="1"/>
          <p:nvPr/>
        </p:nvSpPr>
        <p:spPr>
          <a:xfrm>
            <a:off x="6257250" y="1709530"/>
            <a:ext cx="3303915" cy="380967"/>
          </a:xfrm>
          <a:prstGeom prst="rect">
            <a:avLst/>
          </a:prstGeom>
          <a:noFill/>
        </p:spPr>
        <p:txBody>
          <a:bodyPr wrap="square" rtlCol="0">
            <a:spAutoFit/>
          </a:bodyPr>
          <a:lstStyle/>
          <a:p>
            <a:pPr algn="ctr"/>
            <a:r>
              <a:rPr lang="en-US" b="1"/>
              <a:t>Effacement</a:t>
            </a:r>
            <a:endParaRPr lang="en-US" b="1" dirty="0"/>
          </a:p>
        </p:txBody>
      </p:sp>
      <p:sp>
        <p:nvSpPr>
          <p:cNvPr id="7" name="TextBox 6">
            <a:extLst>
              <a:ext uri="{FF2B5EF4-FFF2-40B4-BE49-F238E27FC236}">
                <a16:creationId xmlns:a16="http://schemas.microsoft.com/office/drawing/2014/main" id="{A75DD0C8-538F-4818-BF74-ECD15D61EA5B}"/>
              </a:ext>
            </a:extLst>
          </p:cNvPr>
          <p:cNvSpPr txBox="1"/>
          <p:nvPr/>
        </p:nvSpPr>
        <p:spPr>
          <a:xfrm>
            <a:off x="4383157" y="6400800"/>
            <a:ext cx="2782956" cy="276999"/>
          </a:xfrm>
          <a:prstGeom prst="rect">
            <a:avLst/>
          </a:prstGeom>
          <a:noFill/>
        </p:spPr>
        <p:txBody>
          <a:bodyPr wrap="square" rtlCol="0">
            <a:spAutoFit/>
          </a:bodyPr>
          <a:lstStyle/>
          <a:p>
            <a:r>
              <a:rPr lang="en-US" sz="1200"/>
              <a:t>https://medpix.nlm.nih.gov</a:t>
            </a:r>
            <a:endParaRPr lang="en-US" sz="1200" dirty="0"/>
          </a:p>
        </p:txBody>
      </p:sp>
    </p:spTree>
    <p:extLst>
      <p:ext uri="{BB962C8B-B14F-4D97-AF65-F5344CB8AC3E}">
        <p14:creationId xmlns:p14="http://schemas.microsoft.com/office/powerpoint/2010/main" val="1335232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34644"/>
            <a:ext cx="10509504" cy="1076914"/>
          </a:xfrm>
        </p:spPr>
        <p:txBody>
          <a:bodyPr anchor="ctr">
            <a:normAutofit/>
          </a:bodyPr>
          <a:lstStyle/>
          <a:p>
            <a:r>
              <a:rPr lang="en-US" sz="4000"/>
              <a:t>Cerebral edema</a:t>
            </a:r>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F8597F44-F47D-B8C6-9AA2-5987D55AADC2}"/>
              </a:ext>
            </a:extLst>
          </p:cNvPr>
          <p:cNvGraphicFramePr>
            <a:graphicFrameLocks noGrp="1"/>
          </p:cNvGraphicFramePr>
          <p:nvPr>
            <p:ph idx="1"/>
            <p:extLst>
              <p:ext uri="{D42A27DB-BD31-4B8C-83A1-F6EECF244321}">
                <p14:modId xmlns:p14="http://schemas.microsoft.com/office/powerpoint/2010/main" val="822114494"/>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3206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34644"/>
            <a:ext cx="10509504" cy="1076914"/>
          </a:xfrm>
        </p:spPr>
        <p:txBody>
          <a:bodyPr vert="horz" lIns="91440" tIns="45720" rIns="91440" bIns="45720" rtlCol="0" anchor="ctr">
            <a:normAutofit/>
          </a:bodyPr>
          <a:lstStyle/>
          <a:p>
            <a:pPr algn="l">
              <a:lnSpc>
                <a:spcPct val="90000"/>
              </a:lnSpc>
            </a:pPr>
            <a:r>
              <a:rPr lang="en-US" sz="4000" kern="1200">
                <a:solidFill>
                  <a:schemeClr val="tx1"/>
                </a:solidFill>
                <a:latin typeface="+mj-lt"/>
                <a:ea typeface="+mj-ea"/>
                <a:cs typeface="+mj-cs"/>
              </a:rPr>
              <a:t>Vasogenic edema</a:t>
            </a:r>
          </a:p>
        </p:txBody>
      </p:sp>
      <p:sp>
        <p:nvSpPr>
          <p:cNvPr id="14" name="Rectangle 13">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p:cNvSpPr>
            <a:spLocks/>
          </p:cNvSpPr>
          <p:nvPr/>
        </p:nvSpPr>
        <p:spPr>
          <a:xfrm>
            <a:off x="1232452" y="1737360"/>
            <a:ext cx="5504783" cy="4020076"/>
          </a:xfrm>
          <a:prstGeom prst="rect">
            <a:avLst/>
          </a:prstGeom>
        </p:spPr>
        <p:txBody>
          <a:bodyPr>
            <a:normAutofit/>
          </a:bodyPr>
          <a:lstStyle/>
          <a:p>
            <a:pPr defTabSz="804672">
              <a:spcAft>
                <a:spcPts val="600"/>
              </a:spcAft>
            </a:pPr>
            <a:r>
              <a:rPr lang="en-US" sz="2800" kern="1200" dirty="0">
                <a:solidFill>
                  <a:schemeClr val="tx1"/>
                </a:solidFill>
              </a:rPr>
              <a:t>Increased permeability of the blood-brain barrier </a:t>
            </a:r>
          </a:p>
          <a:p>
            <a:pPr defTabSz="804672">
              <a:spcAft>
                <a:spcPts val="600"/>
              </a:spcAft>
            </a:pPr>
            <a:endParaRPr lang="en-US" sz="2800" kern="1200" dirty="0">
              <a:solidFill>
                <a:schemeClr val="tx1"/>
              </a:solidFill>
            </a:endParaRPr>
          </a:p>
          <a:p>
            <a:pPr defTabSz="804672">
              <a:spcAft>
                <a:spcPts val="600"/>
              </a:spcAft>
            </a:pPr>
            <a:r>
              <a:rPr lang="en-US" sz="2800" kern="1200" dirty="0">
                <a:solidFill>
                  <a:schemeClr val="tx1"/>
                </a:solidFill>
              </a:rPr>
              <a:t>Water and other substances moving from blood vessels into brain tissue</a:t>
            </a:r>
          </a:p>
          <a:p>
            <a:pPr defTabSz="804672">
              <a:spcAft>
                <a:spcPts val="600"/>
              </a:spcAft>
            </a:pPr>
            <a:endParaRPr lang="en-US" sz="2800" kern="1200" dirty="0">
              <a:solidFill>
                <a:schemeClr val="tx1"/>
              </a:solidFill>
            </a:endParaRPr>
          </a:p>
          <a:p>
            <a:pPr defTabSz="804672">
              <a:spcAft>
                <a:spcPts val="600"/>
              </a:spcAft>
            </a:pPr>
            <a:r>
              <a:rPr lang="en-US" sz="2800" kern="1200" dirty="0">
                <a:solidFill>
                  <a:schemeClr val="tx1"/>
                </a:solidFill>
              </a:rPr>
              <a:t>Brain tumors and cerebral abscesses</a:t>
            </a:r>
            <a:endParaRPr lang="en-US" sz="2800" dirty="0"/>
          </a:p>
        </p:txBody>
      </p:sp>
      <p:pic>
        <p:nvPicPr>
          <p:cNvPr id="6" name="Content Placeholder 5"/>
          <p:cNvPicPr>
            <a:picLocks noChangeAspect="1"/>
          </p:cNvPicPr>
          <p:nvPr/>
        </p:nvPicPr>
        <p:blipFill>
          <a:blip r:embed="rId3"/>
          <a:stretch>
            <a:fillRect/>
          </a:stretch>
        </p:blipFill>
        <p:spPr>
          <a:xfrm>
            <a:off x="7098210" y="1912152"/>
            <a:ext cx="3130329" cy="3611918"/>
          </a:xfrm>
          <a:prstGeom prst="rect">
            <a:avLst/>
          </a:prstGeom>
        </p:spPr>
      </p:pic>
      <p:sp>
        <p:nvSpPr>
          <p:cNvPr id="7" name="Rectangle 6"/>
          <p:cNvSpPr/>
          <p:nvPr/>
        </p:nvSpPr>
        <p:spPr>
          <a:xfrm>
            <a:off x="5964523" y="6026746"/>
            <a:ext cx="1725911" cy="254813"/>
          </a:xfrm>
          <a:prstGeom prst="rect">
            <a:avLst/>
          </a:prstGeom>
        </p:spPr>
        <p:txBody>
          <a:bodyPr wrap="square">
            <a:spAutoFit/>
          </a:bodyPr>
          <a:lstStyle/>
          <a:p>
            <a:pPr defTabSz="804672">
              <a:spcAft>
                <a:spcPts val="600"/>
              </a:spcAft>
            </a:pPr>
            <a:r>
              <a:rPr lang="en-US" sz="1056" kern="1200">
                <a:solidFill>
                  <a:schemeClr val="tx1"/>
                </a:solidFill>
                <a:latin typeface="+mn-lt"/>
                <a:ea typeface="+mn-ea"/>
                <a:cs typeface="+mn-cs"/>
              </a:rPr>
              <a:t>https://medpix.nlm.nih.gov</a:t>
            </a:r>
            <a:endParaRPr lang="en-US" sz="1200"/>
          </a:p>
        </p:txBody>
      </p:sp>
    </p:spTree>
    <p:extLst>
      <p:ext uri="{BB962C8B-B14F-4D97-AF65-F5344CB8AC3E}">
        <p14:creationId xmlns:p14="http://schemas.microsoft.com/office/powerpoint/2010/main" val="1980536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34644"/>
            <a:ext cx="10509504" cy="1076914"/>
          </a:xfrm>
        </p:spPr>
        <p:txBody>
          <a:bodyPr vert="horz" lIns="91440" tIns="45720" rIns="91440" bIns="45720" rtlCol="0" anchor="ctr">
            <a:normAutofit/>
          </a:bodyPr>
          <a:lstStyle/>
          <a:p>
            <a:pPr algn="l">
              <a:lnSpc>
                <a:spcPct val="90000"/>
              </a:lnSpc>
            </a:pPr>
            <a:r>
              <a:rPr lang="en-US" sz="4000" kern="1200">
                <a:solidFill>
                  <a:schemeClr val="tx1"/>
                </a:solidFill>
                <a:latin typeface="+mj-lt"/>
                <a:ea typeface="+mj-ea"/>
                <a:cs typeface="+mj-cs"/>
              </a:rPr>
              <a:t>Cytotoxic edema</a:t>
            </a:r>
          </a:p>
        </p:txBody>
      </p:sp>
      <p:sp>
        <p:nvSpPr>
          <p:cNvPr id="13"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p:cNvSpPr>
          <p:nvPr/>
        </p:nvSpPr>
        <p:spPr>
          <a:xfrm>
            <a:off x="1580322" y="1737360"/>
            <a:ext cx="5025997" cy="3989003"/>
          </a:xfrm>
          <a:prstGeom prst="rect">
            <a:avLst/>
          </a:prstGeom>
        </p:spPr>
        <p:txBody>
          <a:bodyPr>
            <a:normAutofit/>
          </a:bodyPr>
          <a:lstStyle/>
          <a:p>
            <a:pPr defTabSz="804672">
              <a:spcAft>
                <a:spcPts val="600"/>
              </a:spcAft>
            </a:pPr>
            <a:r>
              <a:rPr lang="en-US" sz="2800" kern="1200" dirty="0">
                <a:solidFill>
                  <a:schemeClr val="tx1"/>
                </a:solidFill>
              </a:rPr>
              <a:t>Injury on the cellular level </a:t>
            </a:r>
          </a:p>
          <a:p>
            <a:pPr defTabSz="804672">
              <a:spcAft>
                <a:spcPts val="600"/>
              </a:spcAft>
            </a:pPr>
            <a:endParaRPr lang="en-US" sz="2800" kern="1200" dirty="0">
              <a:solidFill>
                <a:schemeClr val="tx1"/>
              </a:solidFill>
            </a:endParaRPr>
          </a:p>
          <a:p>
            <a:pPr defTabSz="804672">
              <a:spcAft>
                <a:spcPts val="600"/>
              </a:spcAft>
            </a:pPr>
            <a:r>
              <a:rPr lang="en-US" sz="2800" kern="1200" dirty="0">
                <a:solidFill>
                  <a:schemeClr val="tx1"/>
                </a:solidFill>
              </a:rPr>
              <a:t>Brain cells swell</a:t>
            </a:r>
          </a:p>
          <a:p>
            <a:pPr defTabSz="804672">
              <a:spcAft>
                <a:spcPts val="600"/>
              </a:spcAft>
            </a:pPr>
            <a:endParaRPr lang="en-US" sz="2800" kern="1200" dirty="0">
              <a:solidFill>
                <a:schemeClr val="tx1"/>
              </a:solidFill>
            </a:endParaRPr>
          </a:p>
          <a:p>
            <a:pPr defTabSz="804672">
              <a:spcAft>
                <a:spcPts val="600"/>
              </a:spcAft>
            </a:pPr>
            <a:r>
              <a:rPr lang="en-US" sz="2800" kern="1200" dirty="0">
                <a:solidFill>
                  <a:schemeClr val="tx1"/>
                </a:solidFill>
              </a:rPr>
              <a:t>Loss of gray-white differentiation</a:t>
            </a:r>
          </a:p>
          <a:p>
            <a:pPr defTabSz="804672">
              <a:spcAft>
                <a:spcPts val="600"/>
              </a:spcAft>
            </a:pPr>
            <a:endParaRPr lang="en-US" sz="2800" kern="1200" dirty="0">
              <a:solidFill>
                <a:schemeClr val="tx1"/>
              </a:solidFill>
            </a:endParaRPr>
          </a:p>
          <a:p>
            <a:pPr defTabSz="804672">
              <a:spcAft>
                <a:spcPts val="600"/>
              </a:spcAft>
            </a:pPr>
            <a:r>
              <a:rPr lang="en-US" sz="2800" kern="1200" dirty="0">
                <a:solidFill>
                  <a:schemeClr val="tx1"/>
                </a:solidFill>
              </a:rPr>
              <a:t>Sulcal effacement/obliteration of sulci</a:t>
            </a:r>
            <a:endParaRPr lang="en-US" sz="2800" dirty="0"/>
          </a:p>
        </p:txBody>
      </p:sp>
      <p:pic>
        <p:nvPicPr>
          <p:cNvPr id="5" name="Content Placeholder 4"/>
          <p:cNvPicPr>
            <a:picLocks noChangeAspect="1"/>
          </p:cNvPicPr>
          <p:nvPr/>
        </p:nvPicPr>
        <p:blipFill>
          <a:blip r:embed="rId3"/>
          <a:stretch>
            <a:fillRect/>
          </a:stretch>
        </p:blipFill>
        <p:spPr>
          <a:xfrm>
            <a:off x="6763024" y="1839895"/>
            <a:ext cx="3559461" cy="3783931"/>
          </a:xfrm>
          <a:prstGeom prst="rect">
            <a:avLst/>
          </a:prstGeom>
        </p:spPr>
      </p:pic>
      <p:sp>
        <p:nvSpPr>
          <p:cNvPr id="6" name="Rectangle 5"/>
          <p:cNvSpPr/>
          <p:nvPr/>
        </p:nvSpPr>
        <p:spPr>
          <a:xfrm>
            <a:off x="5856369" y="6028648"/>
            <a:ext cx="1678991" cy="254813"/>
          </a:xfrm>
          <a:prstGeom prst="rect">
            <a:avLst/>
          </a:prstGeom>
        </p:spPr>
        <p:txBody>
          <a:bodyPr wrap="square">
            <a:spAutoFit/>
          </a:bodyPr>
          <a:lstStyle/>
          <a:p>
            <a:pPr defTabSz="804672">
              <a:spcAft>
                <a:spcPts val="600"/>
              </a:spcAft>
            </a:pPr>
            <a:r>
              <a:rPr lang="en-US" sz="1056" kern="1200">
                <a:solidFill>
                  <a:schemeClr val="tx1"/>
                </a:solidFill>
                <a:latin typeface="+mn-lt"/>
                <a:ea typeface="+mn-ea"/>
                <a:cs typeface="+mn-cs"/>
              </a:rPr>
              <a:t>https://medpix.nlm.nih.gov</a:t>
            </a:r>
            <a:endParaRPr lang="en-US" sz="1200"/>
          </a:p>
        </p:txBody>
      </p:sp>
    </p:spTree>
    <p:extLst>
      <p:ext uri="{BB962C8B-B14F-4D97-AF65-F5344CB8AC3E}">
        <p14:creationId xmlns:p14="http://schemas.microsoft.com/office/powerpoint/2010/main" val="4178557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34644"/>
            <a:ext cx="10509504" cy="1076914"/>
          </a:xfrm>
        </p:spPr>
        <p:txBody>
          <a:bodyPr vert="horz" lIns="91440" tIns="45720" rIns="91440" bIns="45720" rtlCol="0" anchor="ctr">
            <a:normAutofit/>
          </a:bodyPr>
          <a:lstStyle/>
          <a:p>
            <a:pPr algn="l">
              <a:lnSpc>
                <a:spcPct val="90000"/>
              </a:lnSpc>
            </a:pPr>
            <a:r>
              <a:rPr lang="en-US" sz="4000" kern="1200">
                <a:solidFill>
                  <a:schemeClr val="tx1"/>
                </a:solidFill>
                <a:latin typeface="+mj-lt"/>
                <a:ea typeface="+mj-ea"/>
                <a:cs typeface="+mj-cs"/>
              </a:rPr>
              <a:t>Cytotoxic edema</a:t>
            </a:r>
          </a:p>
        </p:txBody>
      </p:sp>
      <p:sp>
        <p:nvSpPr>
          <p:cNvPr id="18" name="Rectangle 17">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ontent Placeholder 10"/>
          <p:cNvSpPr>
            <a:spLocks/>
          </p:cNvSpPr>
          <p:nvPr/>
        </p:nvSpPr>
        <p:spPr>
          <a:xfrm>
            <a:off x="6169026" y="1985274"/>
            <a:ext cx="4041775" cy="3951288"/>
          </a:xfrm>
          <a:prstGeom prst="rect">
            <a:avLst/>
          </a:prstGeom>
        </p:spPr>
        <p:txBody>
          <a:bodyPr/>
          <a:lstStyle/>
          <a:p>
            <a:endParaRPr lang="en-US"/>
          </a:p>
        </p:txBody>
      </p:sp>
      <p:sp>
        <p:nvSpPr>
          <p:cNvPr id="9" name="Text Placeholder 8"/>
          <p:cNvSpPr>
            <a:spLocks/>
          </p:cNvSpPr>
          <p:nvPr/>
        </p:nvSpPr>
        <p:spPr>
          <a:xfrm>
            <a:off x="1981199" y="1746202"/>
            <a:ext cx="3409435" cy="539883"/>
          </a:xfrm>
          <a:prstGeom prst="rect">
            <a:avLst/>
          </a:prstGeom>
        </p:spPr>
        <p:txBody>
          <a:bodyPr/>
          <a:lstStyle/>
          <a:p>
            <a:pPr algn="ctr" defTabSz="768096">
              <a:spcAft>
                <a:spcPts val="600"/>
              </a:spcAft>
            </a:pPr>
            <a:r>
              <a:rPr lang="en-US" sz="1512" b="1" kern="1200" dirty="0">
                <a:solidFill>
                  <a:schemeClr val="tx1"/>
                </a:solidFill>
                <a:latin typeface="+mn-lt"/>
                <a:ea typeface="+mn-ea"/>
                <a:cs typeface="+mn-cs"/>
              </a:rPr>
              <a:t>Gray-white preservation</a:t>
            </a:r>
            <a:endParaRPr lang="en-US" b="1" dirty="0"/>
          </a:p>
        </p:txBody>
      </p:sp>
      <p:pic>
        <p:nvPicPr>
          <p:cNvPr id="5" name="Content Placeholder 4"/>
          <p:cNvPicPr>
            <a:picLocks noChangeAspect="1"/>
          </p:cNvPicPr>
          <p:nvPr/>
        </p:nvPicPr>
        <p:blipFill>
          <a:blip r:embed="rId3"/>
          <a:stretch>
            <a:fillRect/>
          </a:stretch>
        </p:blipFill>
        <p:spPr>
          <a:xfrm>
            <a:off x="6621608" y="2283998"/>
            <a:ext cx="3136610" cy="3334414"/>
          </a:xfrm>
          <a:prstGeom prst="rect">
            <a:avLst/>
          </a:prstGeom>
        </p:spPr>
      </p:pic>
      <p:sp>
        <p:nvSpPr>
          <p:cNvPr id="10" name="Text Placeholder 9"/>
          <p:cNvSpPr>
            <a:spLocks/>
          </p:cNvSpPr>
          <p:nvPr/>
        </p:nvSpPr>
        <p:spPr>
          <a:xfrm>
            <a:off x="6484525" y="1750969"/>
            <a:ext cx="3410775" cy="539883"/>
          </a:xfrm>
          <a:prstGeom prst="rect">
            <a:avLst/>
          </a:prstGeom>
        </p:spPr>
        <p:txBody>
          <a:bodyPr>
            <a:normAutofit/>
          </a:bodyPr>
          <a:lstStyle/>
          <a:p>
            <a:pPr algn="ctr" defTabSz="768096">
              <a:spcAft>
                <a:spcPts val="600"/>
              </a:spcAft>
            </a:pPr>
            <a:r>
              <a:rPr lang="en-US" sz="1512" b="1" kern="1200" dirty="0">
                <a:solidFill>
                  <a:schemeClr val="tx1"/>
                </a:solidFill>
                <a:latin typeface="+mn-lt"/>
                <a:ea typeface="+mn-ea"/>
                <a:cs typeface="+mn-cs"/>
              </a:rPr>
              <a:t>Loss of gray-white differentiation</a:t>
            </a:r>
            <a:endParaRPr lang="en-US" b="1" dirty="0"/>
          </a:p>
        </p:txBody>
      </p:sp>
      <p:pic>
        <p:nvPicPr>
          <p:cNvPr id="8" name="Content Placeholder 7"/>
          <p:cNvPicPr>
            <a:picLocks noChangeAspect="1"/>
          </p:cNvPicPr>
          <p:nvPr/>
        </p:nvPicPr>
        <p:blipFill>
          <a:blip r:embed="rId4"/>
          <a:stretch>
            <a:fillRect/>
          </a:stretch>
        </p:blipFill>
        <p:spPr>
          <a:xfrm>
            <a:off x="2093200" y="2283998"/>
            <a:ext cx="3030311" cy="3385321"/>
          </a:xfrm>
          <a:prstGeom prst="rect">
            <a:avLst/>
          </a:prstGeom>
        </p:spPr>
      </p:pic>
      <p:sp>
        <p:nvSpPr>
          <p:cNvPr id="6" name="Rectangle 5"/>
          <p:cNvSpPr/>
          <p:nvPr/>
        </p:nvSpPr>
        <p:spPr>
          <a:xfrm>
            <a:off x="5287631" y="6039030"/>
            <a:ext cx="1607592" cy="402546"/>
          </a:xfrm>
          <a:prstGeom prst="rect">
            <a:avLst/>
          </a:prstGeom>
        </p:spPr>
        <p:txBody>
          <a:bodyPr wrap="square">
            <a:spAutoFit/>
          </a:bodyPr>
          <a:lstStyle/>
          <a:p>
            <a:pPr defTabSz="768096">
              <a:spcAft>
                <a:spcPts val="600"/>
              </a:spcAft>
            </a:pPr>
            <a:r>
              <a:rPr lang="en-US" sz="1008" kern="1200">
                <a:solidFill>
                  <a:schemeClr val="tx1"/>
                </a:solidFill>
                <a:latin typeface="+mn-lt"/>
                <a:ea typeface="+mn-ea"/>
                <a:cs typeface="+mn-cs"/>
              </a:rPr>
              <a:t>https://medpix.nlm.nih.gov</a:t>
            </a:r>
            <a:endParaRPr lang="en-US" sz="1200"/>
          </a:p>
        </p:txBody>
      </p:sp>
    </p:spTree>
    <p:extLst>
      <p:ext uri="{BB962C8B-B14F-4D97-AF65-F5344CB8AC3E}">
        <p14:creationId xmlns:p14="http://schemas.microsoft.com/office/powerpoint/2010/main" val="4117153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34644"/>
            <a:ext cx="10509504" cy="1076914"/>
          </a:xfrm>
        </p:spPr>
        <p:txBody>
          <a:bodyPr vert="horz" lIns="91440" tIns="45720" rIns="91440" bIns="45720" rtlCol="0" anchor="ctr">
            <a:normAutofit/>
          </a:bodyPr>
          <a:lstStyle/>
          <a:p>
            <a:pPr algn="l">
              <a:lnSpc>
                <a:spcPct val="90000"/>
              </a:lnSpc>
            </a:pPr>
            <a:r>
              <a:rPr lang="en-US" sz="4000" kern="1200">
                <a:solidFill>
                  <a:schemeClr val="tx1"/>
                </a:solidFill>
                <a:latin typeface="+mj-lt"/>
                <a:ea typeface="+mj-ea"/>
                <a:cs typeface="+mj-cs"/>
              </a:rPr>
              <a:t>Hydrostatic edema</a:t>
            </a:r>
          </a:p>
        </p:txBody>
      </p:sp>
      <p:sp>
        <p:nvSpPr>
          <p:cNvPr id="16" name="Rectangle 15">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p:cNvSpPr>
          <p:nvPr/>
        </p:nvSpPr>
        <p:spPr>
          <a:xfrm>
            <a:off x="1289937" y="2216426"/>
            <a:ext cx="5140680" cy="3732631"/>
          </a:xfrm>
          <a:prstGeom prst="rect">
            <a:avLst/>
          </a:prstGeom>
        </p:spPr>
        <p:txBody>
          <a:bodyPr>
            <a:normAutofit/>
          </a:bodyPr>
          <a:lstStyle/>
          <a:p>
            <a:pPr>
              <a:spcAft>
                <a:spcPts val="600"/>
              </a:spcAft>
            </a:pPr>
            <a:r>
              <a:rPr lang="en-US" sz="2800" kern="1200" dirty="0">
                <a:solidFill>
                  <a:schemeClr val="tx1"/>
                </a:solidFill>
              </a:rPr>
              <a:t>Cerebral spinal fluid moves from the ventricles into the brain tissue</a:t>
            </a:r>
          </a:p>
          <a:p>
            <a:pPr>
              <a:spcAft>
                <a:spcPts val="600"/>
              </a:spcAft>
            </a:pPr>
            <a:endParaRPr lang="en-US" sz="2800" kern="1200" dirty="0">
              <a:solidFill>
                <a:schemeClr val="tx1"/>
              </a:solidFill>
            </a:endParaRPr>
          </a:p>
          <a:p>
            <a:pPr>
              <a:spcAft>
                <a:spcPts val="600"/>
              </a:spcAft>
            </a:pPr>
            <a:r>
              <a:rPr lang="en-US" sz="2800" kern="1200" dirty="0">
                <a:solidFill>
                  <a:schemeClr val="tx1"/>
                </a:solidFill>
              </a:rPr>
              <a:t>Also known as </a:t>
            </a:r>
            <a:r>
              <a:rPr lang="en-US" sz="2800" kern="1200" dirty="0" err="1">
                <a:solidFill>
                  <a:schemeClr val="tx1"/>
                </a:solidFill>
              </a:rPr>
              <a:t>transependymal</a:t>
            </a:r>
            <a:r>
              <a:rPr lang="en-US" sz="2800" kern="1200" dirty="0">
                <a:solidFill>
                  <a:schemeClr val="tx1"/>
                </a:solidFill>
              </a:rPr>
              <a:t> edema</a:t>
            </a:r>
          </a:p>
          <a:p>
            <a:pPr>
              <a:spcAft>
                <a:spcPts val="600"/>
              </a:spcAft>
            </a:pPr>
            <a:endParaRPr lang="en-US" sz="2800" kern="1200" dirty="0">
              <a:solidFill>
                <a:schemeClr val="tx1"/>
              </a:solidFill>
            </a:endParaRPr>
          </a:p>
          <a:p>
            <a:pPr>
              <a:spcAft>
                <a:spcPts val="600"/>
              </a:spcAft>
            </a:pPr>
            <a:r>
              <a:rPr lang="en-US" sz="2800" kern="1200" dirty="0">
                <a:solidFill>
                  <a:schemeClr val="tx1"/>
                </a:solidFill>
              </a:rPr>
              <a:t>Obstructive hydrocephalus</a:t>
            </a:r>
            <a:endParaRPr lang="en-US" sz="2800" dirty="0"/>
          </a:p>
        </p:txBody>
      </p:sp>
      <p:pic>
        <p:nvPicPr>
          <p:cNvPr id="7" name="Content Placeholder 6"/>
          <p:cNvPicPr>
            <a:picLocks noChangeAspect="1"/>
          </p:cNvPicPr>
          <p:nvPr/>
        </p:nvPicPr>
        <p:blipFill>
          <a:blip r:embed="rId3"/>
          <a:stretch>
            <a:fillRect/>
          </a:stretch>
        </p:blipFill>
        <p:spPr>
          <a:xfrm>
            <a:off x="6855021" y="1957269"/>
            <a:ext cx="4047042" cy="4095607"/>
          </a:xfrm>
          <a:prstGeom prst="rect">
            <a:avLst/>
          </a:prstGeom>
        </p:spPr>
      </p:pic>
      <p:cxnSp>
        <p:nvCxnSpPr>
          <p:cNvPr id="9" name="Straight Arrow Connector 8"/>
          <p:cNvCxnSpPr/>
          <p:nvPr/>
        </p:nvCxnSpPr>
        <p:spPr>
          <a:xfrm flipH="1" flipV="1">
            <a:off x="10138470" y="4868090"/>
            <a:ext cx="610874" cy="109925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1741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841248" y="334644"/>
            <a:ext cx="10509504" cy="1076914"/>
          </a:xfrm>
        </p:spPr>
        <p:txBody>
          <a:bodyPr anchor="ctr">
            <a:normAutofit/>
          </a:bodyPr>
          <a:lstStyle/>
          <a:p>
            <a:r>
              <a:rPr lang="en-US" sz="4000"/>
              <a:t>Herniation</a:t>
            </a:r>
          </a:p>
        </p:txBody>
      </p:sp>
      <p:sp>
        <p:nvSpPr>
          <p:cNvPr id="14" name="Rectangle 13">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Content Placeholder 5">
            <a:extLst>
              <a:ext uri="{FF2B5EF4-FFF2-40B4-BE49-F238E27FC236}">
                <a16:creationId xmlns:a16="http://schemas.microsoft.com/office/drawing/2014/main" id="{2ECE11FF-976A-6420-9FE7-3047EF3D15E7}"/>
              </a:ext>
            </a:extLst>
          </p:cNvPr>
          <p:cNvGraphicFramePr>
            <a:graphicFrameLocks noGrp="1"/>
          </p:cNvGraphicFramePr>
          <p:nvPr>
            <p:ph idx="1"/>
            <p:extLst>
              <p:ext uri="{D42A27DB-BD31-4B8C-83A1-F6EECF244321}">
                <p14:modId xmlns:p14="http://schemas.microsoft.com/office/powerpoint/2010/main" val="16815673"/>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4388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971801" y="457200"/>
            <a:ext cx="6476999" cy="5097344"/>
          </a:xfrm>
          <a:prstGeom prst="rect">
            <a:avLst/>
          </a:prstGeom>
        </p:spPr>
      </p:pic>
      <p:sp>
        <p:nvSpPr>
          <p:cNvPr id="10" name="Rectangle 9"/>
          <p:cNvSpPr/>
          <p:nvPr/>
        </p:nvSpPr>
        <p:spPr>
          <a:xfrm>
            <a:off x="8382000" y="5744304"/>
            <a:ext cx="1905000" cy="276999"/>
          </a:xfrm>
          <a:prstGeom prst="rect">
            <a:avLst/>
          </a:prstGeom>
        </p:spPr>
        <p:txBody>
          <a:bodyPr wrap="square">
            <a:spAutoFit/>
          </a:bodyPr>
          <a:lstStyle/>
          <a:p>
            <a:r>
              <a:rPr lang="en-US" sz="1200" dirty="0"/>
              <a:t>https://medpix.nlm.nih.gov</a:t>
            </a:r>
          </a:p>
        </p:txBody>
      </p:sp>
    </p:spTree>
    <p:extLst>
      <p:ext uri="{BB962C8B-B14F-4D97-AF65-F5344CB8AC3E}">
        <p14:creationId xmlns:p14="http://schemas.microsoft.com/office/powerpoint/2010/main" val="490800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p:cNvSpPr>
            <a:spLocks noGrp="1"/>
          </p:cNvSpPr>
          <p:nvPr>
            <p:ph type="title"/>
          </p:nvPr>
        </p:nvSpPr>
        <p:spPr>
          <a:xfrm>
            <a:off x="838200" y="673770"/>
            <a:ext cx="3220329" cy="2027227"/>
          </a:xfrm>
        </p:spPr>
        <p:txBody>
          <a:bodyPr anchor="t">
            <a:normAutofit/>
          </a:bodyPr>
          <a:lstStyle/>
          <a:p>
            <a:r>
              <a:rPr lang="en-US" sz="5400" dirty="0">
                <a:solidFill>
                  <a:srgbClr val="FFFFFF"/>
                </a:solidFill>
              </a:rPr>
              <a:t>Learning objectives</a:t>
            </a:r>
          </a:p>
        </p:txBody>
      </p:sp>
      <p:sp>
        <p:nvSpPr>
          <p:cNvPr id="5" name="Content Placeholder 4"/>
          <p:cNvSpPr>
            <a:spLocks/>
          </p:cNvSpPr>
          <p:nvPr/>
        </p:nvSpPr>
        <p:spPr>
          <a:xfrm>
            <a:off x="5542672" y="2182254"/>
            <a:ext cx="5811128" cy="2396922"/>
          </a:xfrm>
          <a:prstGeom prst="rect">
            <a:avLst/>
          </a:prstGeom>
        </p:spPr>
        <p:txBody>
          <a:bodyPr/>
          <a:lstStyle/>
          <a:p>
            <a:pPr defTabSz="475488">
              <a:spcAft>
                <a:spcPts val="600"/>
              </a:spcAft>
            </a:pPr>
            <a:endParaRPr lang="en-US" sz="936" kern="1200">
              <a:solidFill>
                <a:schemeClr val="tx1"/>
              </a:solidFill>
              <a:latin typeface="+mn-lt"/>
              <a:ea typeface="+mn-ea"/>
              <a:cs typeface="+mn-cs"/>
            </a:endParaRPr>
          </a:p>
          <a:p>
            <a:pPr defTabSz="475488">
              <a:spcAft>
                <a:spcPts val="600"/>
              </a:spcAft>
            </a:pPr>
            <a:endParaRPr lang="en-US" sz="936" kern="1200">
              <a:solidFill>
                <a:schemeClr val="tx1"/>
              </a:solidFill>
              <a:latin typeface="+mn-lt"/>
              <a:ea typeface="+mn-ea"/>
              <a:cs typeface="+mn-cs"/>
            </a:endParaRPr>
          </a:p>
          <a:p>
            <a:pPr defTabSz="475488">
              <a:spcAft>
                <a:spcPts val="600"/>
              </a:spcAft>
            </a:pPr>
            <a:endParaRPr lang="en-US" sz="936" kern="1200">
              <a:solidFill>
                <a:schemeClr val="tx1"/>
              </a:solidFill>
              <a:latin typeface="+mn-lt"/>
              <a:ea typeface="+mn-ea"/>
              <a:cs typeface="+mn-cs"/>
            </a:endParaRPr>
          </a:p>
          <a:p>
            <a:pPr defTabSz="475488">
              <a:spcAft>
                <a:spcPts val="600"/>
              </a:spcAft>
            </a:pPr>
            <a:endParaRPr lang="en-US" sz="936" kern="1200">
              <a:solidFill>
                <a:schemeClr val="tx1"/>
              </a:solidFill>
              <a:latin typeface="+mn-lt"/>
              <a:ea typeface="+mn-ea"/>
              <a:cs typeface="+mn-cs"/>
            </a:endParaRPr>
          </a:p>
          <a:p>
            <a:pPr>
              <a:spcAft>
                <a:spcPts val="600"/>
              </a:spcAft>
            </a:pPr>
            <a:endParaRPr lang="en-US"/>
          </a:p>
        </p:txBody>
      </p:sp>
      <p:sp>
        <p:nvSpPr>
          <p:cNvPr id="7" name="Rectangle 6"/>
          <p:cNvSpPr/>
          <p:nvPr/>
        </p:nvSpPr>
        <p:spPr>
          <a:xfrm>
            <a:off x="5442321" y="2182253"/>
            <a:ext cx="5911479" cy="4278094"/>
          </a:xfrm>
          <a:prstGeom prst="rect">
            <a:avLst/>
          </a:prstGeom>
        </p:spPr>
        <p:txBody>
          <a:bodyPr wrap="square">
            <a:spAutoFit/>
          </a:bodyPr>
          <a:lstStyle/>
          <a:p>
            <a:pPr defTabSz="475488">
              <a:spcAft>
                <a:spcPts val="600"/>
              </a:spcAft>
            </a:pPr>
            <a:r>
              <a:rPr lang="en-US" sz="2800" kern="1200" dirty="0">
                <a:solidFill>
                  <a:schemeClr val="tx1"/>
                </a:solidFill>
              </a:rPr>
              <a:t>1. Describe the physiology leading to brain compression and cerebral edema</a:t>
            </a:r>
          </a:p>
          <a:p>
            <a:pPr marL="267462" indent="-267462" defTabSz="475488">
              <a:spcAft>
                <a:spcPts val="600"/>
              </a:spcAft>
              <a:buAutoNum type="arabicPeriod"/>
            </a:pPr>
            <a:endParaRPr lang="en-US" sz="2800" kern="1200" dirty="0">
              <a:solidFill>
                <a:schemeClr val="tx1"/>
              </a:solidFill>
            </a:endParaRPr>
          </a:p>
          <a:p>
            <a:pPr defTabSz="475488">
              <a:spcAft>
                <a:spcPts val="600"/>
              </a:spcAft>
            </a:pPr>
            <a:r>
              <a:rPr lang="en-US" sz="2800" kern="1200" dirty="0">
                <a:solidFill>
                  <a:schemeClr val="tx1"/>
                </a:solidFill>
              </a:rPr>
              <a:t>2. Differentiate between the various types of cerebral edema </a:t>
            </a:r>
          </a:p>
          <a:p>
            <a:pPr defTabSz="475488">
              <a:spcAft>
                <a:spcPts val="600"/>
              </a:spcAft>
            </a:pPr>
            <a:endParaRPr lang="en-US" sz="2800" kern="1200" dirty="0">
              <a:solidFill>
                <a:schemeClr val="tx1"/>
              </a:solidFill>
            </a:endParaRPr>
          </a:p>
          <a:p>
            <a:pPr defTabSz="475488">
              <a:spcAft>
                <a:spcPts val="600"/>
              </a:spcAft>
            </a:pPr>
            <a:r>
              <a:rPr lang="en-US" sz="2800" kern="1200" dirty="0">
                <a:solidFill>
                  <a:schemeClr val="tx1"/>
                </a:solidFill>
              </a:rPr>
              <a:t>3. Identify clues in the medical record indicating the presence of brain compression and cerebral edema </a:t>
            </a:r>
            <a:endParaRPr lang="en-US" sz="2800" dirty="0"/>
          </a:p>
        </p:txBody>
      </p:sp>
    </p:spTree>
    <p:extLst>
      <p:ext uri="{BB962C8B-B14F-4D97-AF65-F5344CB8AC3E}">
        <p14:creationId xmlns:p14="http://schemas.microsoft.com/office/powerpoint/2010/main" val="3539265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34644"/>
            <a:ext cx="10509504" cy="1076914"/>
          </a:xfrm>
        </p:spPr>
        <p:txBody>
          <a:bodyPr anchor="ctr">
            <a:normAutofit/>
          </a:bodyPr>
          <a:lstStyle/>
          <a:p>
            <a:r>
              <a:rPr lang="en-US" sz="3700"/>
              <a:t>Consider brain compression/cerebral edema when…</a:t>
            </a:r>
          </a:p>
        </p:txBody>
      </p:sp>
      <p:sp>
        <p:nvSpPr>
          <p:cNvPr id="17" name="Rectangle 16">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8344027" y="5890126"/>
            <a:ext cx="1908982" cy="277578"/>
          </a:xfrm>
          <a:prstGeom prst="rect">
            <a:avLst/>
          </a:prstGeom>
        </p:spPr>
        <p:txBody>
          <a:bodyPr wrap="square">
            <a:spAutoFit/>
          </a:bodyPr>
          <a:lstStyle/>
          <a:p>
            <a:pPr>
              <a:spcAft>
                <a:spcPts val="600"/>
              </a:spcAft>
            </a:pPr>
            <a:r>
              <a:rPr lang="en-US" sz="1200" kern="1200">
                <a:solidFill>
                  <a:schemeClr val="tx1"/>
                </a:solidFill>
                <a:latin typeface="+mn-lt"/>
                <a:ea typeface="+mn-ea"/>
                <a:cs typeface="+mn-cs"/>
              </a:rPr>
              <a:t>https://medpix.nlm.nih.gov</a:t>
            </a:r>
            <a:endParaRPr lang="en-US" sz="1200"/>
          </a:p>
        </p:txBody>
      </p:sp>
      <p:graphicFrame>
        <p:nvGraphicFramePr>
          <p:cNvPr id="5" name="Content Placeholder 4"/>
          <p:cNvGraphicFramePr>
            <a:graphicFrameLocks/>
          </p:cNvGraphicFramePr>
          <p:nvPr/>
        </p:nvGraphicFramePr>
        <p:xfrm>
          <a:off x="1929847" y="1737360"/>
          <a:ext cx="8246803" cy="4535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2503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34644"/>
            <a:ext cx="10509504" cy="1076914"/>
          </a:xfrm>
        </p:spPr>
        <p:txBody>
          <a:bodyPr anchor="ctr">
            <a:normAutofit/>
          </a:bodyPr>
          <a:lstStyle/>
          <a:p>
            <a:r>
              <a:rPr lang="en-US" sz="3700"/>
              <a:t>Consider brain compression/cerebral edema when…</a:t>
            </a:r>
          </a:p>
        </p:txBody>
      </p:sp>
      <p:sp>
        <p:nvSpPr>
          <p:cNvPr id="17" name="Rectangle 16">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8344027" y="5890126"/>
            <a:ext cx="1908982" cy="277578"/>
          </a:xfrm>
          <a:prstGeom prst="rect">
            <a:avLst/>
          </a:prstGeom>
        </p:spPr>
        <p:txBody>
          <a:bodyPr wrap="square">
            <a:spAutoFit/>
          </a:bodyPr>
          <a:lstStyle/>
          <a:p>
            <a:pPr>
              <a:spcAft>
                <a:spcPts val="600"/>
              </a:spcAft>
            </a:pPr>
            <a:r>
              <a:rPr lang="en-US" sz="1200" kern="1200">
                <a:solidFill>
                  <a:schemeClr val="tx1"/>
                </a:solidFill>
                <a:latin typeface="+mn-lt"/>
                <a:ea typeface="+mn-ea"/>
                <a:cs typeface="+mn-cs"/>
              </a:rPr>
              <a:t>https://medpix.nlm.nih.gov</a:t>
            </a:r>
            <a:endParaRPr lang="en-US" sz="1200"/>
          </a:p>
        </p:txBody>
      </p:sp>
      <p:graphicFrame>
        <p:nvGraphicFramePr>
          <p:cNvPr id="5" name="Content Placeholder 4"/>
          <p:cNvGraphicFramePr>
            <a:graphicFrameLocks/>
          </p:cNvGraphicFramePr>
          <p:nvPr/>
        </p:nvGraphicFramePr>
        <p:xfrm>
          <a:off x="1929847" y="1737360"/>
          <a:ext cx="8246803" cy="4535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6418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34644"/>
            <a:ext cx="10509504" cy="1076914"/>
          </a:xfrm>
        </p:spPr>
        <p:txBody>
          <a:bodyPr anchor="ctr">
            <a:normAutofit/>
          </a:bodyPr>
          <a:lstStyle/>
          <a:p>
            <a:r>
              <a:rPr lang="en-US" sz="3700"/>
              <a:t>Consider brain compression/cerebral edema when…</a:t>
            </a:r>
          </a:p>
        </p:txBody>
      </p:sp>
      <p:sp>
        <p:nvSpPr>
          <p:cNvPr id="17" name="Rectangle 16">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8344027" y="5890126"/>
            <a:ext cx="1908982" cy="277578"/>
          </a:xfrm>
          <a:prstGeom prst="rect">
            <a:avLst/>
          </a:prstGeom>
        </p:spPr>
        <p:txBody>
          <a:bodyPr wrap="square">
            <a:spAutoFit/>
          </a:bodyPr>
          <a:lstStyle/>
          <a:p>
            <a:pPr>
              <a:spcAft>
                <a:spcPts val="600"/>
              </a:spcAft>
            </a:pPr>
            <a:r>
              <a:rPr lang="en-US" sz="1200" kern="1200">
                <a:solidFill>
                  <a:schemeClr val="tx1"/>
                </a:solidFill>
                <a:latin typeface="+mn-lt"/>
                <a:ea typeface="+mn-ea"/>
                <a:cs typeface="+mn-cs"/>
              </a:rPr>
              <a:t>https://medpix.nlm.nih.gov</a:t>
            </a:r>
            <a:endParaRPr lang="en-US" sz="1200"/>
          </a:p>
        </p:txBody>
      </p:sp>
      <p:graphicFrame>
        <p:nvGraphicFramePr>
          <p:cNvPr id="5" name="Content Placeholder 4"/>
          <p:cNvGraphicFramePr>
            <a:graphicFrameLocks/>
          </p:cNvGraphicFramePr>
          <p:nvPr/>
        </p:nvGraphicFramePr>
        <p:xfrm>
          <a:off x="1929847" y="1737360"/>
          <a:ext cx="8246803" cy="4535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8968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34644"/>
            <a:ext cx="10509504" cy="1076914"/>
          </a:xfrm>
        </p:spPr>
        <p:txBody>
          <a:bodyPr anchor="ctr">
            <a:normAutofit/>
          </a:bodyPr>
          <a:lstStyle/>
          <a:p>
            <a:r>
              <a:rPr lang="en-US" sz="3700"/>
              <a:t>Consider brain compression/cerebral edema when…</a:t>
            </a:r>
          </a:p>
        </p:txBody>
      </p:sp>
      <p:sp>
        <p:nvSpPr>
          <p:cNvPr id="17" name="Rectangle 16">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8344027" y="5890126"/>
            <a:ext cx="1908982" cy="277578"/>
          </a:xfrm>
          <a:prstGeom prst="rect">
            <a:avLst/>
          </a:prstGeom>
        </p:spPr>
        <p:txBody>
          <a:bodyPr wrap="square">
            <a:spAutoFit/>
          </a:bodyPr>
          <a:lstStyle/>
          <a:p>
            <a:pPr>
              <a:spcAft>
                <a:spcPts val="600"/>
              </a:spcAft>
            </a:pPr>
            <a:r>
              <a:rPr lang="en-US" sz="1200" kern="1200">
                <a:solidFill>
                  <a:schemeClr val="tx1"/>
                </a:solidFill>
                <a:latin typeface="+mn-lt"/>
                <a:ea typeface="+mn-ea"/>
                <a:cs typeface="+mn-cs"/>
              </a:rPr>
              <a:t>https://medpix.nlm.nih.gov</a:t>
            </a:r>
            <a:endParaRPr lang="en-US" sz="1200"/>
          </a:p>
        </p:txBody>
      </p:sp>
      <p:graphicFrame>
        <p:nvGraphicFramePr>
          <p:cNvPr id="5" name="Content Placeholder 4"/>
          <p:cNvGraphicFramePr>
            <a:graphicFrameLocks/>
          </p:cNvGraphicFramePr>
          <p:nvPr/>
        </p:nvGraphicFramePr>
        <p:xfrm>
          <a:off x="1929847" y="1737360"/>
          <a:ext cx="8246803" cy="4535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75323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 name="Title 3"/>
          <p:cNvSpPr>
            <a:spLocks noGrp="1"/>
          </p:cNvSpPr>
          <p:nvPr>
            <p:ph type="title"/>
          </p:nvPr>
        </p:nvSpPr>
        <p:spPr>
          <a:xfrm>
            <a:off x="804672" y="457200"/>
            <a:ext cx="10579608" cy="1188720"/>
          </a:xfrm>
        </p:spPr>
        <p:txBody>
          <a:bodyPr>
            <a:normAutofit/>
          </a:bodyPr>
          <a:lstStyle/>
          <a:p>
            <a:r>
              <a:rPr lang="en-US" sz="4000">
                <a:solidFill>
                  <a:schemeClr val="tx2"/>
                </a:solidFill>
              </a:rPr>
              <a:t>In summary</a:t>
            </a:r>
          </a:p>
        </p:txBody>
      </p:sp>
      <p:grpSp>
        <p:nvGrpSpPr>
          <p:cNvPr id="14" name="Group 13">
            <a:extLst>
              <a:ext uri="{FF2B5EF4-FFF2-40B4-BE49-F238E27FC236}">
                <a16:creationId xmlns:a16="http://schemas.microsoft.com/office/drawing/2014/main" id="{76566969-F813-4CC5-B3E9-363D85B55C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881264" y="-5116"/>
            <a:ext cx="3318648" cy="2490264"/>
            <a:chOff x="-305" y="-1"/>
            <a:chExt cx="3832880" cy="2876136"/>
          </a:xfrm>
        </p:grpSpPr>
        <p:sp>
          <p:nvSpPr>
            <p:cNvPr id="15" name="Freeform: Shape 14">
              <a:extLst>
                <a:ext uri="{FF2B5EF4-FFF2-40B4-BE49-F238E27FC236}">
                  <a16:creationId xmlns:a16="http://schemas.microsoft.com/office/drawing/2014/main" id="{AF8CF66C-45E2-456B-92B0-9E97A331D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65D590E-D70D-4D25-B853-D5208F2AA3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231501E-3F84-4705-A001-13995FA68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52617E4-47FD-4C38-8F70-93BF9B125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0217D733-97B6-4C43-AF0C-5E3CB0EA13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07887"/>
            <a:ext cx="2605762" cy="2252847"/>
            <a:chOff x="-305" y="-4155"/>
            <a:chExt cx="2514948" cy="2174333"/>
          </a:xfrm>
        </p:grpSpPr>
        <p:sp>
          <p:nvSpPr>
            <p:cNvPr id="21" name="Freeform: Shape 20">
              <a:extLst>
                <a:ext uri="{FF2B5EF4-FFF2-40B4-BE49-F238E27FC236}">
                  <a16:creationId xmlns:a16="http://schemas.microsoft.com/office/drawing/2014/main" id="{FD288266-7E76-4D4A-BAAC-E233FA013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697F88A-8624-4BA2-AF06-E6C3A52F0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CA77163-C052-481C-9DCF-68C23ACAB3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4" name="Freeform: Shape 23">
              <a:extLst>
                <a:ext uri="{FF2B5EF4-FFF2-40B4-BE49-F238E27FC236}">
                  <a16:creationId xmlns:a16="http://schemas.microsoft.com/office/drawing/2014/main" id="{02B425B5-0A0E-4B85-B718-E5DA73431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Content Placeholder 4"/>
          <p:cNvSpPr>
            <a:spLocks/>
          </p:cNvSpPr>
          <p:nvPr/>
        </p:nvSpPr>
        <p:spPr>
          <a:xfrm>
            <a:off x="2853809" y="2560320"/>
            <a:ext cx="6484381" cy="3566160"/>
          </a:xfrm>
          <a:prstGeom prst="rect">
            <a:avLst/>
          </a:prstGeom>
        </p:spPr>
        <p:txBody>
          <a:bodyPr>
            <a:normAutofit/>
          </a:bodyPr>
          <a:lstStyle/>
          <a:p>
            <a:pPr defTabSz="713232">
              <a:spcAft>
                <a:spcPts val="600"/>
              </a:spcAft>
            </a:pPr>
            <a:endParaRPr lang="en-US" sz="1872" kern="1200">
              <a:solidFill>
                <a:schemeClr val="tx1"/>
              </a:solidFill>
              <a:latin typeface="+mn-lt"/>
              <a:ea typeface="+mn-ea"/>
              <a:cs typeface="+mn-cs"/>
            </a:endParaRPr>
          </a:p>
          <a:p>
            <a:pPr marL="401193" indent="-401193" defTabSz="713232">
              <a:spcAft>
                <a:spcPts val="600"/>
              </a:spcAft>
              <a:buAutoNum type="arabicPeriod"/>
            </a:pPr>
            <a:endParaRPr lang="en-US" sz="1872" kern="1200">
              <a:solidFill>
                <a:schemeClr val="tx1"/>
              </a:solidFill>
              <a:latin typeface="+mn-lt"/>
              <a:ea typeface="+mn-ea"/>
              <a:cs typeface="+mn-cs"/>
            </a:endParaRPr>
          </a:p>
          <a:p>
            <a:pPr marL="401193" indent="-401193" defTabSz="713232">
              <a:spcAft>
                <a:spcPts val="600"/>
              </a:spcAft>
              <a:buAutoNum type="arabicPeriod"/>
            </a:pPr>
            <a:endParaRPr lang="en-US" sz="2028" kern="1200">
              <a:solidFill>
                <a:schemeClr val="tx1"/>
              </a:solidFill>
              <a:latin typeface="+mn-lt"/>
              <a:ea typeface="+mn-ea"/>
              <a:cs typeface="+mn-cs"/>
            </a:endParaRPr>
          </a:p>
          <a:p>
            <a:pPr marL="401193" indent="-401193" defTabSz="713232">
              <a:spcAft>
                <a:spcPts val="600"/>
              </a:spcAft>
              <a:buAutoNum type="arabicPeriod"/>
            </a:pPr>
            <a:endParaRPr lang="en-US" sz="1404" kern="1200">
              <a:solidFill>
                <a:schemeClr val="tx1"/>
              </a:solidFill>
              <a:latin typeface="+mn-lt"/>
              <a:ea typeface="+mn-ea"/>
              <a:cs typeface="+mn-cs"/>
            </a:endParaRPr>
          </a:p>
          <a:p>
            <a:pPr marL="514350" indent="-514350">
              <a:spcAft>
                <a:spcPts val="600"/>
              </a:spcAft>
              <a:buAutoNum type="arabicPeriod"/>
            </a:pPr>
            <a:endParaRPr lang="en-US"/>
          </a:p>
        </p:txBody>
      </p:sp>
      <p:sp>
        <p:nvSpPr>
          <p:cNvPr id="2" name="Rectangle 1"/>
          <p:cNvSpPr/>
          <p:nvPr/>
        </p:nvSpPr>
        <p:spPr>
          <a:xfrm>
            <a:off x="2152995" y="1828800"/>
            <a:ext cx="7597833" cy="4239491"/>
          </a:xfrm>
          <a:prstGeom prst="rect">
            <a:avLst/>
          </a:prstGeom>
        </p:spPr>
        <p:txBody>
          <a:bodyPr wrap="square">
            <a:spAutoFit/>
          </a:bodyPr>
          <a:lstStyle/>
          <a:p>
            <a:pPr defTabSz="713232">
              <a:spcAft>
                <a:spcPts val="600"/>
              </a:spcAft>
            </a:pPr>
            <a:r>
              <a:rPr lang="en-US" sz="2800" kern="1200" dirty="0">
                <a:solidFill>
                  <a:schemeClr val="tx1"/>
                </a:solidFill>
              </a:rPr>
              <a:t>1. Cerebral edema and brain compression are important diagnoses to identify, treat and document </a:t>
            </a:r>
          </a:p>
          <a:p>
            <a:pPr defTabSz="713232">
              <a:spcAft>
                <a:spcPts val="600"/>
              </a:spcAft>
            </a:pPr>
            <a:endParaRPr lang="en-US" sz="2800" kern="1200" dirty="0">
              <a:solidFill>
                <a:schemeClr val="tx1"/>
              </a:solidFill>
            </a:endParaRPr>
          </a:p>
          <a:p>
            <a:pPr defTabSz="713232">
              <a:spcAft>
                <a:spcPts val="600"/>
              </a:spcAft>
            </a:pPr>
            <a:r>
              <a:rPr lang="en-US" sz="2800" kern="1200" dirty="0">
                <a:solidFill>
                  <a:schemeClr val="tx1"/>
                </a:solidFill>
              </a:rPr>
              <a:t>2. However, physicians don’t always document these diagnoses in a way that can be coded </a:t>
            </a:r>
          </a:p>
          <a:p>
            <a:pPr defTabSz="713232">
              <a:spcAft>
                <a:spcPts val="600"/>
              </a:spcAft>
            </a:pPr>
            <a:endParaRPr lang="en-US" sz="2800" kern="1200" dirty="0">
              <a:solidFill>
                <a:schemeClr val="tx1"/>
              </a:solidFill>
            </a:endParaRPr>
          </a:p>
          <a:p>
            <a:pPr defTabSz="713232">
              <a:spcAft>
                <a:spcPts val="600"/>
              </a:spcAft>
            </a:pPr>
            <a:r>
              <a:rPr lang="en-US" sz="2800" kern="1200" dirty="0">
                <a:solidFill>
                  <a:schemeClr val="tx1"/>
                </a:solidFill>
              </a:rPr>
              <a:t>3. HIM professionals can find clues to these diagnoses in several parts of the medical record</a:t>
            </a:r>
            <a:endParaRPr lang="en-US" sz="2800" dirty="0"/>
          </a:p>
        </p:txBody>
      </p:sp>
    </p:spTree>
    <p:extLst>
      <p:ext uri="{BB962C8B-B14F-4D97-AF65-F5344CB8AC3E}">
        <p14:creationId xmlns:p14="http://schemas.microsoft.com/office/powerpoint/2010/main" val="1724376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4" name="Title 3"/>
          <p:cNvSpPr>
            <a:spLocks noGrp="1"/>
          </p:cNvSpPr>
          <p:nvPr>
            <p:ph type="title"/>
          </p:nvPr>
        </p:nvSpPr>
        <p:spPr>
          <a:xfrm>
            <a:off x="838200" y="401221"/>
            <a:ext cx="10515600" cy="1348065"/>
          </a:xfrm>
        </p:spPr>
        <p:txBody>
          <a:bodyPr>
            <a:normAutofit/>
          </a:bodyPr>
          <a:lstStyle/>
          <a:p>
            <a:r>
              <a:rPr lang="en-US" sz="5400">
                <a:solidFill>
                  <a:srgbClr val="FFFFFF"/>
                </a:solidFill>
              </a:rPr>
              <a:t>Case example</a:t>
            </a:r>
          </a:p>
        </p:txBody>
      </p:sp>
      <p:sp>
        <p:nvSpPr>
          <p:cNvPr id="5" name="Content Placeholder 4"/>
          <p:cNvSpPr>
            <a:spLocks noGrp="1"/>
          </p:cNvSpPr>
          <p:nvPr>
            <p:ph idx="1"/>
          </p:nvPr>
        </p:nvSpPr>
        <p:spPr>
          <a:xfrm>
            <a:off x="838200" y="2586789"/>
            <a:ext cx="10515600" cy="3590174"/>
          </a:xfrm>
        </p:spPr>
        <p:txBody>
          <a:bodyPr>
            <a:normAutofit/>
          </a:bodyPr>
          <a:lstStyle/>
          <a:p>
            <a:pPr marL="0" indent="0">
              <a:lnSpc>
                <a:spcPct val="90000"/>
              </a:lnSpc>
              <a:buNone/>
            </a:pPr>
            <a:r>
              <a:rPr lang="en-US" sz="2200"/>
              <a:t>22 month old female with a few months of limping; progresses to R hemiparesis.</a:t>
            </a:r>
          </a:p>
          <a:p>
            <a:pPr marL="0" indent="0">
              <a:lnSpc>
                <a:spcPct val="90000"/>
              </a:lnSpc>
              <a:buNone/>
            </a:pPr>
            <a:endParaRPr lang="en-US" sz="2200"/>
          </a:p>
          <a:p>
            <a:pPr marL="0" indent="0">
              <a:lnSpc>
                <a:spcPct val="90000"/>
              </a:lnSpc>
              <a:buNone/>
            </a:pPr>
            <a:r>
              <a:rPr lang="en-US" sz="2200"/>
              <a:t>Brain MRI:</a:t>
            </a:r>
          </a:p>
          <a:p>
            <a:pPr marL="514350" indent="-514350">
              <a:lnSpc>
                <a:spcPct val="90000"/>
              </a:lnSpc>
              <a:buAutoNum type="arabicPeriod"/>
            </a:pPr>
            <a:r>
              <a:rPr lang="en-US" sz="2200"/>
              <a:t>Large mass lesion in the R temporal lobe extending into the R parietal &amp; occipital regions</a:t>
            </a:r>
          </a:p>
          <a:p>
            <a:pPr marL="514350" indent="-514350">
              <a:lnSpc>
                <a:spcPct val="90000"/>
              </a:lnSpc>
              <a:buAutoNum type="arabicPeriod"/>
            </a:pPr>
            <a:r>
              <a:rPr lang="en-US" sz="2200" u="sng"/>
              <a:t>There is L midline shift of 2.2 cm </a:t>
            </a:r>
            <a:r>
              <a:rPr lang="en-US" sz="2200"/>
              <a:t>&amp; obstructive hydrocephalus secondary to </a:t>
            </a:r>
            <a:r>
              <a:rPr lang="en-US" sz="2200" u="sng"/>
              <a:t>compression of the third ventricle</a:t>
            </a:r>
          </a:p>
          <a:p>
            <a:pPr marL="514350" indent="-514350">
              <a:lnSpc>
                <a:spcPct val="90000"/>
              </a:lnSpc>
              <a:buAutoNum type="arabicPeriod"/>
            </a:pPr>
            <a:r>
              <a:rPr lang="en-US" sz="2200"/>
              <a:t>There is </a:t>
            </a:r>
            <a:r>
              <a:rPr lang="en-US" sz="2200" u="sng"/>
              <a:t>mass effect </a:t>
            </a:r>
            <a:r>
              <a:rPr lang="en-US" sz="2200"/>
              <a:t>&amp; L shift upon the midbrain, cerebral peduncles &amp; pons</a:t>
            </a:r>
          </a:p>
          <a:p>
            <a:pPr marL="514350" indent="-514350">
              <a:lnSpc>
                <a:spcPct val="90000"/>
              </a:lnSpc>
              <a:buAutoNum type="arabicPeriod"/>
            </a:pPr>
            <a:r>
              <a:rPr lang="en-US" sz="2200"/>
              <a:t>There is </a:t>
            </a:r>
            <a:r>
              <a:rPr lang="en-US" sz="2200" u="sng"/>
              <a:t>transependymal edema </a:t>
            </a:r>
            <a:r>
              <a:rPr lang="en-US" sz="2200"/>
              <a:t>around the dilated  L lateral ventricle</a:t>
            </a:r>
          </a:p>
          <a:p>
            <a:pPr marL="514350" indent="-514350">
              <a:lnSpc>
                <a:spcPct val="90000"/>
              </a:lnSpc>
              <a:buAutoNum type="arabicPeriod"/>
            </a:pPr>
            <a:r>
              <a:rPr lang="en-US" sz="2200"/>
              <a:t>Diffuse sulcal effacement</a:t>
            </a:r>
          </a:p>
          <a:p>
            <a:pPr marL="514350" indent="-514350">
              <a:lnSpc>
                <a:spcPct val="90000"/>
              </a:lnSpc>
              <a:buAutoNum type="arabicPeriod"/>
            </a:pPr>
            <a:endParaRPr lang="en-US" sz="2200"/>
          </a:p>
          <a:p>
            <a:pPr marL="514350" indent="-514350">
              <a:lnSpc>
                <a:spcPct val="90000"/>
              </a:lnSpc>
              <a:buAutoNum type="arabicPeriod"/>
            </a:pPr>
            <a:endParaRPr lang="en-US" sz="2200"/>
          </a:p>
          <a:p>
            <a:pPr marL="514350" indent="-514350">
              <a:lnSpc>
                <a:spcPct val="90000"/>
              </a:lnSpc>
              <a:buAutoNum type="arabicPeriod"/>
            </a:pPr>
            <a:endParaRPr lang="en-US" sz="2200"/>
          </a:p>
          <a:p>
            <a:pPr marL="514350" indent="-514350">
              <a:lnSpc>
                <a:spcPct val="90000"/>
              </a:lnSpc>
              <a:buAutoNum type="arabicPeriod"/>
            </a:pPr>
            <a:endParaRPr lang="en-US" sz="2200"/>
          </a:p>
        </p:txBody>
      </p:sp>
    </p:spTree>
    <p:extLst>
      <p:ext uri="{BB962C8B-B14F-4D97-AF65-F5344CB8AC3E}">
        <p14:creationId xmlns:p14="http://schemas.microsoft.com/office/powerpoint/2010/main" val="556503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p:cNvSpPr>
            <a:spLocks noGrp="1"/>
          </p:cNvSpPr>
          <p:nvPr>
            <p:ph type="title"/>
          </p:nvPr>
        </p:nvSpPr>
        <p:spPr>
          <a:xfrm>
            <a:off x="838200" y="401221"/>
            <a:ext cx="10515600" cy="1348065"/>
          </a:xfrm>
        </p:spPr>
        <p:txBody>
          <a:bodyPr>
            <a:normAutofit/>
          </a:bodyPr>
          <a:lstStyle/>
          <a:p>
            <a:r>
              <a:rPr lang="en-US" sz="5400">
                <a:solidFill>
                  <a:srgbClr val="FFFFFF"/>
                </a:solidFill>
              </a:rPr>
              <a:t>Case example</a:t>
            </a:r>
          </a:p>
        </p:txBody>
      </p:sp>
      <p:sp>
        <p:nvSpPr>
          <p:cNvPr id="3" name="Content Placeholder 2"/>
          <p:cNvSpPr>
            <a:spLocks noGrp="1"/>
          </p:cNvSpPr>
          <p:nvPr>
            <p:ph idx="1"/>
          </p:nvPr>
        </p:nvSpPr>
        <p:spPr>
          <a:xfrm>
            <a:off x="838200" y="2586788"/>
            <a:ext cx="10515600" cy="4179771"/>
          </a:xfrm>
        </p:spPr>
        <p:txBody>
          <a:bodyPr>
            <a:noAutofit/>
          </a:bodyPr>
          <a:lstStyle/>
          <a:p>
            <a:pPr marL="0" indent="0">
              <a:buNone/>
            </a:pPr>
            <a:r>
              <a:rPr lang="en-US" sz="2800" dirty="0"/>
              <a:t>The Neurosurgery team documents:</a:t>
            </a:r>
          </a:p>
          <a:p>
            <a:pPr marL="0" indent="0">
              <a:buNone/>
            </a:pPr>
            <a:endParaRPr lang="en-US" sz="2800" dirty="0"/>
          </a:p>
          <a:p>
            <a:pPr marL="0" indent="0">
              <a:buNone/>
            </a:pPr>
            <a:r>
              <a:rPr lang="en-US" sz="2800" dirty="0"/>
              <a:t>“Right choroid plexus tumor, trapped right ventricular system, midline shift”</a:t>
            </a:r>
          </a:p>
          <a:p>
            <a:pPr marL="0" indent="0">
              <a:buNone/>
            </a:pPr>
            <a:endParaRPr lang="en-US" sz="2800" dirty="0"/>
          </a:p>
          <a:p>
            <a:pPr marL="0" indent="0">
              <a:buNone/>
            </a:pPr>
            <a:r>
              <a:rPr lang="en-US" sz="2800" dirty="0"/>
              <a:t>What is missing? </a:t>
            </a:r>
          </a:p>
          <a:p>
            <a:pPr marL="0" indent="0">
              <a:buNone/>
            </a:pPr>
            <a:r>
              <a:rPr lang="en-US" sz="2800" dirty="0"/>
              <a:t>Brain compression, </a:t>
            </a:r>
            <a:r>
              <a:rPr lang="en-US" sz="2800" dirty="0" err="1"/>
              <a:t>transependymal</a:t>
            </a:r>
            <a:r>
              <a:rPr lang="en-US" sz="2800" dirty="0"/>
              <a:t> edema &amp; obstructive hydrocephalus</a:t>
            </a:r>
          </a:p>
        </p:txBody>
      </p:sp>
    </p:spTree>
    <p:extLst>
      <p:ext uri="{BB962C8B-B14F-4D97-AF65-F5344CB8AC3E}">
        <p14:creationId xmlns:p14="http://schemas.microsoft.com/office/powerpoint/2010/main" val="363154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C10CBC8-7837-4750-8EE9-B4C3D5048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9014793-11D4-4A17-9261-1A2E683AD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104482" y="-5104482"/>
            <a:ext cx="1983037" cy="12192001"/>
          </a:xfrm>
          <a:custGeom>
            <a:avLst/>
            <a:gdLst>
              <a:gd name="connsiteX0" fmla="*/ 0 w 1983037"/>
              <a:gd name="connsiteY0" fmla="*/ 0 h 12192001"/>
              <a:gd name="connsiteX1" fmla="*/ 0 w 1983037"/>
              <a:gd name="connsiteY1" fmla="*/ 12192001 h 12192001"/>
              <a:gd name="connsiteX2" fmla="*/ 1945626 w 1983037"/>
              <a:gd name="connsiteY2" fmla="*/ 12192001 h 12192001"/>
              <a:gd name="connsiteX3" fmla="*/ 1914883 w 1983037"/>
              <a:gd name="connsiteY3" fmla="*/ 11926947 h 12192001"/>
              <a:gd name="connsiteX4" fmla="*/ 1887405 w 1983037"/>
              <a:gd name="connsiteY4" fmla="*/ 10882179 h 12192001"/>
              <a:gd name="connsiteX5" fmla="*/ 1955094 w 1983037"/>
              <a:gd name="connsiteY5" fmla="*/ 9717835 h 12192001"/>
              <a:gd name="connsiteX6" fmla="*/ 1955094 w 1983037"/>
              <a:gd name="connsiteY6" fmla="*/ 9338013 h 12192001"/>
              <a:gd name="connsiteX7" fmla="*/ 1947423 w 1983037"/>
              <a:gd name="connsiteY7" fmla="*/ 8936699 h 12192001"/>
              <a:gd name="connsiteX8" fmla="*/ 1949002 w 1983037"/>
              <a:gd name="connsiteY8" fmla="*/ 7709920 h 12192001"/>
              <a:gd name="connsiteX9" fmla="*/ 1930276 w 1983037"/>
              <a:gd name="connsiteY9" fmla="*/ 6277504 h 12192001"/>
              <a:gd name="connsiteX10" fmla="*/ 1954643 w 1983037"/>
              <a:gd name="connsiteY10" fmla="*/ 5307481 h 12192001"/>
              <a:gd name="connsiteX11" fmla="*/ 1944941 w 1983037"/>
              <a:gd name="connsiteY11" fmla="*/ 4949831 h 12192001"/>
              <a:gd name="connsiteX12" fmla="*/ 1961187 w 1983037"/>
              <a:gd name="connsiteY12" fmla="*/ 4137481 h 12192001"/>
              <a:gd name="connsiteX13" fmla="*/ 1964118 w 1983037"/>
              <a:gd name="connsiteY13" fmla="*/ 3194148 h 12192001"/>
              <a:gd name="connsiteX14" fmla="*/ 1914708 w 1983037"/>
              <a:gd name="connsiteY14" fmla="*/ 1979808 h 12192001"/>
              <a:gd name="connsiteX15" fmla="*/ 1949679 w 1983037"/>
              <a:gd name="connsiteY15" fmla="*/ 1443897 h 12192001"/>
              <a:gd name="connsiteX16" fmla="*/ 1942685 w 1983037"/>
              <a:gd name="connsiteY16" fmla="*/ 749860 h 12192001"/>
              <a:gd name="connsiteX17" fmla="*/ 1933706 w 1983037"/>
              <a:gd name="connsiteY17" fmla="*/ 168558 h 12192001"/>
              <a:gd name="connsiteX18" fmla="*/ 1950785 w 1983037"/>
              <a:gd name="connsiteY18" fmla="*/ 0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3037" h="12192001">
                <a:moveTo>
                  <a:pt x="0" y="0"/>
                </a:moveTo>
                <a:lnTo>
                  <a:pt x="0" y="12192001"/>
                </a:lnTo>
                <a:lnTo>
                  <a:pt x="1945626" y="12192001"/>
                </a:lnTo>
                <a:lnTo>
                  <a:pt x="1914883" y="11926947"/>
                </a:lnTo>
                <a:cubicBezTo>
                  <a:pt x="1884529" y="11579709"/>
                  <a:pt x="1881652" y="11231009"/>
                  <a:pt x="1887405" y="10882179"/>
                </a:cubicBezTo>
                <a:cubicBezTo>
                  <a:pt x="1893725" y="10493309"/>
                  <a:pt x="1911547" y="10104667"/>
                  <a:pt x="1955094" y="9717835"/>
                </a:cubicBezTo>
                <a:cubicBezTo>
                  <a:pt x="1966715" y="9591491"/>
                  <a:pt x="1966715" y="9464357"/>
                  <a:pt x="1955094" y="9338013"/>
                </a:cubicBezTo>
                <a:cubicBezTo>
                  <a:pt x="1945663" y="9204453"/>
                  <a:pt x="1943091" y="9070511"/>
                  <a:pt x="1947423" y="8936699"/>
                </a:cubicBezTo>
                <a:cubicBezTo>
                  <a:pt x="1960283" y="8527701"/>
                  <a:pt x="1930726" y="8118470"/>
                  <a:pt x="1949002" y="7709920"/>
                </a:cubicBezTo>
                <a:cubicBezTo>
                  <a:pt x="1970436" y="7231918"/>
                  <a:pt x="1945393" y="6755049"/>
                  <a:pt x="1930276" y="6277504"/>
                </a:cubicBezTo>
                <a:cubicBezTo>
                  <a:pt x="1920123" y="5954014"/>
                  <a:pt x="1913803" y="5630292"/>
                  <a:pt x="1954643" y="5307481"/>
                </a:cubicBezTo>
                <a:cubicBezTo>
                  <a:pt x="1969761" y="5188718"/>
                  <a:pt x="1956899" y="5068596"/>
                  <a:pt x="1944941" y="4949831"/>
                </a:cubicBezTo>
                <a:cubicBezTo>
                  <a:pt x="1917866" y="4678139"/>
                  <a:pt x="1932758" y="4407584"/>
                  <a:pt x="1961187" y="4137481"/>
                </a:cubicBezTo>
                <a:cubicBezTo>
                  <a:pt x="1994579" y="3823035"/>
                  <a:pt x="1984877" y="3508818"/>
                  <a:pt x="1964118" y="3194148"/>
                </a:cubicBezTo>
                <a:cubicBezTo>
                  <a:pt x="1937270" y="2789895"/>
                  <a:pt x="1903424" y="2387003"/>
                  <a:pt x="1914708" y="1979808"/>
                </a:cubicBezTo>
                <a:cubicBezTo>
                  <a:pt x="1919446" y="1800868"/>
                  <a:pt x="1935466" y="1622384"/>
                  <a:pt x="1949679" y="1443897"/>
                </a:cubicBezTo>
                <a:cubicBezTo>
                  <a:pt x="1964278" y="1212701"/>
                  <a:pt x="1961931" y="980722"/>
                  <a:pt x="1942685" y="749860"/>
                </a:cubicBezTo>
                <a:cubicBezTo>
                  <a:pt x="1929825" y="555933"/>
                  <a:pt x="1921533" y="362007"/>
                  <a:pt x="1933706" y="168558"/>
                </a:cubicBezTo>
                <a:lnTo>
                  <a:pt x="195078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a:solidFill>
                  <a:srgbClr val="FFFFFF"/>
                </a:solidFill>
              </a:rPr>
              <a:t>Cranial vault</a:t>
            </a:r>
          </a:p>
        </p:txBody>
      </p:sp>
      <p:sp>
        <p:nvSpPr>
          <p:cNvPr id="13" name="Frame 12"/>
          <p:cNvSpPr/>
          <p:nvPr/>
        </p:nvSpPr>
        <p:spPr>
          <a:xfrm>
            <a:off x="3389434" y="2348161"/>
            <a:ext cx="5413132" cy="3828801"/>
          </a:xfrm>
          <a:prstGeom prst="fram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5" name="TextBox 14"/>
          <p:cNvSpPr txBox="1"/>
          <p:nvPr/>
        </p:nvSpPr>
        <p:spPr>
          <a:xfrm>
            <a:off x="3876285" y="3478041"/>
            <a:ext cx="4439430" cy="2676374"/>
          </a:xfrm>
          <a:prstGeom prst="rect">
            <a:avLst/>
          </a:prstGeom>
          <a:noFill/>
          <a:ln w="38100">
            <a:noFill/>
          </a:ln>
        </p:spPr>
        <p:txBody>
          <a:bodyPr wrap="square" rtlCol="0" anchor="t">
            <a:spAutoFit/>
          </a:bodyPr>
          <a:lstStyle/>
          <a:p>
            <a:pPr algn="ctr" defTabSz="786384">
              <a:spcAft>
                <a:spcPts val="600"/>
              </a:spcAft>
            </a:pPr>
            <a:endParaRPr lang="en-US" sz="3096" kern="1200">
              <a:solidFill>
                <a:schemeClr val="tx1"/>
              </a:solidFill>
              <a:latin typeface="+mn-lt"/>
              <a:ea typeface="+mn-ea"/>
              <a:cs typeface="+mn-cs"/>
            </a:endParaRPr>
          </a:p>
          <a:p>
            <a:pPr algn="ctr" defTabSz="786384">
              <a:spcAft>
                <a:spcPts val="600"/>
              </a:spcAft>
            </a:pPr>
            <a:r>
              <a:rPr lang="en-US" sz="3096" kern="1200">
                <a:solidFill>
                  <a:schemeClr val="tx1"/>
                </a:solidFill>
                <a:latin typeface="+mn-lt"/>
                <a:ea typeface="+mn-ea"/>
                <a:cs typeface="+mn-cs"/>
              </a:rPr>
              <a:t>Brain (80%)</a:t>
            </a:r>
          </a:p>
          <a:p>
            <a:pPr>
              <a:spcAft>
                <a:spcPts val="600"/>
              </a:spcAft>
            </a:pPr>
            <a:endParaRPr lang="en-US" sz="9600"/>
          </a:p>
        </p:txBody>
      </p:sp>
      <p:sp>
        <p:nvSpPr>
          <p:cNvPr id="16" name="TextBox 15"/>
          <p:cNvSpPr txBox="1"/>
          <p:nvPr/>
        </p:nvSpPr>
        <p:spPr>
          <a:xfrm>
            <a:off x="3876285" y="2829450"/>
            <a:ext cx="2219715" cy="515847"/>
          </a:xfrm>
          <a:prstGeom prst="rect">
            <a:avLst/>
          </a:prstGeom>
          <a:noFill/>
          <a:ln w="38100">
            <a:solidFill>
              <a:schemeClr val="tx2"/>
            </a:solidFill>
          </a:ln>
        </p:spPr>
        <p:txBody>
          <a:bodyPr wrap="square" rtlCol="0">
            <a:spAutoFit/>
          </a:bodyPr>
          <a:lstStyle/>
          <a:p>
            <a:pPr algn="ctr" defTabSz="786384">
              <a:spcAft>
                <a:spcPts val="600"/>
              </a:spcAft>
            </a:pPr>
            <a:r>
              <a:rPr lang="en-US" sz="2752" kern="1200">
                <a:solidFill>
                  <a:schemeClr val="tx1"/>
                </a:solidFill>
                <a:latin typeface="+mn-lt"/>
                <a:ea typeface="+mn-ea"/>
                <a:cs typeface="+mn-cs"/>
              </a:rPr>
              <a:t>CSF (10%)</a:t>
            </a:r>
            <a:endParaRPr lang="en-US" sz="3200"/>
          </a:p>
        </p:txBody>
      </p:sp>
      <p:sp>
        <p:nvSpPr>
          <p:cNvPr id="20" name="TextBox 19"/>
          <p:cNvSpPr txBox="1"/>
          <p:nvPr/>
        </p:nvSpPr>
        <p:spPr>
          <a:xfrm>
            <a:off x="6090179" y="2829450"/>
            <a:ext cx="2219715" cy="515847"/>
          </a:xfrm>
          <a:prstGeom prst="rect">
            <a:avLst/>
          </a:prstGeom>
          <a:noFill/>
          <a:ln w="38100">
            <a:solidFill>
              <a:schemeClr val="tx2"/>
            </a:solidFill>
          </a:ln>
        </p:spPr>
        <p:txBody>
          <a:bodyPr wrap="square" rtlCol="0">
            <a:spAutoFit/>
          </a:bodyPr>
          <a:lstStyle/>
          <a:p>
            <a:pPr algn="ctr" defTabSz="786384">
              <a:spcAft>
                <a:spcPts val="600"/>
              </a:spcAft>
            </a:pPr>
            <a:r>
              <a:rPr lang="en-US" sz="2752" kern="1200">
                <a:solidFill>
                  <a:schemeClr val="tx1"/>
                </a:solidFill>
                <a:latin typeface="+mn-lt"/>
                <a:ea typeface="+mn-ea"/>
                <a:cs typeface="+mn-cs"/>
              </a:rPr>
              <a:t>Blood (10%)</a:t>
            </a:r>
            <a:endParaRPr lang="en-US" sz="3200"/>
          </a:p>
        </p:txBody>
      </p:sp>
    </p:spTree>
    <p:extLst>
      <p:ext uri="{BB962C8B-B14F-4D97-AF65-F5344CB8AC3E}">
        <p14:creationId xmlns:p14="http://schemas.microsoft.com/office/powerpoint/2010/main" val="331601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41">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34644"/>
            <a:ext cx="10509504" cy="1076914"/>
          </a:xfrm>
        </p:spPr>
        <p:txBody>
          <a:bodyPr anchor="ctr">
            <a:normAutofit/>
          </a:bodyPr>
          <a:lstStyle/>
          <a:p>
            <a:r>
              <a:rPr lang="en-US" sz="4000"/>
              <a:t>Brain parenchyma</a:t>
            </a:r>
          </a:p>
        </p:txBody>
      </p:sp>
      <p:sp>
        <p:nvSpPr>
          <p:cNvPr id="66" name="Rectangle 43">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7" name="Rectangle 45">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Content Placeholder 23"/>
          <p:cNvPicPr>
            <a:picLocks noChangeAspect="1"/>
          </p:cNvPicPr>
          <p:nvPr/>
        </p:nvPicPr>
        <p:blipFill>
          <a:blip r:embed="rId3"/>
          <a:stretch>
            <a:fillRect/>
          </a:stretch>
        </p:blipFill>
        <p:spPr>
          <a:xfrm>
            <a:off x="4131402" y="2302980"/>
            <a:ext cx="3970293" cy="3005623"/>
          </a:xfrm>
          <a:prstGeom prst="rect">
            <a:avLst/>
          </a:prstGeom>
        </p:spPr>
      </p:pic>
      <p:sp>
        <p:nvSpPr>
          <p:cNvPr id="8" name="TextBox 7"/>
          <p:cNvSpPr txBox="1"/>
          <p:nvPr/>
        </p:nvSpPr>
        <p:spPr>
          <a:xfrm>
            <a:off x="2622678" y="1993890"/>
            <a:ext cx="1453203" cy="449995"/>
          </a:xfrm>
          <a:prstGeom prst="rect">
            <a:avLst/>
          </a:prstGeom>
          <a:noFill/>
          <a:ln w="38100">
            <a:solidFill>
              <a:srgbClr val="C00000"/>
            </a:solidFill>
          </a:ln>
        </p:spPr>
        <p:txBody>
          <a:bodyPr wrap="square" rtlCol="0">
            <a:spAutoFit/>
          </a:bodyPr>
          <a:lstStyle/>
          <a:p>
            <a:pPr defTabSz="758952">
              <a:spcAft>
                <a:spcPts val="600"/>
              </a:spcAft>
            </a:pPr>
            <a:r>
              <a:rPr lang="en-US" sz="2324" kern="1200">
                <a:solidFill>
                  <a:srgbClr val="B50000"/>
                </a:solidFill>
                <a:latin typeface="+mn-lt"/>
                <a:ea typeface="+mn-ea"/>
                <a:cs typeface="+mn-cs"/>
              </a:rPr>
              <a:t>Cerebrum</a:t>
            </a:r>
            <a:endParaRPr lang="en-US" sz="2800">
              <a:solidFill>
                <a:srgbClr val="C00000"/>
              </a:solidFill>
            </a:endParaRPr>
          </a:p>
        </p:txBody>
      </p:sp>
      <p:sp>
        <p:nvSpPr>
          <p:cNvPr id="9" name="TextBox 8"/>
          <p:cNvSpPr txBox="1"/>
          <p:nvPr/>
        </p:nvSpPr>
        <p:spPr>
          <a:xfrm>
            <a:off x="2622677" y="4660741"/>
            <a:ext cx="1612353" cy="449995"/>
          </a:xfrm>
          <a:prstGeom prst="rect">
            <a:avLst/>
          </a:prstGeom>
          <a:noFill/>
          <a:ln w="38100">
            <a:solidFill>
              <a:srgbClr val="C00000"/>
            </a:solidFill>
          </a:ln>
        </p:spPr>
        <p:txBody>
          <a:bodyPr wrap="square" rtlCol="0">
            <a:spAutoFit/>
          </a:bodyPr>
          <a:lstStyle/>
          <a:p>
            <a:pPr defTabSz="758952">
              <a:spcAft>
                <a:spcPts val="600"/>
              </a:spcAft>
            </a:pPr>
            <a:r>
              <a:rPr lang="en-US" sz="2324" kern="1200">
                <a:solidFill>
                  <a:srgbClr val="B50000"/>
                </a:solidFill>
                <a:latin typeface="+mn-lt"/>
                <a:ea typeface="+mn-ea"/>
                <a:cs typeface="+mn-cs"/>
              </a:rPr>
              <a:t>Cerebellum</a:t>
            </a:r>
            <a:endParaRPr lang="en-US" sz="2800">
              <a:solidFill>
                <a:srgbClr val="C00000"/>
              </a:solidFill>
            </a:endParaRPr>
          </a:p>
        </p:txBody>
      </p:sp>
      <p:sp>
        <p:nvSpPr>
          <p:cNvPr id="11" name="TextBox 10"/>
          <p:cNvSpPr txBox="1"/>
          <p:nvPr/>
        </p:nvSpPr>
        <p:spPr>
          <a:xfrm>
            <a:off x="8122189" y="5181172"/>
            <a:ext cx="1437990" cy="449995"/>
          </a:xfrm>
          <a:prstGeom prst="rect">
            <a:avLst/>
          </a:prstGeom>
          <a:noFill/>
          <a:ln w="38100">
            <a:solidFill>
              <a:srgbClr val="C00000"/>
            </a:solidFill>
          </a:ln>
        </p:spPr>
        <p:txBody>
          <a:bodyPr wrap="square" rtlCol="0">
            <a:spAutoFit/>
          </a:bodyPr>
          <a:lstStyle/>
          <a:p>
            <a:pPr defTabSz="758952">
              <a:spcAft>
                <a:spcPts val="600"/>
              </a:spcAft>
            </a:pPr>
            <a:r>
              <a:rPr lang="en-US" sz="2324" kern="1200">
                <a:solidFill>
                  <a:srgbClr val="B50000"/>
                </a:solidFill>
                <a:latin typeface="+mn-lt"/>
                <a:ea typeface="+mn-ea"/>
                <a:cs typeface="+mn-cs"/>
              </a:rPr>
              <a:t>Brainstem</a:t>
            </a:r>
            <a:endParaRPr lang="en-US" sz="2800">
              <a:solidFill>
                <a:srgbClr val="C00000"/>
              </a:solidFill>
            </a:endParaRPr>
          </a:p>
        </p:txBody>
      </p:sp>
      <p:cxnSp>
        <p:nvCxnSpPr>
          <p:cNvPr id="15" name="Straight Arrow Connector 14"/>
          <p:cNvCxnSpPr/>
          <p:nvPr/>
        </p:nvCxnSpPr>
        <p:spPr>
          <a:xfrm>
            <a:off x="4203422" y="2230784"/>
            <a:ext cx="701480" cy="25736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394734" y="4609587"/>
            <a:ext cx="446396" cy="27009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6371633" y="4654077"/>
            <a:ext cx="1586441" cy="74603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939388" y="6053846"/>
            <a:ext cx="3396042" cy="232821"/>
          </a:xfrm>
          <a:prstGeom prst="rect">
            <a:avLst/>
          </a:prstGeom>
        </p:spPr>
        <p:txBody>
          <a:bodyPr wrap="square">
            <a:spAutoFit/>
          </a:bodyPr>
          <a:lstStyle/>
          <a:p>
            <a:pPr defTabSz="758952">
              <a:spcAft>
                <a:spcPts val="600"/>
              </a:spcAft>
            </a:pPr>
            <a:r>
              <a:rPr lang="en-US" sz="913" kern="1200">
                <a:solidFill>
                  <a:schemeClr val="tx1"/>
                </a:solidFill>
                <a:latin typeface="+mn-lt"/>
                <a:ea typeface="+mn-ea"/>
                <a:cs typeface="+mn-cs"/>
              </a:rPr>
              <a:t>https://cbs.umn.edu/jensen/image-bank/nervous-system</a:t>
            </a:r>
            <a:endParaRPr lang="en-US" sz="1100"/>
          </a:p>
        </p:txBody>
      </p:sp>
      <p:sp>
        <p:nvSpPr>
          <p:cNvPr id="34" name="TextBox 33"/>
          <p:cNvSpPr txBox="1"/>
          <p:nvPr/>
        </p:nvSpPr>
        <p:spPr>
          <a:xfrm>
            <a:off x="7281893" y="1737360"/>
            <a:ext cx="864551" cy="322268"/>
          </a:xfrm>
          <a:prstGeom prst="rect">
            <a:avLst/>
          </a:prstGeom>
          <a:noFill/>
          <a:ln w="38100">
            <a:solidFill>
              <a:srgbClr val="C00000"/>
            </a:solidFill>
          </a:ln>
        </p:spPr>
        <p:txBody>
          <a:bodyPr wrap="square" rtlCol="0">
            <a:spAutoFit/>
          </a:bodyPr>
          <a:lstStyle/>
          <a:p>
            <a:pPr defTabSz="758952">
              <a:spcAft>
                <a:spcPts val="600"/>
              </a:spcAft>
            </a:pPr>
            <a:r>
              <a:rPr lang="en-US" sz="1494" kern="1200" dirty="0">
                <a:solidFill>
                  <a:srgbClr val="B50000"/>
                </a:solidFill>
                <a:latin typeface="+mn-lt"/>
                <a:ea typeface="+mn-ea"/>
                <a:cs typeface="+mn-cs"/>
              </a:rPr>
              <a:t>Sulci</a:t>
            </a:r>
            <a:endParaRPr lang="en-US" sz="1800" dirty="0">
              <a:solidFill>
                <a:srgbClr val="C00000"/>
              </a:solidFill>
            </a:endParaRPr>
          </a:p>
        </p:txBody>
      </p:sp>
      <p:cxnSp>
        <p:nvCxnSpPr>
          <p:cNvPr id="35" name="Straight Arrow Connector 34"/>
          <p:cNvCxnSpPr/>
          <p:nvPr/>
        </p:nvCxnSpPr>
        <p:spPr>
          <a:xfrm flipH="1">
            <a:off x="7372464" y="2162771"/>
            <a:ext cx="166069" cy="50457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7151355" y="2172607"/>
            <a:ext cx="387178" cy="31419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6543443" y="2185341"/>
            <a:ext cx="974797" cy="14436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968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34644"/>
            <a:ext cx="10509504" cy="1076914"/>
          </a:xfrm>
        </p:spPr>
        <p:txBody>
          <a:bodyPr vert="horz" lIns="91440" tIns="45720" rIns="91440" bIns="45720" rtlCol="0" anchor="ctr">
            <a:normAutofit/>
          </a:bodyPr>
          <a:lstStyle/>
          <a:p>
            <a:pPr algn="l">
              <a:lnSpc>
                <a:spcPct val="90000"/>
              </a:lnSpc>
            </a:pPr>
            <a:r>
              <a:rPr lang="en-US" sz="4000" kern="1200">
                <a:solidFill>
                  <a:schemeClr val="tx1"/>
                </a:solidFill>
                <a:latin typeface="+mj-lt"/>
                <a:ea typeface="+mj-ea"/>
                <a:cs typeface="+mj-cs"/>
              </a:rPr>
              <a:t>Sulci</a:t>
            </a:r>
          </a:p>
        </p:txBody>
      </p:sp>
      <p:sp>
        <p:nvSpPr>
          <p:cNvPr id="21" name="Rectangle 2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p:cNvPicPr>
            <a:picLocks noChangeAspect="1"/>
          </p:cNvPicPr>
          <p:nvPr/>
        </p:nvPicPr>
        <p:blipFill>
          <a:blip r:embed="rId2"/>
          <a:stretch>
            <a:fillRect/>
          </a:stretch>
        </p:blipFill>
        <p:spPr>
          <a:xfrm>
            <a:off x="2151087" y="1737360"/>
            <a:ext cx="3748587" cy="3723817"/>
          </a:xfrm>
          <a:prstGeom prst="rect">
            <a:avLst/>
          </a:prstGeom>
        </p:spPr>
      </p:pic>
      <p:pic>
        <p:nvPicPr>
          <p:cNvPr id="7" name="Content Placeholder 6"/>
          <p:cNvPicPr>
            <a:picLocks noChangeAspect="1"/>
          </p:cNvPicPr>
          <p:nvPr/>
        </p:nvPicPr>
        <p:blipFill>
          <a:blip r:embed="rId3"/>
          <a:stretch>
            <a:fillRect/>
          </a:stretch>
        </p:blipFill>
        <p:spPr>
          <a:xfrm>
            <a:off x="6041130" y="2077016"/>
            <a:ext cx="3990638" cy="3241091"/>
          </a:xfrm>
          <a:prstGeom prst="rect">
            <a:avLst/>
          </a:prstGeom>
        </p:spPr>
      </p:pic>
      <p:pic>
        <p:nvPicPr>
          <p:cNvPr id="8" name="Picture 7"/>
          <p:cNvPicPr>
            <a:picLocks noChangeAspect="1"/>
          </p:cNvPicPr>
          <p:nvPr/>
        </p:nvPicPr>
        <p:blipFill>
          <a:blip r:embed="rId4"/>
          <a:stretch>
            <a:fillRect/>
          </a:stretch>
        </p:blipFill>
        <p:spPr>
          <a:xfrm>
            <a:off x="5065005" y="5972871"/>
            <a:ext cx="1810795" cy="299913"/>
          </a:xfrm>
          <a:prstGeom prst="rect">
            <a:avLst/>
          </a:prstGeom>
        </p:spPr>
      </p:pic>
      <p:cxnSp>
        <p:nvCxnSpPr>
          <p:cNvPr id="10" name="Straight Arrow Connector 9"/>
          <p:cNvCxnSpPr/>
          <p:nvPr/>
        </p:nvCxnSpPr>
        <p:spPr>
          <a:xfrm>
            <a:off x="2363271" y="2241436"/>
            <a:ext cx="636553" cy="55696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485114" y="1741587"/>
            <a:ext cx="99577" cy="67085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8635733" y="3918181"/>
            <a:ext cx="1131649" cy="21218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8516613" y="4319759"/>
            <a:ext cx="1060920" cy="24063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980209" y="1852431"/>
            <a:ext cx="808674" cy="77800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587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34644"/>
            <a:ext cx="10509504" cy="1076914"/>
          </a:xfrm>
        </p:spPr>
        <p:txBody>
          <a:bodyPr vert="horz" lIns="91440" tIns="45720" rIns="91440" bIns="45720" rtlCol="0" anchor="ctr">
            <a:normAutofit/>
          </a:bodyPr>
          <a:lstStyle/>
          <a:p>
            <a:pPr algn="l">
              <a:lnSpc>
                <a:spcPct val="90000"/>
              </a:lnSpc>
            </a:pPr>
            <a:r>
              <a:rPr lang="en-US" sz="4000" kern="1200">
                <a:solidFill>
                  <a:schemeClr val="tx1"/>
                </a:solidFill>
                <a:latin typeface="+mj-lt"/>
                <a:ea typeface="+mj-ea"/>
                <a:cs typeface="+mj-cs"/>
              </a:rPr>
              <a:t>Blood</a:t>
            </a:r>
          </a:p>
        </p:txBody>
      </p:sp>
      <p:sp>
        <p:nvSpPr>
          <p:cNvPr id="22" name="Rectangle 21">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 Placeholder 8"/>
          <p:cNvSpPr>
            <a:spLocks/>
          </p:cNvSpPr>
          <p:nvPr/>
        </p:nvSpPr>
        <p:spPr>
          <a:xfrm>
            <a:off x="2473193" y="1737360"/>
            <a:ext cx="3567942" cy="564982"/>
          </a:xfrm>
          <a:prstGeom prst="rect">
            <a:avLst/>
          </a:prstGeom>
        </p:spPr>
        <p:txBody>
          <a:bodyPr>
            <a:normAutofit/>
          </a:bodyPr>
          <a:lstStyle/>
          <a:p>
            <a:pPr algn="ctr" defTabSz="804672">
              <a:spcAft>
                <a:spcPts val="600"/>
              </a:spcAft>
            </a:pPr>
            <a:r>
              <a:rPr lang="en-US" sz="1584" kern="1200">
                <a:solidFill>
                  <a:schemeClr val="tx1"/>
                </a:solidFill>
                <a:latin typeface="+mn-lt"/>
                <a:ea typeface="+mn-ea"/>
                <a:cs typeface="+mn-cs"/>
              </a:rPr>
              <a:t>Arterial blood supply</a:t>
            </a:r>
            <a:endParaRPr lang="en-US"/>
          </a:p>
        </p:txBody>
      </p:sp>
      <p:pic>
        <p:nvPicPr>
          <p:cNvPr id="12" name="Content Placeholder 11"/>
          <p:cNvPicPr>
            <a:picLocks noChangeAspect="1"/>
          </p:cNvPicPr>
          <p:nvPr/>
        </p:nvPicPr>
        <p:blipFill>
          <a:blip r:embed="rId2"/>
          <a:stretch>
            <a:fillRect/>
          </a:stretch>
        </p:blipFill>
        <p:spPr>
          <a:xfrm>
            <a:off x="3045555" y="2377317"/>
            <a:ext cx="2423218" cy="3489433"/>
          </a:xfrm>
          <a:prstGeom prst="rect">
            <a:avLst/>
          </a:prstGeom>
        </p:spPr>
      </p:pic>
      <p:sp>
        <p:nvSpPr>
          <p:cNvPr id="10" name="Text Placeholder 9"/>
          <p:cNvSpPr>
            <a:spLocks/>
          </p:cNvSpPr>
          <p:nvPr/>
        </p:nvSpPr>
        <p:spPr>
          <a:xfrm>
            <a:off x="6140319" y="1737360"/>
            <a:ext cx="3569344" cy="564982"/>
          </a:xfrm>
          <a:prstGeom prst="rect">
            <a:avLst/>
          </a:prstGeom>
        </p:spPr>
        <p:txBody>
          <a:bodyPr/>
          <a:lstStyle/>
          <a:p>
            <a:pPr algn="ctr" defTabSz="804672">
              <a:spcAft>
                <a:spcPts val="600"/>
              </a:spcAft>
            </a:pPr>
            <a:r>
              <a:rPr lang="en-US" sz="1584" kern="1200">
                <a:solidFill>
                  <a:schemeClr val="tx1"/>
                </a:solidFill>
                <a:latin typeface="+mn-lt"/>
                <a:ea typeface="+mn-ea"/>
                <a:cs typeface="+mn-cs"/>
              </a:rPr>
              <a:t>Venous drainage</a:t>
            </a:r>
            <a:endParaRPr lang="en-US"/>
          </a:p>
        </p:txBody>
      </p:sp>
      <p:pic>
        <p:nvPicPr>
          <p:cNvPr id="14" name="Content Placeholder 13"/>
          <p:cNvPicPr>
            <a:picLocks noChangeAspect="1"/>
          </p:cNvPicPr>
          <p:nvPr/>
        </p:nvPicPr>
        <p:blipFill>
          <a:blip r:embed="rId3"/>
          <a:stretch>
            <a:fillRect/>
          </a:stretch>
        </p:blipFill>
        <p:spPr>
          <a:xfrm>
            <a:off x="6383721" y="2469903"/>
            <a:ext cx="3082538" cy="3489433"/>
          </a:xfrm>
          <a:prstGeom prst="rect">
            <a:avLst/>
          </a:prstGeom>
        </p:spPr>
      </p:pic>
      <p:sp>
        <p:nvSpPr>
          <p:cNvPr id="13" name="Rectangle 12"/>
          <p:cNvSpPr/>
          <p:nvPr/>
        </p:nvSpPr>
        <p:spPr>
          <a:xfrm>
            <a:off x="2813669" y="5997562"/>
            <a:ext cx="2655105" cy="254813"/>
          </a:xfrm>
          <a:prstGeom prst="rect">
            <a:avLst/>
          </a:prstGeom>
        </p:spPr>
        <p:txBody>
          <a:bodyPr wrap="square">
            <a:spAutoFit/>
          </a:bodyPr>
          <a:lstStyle/>
          <a:p>
            <a:pPr defTabSz="804672">
              <a:spcAft>
                <a:spcPts val="600"/>
              </a:spcAft>
            </a:pPr>
            <a:r>
              <a:rPr lang="en-US" sz="1056" kern="1200">
                <a:solidFill>
                  <a:schemeClr val="tx1"/>
                </a:solidFill>
                <a:latin typeface="+mn-lt"/>
                <a:ea typeface="+mn-ea"/>
                <a:cs typeface="+mn-cs"/>
              </a:rPr>
              <a:t>https://www.bartleby.com/107/illus513.html</a:t>
            </a:r>
            <a:endParaRPr lang="en-US" sz="1200"/>
          </a:p>
        </p:txBody>
      </p:sp>
      <p:sp>
        <p:nvSpPr>
          <p:cNvPr id="15" name="Rectangle 14"/>
          <p:cNvSpPr/>
          <p:nvPr/>
        </p:nvSpPr>
        <p:spPr>
          <a:xfrm>
            <a:off x="6712666" y="6028163"/>
            <a:ext cx="2655105" cy="254813"/>
          </a:xfrm>
          <a:prstGeom prst="rect">
            <a:avLst/>
          </a:prstGeom>
        </p:spPr>
        <p:txBody>
          <a:bodyPr wrap="square">
            <a:spAutoFit/>
          </a:bodyPr>
          <a:lstStyle/>
          <a:p>
            <a:pPr defTabSz="804672">
              <a:spcAft>
                <a:spcPts val="600"/>
              </a:spcAft>
            </a:pPr>
            <a:r>
              <a:rPr lang="en-US" sz="1056" kern="1200">
                <a:solidFill>
                  <a:schemeClr val="tx1"/>
                </a:solidFill>
                <a:latin typeface="+mn-lt"/>
                <a:ea typeface="+mn-ea"/>
                <a:cs typeface="+mn-cs"/>
              </a:rPr>
              <a:t>https://www.bartleby.com/107/illus558.html</a:t>
            </a:r>
            <a:endParaRPr lang="en-US" sz="1200"/>
          </a:p>
        </p:txBody>
      </p:sp>
    </p:spTree>
    <p:extLst>
      <p:ext uri="{BB962C8B-B14F-4D97-AF65-F5344CB8AC3E}">
        <p14:creationId xmlns:p14="http://schemas.microsoft.com/office/powerpoint/2010/main" val="16194262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36CB81-A037-44A8-88EB-C0C0F17FD4B1}">
  <ds:schemaRefs>
    <ds:schemaRef ds:uri="http://schemas.microsoft.com/sharepoint/v3/contenttype/forms"/>
  </ds:schemaRefs>
</ds:datastoreItem>
</file>

<file path=customXml/itemProps2.xml><?xml version="1.0" encoding="utf-8"?>
<ds:datastoreItem xmlns:ds="http://schemas.openxmlformats.org/officeDocument/2006/customXml" ds:itemID="{57FF477C-132F-44F8-8C56-EBFF95FAF97B}">
  <ds:schemaRefs>
    <ds:schemaRef ds:uri="http://purl.org/dc/elements/1.1/"/>
    <ds:schemaRef ds:uri="71af3243-3dd4-4a8d-8c0d-dd76da1f02a5"/>
    <ds:schemaRef ds:uri="http://schemas.microsoft.com/office/2006/metadata/properties"/>
    <ds:schemaRef ds:uri="http://schemas.microsoft.com/office/2006/documentManagement/types"/>
    <ds:schemaRef ds:uri="http://www.w3.org/XML/1998/namespace"/>
    <ds:schemaRef ds:uri="http://purl.org/dc/terms/"/>
    <ds:schemaRef ds:uri="http://schemas.microsoft.com/office/infopath/2007/PartnerControls"/>
    <ds:schemaRef ds:uri="http://schemas.microsoft.com/sharepoint/v3"/>
    <ds:schemaRef ds:uri="http://schemas.openxmlformats.org/package/2006/metadata/core-properties"/>
    <ds:schemaRef ds:uri="230e9df3-be65-4c73-a93b-d1236ebd677e"/>
    <ds:schemaRef ds:uri="16c05727-aa75-4e4a-9b5f-8a80a1165891"/>
    <ds:schemaRef ds:uri="http://purl.org/dc/dcmitype/"/>
  </ds:schemaRefs>
</ds:datastoreItem>
</file>

<file path=customXml/itemProps3.xml><?xml version="1.0" encoding="utf-8"?>
<ds:datastoreItem xmlns:ds="http://schemas.openxmlformats.org/officeDocument/2006/customXml" ds:itemID="{2C1AA24C-4CA6-40FF-8947-DA1F6F4745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{DBA2EF18-0DF9-4208-A440-7F34409E9F6E}tf56000440_win32</Template>
  <TotalTime>68</TotalTime>
  <Words>2339</Words>
  <Application>Microsoft Office PowerPoint</Application>
  <PresentationFormat>Widescreen</PresentationFormat>
  <Paragraphs>276</Paragraphs>
  <Slides>34</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Office Theme</vt:lpstr>
      <vt:lpstr>Brain Compression &amp; Cerebral Edema</vt:lpstr>
      <vt:lpstr>PowerPoint Presentation</vt:lpstr>
      <vt:lpstr>Learning objectives</vt:lpstr>
      <vt:lpstr>Case example</vt:lpstr>
      <vt:lpstr>Case example</vt:lpstr>
      <vt:lpstr>Cranial vault</vt:lpstr>
      <vt:lpstr>Brain parenchyma</vt:lpstr>
      <vt:lpstr>Sulci</vt:lpstr>
      <vt:lpstr>Blood</vt:lpstr>
      <vt:lpstr>Cerebrospinal fluid (CSF)</vt:lpstr>
      <vt:lpstr>Increased intracranial pressure</vt:lpstr>
      <vt:lpstr>Cranial vault</vt:lpstr>
      <vt:lpstr>Increased intracranial pressure</vt:lpstr>
      <vt:lpstr>Increased intracranial pressure</vt:lpstr>
      <vt:lpstr>Increased intracranial pressure – obstructive hydrocephalus</vt:lpstr>
      <vt:lpstr>PowerPoint Presentation</vt:lpstr>
      <vt:lpstr>Obstruction of CSF outflow </vt:lpstr>
      <vt:lpstr>Case example</vt:lpstr>
      <vt:lpstr>Case example</vt:lpstr>
      <vt:lpstr>Mass effect, midline shift, sulcal effacement</vt:lpstr>
      <vt:lpstr>Mass effect &amp; midline shift</vt:lpstr>
      <vt:lpstr>Sulcal effacement</vt:lpstr>
      <vt:lpstr>Cerebral edema</vt:lpstr>
      <vt:lpstr>Vasogenic edema</vt:lpstr>
      <vt:lpstr>Cytotoxic edema</vt:lpstr>
      <vt:lpstr>Cytotoxic edema</vt:lpstr>
      <vt:lpstr>Hydrostatic edema</vt:lpstr>
      <vt:lpstr>Herniation</vt:lpstr>
      <vt:lpstr>PowerPoint Presentation</vt:lpstr>
      <vt:lpstr>Consider brain compression/cerebral edema when…</vt:lpstr>
      <vt:lpstr>Consider brain compression/cerebral edema when…</vt:lpstr>
      <vt:lpstr>Consider brain compression/cerebral edema when…</vt:lpstr>
      <vt:lpstr>Consider brain compression/cerebral edema when…</vt:lpstr>
      <vt:lpstr>In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 Compression &amp; Cerebral Edema</dc:title>
  <dc:creator>Lo, Lucinda P</dc:creator>
  <cp:lastModifiedBy>Bush, Amy</cp:lastModifiedBy>
  <cp:revision>5</cp:revision>
  <dcterms:created xsi:type="dcterms:W3CDTF">2024-05-10T22:02:55Z</dcterms:created>
  <dcterms:modified xsi:type="dcterms:W3CDTF">2024-07-09T13:21:36Z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