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2" r:id="rId7"/>
    <p:sldId id="267" r:id="rId8"/>
    <p:sldId id="263" r:id="rId9"/>
    <p:sldId id="260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24" autoAdjust="0"/>
    <p:restoredTop sz="94660"/>
  </p:normalViewPr>
  <p:slideViewPr>
    <p:cSldViewPr>
      <p:cViewPr>
        <p:scale>
          <a:sx n="50" d="100"/>
          <a:sy n="50" d="100"/>
        </p:scale>
        <p:origin x="-177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738DA0-013D-418D-8741-2674D5F9476A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E85292D-502A-4CE1-B7A7-A329BE430696}">
      <dgm:prSet phldrT="[Text]" custT="1"/>
      <dgm:spPr/>
      <dgm:t>
        <a:bodyPr/>
        <a:lstStyle/>
        <a:p>
          <a:r>
            <a:rPr lang="en-US" sz="2000" dirty="0" smtClean="0"/>
            <a:t>Pulmonary</a:t>
          </a:r>
          <a:r>
            <a:rPr lang="en-US" sz="1600" dirty="0" smtClean="0"/>
            <a:t> </a:t>
          </a:r>
          <a:r>
            <a:rPr lang="en-US" sz="2000" dirty="0" smtClean="0"/>
            <a:t>Hypertension</a:t>
          </a:r>
          <a:endParaRPr lang="en-US" sz="2000" dirty="0"/>
        </a:p>
      </dgm:t>
    </dgm:pt>
    <dgm:pt modelId="{A2DE9AB4-11AF-425A-ADE0-873A0E7F7CD1}" type="parTrans" cxnId="{B65134FE-7E34-42DE-B9AB-5D806B7C7DDC}">
      <dgm:prSet/>
      <dgm:spPr/>
      <dgm:t>
        <a:bodyPr/>
        <a:lstStyle/>
        <a:p>
          <a:endParaRPr lang="en-US"/>
        </a:p>
      </dgm:t>
    </dgm:pt>
    <dgm:pt modelId="{E00A4E49-F43C-4F40-AA7E-48F391538FB0}" type="sibTrans" cxnId="{B65134FE-7E34-42DE-B9AB-5D806B7C7DDC}">
      <dgm:prSet/>
      <dgm:spPr/>
      <dgm:t>
        <a:bodyPr/>
        <a:lstStyle/>
        <a:p>
          <a:endParaRPr lang="en-US"/>
        </a:p>
      </dgm:t>
    </dgm:pt>
    <dgm:pt modelId="{E2DB5058-F901-4FA7-BAF1-B45ED4A6E1A0}">
      <dgm:prSet phldrT="[Text]" custT="1"/>
      <dgm:spPr/>
      <dgm:t>
        <a:bodyPr/>
        <a:lstStyle/>
        <a:p>
          <a:r>
            <a:rPr lang="en-US" sz="2000" dirty="0" smtClean="0"/>
            <a:t>ECMO</a:t>
          </a:r>
          <a:endParaRPr lang="en-US" sz="2000" dirty="0"/>
        </a:p>
      </dgm:t>
    </dgm:pt>
    <dgm:pt modelId="{C15631D3-1CF9-4504-877D-1B21586856C9}" type="parTrans" cxnId="{729815B9-B0CC-4D94-88F4-FD33EC1FFF31}">
      <dgm:prSet/>
      <dgm:spPr/>
      <dgm:t>
        <a:bodyPr/>
        <a:lstStyle/>
        <a:p>
          <a:endParaRPr lang="en-US"/>
        </a:p>
      </dgm:t>
    </dgm:pt>
    <dgm:pt modelId="{33BED998-8ABF-412F-B33E-1B3EAED9E094}" type="sibTrans" cxnId="{729815B9-B0CC-4D94-88F4-FD33EC1FFF31}">
      <dgm:prSet/>
      <dgm:spPr/>
      <dgm:t>
        <a:bodyPr/>
        <a:lstStyle/>
        <a:p>
          <a:endParaRPr lang="en-US"/>
        </a:p>
      </dgm:t>
    </dgm:pt>
    <dgm:pt modelId="{FD8A4750-765A-4791-8F25-624C0BF30CBE}">
      <dgm:prSet phldrT="[Text]" custT="1"/>
      <dgm:spPr/>
      <dgm:t>
        <a:bodyPr/>
        <a:lstStyle/>
        <a:p>
          <a:r>
            <a:rPr lang="en-US" sz="2000" dirty="0" smtClean="0"/>
            <a:t>Respiratory Failure</a:t>
          </a:r>
          <a:endParaRPr lang="en-US" sz="2000" dirty="0"/>
        </a:p>
      </dgm:t>
    </dgm:pt>
    <dgm:pt modelId="{644E2C20-2D78-4A80-8792-94CFBA3B5C50}" type="parTrans" cxnId="{38FA2C7B-2B21-4C69-96FC-85C30D00299D}">
      <dgm:prSet/>
      <dgm:spPr/>
      <dgm:t>
        <a:bodyPr/>
        <a:lstStyle/>
        <a:p>
          <a:endParaRPr lang="en-US"/>
        </a:p>
      </dgm:t>
    </dgm:pt>
    <dgm:pt modelId="{0ACAE1B8-CD59-4C47-989F-4BE56422385A}" type="sibTrans" cxnId="{38FA2C7B-2B21-4C69-96FC-85C30D00299D}">
      <dgm:prSet/>
      <dgm:spPr/>
      <dgm:t>
        <a:bodyPr/>
        <a:lstStyle/>
        <a:p>
          <a:endParaRPr lang="en-US"/>
        </a:p>
      </dgm:t>
    </dgm:pt>
    <dgm:pt modelId="{3CAC4727-6B06-461F-BFFE-E72C055DA64E}">
      <dgm:prSet phldrT="[Text]" custT="1"/>
      <dgm:spPr/>
      <dgm:t>
        <a:bodyPr/>
        <a:lstStyle/>
        <a:p>
          <a:r>
            <a:rPr lang="en-US" sz="2000" dirty="0" smtClean="0"/>
            <a:t>DIC</a:t>
          </a:r>
          <a:endParaRPr lang="en-US" sz="2000" dirty="0"/>
        </a:p>
      </dgm:t>
    </dgm:pt>
    <dgm:pt modelId="{25D57064-D205-4281-BCFA-1619B48AE5D2}" type="parTrans" cxnId="{0B6088CB-A66C-4EED-BDC3-71235BD876CE}">
      <dgm:prSet/>
      <dgm:spPr/>
      <dgm:t>
        <a:bodyPr/>
        <a:lstStyle/>
        <a:p>
          <a:endParaRPr lang="en-US"/>
        </a:p>
      </dgm:t>
    </dgm:pt>
    <dgm:pt modelId="{7116C671-EF45-41F6-89E0-F150DC571352}" type="sibTrans" cxnId="{0B6088CB-A66C-4EED-BDC3-71235BD876CE}">
      <dgm:prSet/>
      <dgm:spPr/>
      <dgm:t>
        <a:bodyPr/>
        <a:lstStyle/>
        <a:p>
          <a:endParaRPr lang="en-US"/>
        </a:p>
      </dgm:t>
    </dgm:pt>
    <dgm:pt modelId="{0357188E-F58D-4A35-9A24-A8D0B6A45E29}">
      <dgm:prSet phldrT="[Text]" custT="1"/>
      <dgm:spPr/>
      <dgm:t>
        <a:bodyPr/>
        <a:lstStyle/>
        <a:p>
          <a:r>
            <a:rPr lang="en-US" sz="2000" dirty="0" smtClean="0"/>
            <a:t>IVH</a:t>
          </a:r>
          <a:endParaRPr lang="en-US" sz="2000" dirty="0"/>
        </a:p>
      </dgm:t>
    </dgm:pt>
    <dgm:pt modelId="{98456542-8981-4ED7-A6AC-D81D2A0BE358}" type="parTrans" cxnId="{B1C951CC-248B-425E-9440-B768E27EA2F0}">
      <dgm:prSet/>
      <dgm:spPr/>
      <dgm:t>
        <a:bodyPr/>
        <a:lstStyle/>
        <a:p>
          <a:endParaRPr lang="en-US"/>
        </a:p>
      </dgm:t>
    </dgm:pt>
    <dgm:pt modelId="{3A4A6E81-2696-4061-ADC7-472B8D6E7937}" type="sibTrans" cxnId="{B1C951CC-248B-425E-9440-B768E27EA2F0}">
      <dgm:prSet/>
      <dgm:spPr/>
      <dgm:t>
        <a:bodyPr/>
        <a:lstStyle/>
        <a:p>
          <a:endParaRPr lang="en-US"/>
        </a:p>
      </dgm:t>
    </dgm:pt>
    <dgm:pt modelId="{6F2BA09F-9A95-440C-BFB5-5AA25D5F72A6}">
      <dgm:prSet custT="1"/>
      <dgm:spPr/>
      <dgm:t>
        <a:bodyPr/>
        <a:lstStyle/>
        <a:p>
          <a:r>
            <a:rPr lang="en-US" sz="2000" dirty="0" smtClean="0"/>
            <a:t>INO</a:t>
          </a:r>
          <a:endParaRPr lang="en-US" sz="2000" dirty="0"/>
        </a:p>
      </dgm:t>
    </dgm:pt>
    <dgm:pt modelId="{220F25F3-020B-47CF-BA99-A0BB7F0D8022}" type="parTrans" cxnId="{B73C1A27-802A-4694-8E86-D674AED964A3}">
      <dgm:prSet/>
      <dgm:spPr/>
      <dgm:t>
        <a:bodyPr/>
        <a:lstStyle/>
        <a:p>
          <a:endParaRPr lang="en-US"/>
        </a:p>
      </dgm:t>
    </dgm:pt>
    <dgm:pt modelId="{62C2334E-3CCD-45CC-A980-7DABF44BE928}" type="sibTrans" cxnId="{B73C1A27-802A-4694-8E86-D674AED964A3}">
      <dgm:prSet/>
      <dgm:spPr/>
      <dgm:t>
        <a:bodyPr/>
        <a:lstStyle/>
        <a:p>
          <a:endParaRPr lang="en-US"/>
        </a:p>
      </dgm:t>
    </dgm:pt>
    <dgm:pt modelId="{B734126D-0216-4032-9154-5F504FA46A20}" type="pres">
      <dgm:prSet presAssocID="{77738DA0-013D-418D-8741-2674D5F9476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DE2637-CFD7-445F-A601-913EB9446ACB}" type="pres">
      <dgm:prSet presAssocID="{EE85292D-502A-4CE1-B7A7-A329BE430696}" presName="node" presStyleLbl="node1" presStyleIdx="0" presStyleCnt="6" custScaleX="234534" custRadScaleRad="97555" custRadScaleInc="-6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64C2F7-2EFE-4F78-944B-CE2E66E3240A}" type="pres">
      <dgm:prSet presAssocID="{EE85292D-502A-4CE1-B7A7-A329BE430696}" presName="spNode" presStyleCnt="0"/>
      <dgm:spPr/>
    </dgm:pt>
    <dgm:pt modelId="{1D3EE8EC-2A18-4DFA-9C54-642C59A4F290}" type="pres">
      <dgm:prSet presAssocID="{E00A4E49-F43C-4F40-AA7E-48F391538FB0}" presName="sibTrans" presStyleLbl="sibTrans1D1" presStyleIdx="0" presStyleCnt="6"/>
      <dgm:spPr/>
      <dgm:t>
        <a:bodyPr/>
        <a:lstStyle/>
        <a:p>
          <a:endParaRPr lang="en-US"/>
        </a:p>
      </dgm:t>
    </dgm:pt>
    <dgm:pt modelId="{5A037BAF-2E6A-46B9-B31D-F332284547D6}" type="pres">
      <dgm:prSet presAssocID="{6F2BA09F-9A95-440C-BFB5-5AA25D5F72A6}" presName="node" presStyleLbl="node1" presStyleIdx="1" presStyleCnt="6" custScaleX="1361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0FC97-566E-40C1-896B-0A6238B4565F}" type="pres">
      <dgm:prSet presAssocID="{6F2BA09F-9A95-440C-BFB5-5AA25D5F72A6}" presName="spNode" presStyleCnt="0"/>
      <dgm:spPr/>
    </dgm:pt>
    <dgm:pt modelId="{FE207D3D-5AEE-49C2-B708-2DEB65517C49}" type="pres">
      <dgm:prSet presAssocID="{62C2334E-3CCD-45CC-A980-7DABF44BE928}" presName="sibTrans" presStyleLbl="sibTrans1D1" presStyleIdx="1" presStyleCnt="6"/>
      <dgm:spPr/>
      <dgm:t>
        <a:bodyPr/>
        <a:lstStyle/>
        <a:p>
          <a:endParaRPr lang="en-US"/>
        </a:p>
      </dgm:t>
    </dgm:pt>
    <dgm:pt modelId="{BB9BF8E7-2B6C-4E65-9078-0EB1C2BD8DC4}" type="pres">
      <dgm:prSet presAssocID="{E2DB5058-F901-4FA7-BAF1-B45ED4A6E1A0}" presName="node" presStyleLbl="node1" presStyleIdx="2" presStyleCnt="6" custScaleX="1240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A837A0-26FF-4969-8CFF-207C474048F8}" type="pres">
      <dgm:prSet presAssocID="{E2DB5058-F901-4FA7-BAF1-B45ED4A6E1A0}" presName="spNode" presStyleCnt="0"/>
      <dgm:spPr/>
    </dgm:pt>
    <dgm:pt modelId="{447E0C08-676B-43B0-9CC2-1DFF1D4DEB0C}" type="pres">
      <dgm:prSet presAssocID="{33BED998-8ABF-412F-B33E-1B3EAED9E094}" presName="sibTrans" presStyleLbl="sibTrans1D1" presStyleIdx="2" presStyleCnt="6"/>
      <dgm:spPr/>
      <dgm:t>
        <a:bodyPr/>
        <a:lstStyle/>
        <a:p>
          <a:endParaRPr lang="en-US"/>
        </a:p>
      </dgm:t>
    </dgm:pt>
    <dgm:pt modelId="{39754BE5-BBC2-4400-9CD4-6E561A134AD2}" type="pres">
      <dgm:prSet presAssocID="{FD8A4750-765A-4791-8F25-624C0BF30CBE}" presName="node" presStyleLbl="node1" presStyleIdx="3" presStyleCnt="6" custScaleX="2273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44296B-82CB-40B4-A2CD-A0393E18B8A0}" type="pres">
      <dgm:prSet presAssocID="{FD8A4750-765A-4791-8F25-624C0BF30CBE}" presName="spNode" presStyleCnt="0"/>
      <dgm:spPr/>
    </dgm:pt>
    <dgm:pt modelId="{CDDC197A-01B4-4864-A5B6-9C916A14C573}" type="pres">
      <dgm:prSet presAssocID="{0ACAE1B8-CD59-4C47-989F-4BE56422385A}" presName="sibTrans" presStyleLbl="sibTrans1D1" presStyleIdx="3" presStyleCnt="6"/>
      <dgm:spPr/>
      <dgm:t>
        <a:bodyPr/>
        <a:lstStyle/>
        <a:p>
          <a:endParaRPr lang="en-US"/>
        </a:p>
      </dgm:t>
    </dgm:pt>
    <dgm:pt modelId="{DCD7F639-B5C9-4292-9833-34D5805C87AB}" type="pres">
      <dgm:prSet presAssocID="{3CAC4727-6B06-461F-BFFE-E72C055DA64E}" presName="node" presStyleLbl="node1" presStyleIdx="4" presStyleCnt="6" custScaleX="1481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C01363-4D00-4F76-9ADC-05AD3A1AEC0D}" type="pres">
      <dgm:prSet presAssocID="{3CAC4727-6B06-461F-BFFE-E72C055DA64E}" presName="spNode" presStyleCnt="0"/>
      <dgm:spPr/>
    </dgm:pt>
    <dgm:pt modelId="{E481F05B-CD66-4914-8214-CAD64FD06C08}" type="pres">
      <dgm:prSet presAssocID="{7116C671-EF45-41F6-89E0-F150DC571352}" presName="sibTrans" presStyleLbl="sibTrans1D1" presStyleIdx="4" presStyleCnt="6"/>
      <dgm:spPr/>
      <dgm:t>
        <a:bodyPr/>
        <a:lstStyle/>
        <a:p>
          <a:endParaRPr lang="en-US"/>
        </a:p>
      </dgm:t>
    </dgm:pt>
    <dgm:pt modelId="{C154E4F3-E15B-405C-921D-DC0AB7BC0082}" type="pres">
      <dgm:prSet presAssocID="{0357188E-F58D-4A35-9A24-A8D0B6A45E29}" presName="node" presStyleLbl="node1" presStyleIdx="5" presStyleCnt="6" custScaleX="136186" custRadScaleRad="100360" custRadScaleInc="-46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A2F08-5B58-4BCB-B9BE-FF8FE1077EBF}" type="pres">
      <dgm:prSet presAssocID="{0357188E-F58D-4A35-9A24-A8D0B6A45E29}" presName="spNode" presStyleCnt="0"/>
      <dgm:spPr/>
    </dgm:pt>
    <dgm:pt modelId="{1FA32357-561B-4F6B-8194-BD959BF6BC0E}" type="pres">
      <dgm:prSet presAssocID="{3A4A6E81-2696-4061-ADC7-472B8D6E7937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6478202A-4EB6-48AF-B5F7-B65FF2844CF2}" type="presOf" srcId="{6F2BA09F-9A95-440C-BFB5-5AA25D5F72A6}" destId="{5A037BAF-2E6A-46B9-B31D-F332284547D6}" srcOrd="0" destOrd="0" presId="urn:microsoft.com/office/officeart/2005/8/layout/cycle5"/>
    <dgm:cxn modelId="{B65134FE-7E34-42DE-B9AB-5D806B7C7DDC}" srcId="{77738DA0-013D-418D-8741-2674D5F9476A}" destId="{EE85292D-502A-4CE1-B7A7-A329BE430696}" srcOrd="0" destOrd="0" parTransId="{A2DE9AB4-11AF-425A-ADE0-873A0E7F7CD1}" sibTransId="{E00A4E49-F43C-4F40-AA7E-48F391538FB0}"/>
    <dgm:cxn modelId="{B73C1A27-802A-4694-8E86-D674AED964A3}" srcId="{77738DA0-013D-418D-8741-2674D5F9476A}" destId="{6F2BA09F-9A95-440C-BFB5-5AA25D5F72A6}" srcOrd="1" destOrd="0" parTransId="{220F25F3-020B-47CF-BA99-A0BB7F0D8022}" sibTransId="{62C2334E-3CCD-45CC-A980-7DABF44BE928}"/>
    <dgm:cxn modelId="{729815B9-B0CC-4D94-88F4-FD33EC1FFF31}" srcId="{77738DA0-013D-418D-8741-2674D5F9476A}" destId="{E2DB5058-F901-4FA7-BAF1-B45ED4A6E1A0}" srcOrd="2" destOrd="0" parTransId="{C15631D3-1CF9-4504-877D-1B21586856C9}" sibTransId="{33BED998-8ABF-412F-B33E-1B3EAED9E094}"/>
    <dgm:cxn modelId="{0B6088CB-A66C-4EED-BDC3-71235BD876CE}" srcId="{77738DA0-013D-418D-8741-2674D5F9476A}" destId="{3CAC4727-6B06-461F-BFFE-E72C055DA64E}" srcOrd="4" destOrd="0" parTransId="{25D57064-D205-4281-BCFA-1619B48AE5D2}" sibTransId="{7116C671-EF45-41F6-89E0-F150DC571352}"/>
    <dgm:cxn modelId="{38989441-259A-439B-81B0-C29F1855E5EA}" type="presOf" srcId="{0357188E-F58D-4A35-9A24-A8D0B6A45E29}" destId="{C154E4F3-E15B-405C-921D-DC0AB7BC0082}" srcOrd="0" destOrd="0" presId="urn:microsoft.com/office/officeart/2005/8/layout/cycle5"/>
    <dgm:cxn modelId="{59E3C8B2-682C-4691-A18A-D374C67CCE0B}" type="presOf" srcId="{33BED998-8ABF-412F-B33E-1B3EAED9E094}" destId="{447E0C08-676B-43B0-9CC2-1DFF1D4DEB0C}" srcOrd="0" destOrd="0" presId="urn:microsoft.com/office/officeart/2005/8/layout/cycle5"/>
    <dgm:cxn modelId="{F06052AA-B0A0-467E-B853-0AFDEFCB1265}" type="presOf" srcId="{E00A4E49-F43C-4F40-AA7E-48F391538FB0}" destId="{1D3EE8EC-2A18-4DFA-9C54-642C59A4F290}" srcOrd="0" destOrd="0" presId="urn:microsoft.com/office/officeart/2005/8/layout/cycle5"/>
    <dgm:cxn modelId="{05969ECD-19A8-4FB6-A527-A920127B675D}" type="presOf" srcId="{FD8A4750-765A-4791-8F25-624C0BF30CBE}" destId="{39754BE5-BBC2-4400-9CD4-6E561A134AD2}" srcOrd="0" destOrd="0" presId="urn:microsoft.com/office/officeart/2005/8/layout/cycle5"/>
    <dgm:cxn modelId="{CCD45EDB-0F5B-4FFB-9970-F12F012FBEC7}" type="presOf" srcId="{EE85292D-502A-4CE1-B7A7-A329BE430696}" destId="{F2DE2637-CFD7-445F-A601-913EB9446ACB}" srcOrd="0" destOrd="0" presId="urn:microsoft.com/office/officeart/2005/8/layout/cycle5"/>
    <dgm:cxn modelId="{F5CF9DE1-ECB3-44B8-82E9-C90E8625F906}" type="presOf" srcId="{3CAC4727-6B06-461F-BFFE-E72C055DA64E}" destId="{DCD7F639-B5C9-4292-9833-34D5805C87AB}" srcOrd="0" destOrd="0" presId="urn:microsoft.com/office/officeart/2005/8/layout/cycle5"/>
    <dgm:cxn modelId="{4B21A7B7-9A52-44B1-A099-6BB53DD85431}" type="presOf" srcId="{7116C671-EF45-41F6-89E0-F150DC571352}" destId="{E481F05B-CD66-4914-8214-CAD64FD06C08}" srcOrd="0" destOrd="0" presId="urn:microsoft.com/office/officeart/2005/8/layout/cycle5"/>
    <dgm:cxn modelId="{38FA2C7B-2B21-4C69-96FC-85C30D00299D}" srcId="{77738DA0-013D-418D-8741-2674D5F9476A}" destId="{FD8A4750-765A-4791-8F25-624C0BF30CBE}" srcOrd="3" destOrd="0" parTransId="{644E2C20-2D78-4A80-8792-94CFBA3B5C50}" sibTransId="{0ACAE1B8-CD59-4C47-989F-4BE56422385A}"/>
    <dgm:cxn modelId="{EACF5121-CB2D-43E2-AF15-2AF1D824FC9A}" type="presOf" srcId="{3A4A6E81-2696-4061-ADC7-472B8D6E7937}" destId="{1FA32357-561B-4F6B-8194-BD959BF6BC0E}" srcOrd="0" destOrd="0" presId="urn:microsoft.com/office/officeart/2005/8/layout/cycle5"/>
    <dgm:cxn modelId="{F0407322-04F2-4760-B145-5EEF96AEC6B3}" type="presOf" srcId="{E2DB5058-F901-4FA7-BAF1-B45ED4A6E1A0}" destId="{BB9BF8E7-2B6C-4E65-9078-0EB1C2BD8DC4}" srcOrd="0" destOrd="0" presId="urn:microsoft.com/office/officeart/2005/8/layout/cycle5"/>
    <dgm:cxn modelId="{B1C951CC-248B-425E-9440-B768E27EA2F0}" srcId="{77738DA0-013D-418D-8741-2674D5F9476A}" destId="{0357188E-F58D-4A35-9A24-A8D0B6A45E29}" srcOrd="5" destOrd="0" parTransId="{98456542-8981-4ED7-A6AC-D81D2A0BE358}" sibTransId="{3A4A6E81-2696-4061-ADC7-472B8D6E7937}"/>
    <dgm:cxn modelId="{A9D3FFC2-4920-4FDC-9610-653080F312D0}" type="presOf" srcId="{62C2334E-3CCD-45CC-A980-7DABF44BE928}" destId="{FE207D3D-5AEE-49C2-B708-2DEB65517C49}" srcOrd="0" destOrd="0" presId="urn:microsoft.com/office/officeart/2005/8/layout/cycle5"/>
    <dgm:cxn modelId="{447E671B-863C-4A08-94C0-0C03E9B9F988}" type="presOf" srcId="{0ACAE1B8-CD59-4C47-989F-4BE56422385A}" destId="{CDDC197A-01B4-4864-A5B6-9C916A14C573}" srcOrd="0" destOrd="0" presId="urn:microsoft.com/office/officeart/2005/8/layout/cycle5"/>
    <dgm:cxn modelId="{4B5AAC6C-AD3E-4DDF-831C-D80A97F99A62}" type="presOf" srcId="{77738DA0-013D-418D-8741-2674D5F9476A}" destId="{B734126D-0216-4032-9154-5F504FA46A20}" srcOrd="0" destOrd="0" presId="urn:microsoft.com/office/officeart/2005/8/layout/cycle5"/>
    <dgm:cxn modelId="{81FB58C2-8293-4B74-8B33-0E95A1CC8CD9}" type="presParOf" srcId="{B734126D-0216-4032-9154-5F504FA46A20}" destId="{F2DE2637-CFD7-445F-A601-913EB9446ACB}" srcOrd="0" destOrd="0" presId="urn:microsoft.com/office/officeart/2005/8/layout/cycle5"/>
    <dgm:cxn modelId="{1910C10F-C3FD-415D-B154-18AD7C568932}" type="presParOf" srcId="{B734126D-0216-4032-9154-5F504FA46A20}" destId="{6464C2F7-2EFE-4F78-944B-CE2E66E3240A}" srcOrd="1" destOrd="0" presId="urn:microsoft.com/office/officeart/2005/8/layout/cycle5"/>
    <dgm:cxn modelId="{84B564A8-609F-4747-9DA9-2CF934B133FF}" type="presParOf" srcId="{B734126D-0216-4032-9154-5F504FA46A20}" destId="{1D3EE8EC-2A18-4DFA-9C54-642C59A4F290}" srcOrd="2" destOrd="0" presId="urn:microsoft.com/office/officeart/2005/8/layout/cycle5"/>
    <dgm:cxn modelId="{8B3FDFB8-623D-4CC9-B9E2-16D4EDFCA680}" type="presParOf" srcId="{B734126D-0216-4032-9154-5F504FA46A20}" destId="{5A037BAF-2E6A-46B9-B31D-F332284547D6}" srcOrd="3" destOrd="0" presId="urn:microsoft.com/office/officeart/2005/8/layout/cycle5"/>
    <dgm:cxn modelId="{49B8CCE7-4BF6-4863-BF60-FE36133B4EBD}" type="presParOf" srcId="{B734126D-0216-4032-9154-5F504FA46A20}" destId="{68F0FC97-566E-40C1-896B-0A6238B4565F}" srcOrd="4" destOrd="0" presId="urn:microsoft.com/office/officeart/2005/8/layout/cycle5"/>
    <dgm:cxn modelId="{DB6D350F-F28C-4633-9B44-A3246A7A79CA}" type="presParOf" srcId="{B734126D-0216-4032-9154-5F504FA46A20}" destId="{FE207D3D-5AEE-49C2-B708-2DEB65517C49}" srcOrd="5" destOrd="0" presId="urn:microsoft.com/office/officeart/2005/8/layout/cycle5"/>
    <dgm:cxn modelId="{05598691-C8D0-43BE-A23E-1828F0BF0E68}" type="presParOf" srcId="{B734126D-0216-4032-9154-5F504FA46A20}" destId="{BB9BF8E7-2B6C-4E65-9078-0EB1C2BD8DC4}" srcOrd="6" destOrd="0" presId="urn:microsoft.com/office/officeart/2005/8/layout/cycle5"/>
    <dgm:cxn modelId="{79C77084-0B3E-4BCE-B8ED-E59A8DD144E9}" type="presParOf" srcId="{B734126D-0216-4032-9154-5F504FA46A20}" destId="{4FA837A0-26FF-4969-8CFF-207C474048F8}" srcOrd="7" destOrd="0" presId="urn:microsoft.com/office/officeart/2005/8/layout/cycle5"/>
    <dgm:cxn modelId="{0439696F-E2EF-45C9-B0C4-43E51CCC3146}" type="presParOf" srcId="{B734126D-0216-4032-9154-5F504FA46A20}" destId="{447E0C08-676B-43B0-9CC2-1DFF1D4DEB0C}" srcOrd="8" destOrd="0" presId="urn:microsoft.com/office/officeart/2005/8/layout/cycle5"/>
    <dgm:cxn modelId="{5F4F3D1D-B3B8-40C5-9B16-C0376C35859B}" type="presParOf" srcId="{B734126D-0216-4032-9154-5F504FA46A20}" destId="{39754BE5-BBC2-4400-9CD4-6E561A134AD2}" srcOrd="9" destOrd="0" presId="urn:microsoft.com/office/officeart/2005/8/layout/cycle5"/>
    <dgm:cxn modelId="{453B0608-E131-4E9D-8127-17F895C10762}" type="presParOf" srcId="{B734126D-0216-4032-9154-5F504FA46A20}" destId="{4444296B-82CB-40B4-A2CD-A0393E18B8A0}" srcOrd="10" destOrd="0" presId="urn:microsoft.com/office/officeart/2005/8/layout/cycle5"/>
    <dgm:cxn modelId="{8EF869B6-803E-4E8B-A6E8-00D4A73284AF}" type="presParOf" srcId="{B734126D-0216-4032-9154-5F504FA46A20}" destId="{CDDC197A-01B4-4864-A5B6-9C916A14C573}" srcOrd="11" destOrd="0" presId="urn:microsoft.com/office/officeart/2005/8/layout/cycle5"/>
    <dgm:cxn modelId="{13A25473-730D-4DFA-B3E2-EEA51D40F669}" type="presParOf" srcId="{B734126D-0216-4032-9154-5F504FA46A20}" destId="{DCD7F639-B5C9-4292-9833-34D5805C87AB}" srcOrd="12" destOrd="0" presId="urn:microsoft.com/office/officeart/2005/8/layout/cycle5"/>
    <dgm:cxn modelId="{AA0EF1A2-EE41-4B5C-90C6-4B75251605A1}" type="presParOf" srcId="{B734126D-0216-4032-9154-5F504FA46A20}" destId="{E5C01363-4D00-4F76-9ADC-05AD3A1AEC0D}" srcOrd="13" destOrd="0" presId="urn:microsoft.com/office/officeart/2005/8/layout/cycle5"/>
    <dgm:cxn modelId="{DF840B68-B407-4C8C-AF6B-7FAB91CCBBB0}" type="presParOf" srcId="{B734126D-0216-4032-9154-5F504FA46A20}" destId="{E481F05B-CD66-4914-8214-CAD64FD06C08}" srcOrd="14" destOrd="0" presId="urn:microsoft.com/office/officeart/2005/8/layout/cycle5"/>
    <dgm:cxn modelId="{0F848D80-887D-4F5F-9F07-B8B867A73274}" type="presParOf" srcId="{B734126D-0216-4032-9154-5F504FA46A20}" destId="{C154E4F3-E15B-405C-921D-DC0AB7BC0082}" srcOrd="15" destOrd="0" presId="urn:microsoft.com/office/officeart/2005/8/layout/cycle5"/>
    <dgm:cxn modelId="{76658777-766D-4FB8-8EE0-80B14D7AA199}" type="presParOf" srcId="{B734126D-0216-4032-9154-5F504FA46A20}" destId="{C7AA2F08-5B58-4BCB-B9BE-FF8FE1077EBF}" srcOrd="16" destOrd="0" presId="urn:microsoft.com/office/officeart/2005/8/layout/cycle5"/>
    <dgm:cxn modelId="{9E605257-5310-4D5D-9799-643E62CA319D}" type="presParOf" srcId="{B734126D-0216-4032-9154-5F504FA46A20}" destId="{1FA32357-561B-4F6B-8194-BD959BF6BC0E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DE2637-CFD7-445F-A601-913EB9446ACB}">
      <dsp:nvSpPr>
        <dsp:cNvPr id="0" name=""/>
        <dsp:cNvSpPr/>
      </dsp:nvSpPr>
      <dsp:spPr>
        <a:xfrm>
          <a:off x="1998613" y="45015"/>
          <a:ext cx="2695383" cy="74701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Pulmonary</a:t>
          </a:r>
          <a:r>
            <a:rPr lang="en-US" sz="1600" kern="1200" dirty="0" smtClean="0"/>
            <a:t> </a:t>
          </a:r>
          <a:r>
            <a:rPr lang="en-US" sz="2000" kern="1200" dirty="0" smtClean="0"/>
            <a:t>Hypertension</a:t>
          </a:r>
          <a:endParaRPr lang="en-US" sz="2000" kern="1200" dirty="0"/>
        </a:p>
      </dsp:txBody>
      <dsp:txXfrm>
        <a:off x="2035079" y="81481"/>
        <a:ext cx="2622451" cy="674081"/>
      </dsp:txXfrm>
    </dsp:sp>
    <dsp:sp modelId="{1D3EE8EC-2A18-4DFA-9C54-642C59A4F290}">
      <dsp:nvSpPr>
        <dsp:cNvPr id="0" name=""/>
        <dsp:cNvSpPr/>
      </dsp:nvSpPr>
      <dsp:spPr>
        <a:xfrm>
          <a:off x="1542144" y="626632"/>
          <a:ext cx="3517133" cy="3517133"/>
        </a:xfrm>
        <a:custGeom>
          <a:avLst/>
          <a:gdLst/>
          <a:ahLst/>
          <a:cxnLst/>
          <a:rect l="0" t="0" r="0" b="0"/>
          <a:pathLst>
            <a:path>
              <a:moveTo>
                <a:pt x="2537081" y="181711"/>
              </a:moveTo>
              <a:arcTo wR="1758566" hR="1758566" stAng="17776570" swAng="221123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37BAF-2E6A-46B9-B31D-F332284547D6}">
      <dsp:nvSpPr>
        <dsp:cNvPr id="0" name=""/>
        <dsp:cNvSpPr/>
      </dsp:nvSpPr>
      <dsp:spPr>
        <a:xfrm>
          <a:off x="4128081" y="880810"/>
          <a:ext cx="1564578" cy="747013"/>
        </a:xfrm>
        <a:prstGeom prst="roundRect">
          <a:avLst/>
        </a:prstGeom>
        <a:solidFill>
          <a:schemeClr val="accent5">
            <a:hueOff val="61129"/>
            <a:satOff val="12227"/>
            <a:lumOff val="282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INO</a:t>
          </a:r>
          <a:endParaRPr lang="en-US" sz="2000" kern="1200" dirty="0"/>
        </a:p>
      </dsp:txBody>
      <dsp:txXfrm>
        <a:off x="4164547" y="917276"/>
        <a:ext cx="1491646" cy="674081"/>
      </dsp:txXfrm>
    </dsp:sp>
    <dsp:sp modelId="{FE207D3D-5AEE-49C2-B708-2DEB65517C49}">
      <dsp:nvSpPr>
        <dsp:cNvPr id="0" name=""/>
        <dsp:cNvSpPr/>
      </dsp:nvSpPr>
      <dsp:spPr>
        <a:xfrm>
          <a:off x="1628839" y="375033"/>
          <a:ext cx="3517133" cy="3517133"/>
        </a:xfrm>
        <a:custGeom>
          <a:avLst/>
          <a:gdLst/>
          <a:ahLst/>
          <a:cxnLst/>
          <a:rect l="0" t="0" r="0" b="0"/>
          <a:pathLst>
            <a:path>
              <a:moveTo>
                <a:pt x="3489756" y="1449468"/>
              </a:moveTo>
              <a:arcTo wR="1758566" hR="1758566" stAng="20992602" swAng="1214795"/>
            </a:path>
          </a:pathLst>
        </a:custGeom>
        <a:noFill/>
        <a:ln w="9525" cap="flat" cmpd="sng" algn="ctr">
          <a:solidFill>
            <a:schemeClr val="accent5">
              <a:hueOff val="61129"/>
              <a:satOff val="12227"/>
              <a:lumOff val="282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BF8E7-2B6C-4E65-9078-0EB1C2BD8DC4}">
      <dsp:nvSpPr>
        <dsp:cNvPr id="0" name=""/>
        <dsp:cNvSpPr/>
      </dsp:nvSpPr>
      <dsp:spPr>
        <a:xfrm>
          <a:off x="4197300" y="2639376"/>
          <a:ext cx="1426139" cy="747013"/>
        </a:xfrm>
        <a:prstGeom prst="roundRect">
          <a:avLst/>
        </a:prstGeom>
        <a:solidFill>
          <a:schemeClr val="accent5">
            <a:hueOff val="122257"/>
            <a:satOff val="24455"/>
            <a:lumOff val="5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ECMO</a:t>
          </a:r>
          <a:endParaRPr lang="en-US" sz="2000" kern="1200" dirty="0"/>
        </a:p>
      </dsp:txBody>
      <dsp:txXfrm>
        <a:off x="4233766" y="2675842"/>
        <a:ext cx="1353207" cy="674081"/>
      </dsp:txXfrm>
    </dsp:sp>
    <dsp:sp modelId="{447E0C08-676B-43B0-9CC2-1DFF1D4DEB0C}">
      <dsp:nvSpPr>
        <dsp:cNvPr id="0" name=""/>
        <dsp:cNvSpPr/>
      </dsp:nvSpPr>
      <dsp:spPr>
        <a:xfrm>
          <a:off x="1513528" y="175308"/>
          <a:ext cx="3517133" cy="3517133"/>
        </a:xfrm>
        <a:custGeom>
          <a:avLst/>
          <a:gdLst/>
          <a:ahLst/>
          <a:cxnLst/>
          <a:rect l="0" t="0" r="0" b="0"/>
          <a:pathLst>
            <a:path>
              <a:moveTo>
                <a:pt x="2705767" y="3240245"/>
              </a:moveTo>
              <a:arcTo wR="1758566" hR="1758566" stAng="3444614" swAng="310773"/>
            </a:path>
          </a:pathLst>
        </a:custGeom>
        <a:noFill/>
        <a:ln w="9525" cap="flat" cmpd="sng" algn="ctr">
          <a:solidFill>
            <a:schemeClr val="accent5">
              <a:hueOff val="122257"/>
              <a:satOff val="24455"/>
              <a:lumOff val="564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754BE5-BBC2-4400-9CD4-6E561A134AD2}">
      <dsp:nvSpPr>
        <dsp:cNvPr id="0" name=""/>
        <dsp:cNvSpPr/>
      </dsp:nvSpPr>
      <dsp:spPr>
        <a:xfrm>
          <a:off x="2080892" y="3518660"/>
          <a:ext cx="2613028" cy="747013"/>
        </a:xfrm>
        <a:prstGeom prst="roundRect">
          <a:avLst/>
        </a:prstGeom>
        <a:solidFill>
          <a:schemeClr val="accent5">
            <a:hueOff val="183386"/>
            <a:satOff val="36682"/>
            <a:lumOff val="847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Respiratory Failure</a:t>
          </a:r>
          <a:endParaRPr lang="en-US" sz="2000" kern="1200" dirty="0"/>
        </a:p>
      </dsp:txBody>
      <dsp:txXfrm>
        <a:off x="2117358" y="3555126"/>
        <a:ext cx="2540096" cy="674081"/>
      </dsp:txXfrm>
    </dsp:sp>
    <dsp:sp modelId="{CDDC197A-01B4-4864-A5B6-9C916A14C573}">
      <dsp:nvSpPr>
        <dsp:cNvPr id="0" name=""/>
        <dsp:cNvSpPr/>
      </dsp:nvSpPr>
      <dsp:spPr>
        <a:xfrm>
          <a:off x="1744150" y="175308"/>
          <a:ext cx="3517133" cy="3517133"/>
        </a:xfrm>
        <a:custGeom>
          <a:avLst/>
          <a:gdLst/>
          <a:ahLst/>
          <a:cxnLst/>
          <a:rect l="0" t="0" r="0" b="0"/>
          <a:pathLst>
            <a:path>
              <a:moveTo>
                <a:pt x="948996" y="3319705"/>
              </a:moveTo>
              <a:arcTo wR="1758566" hR="1758566" stAng="7044614" swAng="310773"/>
            </a:path>
          </a:pathLst>
        </a:custGeom>
        <a:noFill/>
        <a:ln w="9525" cap="flat" cmpd="sng" algn="ctr">
          <a:solidFill>
            <a:schemeClr val="accent5">
              <a:hueOff val="183386"/>
              <a:satOff val="36682"/>
              <a:lumOff val="847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7F639-B5C9-4292-9833-34D5805C87AB}">
      <dsp:nvSpPr>
        <dsp:cNvPr id="0" name=""/>
        <dsp:cNvSpPr/>
      </dsp:nvSpPr>
      <dsp:spPr>
        <a:xfrm>
          <a:off x="1012940" y="2639376"/>
          <a:ext cx="1703005" cy="747013"/>
        </a:xfrm>
        <a:prstGeom prst="roundRect">
          <a:avLst/>
        </a:prstGeom>
        <a:solidFill>
          <a:schemeClr val="accent5">
            <a:hueOff val="244514"/>
            <a:satOff val="48910"/>
            <a:lumOff val="11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DIC</a:t>
          </a:r>
          <a:endParaRPr lang="en-US" sz="2000" kern="1200" dirty="0"/>
        </a:p>
      </dsp:txBody>
      <dsp:txXfrm>
        <a:off x="1049406" y="2675842"/>
        <a:ext cx="1630073" cy="674081"/>
      </dsp:txXfrm>
    </dsp:sp>
    <dsp:sp modelId="{E481F05B-CD66-4914-8214-CAD64FD06C08}">
      <dsp:nvSpPr>
        <dsp:cNvPr id="0" name=""/>
        <dsp:cNvSpPr/>
      </dsp:nvSpPr>
      <dsp:spPr>
        <a:xfrm>
          <a:off x="1625429" y="363811"/>
          <a:ext cx="3517133" cy="3517133"/>
        </a:xfrm>
        <a:custGeom>
          <a:avLst/>
          <a:gdLst/>
          <a:ahLst/>
          <a:cxnLst/>
          <a:rect l="0" t="0" r="0" b="0"/>
          <a:pathLst>
            <a:path>
              <a:moveTo>
                <a:pt x="30267" y="2083433"/>
              </a:moveTo>
              <a:arcTo wR="1758566" hR="1758566" stAng="10161263" swAng="1187749"/>
            </a:path>
          </a:pathLst>
        </a:custGeom>
        <a:noFill/>
        <a:ln w="9525" cap="flat" cmpd="sng" algn="ctr">
          <a:solidFill>
            <a:schemeClr val="accent5">
              <a:hueOff val="244514"/>
              <a:satOff val="48910"/>
              <a:lumOff val="1129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54E4F3-E15B-405C-921D-DC0AB7BC0082}">
      <dsp:nvSpPr>
        <dsp:cNvPr id="0" name=""/>
        <dsp:cNvSpPr/>
      </dsp:nvSpPr>
      <dsp:spPr>
        <a:xfrm>
          <a:off x="1062369" y="902407"/>
          <a:ext cx="1565118" cy="747013"/>
        </a:xfrm>
        <a:prstGeom prst="roundRect">
          <a:avLst/>
        </a:prstGeom>
        <a:solidFill>
          <a:schemeClr val="accent5">
            <a:hueOff val="305643"/>
            <a:satOff val="61137"/>
            <a:lumOff val="1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IVH</a:t>
          </a:r>
          <a:endParaRPr lang="en-US" sz="2000" kern="1200" dirty="0"/>
        </a:p>
      </dsp:txBody>
      <dsp:txXfrm>
        <a:off x="1098835" y="938873"/>
        <a:ext cx="1492186" cy="674081"/>
      </dsp:txXfrm>
    </dsp:sp>
    <dsp:sp modelId="{1FA32357-561B-4F6B-8194-BD959BF6BC0E}">
      <dsp:nvSpPr>
        <dsp:cNvPr id="0" name=""/>
        <dsp:cNvSpPr/>
      </dsp:nvSpPr>
      <dsp:spPr>
        <a:xfrm>
          <a:off x="1707382" y="612689"/>
          <a:ext cx="3517133" cy="3517133"/>
        </a:xfrm>
        <a:custGeom>
          <a:avLst/>
          <a:gdLst/>
          <a:ahLst/>
          <a:cxnLst/>
          <a:rect l="0" t="0" r="0" b="0"/>
          <a:pathLst>
            <a:path>
              <a:moveTo>
                <a:pt x="829080" y="265713"/>
              </a:moveTo>
              <a:arcTo wR="1758566" hR="1758566" stAng="14285558" swAng="261358"/>
            </a:path>
          </a:pathLst>
        </a:custGeom>
        <a:noFill/>
        <a:ln w="9525" cap="flat" cmpd="sng" algn="ctr">
          <a:solidFill>
            <a:schemeClr val="accent5">
              <a:hueOff val="305643"/>
              <a:satOff val="61137"/>
              <a:lumOff val="1411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C2C0F-7A58-43EB-911A-C85F146CABCB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BBE3D-6E2B-4A1C-998F-69B7C840D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BBE3D-6E2B-4A1C-998F-69B7C840DE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26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BBE3D-6E2B-4A1C-998F-69B7C840DE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38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BBE3D-6E2B-4A1C-998F-69B7C840DE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52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Physician love praises showed them how much they have improved</a:t>
            </a:r>
            <a:r>
              <a:rPr lang="en-US" baseline="0" dirty="0" smtClean="0"/>
              <a:t> with their documentation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BBE3D-6E2B-4A1C-998F-69B7C840DE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0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8A763BC-3CCC-4AB9-BCF5-EECBC5BE4ABF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284D229-325B-45CE-9059-4C0F9C09ECB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63BC-3CCC-4AB9-BCF5-EECBC5BE4ABF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D229-325B-45CE-9059-4C0F9C09E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63BC-3CCC-4AB9-BCF5-EECBC5BE4ABF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D229-325B-45CE-9059-4C0F9C09E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63BC-3CCC-4AB9-BCF5-EECBC5BE4ABF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D229-325B-45CE-9059-4C0F9C09E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63BC-3CCC-4AB9-BCF5-EECBC5BE4ABF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D229-325B-45CE-9059-4C0F9C09E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63BC-3CCC-4AB9-BCF5-EECBC5BE4ABF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D229-325B-45CE-9059-4C0F9C09EC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63BC-3CCC-4AB9-BCF5-EECBC5BE4ABF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D229-325B-45CE-9059-4C0F9C09E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63BC-3CCC-4AB9-BCF5-EECBC5BE4ABF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D229-325B-45CE-9059-4C0F9C09E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63BC-3CCC-4AB9-BCF5-EECBC5BE4ABF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D229-325B-45CE-9059-4C0F9C09E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63BC-3CCC-4AB9-BCF5-EECBC5BE4ABF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D229-325B-45CE-9059-4C0F9C09ECB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63BC-3CCC-4AB9-BCF5-EECBC5BE4ABF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D229-325B-45CE-9059-4C0F9C09E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8A763BC-3CCC-4AB9-BCF5-EECBC5BE4ABF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284D229-325B-45CE-9059-4C0F9C09EC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43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Three Steps To Successfully Maintain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CDI In the NICU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By: Julian Everett BSN, RN</a:t>
            </a:r>
          </a:p>
          <a:p>
            <a:r>
              <a:rPr lang="en-US" dirty="0" smtClean="0"/>
              <a:t>Orlando Health Medical System</a:t>
            </a:r>
          </a:p>
          <a:p>
            <a:r>
              <a:rPr lang="en-US" dirty="0" smtClean="0"/>
              <a:t>Arnold Palmer Medical Center</a:t>
            </a:r>
          </a:p>
          <a:p>
            <a:r>
              <a:rPr lang="en-US" dirty="0" smtClean="0"/>
              <a:t>June 7, 2018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800600"/>
            <a:ext cx="18288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57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HIE = Hypoxic Ischemic Encephalopathy</a:t>
            </a:r>
          </a:p>
          <a:p>
            <a:r>
              <a:rPr lang="en-US" dirty="0" smtClean="0"/>
              <a:t>PIE =  Interstitial Emphysema</a:t>
            </a:r>
          </a:p>
          <a:p>
            <a:r>
              <a:rPr lang="en-US" dirty="0" smtClean="0"/>
              <a:t>BPD = Bronchopulmonary Dysplasia </a:t>
            </a:r>
          </a:p>
          <a:p>
            <a:r>
              <a:rPr lang="en-US" dirty="0" smtClean="0"/>
              <a:t>RDS = Respiratory Distress Syndrome</a:t>
            </a:r>
          </a:p>
          <a:p>
            <a:r>
              <a:rPr lang="en-US" dirty="0" smtClean="0"/>
              <a:t>NEC = Necrotizing Enterocolitis </a:t>
            </a:r>
          </a:p>
          <a:p>
            <a:r>
              <a:rPr lang="en-US" dirty="0" smtClean="0"/>
              <a:t>IVH = Intraventricular Hemorrhage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42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5000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</a:t>
            </a:r>
            <a:endParaRPr lang="en-US" sz="8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101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ENGAGEMENT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 monthly educational meetings</a:t>
            </a:r>
          </a:p>
          <a:p>
            <a:r>
              <a:rPr lang="en-US" dirty="0" smtClean="0"/>
              <a:t>Trend common queries</a:t>
            </a:r>
          </a:p>
          <a:p>
            <a:r>
              <a:rPr lang="en-US" dirty="0" smtClean="0"/>
              <a:t>Build a partnership </a:t>
            </a:r>
          </a:p>
          <a:p>
            <a:r>
              <a:rPr lang="en-US" dirty="0" smtClean="0"/>
              <a:t>Be consistent </a:t>
            </a:r>
          </a:p>
          <a:p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759655"/>
            <a:ext cx="3589771" cy="226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78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100% response rate </a:t>
            </a:r>
          </a:p>
          <a:p>
            <a:r>
              <a:rPr lang="en-US" dirty="0" smtClean="0"/>
              <a:t>All queries are closed out within 48 hours</a:t>
            </a:r>
          </a:p>
          <a:p>
            <a:r>
              <a:rPr lang="en-US" dirty="0" smtClean="0"/>
              <a:t>Increase of patients being discharged in a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SOI of 3 &amp; 4</a:t>
            </a:r>
          </a:p>
          <a:p>
            <a:r>
              <a:rPr lang="en-US" dirty="0" smtClean="0"/>
              <a:t>Resolved the improper use of “Post-Operative Respiratory Failure”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100" y="4953000"/>
            <a:ext cx="32385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10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Arnold Palmer Medical Center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3057148" cy="63976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Winnie Palmer Hospital for Women and Babies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95600"/>
            <a:ext cx="3352800" cy="3352800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953000" y="2133600"/>
            <a:ext cx="3055717" cy="639762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/>
              <a:t>Arnold Palmer Hospital for Children</a:t>
            </a:r>
            <a:endParaRPr lang="en-US" sz="2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125" y="2974975"/>
            <a:ext cx="3273425" cy="3273425"/>
          </a:xfrm>
        </p:spPr>
      </p:pic>
    </p:spTree>
    <p:extLst>
      <p:ext uri="{BB962C8B-B14F-4D97-AF65-F5344CB8AC3E}">
        <p14:creationId xmlns:p14="http://schemas.microsoft.com/office/powerpoint/2010/main" val="137681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Orlando Health CDI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Established  in  March 2016 with 7 Nurses</a:t>
            </a:r>
          </a:p>
          <a:p>
            <a:r>
              <a:rPr lang="en-US" dirty="0" smtClean="0"/>
              <a:t>Program has expanded to 40 clinical documentation specialists </a:t>
            </a:r>
          </a:p>
          <a:p>
            <a:r>
              <a:rPr lang="en-US" dirty="0" smtClean="0"/>
              <a:t>Areas of Coverage (Adults, Pediatrics and Obstetrics) </a:t>
            </a:r>
          </a:p>
          <a:p>
            <a:r>
              <a:rPr lang="en-US" dirty="0" smtClean="0"/>
              <a:t>We have 7 CDS’s that work underneath APMC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73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Alexander Center for Neonatology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Level III NICU is capable of the highest level of care for high-risk newborns, and is one of the largest and most technologically advanced NICUs in the U.S</a:t>
            </a:r>
          </a:p>
          <a:p>
            <a:r>
              <a:rPr lang="en-US" dirty="0" smtClean="0"/>
              <a:t>Our NICU demonstrates the best outcome statistics in Florida for low-birth-weight babies. </a:t>
            </a:r>
            <a:r>
              <a:rPr lang="en-US" i="1" dirty="0" smtClean="0"/>
              <a:t>U.S. News &amp; World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208734"/>
            <a:ext cx="1622584" cy="126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24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772400" cy="13620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58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Know the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Physician will have a stronger engagement with a CDI who knows the neonatal population</a:t>
            </a:r>
          </a:p>
          <a:p>
            <a:r>
              <a:rPr lang="en-US" b="1" dirty="0" smtClean="0"/>
              <a:t>Literature recommendation: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Neonatal Intensive Care by </a:t>
            </a:r>
            <a:r>
              <a:rPr lang="en-US" dirty="0" err="1" smtClean="0"/>
              <a:t>Merenstein</a:t>
            </a:r>
            <a:r>
              <a:rPr lang="en-US" dirty="0" smtClean="0"/>
              <a:t> &amp;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Gardner’s and Stable  by Kristine </a:t>
            </a:r>
            <a:r>
              <a:rPr lang="en-US" dirty="0" err="1" smtClean="0"/>
              <a:t>Karlsen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613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609600"/>
            <a:ext cx="7024744" cy="8773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Query Opportunities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489846715"/>
              </p:ext>
            </p:extLst>
          </p:nvPr>
        </p:nvGraphicFramePr>
        <p:xfrm>
          <a:off x="1524000" y="1752600"/>
          <a:ext cx="6705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5615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</a:t>
            </a:r>
            <a:endParaRPr lang="en-US" sz="8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162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Know the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A/B’s = Apnea and Bradycardia</a:t>
            </a:r>
          </a:p>
          <a:p>
            <a:r>
              <a:rPr lang="en-US" dirty="0" smtClean="0">
                <a:effectLst/>
              </a:rPr>
              <a:t>A/B SS = Apnea/Bradycardia Self Stimulation </a:t>
            </a:r>
          </a:p>
          <a:p>
            <a:r>
              <a:rPr lang="en-US" dirty="0" smtClean="0">
                <a:effectLst/>
              </a:rPr>
              <a:t>A/B MS  = Apnea/Bradycardia Mild  Stimulation  </a:t>
            </a:r>
          </a:p>
          <a:p>
            <a:r>
              <a:rPr lang="en-US" dirty="0" smtClean="0">
                <a:effectLst/>
              </a:rPr>
              <a:t>A/B Mods  = Apnea/Bradycardia Moderate Stimulation 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96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192</TotalTime>
  <Words>288</Words>
  <Application>Microsoft Office PowerPoint</Application>
  <PresentationFormat>On-screen Show (4:3)</PresentationFormat>
  <Paragraphs>60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Three Steps To Successfully Maintain  CDI In the NICU</vt:lpstr>
      <vt:lpstr>Arnold Palmer Medical Center</vt:lpstr>
      <vt:lpstr>Orlando Health CDI Program </vt:lpstr>
      <vt:lpstr>Alexander Center for Neonatology </vt:lpstr>
      <vt:lpstr>STEP 1</vt:lpstr>
      <vt:lpstr>Know the Population</vt:lpstr>
      <vt:lpstr>Query Opportunities </vt:lpstr>
      <vt:lpstr>STEP 2</vt:lpstr>
      <vt:lpstr>Know the Language</vt:lpstr>
      <vt:lpstr>Cont..</vt:lpstr>
      <vt:lpstr>STEP 3</vt:lpstr>
      <vt:lpstr>ENGAGEMENT</vt:lpstr>
      <vt:lpstr>Our Success</vt:lpstr>
    </vt:vector>
  </TitlesOfParts>
  <Company>Orlando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CDI + NICU = Baby Steps</dc:title>
  <dc:creator>Everett, Julian R.</dc:creator>
  <cp:lastModifiedBy>Everett, Julian R.</cp:lastModifiedBy>
  <cp:revision>24</cp:revision>
  <dcterms:created xsi:type="dcterms:W3CDTF">2018-06-04T22:45:01Z</dcterms:created>
  <dcterms:modified xsi:type="dcterms:W3CDTF">2018-06-05T19:04:50Z</dcterms:modified>
</cp:coreProperties>
</file>