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2" r:id="rId4"/>
    <p:sldId id="258" r:id="rId5"/>
    <p:sldId id="259" r:id="rId6"/>
    <p:sldId id="260" r:id="rId7"/>
    <p:sldId id="261" r:id="rId8"/>
    <p:sldId id="270" r:id="rId9"/>
    <p:sldId id="262" r:id="rId10"/>
    <p:sldId id="269" r:id="rId11"/>
    <p:sldId id="263" r:id="rId12"/>
    <p:sldId id="264" r:id="rId13"/>
    <p:sldId id="273" r:id="rId14"/>
    <p:sldId id="274" r:id="rId15"/>
    <p:sldId id="271" r:id="rId16"/>
    <p:sldId id="265" r:id="rId17"/>
    <p:sldId id="266" r:id="rId18"/>
    <p:sldId id="267"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sorterViewPr>
    <p:cViewPr>
      <p:scale>
        <a:sx n="100" d="100"/>
        <a:sy n="100" d="100"/>
      </p:scale>
      <p:origin x="0" y="-96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90D3DA-5F41-4DC1-9528-478AD18C85C9}" type="datetimeFigureOut">
              <a:rPr lang="en-US" smtClean="0"/>
              <a:t>10/16/2019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1A7426-E988-495C-8D8D-8566DF18AA94}" type="slidenum">
              <a:rPr lang="en-US" smtClean="0"/>
              <a:t>‹#›</a:t>
            </a:fld>
            <a:endParaRPr lang="en-US"/>
          </a:p>
        </p:txBody>
      </p:sp>
    </p:spTree>
    <p:extLst>
      <p:ext uri="{BB962C8B-B14F-4D97-AF65-F5344CB8AC3E}">
        <p14:creationId xmlns:p14="http://schemas.microsoft.com/office/powerpoint/2010/main" val="307557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A7426-E988-495C-8D8D-8566DF18AA94}" type="slidenum">
              <a:rPr lang="en-US" smtClean="0"/>
              <a:t>4</a:t>
            </a:fld>
            <a:endParaRPr lang="en-US"/>
          </a:p>
        </p:txBody>
      </p:sp>
    </p:spTree>
    <p:extLst>
      <p:ext uri="{BB962C8B-B14F-4D97-AF65-F5344CB8AC3E}">
        <p14:creationId xmlns:p14="http://schemas.microsoft.com/office/powerpoint/2010/main" val="3131328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A7426-E988-495C-8D8D-8566DF18AA94}" type="slidenum">
              <a:rPr lang="en-US" smtClean="0"/>
              <a:t>9</a:t>
            </a:fld>
            <a:endParaRPr lang="en-US"/>
          </a:p>
        </p:txBody>
      </p:sp>
    </p:spTree>
    <p:extLst>
      <p:ext uri="{BB962C8B-B14F-4D97-AF65-F5344CB8AC3E}">
        <p14:creationId xmlns:p14="http://schemas.microsoft.com/office/powerpoint/2010/main" val="195684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83F5BA0-908D-4D7E-A5FD-E94379530D1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4219000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F5BA0-908D-4D7E-A5FD-E94379530D1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126455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F5BA0-908D-4D7E-A5FD-E94379530D1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176927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F5BA0-908D-4D7E-A5FD-E94379530D1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360200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F5BA0-908D-4D7E-A5FD-E94379530D1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1508535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F5BA0-908D-4D7E-A5FD-E94379530D18}"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2128252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F5BA0-908D-4D7E-A5FD-E94379530D18}" type="datetimeFigureOut">
              <a:rPr lang="en-US" smtClean="0"/>
              <a:t>10/16/2019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255678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F5BA0-908D-4D7E-A5FD-E94379530D18}" type="datetimeFigureOut">
              <a:rPr lang="en-US" smtClean="0"/>
              <a:t>10/16/2019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325462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F5BA0-908D-4D7E-A5FD-E94379530D18}" type="datetimeFigureOut">
              <a:rPr lang="en-US" smtClean="0"/>
              <a:t>10/16/2019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286410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3F5BA0-908D-4D7E-A5FD-E94379530D18}"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348380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3F5BA0-908D-4D7E-A5FD-E94379530D18}"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0EE87-B07C-4BD9-AF1D-0EE7728CAA5D}" type="slidenum">
              <a:rPr lang="en-US" smtClean="0"/>
              <a:t>‹#›</a:t>
            </a:fld>
            <a:endParaRPr lang="en-US"/>
          </a:p>
        </p:txBody>
      </p:sp>
    </p:spTree>
    <p:extLst>
      <p:ext uri="{BB962C8B-B14F-4D97-AF65-F5344CB8AC3E}">
        <p14:creationId xmlns:p14="http://schemas.microsoft.com/office/powerpoint/2010/main" val="221357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F5BA0-908D-4D7E-A5FD-E94379530D18}" type="datetimeFigureOut">
              <a:rPr lang="en-US" smtClean="0"/>
              <a:t>10/16/2019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0EE87-B07C-4BD9-AF1D-0EE7728CAA5D}" type="slidenum">
              <a:rPr lang="en-US" smtClean="0"/>
              <a:t>‹#›</a:t>
            </a:fld>
            <a:endParaRPr lang="en-US"/>
          </a:p>
        </p:txBody>
      </p:sp>
    </p:spTree>
    <p:extLst>
      <p:ext uri="{BB962C8B-B14F-4D97-AF65-F5344CB8AC3E}">
        <p14:creationId xmlns:p14="http://schemas.microsoft.com/office/powerpoint/2010/main" val="633418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81037"/>
            <a:ext cx="10515600" cy="689952"/>
          </a:xfrm>
        </p:spPr>
        <p:txBody>
          <a:bodyPr>
            <a:normAutofit fontScale="90000"/>
          </a:bodyPr>
          <a:lstStyle/>
          <a:p>
            <a:r>
              <a:rPr lang="en-US" b="1" u="sng" dirty="0"/>
              <a:t>What is Anemia?</a:t>
            </a:r>
          </a:p>
        </p:txBody>
      </p:sp>
      <p:sp>
        <p:nvSpPr>
          <p:cNvPr id="5" name="Content Placeholder 4"/>
          <p:cNvSpPr>
            <a:spLocks noGrp="1"/>
          </p:cNvSpPr>
          <p:nvPr>
            <p:ph idx="1"/>
          </p:nvPr>
        </p:nvSpPr>
        <p:spPr/>
        <p:txBody>
          <a:bodyPr>
            <a:normAutofit/>
          </a:bodyPr>
          <a:lstStyle/>
          <a:p>
            <a:pPr marL="0" indent="0">
              <a:buNone/>
            </a:pPr>
            <a:r>
              <a:rPr lang="en-US" dirty="0"/>
              <a:t>World Health Organization:</a:t>
            </a:r>
          </a:p>
          <a:p>
            <a:r>
              <a:rPr lang="en-US" dirty="0"/>
              <a:t>Anemia is a condition in which the number of red blood cells or their oxygen-carrying capacity is insufficient to meet physiologic needs, which vary by age, sex, altitude, smoking, and pregnancy status</a:t>
            </a:r>
          </a:p>
          <a:p>
            <a:pPr marL="0" indent="0">
              <a:buNone/>
            </a:pPr>
            <a:endParaRPr lang="en-US" dirty="0"/>
          </a:p>
          <a:p>
            <a:r>
              <a:rPr lang="en-US" dirty="0"/>
              <a:t>Definition: “Generally, a </a:t>
            </a:r>
            <a:r>
              <a:rPr lang="en-US" dirty="0" err="1"/>
              <a:t>Hb</a:t>
            </a:r>
            <a:r>
              <a:rPr lang="en-US" dirty="0"/>
              <a:t> or HCT less than two standard deviations below the mean, roughly equivalent to a Hg of &lt;13.5 or HCT &lt;41 in men, and </a:t>
            </a:r>
            <a:r>
              <a:rPr lang="en-US" dirty="0" err="1"/>
              <a:t>Hb</a:t>
            </a:r>
            <a:r>
              <a:rPr lang="en-US" dirty="0"/>
              <a:t> &lt;12 or Hct &lt;36 in women</a:t>
            </a:r>
          </a:p>
          <a:p>
            <a:endParaRPr lang="en-US" dirty="0"/>
          </a:p>
        </p:txBody>
      </p:sp>
      <p:sp>
        <p:nvSpPr>
          <p:cNvPr id="2" name="Footer Placeholder 1">
            <a:extLst>
              <a:ext uri="{FF2B5EF4-FFF2-40B4-BE49-F238E27FC236}">
                <a16:creationId xmlns:a16="http://schemas.microsoft.com/office/drawing/2014/main" id="{ABCA3BDD-0756-419A-A05B-A260AB97647C}"/>
              </a:ext>
            </a:extLst>
          </p:cNvPr>
          <p:cNvSpPr>
            <a:spLocks noGrp="1"/>
          </p:cNvSpPr>
          <p:nvPr>
            <p:ph type="ftr" sz="quarter" idx="11"/>
          </p:nvPr>
        </p:nvSpPr>
        <p:spPr/>
        <p:txBody>
          <a:bodyPr/>
          <a:lstStyle/>
          <a:p>
            <a:r>
              <a:rPr lang="en-US"/>
              <a:t>Hospitalist Handbook, Dept of Medicine, University of California, 4th Edition.</a:t>
            </a:r>
          </a:p>
        </p:txBody>
      </p:sp>
    </p:spTree>
    <p:extLst>
      <p:ext uri="{BB962C8B-B14F-4D97-AF65-F5344CB8AC3E}">
        <p14:creationId xmlns:p14="http://schemas.microsoft.com/office/powerpoint/2010/main" val="153563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Example: Clinical Evaluation</a:t>
            </a:r>
          </a:p>
        </p:txBody>
      </p:sp>
      <p:sp>
        <p:nvSpPr>
          <p:cNvPr id="3" name="Content Placeholder 2"/>
          <p:cNvSpPr>
            <a:spLocks noGrp="1"/>
          </p:cNvSpPr>
          <p:nvPr>
            <p:ph idx="1"/>
          </p:nvPr>
        </p:nvSpPr>
        <p:spPr>
          <a:xfrm>
            <a:off x="838200" y="2041382"/>
            <a:ext cx="10515600" cy="4351338"/>
          </a:xfrm>
        </p:spPr>
        <p:txBody>
          <a:bodyPr/>
          <a:lstStyle/>
          <a:p>
            <a:r>
              <a:rPr lang="en-US" dirty="0"/>
              <a:t>40 year old male presents with ICH, obtunded</a:t>
            </a:r>
          </a:p>
          <a:p>
            <a:r>
              <a:rPr lang="en-US" dirty="0"/>
              <a:t>MRI reveals severe vasogenic edema and herniation of the brain</a:t>
            </a:r>
          </a:p>
          <a:p>
            <a:r>
              <a:rPr lang="en-US" dirty="0"/>
              <a:t>Neurology determines patient can’t be salvaged</a:t>
            </a:r>
          </a:p>
          <a:p>
            <a:r>
              <a:rPr lang="en-US" dirty="0"/>
              <a:t>Placed on Comfort Care, expires shortly after admission</a:t>
            </a:r>
          </a:p>
          <a:p>
            <a:r>
              <a:rPr lang="en-US" dirty="0"/>
              <a:t>What is coded?</a:t>
            </a:r>
          </a:p>
          <a:p>
            <a:r>
              <a:rPr lang="en-US" dirty="0"/>
              <a:t>How might this principle be applied with Anemia?</a:t>
            </a:r>
          </a:p>
        </p:txBody>
      </p:sp>
    </p:spTree>
    <p:extLst>
      <p:ext uri="{BB962C8B-B14F-4D97-AF65-F5344CB8AC3E}">
        <p14:creationId xmlns:p14="http://schemas.microsoft.com/office/powerpoint/2010/main" val="66078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Considerations for Acute Blood Loss Anemia</a:t>
            </a:r>
          </a:p>
        </p:txBody>
      </p:sp>
      <p:sp>
        <p:nvSpPr>
          <p:cNvPr id="3" name="Content Placeholder 2"/>
          <p:cNvSpPr>
            <a:spLocks noGrp="1"/>
          </p:cNvSpPr>
          <p:nvPr>
            <p:ph idx="1"/>
          </p:nvPr>
        </p:nvSpPr>
        <p:spPr>
          <a:xfrm>
            <a:off x="920393" y="2141537"/>
            <a:ext cx="10515600" cy="4351338"/>
          </a:xfrm>
        </p:spPr>
        <p:txBody>
          <a:bodyPr/>
          <a:lstStyle/>
          <a:p>
            <a:pPr>
              <a:spcBef>
                <a:spcPts val="0"/>
              </a:spcBef>
            </a:pPr>
            <a:r>
              <a:rPr lang="en-US" dirty="0"/>
              <a:t>Acknowledge the controversy</a:t>
            </a:r>
          </a:p>
          <a:p>
            <a:pPr marL="0" indent="0">
              <a:spcBef>
                <a:spcPts val="0"/>
              </a:spcBef>
              <a:buNone/>
            </a:pPr>
            <a:endParaRPr lang="en-US" dirty="0"/>
          </a:p>
          <a:p>
            <a:pPr>
              <a:spcBef>
                <a:spcPts val="0"/>
              </a:spcBef>
            </a:pPr>
            <a:r>
              <a:rPr lang="en-US" dirty="0"/>
              <a:t>Coordinate policy/strategy with Physician leaders, Compliance, CDI and HIM Leaders</a:t>
            </a:r>
          </a:p>
          <a:p>
            <a:pPr marL="0" indent="0">
              <a:spcBef>
                <a:spcPts val="0"/>
              </a:spcBef>
              <a:buNone/>
            </a:pPr>
            <a:endParaRPr lang="en-US" dirty="0"/>
          </a:p>
          <a:p>
            <a:pPr>
              <a:spcBef>
                <a:spcPts val="0"/>
              </a:spcBef>
            </a:pPr>
            <a:r>
              <a:rPr lang="en-US" dirty="0"/>
              <a:t>Common shared strategy CDI Team &amp; Coding Team</a:t>
            </a:r>
          </a:p>
        </p:txBody>
      </p:sp>
    </p:spTree>
    <p:extLst>
      <p:ext uri="{BB962C8B-B14F-4D97-AF65-F5344CB8AC3E}">
        <p14:creationId xmlns:p14="http://schemas.microsoft.com/office/powerpoint/2010/main" val="2829263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ABLA</a:t>
            </a:r>
          </a:p>
        </p:txBody>
      </p:sp>
      <p:sp>
        <p:nvSpPr>
          <p:cNvPr id="3" name="Content Placeholder 2"/>
          <p:cNvSpPr>
            <a:spLocks noGrp="1"/>
          </p:cNvSpPr>
          <p:nvPr>
            <p:ph idx="1"/>
          </p:nvPr>
        </p:nvSpPr>
        <p:spPr/>
        <p:txBody>
          <a:bodyPr>
            <a:normAutofit fontScale="92500"/>
          </a:bodyPr>
          <a:lstStyle/>
          <a:p>
            <a:r>
              <a:rPr lang="en-US" dirty="0"/>
              <a:t>How much blood loss is documented to have been lost intraoperatively and in recovery as recorded by I/O, Drains, saturated dressings?</a:t>
            </a:r>
          </a:p>
          <a:p>
            <a:r>
              <a:rPr lang="en-US" dirty="0"/>
              <a:t>What does your staff consider a clinically significant loss of blood?</a:t>
            </a:r>
          </a:p>
          <a:p>
            <a:r>
              <a:rPr lang="en-US" dirty="0"/>
              <a:t>Can you cite H/H before and after loss of significant blood loss – was there a significant decline?  Is a certain % defined as significant by your program?</a:t>
            </a:r>
          </a:p>
          <a:p>
            <a:r>
              <a:rPr lang="en-US" dirty="0"/>
              <a:t>Does the patient have documented chronic anemia due to something such as ESRD, nutritional deficiency?  </a:t>
            </a:r>
          </a:p>
          <a:p>
            <a:r>
              <a:rPr lang="en-US" dirty="0"/>
              <a:t>Review for documentation of other pre-existing forms of anemia, consider referencing CBC profiles as these may be used to evaluate other factors causing anemia not associated with blood loss </a:t>
            </a:r>
          </a:p>
          <a:p>
            <a:endParaRPr lang="en-US" dirty="0"/>
          </a:p>
        </p:txBody>
      </p:sp>
    </p:spTree>
    <p:extLst>
      <p:ext uri="{BB962C8B-B14F-4D97-AF65-F5344CB8AC3E}">
        <p14:creationId xmlns:p14="http://schemas.microsoft.com/office/powerpoint/2010/main" val="240181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Anemia Query (Background)</a:t>
            </a:r>
          </a:p>
        </p:txBody>
      </p:sp>
      <p:sp>
        <p:nvSpPr>
          <p:cNvPr id="3" name="Content Placeholder 2"/>
          <p:cNvSpPr>
            <a:spLocks noGrp="1"/>
          </p:cNvSpPr>
          <p:nvPr>
            <p:ph idx="1"/>
          </p:nvPr>
        </p:nvSpPr>
        <p:spPr/>
        <p:txBody>
          <a:bodyPr>
            <a:normAutofit/>
          </a:bodyPr>
          <a:lstStyle/>
          <a:p>
            <a:pPr>
              <a:spcBef>
                <a:spcPts val="0"/>
              </a:spcBef>
            </a:pPr>
            <a:r>
              <a:rPr lang="en-US" dirty="0"/>
              <a:t>45 year-old male presents with hematemesis and RN staff record estimated blood loss in ED of 800cc in this patient with no PMH for anemia</a:t>
            </a:r>
          </a:p>
          <a:p>
            <a:pPr marL="0" indent="0">
              <a:spcBef>
                <a:spcPts val="0"/>
              </a:spcBef>
              <a:buNone/>
            </a:pPr>
            <a:endParaRPr lang="en-US" dirty="0"/>
          </a:p>
          <a:p>
            <a:pPr>
              <a:spcBef>
                <a:spcPts val="0"/>
              </a:spcBef>
            </a:pPr>
            <a:r>
              <a:rPr lang="en-US" dirty="0"/>
              <a:t>Exhibiting tachypnea and is orthostatic</a:t>
            </a:r>
          </a:p>
          <a:p>
            <a:pPr marL="0" indent="0">
              <a:spcBef>
                <a:spcPts val="0"/>
              </a:spcBef>
              <a:buNone/>
            </a:pPr>
            <a:endParaRPr lang="en-US" dirty="0"/>
          </a:p>
          <a:p>
            <a:pPr>
              <a:spcBef>
                <a:spcPts val="0"/>
              </a:spcBef>
            </a:pPr>
            <a:r>
              <a:rPr lang="en-US" dirty="0"/>
              <a:t>Hgb is 7.0 and 2 units PRBC transfused</a:t>
            </a:r>
          </a:p>
          <a:p>
            <a:pPr>
              <a:spcBef>
                <a:spcPts val="0"/>
              </a:spcBef>
            </a:pPr>
            <a:endParaRPr lang="en-US" dirty="0"/>
          </a:p>
          <a:p>
            <a:pPr>
              <a:spcBef>
                <a:spcPts val="0"/>
              </a:spcBef>
            </a:pPr>
            <a:r>
              <a:rPr lang="en-US" dirty="0"/>
              <a:t>Serial CBCs indicate </a:t>
            </a:r>
            <a:r>
              <a:rPr lang="en-US" dirty="0" err="1"/>
              <a:t>HgB</a:t>
            </a:r>
            <a:r>
              <a:rPr lang="en-US" dirty="0"/>
              <a:t> improves to 9.0 after transfusion.</a:t>
            </a:r>
          </a:p>
          <a:p>
            <a:pPr marL="0" indent="0">
              <a:spcBef>
                <a:spcPts val="0"/>
              </a:spcBef>
              <a:buNone/>
            </a:pPr>
            <a:r>
              <a:rPr lang="en-US" dirty="0"/>
              <a:t>  </a:t>
            </a:r>
          </a:p>
        </p:txBody>
      </p:sp>
    </p:spTree>
    <p:extLst>
      <p:ext uri="{BB962C8B-B14F-4D97-AF65-F5344CB8AC3E}">
        <p14:creationId xmlns:p14="http://schemas.microsoft.com/office/powerpoint/2010/main" val="3721423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Anemia Query -Continued</a:t>
            </a:r>
          </a:p>
        </p:txBody>
      </p:sp>
      <p:sp>
        <p:nvSpPr>
          <p:cNvPr id="3" name="Content Placeholder 2"/>
          <p:cNvSpPr>
            <a:spLocks noGrp="1"/>
          </p:cNvSpPr>
          <p:nvPr>
            <p:ph idx="1"/>
          </p:nvPr>
        </p:nvSpPr>
        <p:spPr/>
        <p:txBody>
          <a:bodyPr/>
          <a:lstStyle/>
          <a:p>
            <a:r>
              <a:rPr lang="en-US" dirty="0"/>
              <a:t>Please clarify the nature of the patient’s hematological values and presentation</a:t>
            </a:r>
          </a:p>
          <a:p>
            <a:pPr marL="0" indent="0">
              <a:buNone/>
            </a:pPr>
            <a:endParaRPr lang="en-US" dirty="0"/>
          </a:p>
          <a:p>
            <a:pPr lvl="1">
              <a:buFont typeface="Wingdings" panose="05000000000000000000" pitchFamily="2" charset="2"/>
              <a:buChar char="q"/>
            </a:pPr>
            <a:r>
              <a:rPr lang="en-US" dirty="0"/>
              <a:t>Anemia due to Acute Blood Loss</a:t>
            </a:r>
          </a:p>
          <a:p>
            <a:pPr lvl="1">
              <a:buFont typeface="Wingdings" panose="05000000000000000000" pitchFamily="2" charset="2"/>
              <a:buChar char="q"/>
            </a:pPr>
            <a:r>
              <a:rPr lang="en-US" dirty="0"/>
              <a:t>Anemia due to other cause</a:t>
            </a:r>
          </a:p>
          <a:p>
            <a:pPr lvl="1">
              <a:buFont typeface="Wingdings" panose="05000000000000000000" pitchFamily="2" charset="2"/>
              <a:buChar char="q"/>
            </a:pPr>
            <a:r>
              <a:rPr lang="en-US" dirty="0"/>
              <a:t>Other Explanation of Clinical Findings</a:t>
            </a:r>
          </a:p>
          <a:p>
            <a:pPr lvl="1">
              <a:buFont typeface="Wingdings" panose="05000000000000000000" pitchFamily="2" charset="2"/>
              <a:buChar char="q"/>
            </a:pPr>
            <a:r>
              <a:rPr lang="en-US" dirty="0"/>
              <a:t>Unable to Determine</a:t>
            </a:r>
          </a:p>
        </p:txBody>
      </p:sp>
    </p:spTree>
    <p:extLst>
      <p:ext uri="{BB962C8B-B14F-4D97-AF65-F5344CB8AC3E}">
        <p14:creationId xmlns:p14="http://schemas.microsoft.com/office/powerpoint/2010/main" val="292571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aseline="30000" dirty="0"/>
              <a:t>rd</a:t>
            </a:r>
            <a:r>
              <a:rPr lang="en-US" dirty="0"/>
              <a:t> Quarter, 2019, </a:t>
            </a:r>
            <a:r>
              <a:rPr lang="en-US" dirty="0" err="1"/>
              <a:t>pg</a:t>
            </a:r>
            <a:r>
              <a:rPr lang="en-US" dirty="0"/>
              <a:t> 17</a:t>
            </a:r>
          </a:p>
        </p:txBody>
      </p:sp>
      <p:sp>
        <p:nvSpPr>
          <p:cNvPr id="3" name="Content Placeholder 2"/>
          <p:cNvSpPr>
            <a:spLocks noGrp="1"/>
          </p:cNvSpPr>
          <p:nvPr>
            <p:ph idx="1"/>
          </p:nvPr>
        </p:nvSpPr>
        <p:spPr/>
        <p:txBody>
          <a:bodyPr>
            <a:normAutofit fontScale="92500" lnSpcReduction="10000"/>
          </a:bodyPr>
          <a:lstStyle/>
          <a:p>
            <a:r>
              <a:rPr lang="en-US" b="1" dirty="0"/>
              <a:t>Question: </a:t>
            </a:r>
            <a:r>
              <a:rPr lang="en-US" dirty="0"/>
              <a:t>A patient with melena and hematemesis was diagnosed with acute on chronic blood loss anemia due to a bleeding duodenal ulcer. ICD- 10-CM classifies acute blood loss anemia to code D62, Acute </a:t>
            </a:r>
            <a:r>
              <a:rPr lang="en-US" dirty="0" err="1"/>
              <a:t>posthemorrhagic</a:t>
            </a:r>
            <a:r>
              <a:rPr lang="en-US" dirty="0"/>
              <a:t> anemia, and chronic blood loss anemia to code D50.0, Iron deficiency anemia secondary to blood loss (chronic). An Excludes1 note for “anemia due to chronic blood loss (D50.0)” appears at code D62, and an Excludes1 note for “acute </a:t>
            </a:r>
            <a:r>
              <a:rPr lang="en-US" dirty="0" err="1"/>
              <a:t>posthemorrhagic</a:t>
            </a:r>
            <a:r>
              <a:rPr lang="en-US" dirty="0"/>
              <a:t> anemia (D62)” appears at code D50.0. What is the appropriate code assignment for documented “acute on chronic blood loss anemia,” when Excludes1 notes appear at both codes? </a:t>
            </a:r>
          </a:p>
          <a:p>
            <a:r>
              <a:rPr lang="en-US" b="1" dirty="0"/>
              <a:t>Answer: </a:t>
            </a:r>
            <a:r>
              <a:rPr lang="en-US" dirty="0"/>
              <a:t>In this case, assign code D62, Acute </a:t>
            </a:r>
            <a:r>
              <a:rPr lang="en-US" dirty="0" err="1"/>
              <a:t>posthemorrhagic</a:t>
            </a:r>
            <a:r>
              <a:rPr lang="en-US" dirty="0"/>
              <a:t> anemia, for the acute on chronic blood loss anemia. When acute and chronic blood loss anemia are both present, assign only a code for acute blood loss anemia.</a:t>
            </a:r>
          </a:p>
          <a:p>
            <a:endParaRPr lang="en-US" dirty="0"/>
          </a:p>
        </p:txBody>
      </p:sp>
    </p:spTree>
    <p:extLst>
      <p:ext uri="{BB962C8B-B14F-4D97-AF65-F5344CB8AC3E}">
        <p14:creationId xmlns:p14="http://schemas.microsoft.com/office/powerpoint/2010/main" val="2323664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Bleeding 2/2 Extrinsic Circulating Anticoagulants</a:t>
            </a:r>
            <a:br>
              <a:rPr lang="en-US" sz="4000" b="1" u="sng" dirty="0"/>
            </a:br>
            <a:r>
              <a:rPr lang="en-US" sz="2800" b="1" dirty="0"/>
              <a:t>Coding Clinic  1stQuarter 2016, pg.14</a:t>
            </a:r>
            <a:endParaRPr lang="en-US" sz="4000" b="1" dirty="0"/>
          </a:p>
        </p:txBody>
      </p:sp>
      <p:sp>
        <p:nvSpPr>
          <p:cNvPr id="3" name="Content Placeholder 2"/>
          <p:cNvSpPr>
            <a:spLocks noGrp="1"/>
          </p:cNvSpPr>
          <p:nvPr>
            <p:ph idx="1"/>
          </p:nvPr>
        </p:nvSpPr>
        <p:spPr>
          <a:xfrm>
            <a:off x="838200" y="1808252"/>
            <a:ext cx="10515600" cy="4368711"/>
          </a:xfrm>
        </p:spPr>
        <p:txBody>
          <a:bodyPr>
            <a:normAutofit fontScale="77500" lnSpcReduction="20000"/>
          </a:bodyPr>
          <a:lstStyle/>
          <a:p>
            <a:pPr marL="0" indent="0">
              <a:buNone/>
            </a:pPr>
            <a:endParaRPr lang="en-US" dirty="0">
              <a:effectLst/>
            </a:endParaRPr>
          </a:p>
          <a:p>
            <a:pPr marL="0" indent="0">
              <a:buNone/>
            </a:pPr>
            <a:r>
              <a:rPr lang="en-US" b="1" dirty="0">
                <a:effectLst/>
              </a:rPr>
              <a:t>Bleeding Caused by Extrinsic Circulating Anticoagulants </a:t>
            </a:r>
            <a:endParaRPr lang="en-US" dirty="0">
              <a:effectLst/>
            </a:endParaRPr>
          </a:p>
          <a:p>
            <a:pPr marL="0" indent="0">
              <a:buNone/>
            </a:pPr>
            <a:r>
              <a:rPr lang="en-US" dirty="0">
                <a:effectLst/>
              </a:rPr>
              <a:t> </a:t>
            </a:r>
          </a:p>
          <a:p>
            <a:r>
              <a:rPr lang="en-US" b="1" dirty="0">
                <a:effectLst/>
              </a:rPr>
              <a:t>Question: </a:t>
            </a:r>
            <a:r>
              <a:rPr lang="en-US" dirty="0">
                <a:effectLst/>
              </a:rPr>
              <a:t>Should bleeding due to therapeutic anticoagulant be coded as a hemorrhagic disorder (category D68)? </a:t>
            </a:r>
            <a:r>
              <a:rPr lang="en-US" b="1" dirty="0">
                <a:effectLst/>
              </a:rPr>
              <a:t>  </a:t>
            </a:r>
            <a:endParaRPr lang="en-US" dirty="0">
              <a:effectLst/>
            </a:endParaRPr>
          </a:p>
          <a:p>
            <a:r>
              <a:rPr lang="en-US" b="1" dirty="0">
                <a:effectLst/>
              </a:rPr>
              <a:t>Answer: </a:t>
            </a:r>
            <a:r>
              <a:rPr lang="en-US" dirty="0">
                <a:effectLst/>
              </a:rPr>
              <a:t>For the most part, “hemorrhagic disorder” or “coagulation defects” must be specifically diagnosed and documented by the provider, in order to assign codes at category D68, Other coagulation defects. </a:t>
            </a:r>
            <a:r>
              <a:rPr lang="en-US" dirty="0">
                <a:solidFill>
                  <a:schemeClr val="accent2"/>
                </a:solidFill>
                <a:effectLst/>
              </a:rPr>
              <a:t>However, for bleeding such as hemoptysis, hematuria, hematemesis, hematochezia, etc., that is associated with a drug, as part of anticoagulation therapy, assign code D68.32, Hemorrhagic disorder due to extrinsic circulating anticoagulants. This is supported by the inclusion term at D68.32 of “Drug-induced hemorrhagic disorder.” </a:t>
            </a:r>
            <a:r>
              <a:rPr lang="en-US" dirty="0">
                <a:effectLst/>
              </a:rPr>
              <a:t>The sequencing of code D68.32 and other codes describing the type or site of bleeding, (e.g., hemoptysis or hematuria), would be dependent on the circumstances of the admission. </a:t>
            </a:r>
          </a:p>
          <a:p>
            <a:pPr marL="0" indent="0">
              <a:buNone/>
            </a:pPr>
            <a:r>
              <a:rPr lang="en-US" dirty="0">
                <a:effectLst/>
              </a:rPr>
              <a:t> </a:t>
            </a:r>
          </a:p>
          <a:p>
            <a:endParaRPr lang="en-US" dirty="0"/>
          </a:p>
        </p:txBody>
      </p:sp>
    </p:spTree>
    <p:extLst>
      <p:ext uri="{BB962C8B-B14F-4D97-AF65-F5344CB8AC3E}">
        <p14:creationId xmlns:p14="http://schemas.microsoft.com/office/powerpoint/2010/main" val="82313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Example</a:t>
            </a:r>
          </a:p>
        </p:txBody>
      </p:sp>
      <p:sp>
        <p:nvSpPr>
          <p:cNvPr id="3" name="Content Placeholder 2"/>
          <p:cNvSpPr>
            <a:spLocks noGrp="1"/>
          </p:cNvSpPr>
          <p:nvPr>
            <p:ph idx="1"/>
          </p:nvPr>
        </p:nvSpPr>
        <p:spPr>
          <a:xfrm>
            <a:off x="735459" y="1744020"/>
            <a:ext cx="10515600" cy="4748855"/>
          </a:xfrm>
        </p:spPr>
        <p:txBody>
          <a:bodyPr>
            <a:normAutofit fontScale="62500" lnSpcReduction="20000"/>
          </a:bodyPr>
          <a:lstStyle/>
          <a:p>
            <a:pPr>
              <a:spcBef>
                <a:spcPts val="0"/>
              </a:spcBef>
            </a:pPr>
            <a:r>
              <a:rPr lang="en-US" sz="3600" dirty="0"/>
              <a:t>Progress Note 10/2/19 documents Melena and documents </a:t>
            </a:r>
            <a:r>
              <a:rPr lang="en-US" sz="3600" dirty="0" err="1"/>
              <a:t>Apixaban</a:t>
            </a:r>
            <a:r>
              <a:rPr lang="en-US" sz="3600" dirty="0"/>
              <a:t> is stopped</a:t>
            </a:r>
          </a:p>
          <a:p>
            <a:pPr>
              <a:spcBef>
                <a:spcPts val="0"/>
              </a:spcBef>
            </a:pPr>
            <a:r>
              <a:rPr lang="en-US" sz="3600" dirty="0"/>
              <a:t>90 year old male with </a:t>
            </a:r>
            <a:r>
              <a:rPr lang="en-US" sz="3600" dirty="0" err="1"/>
              <a:t>afib</a:t>
            </a:r>
            <a:r>
              <a:rPr lang="en-US" sz="3600" dirty="0"/>
              <a:t> on </a:t>
            </a:r>
            <a:r>
              <a:rPr lang="en-US" sz="3600" dirty="0" err="1"/>
              <a:t>Apixaban</a:t>
            </a:r>
            <a:r>
              <a:rPr lang="en-US" sz="3600" dirty="0"/>
              <a:t>, and AV block s/p PPM last interrogated 8/7, and Parkinsonian features on </a:t>
            </a:r>
            <a:r>
              <a:rPr lang="en-US" sz="3600" dirty="0" err="1"/>
              <a:t>Sinemet</a:t>
            </a:r>
            <a:r>
              <a:rPr lang="en-US" sz="3600" dirty="0"/>
              <a:t> who presents with melena and then maroon stool.</a:t>
            </a:r>
          </a:p>
          <a:p>
            <a:pPr marL="0" indent="0">
              <a:spcBef>
                <a:spcPts val="0"/>
              </a:spcBef>
              <a:buNone/>
            </a:pPr>
            <a:r>
              <a:rPr lang="en-US" sz="3600" dirty="0"/>
              <a:t> </a:t>
            </a:r>
          </a:p>
          <a:p>
            <a:pPr>
              <a:spcBef>
                <a:spcPts val="0"/>
              </a:spcBef>
            </a:pPr>
            <a:r>
              <a:rPr lang="en-US" sz="3600" b="1" dirty="0"/>
              <a:t>#Melena and Hematochezia</a:t>
            </a:r>
            <a:r>
              <a:rPr lang="en-US" sz="3600" dirty="0"/>
              <a:t>: </a:t>
            </a:r>
            <a:r>
              <a:rPr lang="en-US" sz="3600" dirty="0" err="1"/>
              <a:t>Ddx</a:t>
            </a:r>
            <a:r>
              <a:rPr lang="en-US" sz="3600" dirty="0"/>
              <a:t> includes diverticular bleed based on reported endoscopic </a:t>
            </a:r>
            <a:r>
              <a:rPr lang="en-US" sz="3600" dirty="0" err="1"/>
              <a:t>hx</a:t>
            </a:r>
            <a:r>
              <a:rPr lang="en-US" sz="3600" dirty="0"/>
              <a:t> and may have started slowly and hastened, PUD although no </a:t>
            </a:r>
            <a:r>
              <a:rPr lang="en-US" sz="3600" dirty="0" err="1"/>
              <a:t>abd</a:t>
            </a:r>
            <a:r>
              <a:rPr lang="en-US" sz="3600" dirty="0"/>
              <a:t> pain, AVM/</a:t>
            </a:r>
            <a:r>
              <a:rPr lang="en-US" sz="3600" dirty="0" err="1"/>
              <a:t>angioectasia</a:t>
            </a:r>
            <a:r>
              <a:rPr lang="en-US" sz="3600" dirty="0"/>
              <a:t>, and/or malignancy. Hgb drifting down but HDS.</a:t>
            </a:r>
          </a:p>
          <a:p>
            <a:pPr marL="0" indent="0">
              <a:spcBef>
                <a:spcPts val="0"/>
              </a:spcBef>
              <a:buNone/>
            </a:pPr>
            <a:r>
              <a:rPr lang="en-US" sz="3600" dirty="0"/>
              <a:t> </a:t>
            </a:r>
          </a:p>
          <a:p>
            <a:pPr>
              <a:spcBef>
                <a:spcPts val="0"/>
              </a:spcBef>
            </a:pPr>
            <a:r>
              <a:rPr lang="en-US" sz="3600" dirty="0"/>
              <a:t>--serial H/H and transfuse for Hgb goal </a:t>
            </a:r>
            <a:r>
              <a:rPr lang="en-US" sz="3600" u="sng" dirty="0"/>
              <a:t>&gt;</a:t>
            </a:r>
            <a:r>
              <a:rPr lang="en-US" sz="3600" dirty="0"/>
              <a:t>7</a:t>
            </a:r>
          </a:p>
          <a:p>
            <a:pPr>
              <a:spcBef>
                <a:spcPts val="0"/>
              </a:spcBef>
            </a:pPr>
            <a:r>
              <a:rPr lang="en-US" sz="3600" dirty="0"/>
              <a:t>-agree with PPI BID</a:t>
            </a:r>
          </a:p>
          <a:p>
            <a:pPr>
              <a:spcBef>
                <a:spcPts val="0"/>
              </a:spcBef>
            </a:pPr>
            <a:r>
              <a:rPr lang="en-US" sz="3600" dirty="0"/>
              <a:t>-EGD/colonoscopy with 3:15pm Thurs</a:t>
            </a:r>
          </a:p>
          <a:p>
            <a:pPr>
              <a:spcBef>
                <a:spcPts val="0"/>
              </a:spcBef>
            </a:pPr>
            <a:r>
              <a:rPr lang="en-US" sz="3600" dirty="0"/>
              <a:t>-clear liquids until then</a:t>
            </a:r>
          </a:p>
          <a:p>
            <a:pPr>
              <a:spcBef>
                <a:spcPts val="0"/>
              </a:spcBef>
            </a:pPr>
            <a:r>
              <a:rPr lang="en-US" sz="3600" dirty="0"/>
              <a:t>-f/u iron studies (ordered for you)</a:t>
            </a:r>
          </a:p>
          <a:p>
            <a:pPr>
              <a:spcBef>
                <a:spcPts val="0"/>
              </a:spcBef>
            </a:pPr>
            <a:endParaRPr lang="en-US" sz="3600" dirty="0"/>
          </a:p>
          <a:p>
            <a:pPr>
              <a:spcBef>
                <a:spcPts val="0"/>
              </a:spcBef>
            </a:pPr>
            <a:r>
              <a:rPr lang="en-US" sz="3600" b="1" dirty="0"/>
              <a:t>#</a:t>
            </a:r>
            <a:r>
              <a:rPr lang="en-US" sz="3600" b="1" dirty="0" err="1"/>
              <a:t>Afib</a:t>
            </a:r>
            <a:r>
              <a:rPr lang="en-US" sz="3600" b="1" dirty="0"/>
              <a:t> on </a:t>
            </a:r>
            <a:r>
              <a:rPr lang="en-US" sz="3600" b="1" dirty="0" err="1"/>
              <a:t>Apixaban</a:t>
            </a:r>
            <a:r>
              <a:rPr lang="en-US" sz="3600" dirty="0"/>
              <a:t>: PPM in place for rate control.</a:t>
            </a:r>
          </a:p>
          <a:p>
            <a:pPr marL="0" indent="0">
              <a:spcBef>
                <a:spcPts val="0"/>
              </a:spcBef>
              <a:buNone/>
            </a:pPr>
            <a:r>
              <a:rPr lang="en-US" sz="3600" dirty="0"/>
              <a:t> </a:t>
            </a:r>
          </a:p>
          <a:p>
            <a:pPr lvl="1">
              <a:spcBef>
                <a:spcPts val="0"/>
              </a:spcBef>
            </a:pPr>
            <a:r>
              <a:rPr lang="en-US" dirty="0"/>
              <a:t>-hold </a:t>
            </a:r>
            <a:r>
              <a:rPr lang="en-US" dirty="0" err="1"/>
              <a:t>apixaban</a:t>
            </a:r>
            <a:endParaRPr lang="en-US" dirty="0"/>
          </a:p>
          <a:p>
            <a:endParaRPr lang="en-US" dirty="0"/>
          </a:p>
          <a:p>
            <a:endParaRPr lang="en-US" dirty="0"/>
          </a:p>
        </p:txBody>
      </p:sp>
    </p:spTree>
    <p:extLst>
      <p:ext uri="{BB962C8B-B14F-4D97-AF65-F5344CB8AC3E}">
        <p14:creationId xmlns:p14="http://schemas.microsoft.com/office/powerpoint/2010/main" val="2813580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Query</a:t>
            </a:r>
          </a:p>
        </p:txBody>
      </p:sp>
      <p:sp>
        <p:nvSpPr>
          <p:cNvPr id="4" name="Rectangle 1"/>
          <p:cNvSpPr>
            <a:spLocks noGrp="1" noChangeArrowheads="1"/>
          </p:cNvSpPr>
          <p:nvPr>
            <p:ph idx="1"/>
          </p:nvPr>
        </p:nvSpPr>
        <p:spPr bwMode="auto">
          <a:xfrm>
            <a:off x="714055" y="1690688"/>
            <a:ext cx="1038118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Please clarify the association, if any, between these conditions</a:t>
            </a:r>
            <a:r>
              <a:rPr kumimoji="0" lang="en-US" altLang="en-US" sz="16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Melena &amp; </a:t>
            </a:r>
            <a:r>
              <a:rPr kumimoji="0" lang="en-US" altLang="en-US" sz="16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Apixaban</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An association between diagnoses may not be assumed and must be explicitly documented.</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You may answer this query by marking the checkbox(es) below or using free text at the ( * ) if appropriate.</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Provider Query Response:*</a:t>
            </a: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16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Association exists </a:t>
            </a: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16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association exists</a:t>
            </a: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16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Unable to determine </a:t>
            </a: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16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Other (please specify)*</a:t>
            </a: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purpose of this query is to ensure accurate coding, severity of illness and risk of mortality compilation. </a:t>
            </a:r>
            <a:r>
              <a:rPr kumimoji="0" lang="en-US" altLang="en-US" sz="1400" b="0"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When responding to this query, please exercise your independent professional judgment. The fact that a question is asked does not imply that any particular answer is desired or expected.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6759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Related: Pancytopenia</a:t>
            </a:r>
          </a:p>
        </p:txBody>
      </p:sp>
      <p:sp>
        <p:nvSpPr>
          <p:cNvPr id="3" name="Content Placeholder 2"/>
          <p:cNvSpPr>
            <a:spLocks noGrp="1"/>
          </p:cNvSpPr>
          <p:nvPr>
            <p:ph idx="1"/>
          </p:nvPr>
        </p:nvSpPr>
        <p:spPr>
          <a:xfrm>
            <a:off x="838200" y="2287962"/>
            <a:ext cx="10515600" cy="4351338"/>
          </a:xfrm>
        </p:spPr>
        <p:txBody>
          <a:bodyPr/>
          <a:lstStyle/>
          <a:p>
            <a:r>
              <a:rPr lang="en-US" dirty="0"/>
              <a:t>Intrinsic – Lymphoma, MDS, Systemic Lupus, Malnutrition</a:t>
            </a:r>
          </a:p>
          <a:p>
            <a:r>
              <a:rPr lang="en-US" dirty="0"/>
              <a:t>Extrinsic – Drugs, Chemotherapy, Radiation</a:t>
            </a:r>
          </a:p>
          <a:p>
            <a:pPr lvl="1"/>
            <a:r>
              <a:rPr lang="en-US" dirty="0"/>
              <a:t>High Dose Interleukin 2</a:t>
            </a:r>
          </a:p>
        </p:txBody>
      </p:sp>
    </p:spTree>
    <p:extLst>
      <p:ext uri="{BB962C8B-B14F-4D97-AF65-F5344CB8AC3E}">
        <p14:creationId xmlns:p14="http://schemas.microsoft.com/office/powerpoint/2010/main" val="170599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Mechanisms</a:t>
            </a:r>
          </a:p>
        </p:txBody>
      </p:sp>
      <p:sp>
        <p:nvSpPr>
          <p:cNvPr id="3" name="Content Placeholder 2"/>
          <p:cNvSpPr>
            <a:spLocks noGrp="1"/>
          </p:cNvSpPr>
          <p:nvPr>
            <p:ph idx="1"/>
          </p:nvPr>
        </p:nvSpPr>
        <p:spPr/>
        <p:txBody>
          <a:bodyPr/>
          <a:lstStyle/>
          <a:p>
            <a:r>
              <a:rPr lang="en-US" dirty="0"/>
              <a:t>Blood Loss – Acute, Chronic, Acute on Chronic</a:t>
            </a:r>
          </a:p>
          <a:p>
            <a:pPr marL="0" indent="0">
              <a:buNone/>
            </a:pPr>
            <a:endParaRPr lang="en-US" dirty="0"/>
          </a:p>
          <a:p>
            <a:r>
              <a:rPr lang="en-US" dirty="0"/>
              <a:t>Decreased Production (Deficient Erythropoiesis) Iron Deficiency, Hypo proliferation in renal disease, Vitamin deficiency</a:t>
            </a:r>
          </a:p>
          <a:p>
            <a:endParaRPr lang="en-US" dirty="0"/>
          </a:p>
          <a:p>
            <a:r>
              <a:rPr lang="en-US" dirty="0"/>
              <a:t>Destruction – Sickle Cell, Trauma, Spherocytosis</a:t>
            </a:r>
          </a:p>
        </p:txBody>
      </p:sp>
    </p:spTree>
    <p:extLst>
      <p:ext uri="{BB962C8B-B14F-4D97-AF65-F5344CB8AC3E}">
        <p14:creationId xmlns:p14="http://schemas.microsoft.com/office/powerpoint/2010/main" val="154032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Small Sample - Classifications</a:t>
            </a:r>
          </a:p>
        </p:txBody>
      </p:sp>
      <p:sp>
        <p:nvSpPr>
          <p:cNvPr id="3" name="Content Placeholder 2"/>
          <p:cNvSpPr>
            <a:spLocks noGrp="1"/>
          </p:cNvSpPr>
          <p:nvPr>
            <p:ph idx="1"/>
          </p:nvPr>
        </p:nvSpPr>
        <p:spPr/>
        <p:txBody>
          <a:bodyPr>
            <a:normAutofit fontScale="92500" lnSpcReduction="20000"/>
          </a:bodyPr>
          <a:lstStyle/>
          <a:p>
            <a:r>
              <a:rPr lang="en-US" dirty="0"/>
              <a:t> Acute blood loss anemia    </a:t>
            </a:r>
          </a:p>
          <a:p>
            <a:r>
              <a:rPr lang="en-US" dirty="0"/>
              <a:t> Chronic blood loss anemia </a:t>
            </a:r>
          </a:p>
          <a:p>
            <a:r>
              <a:rPr lang="en-US" dirty="0"/>
              <a:t> Anemia due to chemotherapy		            		 </a:t>
            </a:r>
          </a:p>
          <a:p>
            <a:r>
              <a:rPr lang="en-US" dirty="0"/>
              <a:t> Anemia in neoplastic disease</a:t>
            </a:r>
          </a:p>
          <a:p>
            <a:r>
              <a:rPr lang="en-US" dirty="0"/>
              <a:t> Anemia in chronic kidney disease</a:t>
            </a:r>
          </a:p>
          <a:p>
            <a:r>
              <a:rPr lang="en-US" dirty="0"/>
              <a:t> Anemia in other chronic disease (please specify)*</a:t>
            </a:r>
          </a:p>
          <a:p>
            <a:r>
              <a:rPr lang="en-US" dirty="0"/>
              <a:t> Iron deficiency anemia</a:t>
            </a:r>
          </a:p>
          <a:p>
            <a:r>
              <a:rPr lang="en-US" dirty="0"/>
              <a:t> Anemia due to other nutritional deficiency (please specify)*</a:t>
            </a:r>
          </a:p>
          <a:p>
            <a:r>
              <a:rPr lang="en-US" dirty="0"/>
              <a:t> Hemolytic anemia due to (please specify)* </a:t>
            </a:r>
          </a:p>
          <a:p>
            <a:r>
              <a:rPr lang="en-US" dirty="0"/>
              <a:t> Other Cause of anemia (please specify)*</a:t>
            </a:r>
          </a:p>
        </p:txBody>
      </p:sp>
    </p:spTree>
    <p:extLst>
      <p:ext uri="{BB962C8B-B14F-4D97-AF65-F5344CB8AC3E}">
        <p14:creationId xmlns:p14="http://schemas.microsoft.com/office/powerpoint/2010/main" val="2173546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Blood Loss </a:t>
            </a:r>
          </a:p>
        </p:txBody>
      </p:sp>
      <p:sp>
        <p:nvSpPr>
          <p:cNvPr id="3" name="Content Placeholder 2"/>
          <p:cNvSpPr>
            <a:spLocks noGrp="1"/>
          </p:cNvSpPr>
          <p:nvPr>
            <p:ph idx="1"/>
          </p:nvPr>
        </p:nvSpPr>
        <p:spPr>
          <a:xfrm>
            <a:off x="838200" y="2141537"/>
            <a:ext cx="10515600" cy="4351338"/>
          </a:xfrm>
        </p:spPr>
        <p:txBody>
          <a:bodyPr/>
          <a:lstStyle/>
          <a:p>
            <a:pPr>
              <a:spcBef>
                <a:spcPts val="0"/>
              </a:spcBef>
            </a:pPr>
            <a:r>
              <a:rPr lang="en-US" dirty="0"/>
              <a:t>Blood Loss Anemia, Acute</a:t>
            </a:r>
          </a:p>
          <a:p>
            <a:pPr lvl="1">
              <a:spcBef>
                <a:spcPts val="0"/>
              </a:spcBef>
            </a:pPr>
            <a:r>
              <a:rPr lang="en-US" dirty="0"/>
              <a:t>Drop in RBC proportional to severity of bleeding.  Resultant anemia is normocytic.</a:t>
            </a:r>
          </a:p>
          <a:p>
            <a:pPr marL="0" indent="0">
              <a:spcBef>
                <a:spcPts val="0"/>
              </a:spcBef>
              <a:buNone/>
            </a:pPr>
            <a:endParaRPr lang="en-US" dirty="0"/>
          </a:p>
          <a:p>
            <a:pPr>
              <a:spcBef>
                <a:spcPts val="0"/>
              </a:spcBef>
            </a:pPr>
            <a:r>
              <a:rPr lang="en-US" dirty="0"/>
              <a:t>Chronic Blood Loss Anemia</a:t>
            </a:r>
          </a:p>
          <a:p>
            <a:pPr lvl="1">
              <a:spcBef>
                <a:spcPts val="0"/>
              </a:spcBef>
            </a:pPr>
            <a:r>
              <a:rPr lang="en-US" dirty="0"/>
              <a:t>Hypochromic-microcytic</a:t>
            </a:r>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t>Source:  Hospitalist Handbook, Dept of Medicine, University of California, 4th Edition.</a:t>
            </a:r>
          </a:p>
        </p:txBody>
      </p:sp>
    </p:spTree>
    <p:extLst>
      <p:ext uri="{BB962C8B-B14F-4D97-AF65-F5344CB8AC3E}">
        <p14:creationId xmlns:p14="http://schemas.microsoft.com/office/powerpoint/2010/main" val="179173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91277" cy="1325563"/>
          </a:xfrm>
        </p:spPr>
        <p:txBody>
          <a:bodyPr>
            <a:normAutofit/>
          </a:bodyPr>
          <a:lstStyle/>
          <a:p>
            <a:r>
              <a:rPr lang="en-US" sz="4000" b="1" u="sng" dirty="0"/>
              <a:t>Patients May Have Multiple Types</a:t>
            </a:r>
          </a:p>
        </p:txBody>
      </p:sp>
      <p:sp>
        <p:nvSpPr>
          <p:cNvPr id="3" name="Content Placeholder 2"/>
          <p:cNvSpPr>
            <a:spLocks noGrp="1"/>
          </p:cNvSpPr>
          <p:nvPr>
            <p:ph idx="1"/>
          </p:nvPr>
        </p:nvSpPr>
        <p:spPr/>
        <p:txBody>
          <a:bodyPr/>
          <a:lstStyle/>
          <a:p>
            <a:r>
              <a:rPr lang="en-US" dirty="0"/>
              <a:t>We may (and should) report as many types of anemia as are present, supported, and documented</a:t>
            </a:r>
          </a:p>
          <a:p>
            <a:endParaRPr lang="en-US" dirty="0"/>
          </a:p>
          <a:p>
            <a:r>
              <a:rPr lang="en-US" dirty="0"/>
              <a:t>We may report, as an example, anemia due to ESRD as well as acute blood loss anemia</a:t>
            </a:r>
          </a:p>
          <a:p>
            <a:endParaRPr lang="en-US" dirty="0"/>
          </a:p>
          <a:p>
            <a:endParaRPr lang="en-US" dirty="0"/>
          </a:p>
        </p:txBody>
      </p:sp>
    </p:spTree>
    <p:extLst>
      <p:ext uri="{BB962C8B-B14F-4D97-AF65-F5344CB8AC3E}">
        <p14:creationId xmlns:p14="http://schemas.microsoft.com/office/powerpoint/2010/main" val="112074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Coding Clinic, 2004, 3</a:t>
            </a:r>
            <a:r>
              <a:rPr lang="en-US" sz="4000" b="1" u="sng" baseline="30000" dirty="0"/>
              <a:t>rd</a:t>
            </a:r>
            <a:r>
              <a:rPr lang="en-US" sz="4000" b="1" u="sng" dirty="0"/>
              <a:t> </a:t>
            </a:r>
            <a:r>
              <a:rPr lang="en-US" sz="4000" b="1" u="sng" dirty="0" err="1"/>
              <a:t>Qtr</a:t>
            </a:r>
            <a:endParaRPr lang="en-US" sz="4000" b="1" u="sng" dirty="0"/>
          </a:p>
        </p:txBody>
      </p:sp>
      <p:sp>
        <p:nvSpPr>
          <p:cNvPr id="3" name="Content Placeholder 2"/>
          <p:cNvSpPr>
            <a:spLocks noGrp="1"/>
          </p:cNvSpPr>
          <p:nvPr>
            <p:ph idx="1"/>
          </p:nvPr>
        </p:nvSpPr>
        <p:spPr>
          <a:xfrm>
            <a:off x="714910" y="1455755"/>
            <a:ext cx="10515600" cy="4636820"/>
          </a:xfrm>
        </p:spPr>
        <p:txBody>
          <a:bodyPr>
            <a:normAutofit fontScale="92500" lnSpcReduction="10000"/>
          </a:bodyPr>
          <a:lstStyle/>
          <a:p>
            <a:pPr marL="0" indent="0">
              <a:buNone/>
            </a:pPr>
            <a:r>
              <a:rPr lang="en-US" b="1" dirty="0"/>
              <a:t> </a:t>
            </a:r>
            <a:endParaRPr lang="en-US" dirty="0"/>
          </a:p>
          <a:p>
            <a:r>
              <a:rPr lang="en-US" b="1" dirty="0"/>
              <a:t>Question: </a:t>
            </a:r>
            <a:r>
              <a:rPr lang="en-US" dirty="0"/>
              <a:t>Our surgeons think that anemia due to an “expected” blood loss is integral to procedures.  When we query the physician regarding patients whose lab values have dropped significantly after surgery to levels suggestive of anemia, the physicians are refusing to document anemia due to blood loss even if they monitor and transfuse the patient.  They say the patients lost an expected amount of blood.  </a:t>
            </a:r>
          </a:p>
          <a:p>
            <a:r>
              <a:rPr lang="en-US" dirty="0"/>
              <a:t>I have read </a:t>
            </a:r>
            <a:r>
              <a:rPr lang="en-US" i="1" dirty="0"/>
              <a:t>Coding Clinic</a:t>
            </a:r>
            <a:r>
              <a:rPr lang="en-US" dirty="0"/>
              <a:t>, Second Quarter 1992, pp. 15-16 and its discussion of post-operative anemia guidelines.  But this issue doesn’t give us definitive information to give the physicians that clearly states, “blood loss anemia due to an expected blood loss can be documented and reported when the patient meets the clinical criteria of anemia and the diagnosis meets UHDDS guidelines for reporting other diagnoses</a:t>
            </a:r>
          </a:p>
        </p:txBody>
      </p:sp>
    </p:spTree>
    <p:extLst>
      <p:ext uri="{BB962C8B-B14F-4D97-AF65-F5344CB8AC3E}">
        <p14:creationId xmlns:p14="http://schemas.microsoft.com/office/powerpoint/2010/main" val="297197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b="1" u="sng" dirty="0"/>
              <a:t>Postoperative Anemia </a:t>
            </a:r>
            <a:br>
              <a:rPr lang="en-US" b="1" u="sng" dirty="0"/>
            </a:br>
            <a:r>
              <a:rPr lang="en-US" b="1" u="sng" dirty="0"/>
              <a:t>Secondary to Expected Blood Loss </a:t>
            </a:r>
            <a:br>
              <a:rPr lang="en-US" u="sng" dirty="0"/>
            </a:br>
            <a:endParaRPr lang="en-US" u="sng" dirty="0"/>
          </a:p>
        </p:txBody>
      </p:sp>
      <p:sp>
        <p:nvSpPr>
          <p:cNvPr id="3" name="Content Placeholder 2"/>
          <p:cNvSpPr>
            <a:spLocks noGrp="1"/>
          </p:cNvSpPr>
          <p:nvPr>
            <p:ph idx="1"/>
          </p:nvPr>
        </p:nvSpPr>
        <p:spPr>
          <a:xfrm>
            <a:off x="735458" y="1928366"/>
            <a:ext cx="10515600" cy="4351338"/>
          </a:xfrm>
        </p:spPr>
        <p:txBody>
          <a:bodyPr>
            <a:normAutofit/>
          </a:bodyPr>
          <a:lstStyle/>
          <a:p>
            <a:r>
              <a:rPr lang="en-US" b="1" dirty="0"/>
              <a:t>Answer: </a:t>
            </a:r>
            <a:r>
              <a:rPr lang="en-US" dirty="0"/>
              <a:t>Coders should not use blood transfusions or abnormal lab findings as definitive variables in determining whether or not to code blood loss anemia without physician documentation.  If in the physician’s clinical judgment, surgery results in an expected amount of blood loss and the physician does not describe the patient as having anemia or a complication of surgery, do not assign a code for the blood loss. </a:t>
            </a:r>
            <a:endParaRPr lang="en-US" b="1" dirty="0"/>
          </a:p>
          <a:p>
            <a:pPr marL="0" indent="0">
              <a:buNone/>
            </a:pPr>
            <a:endParaRPr lang="en-US" dirty="0"/>
          </a:p>
          <a:p>
            <a:r>
              <a:rPr lang="en-US" sz="2400" dirty="0"/>
              <a:t>This advice is consistent with information previously published in </a:t>
            </a:r>
            <a:r>
              <a:rPr lang="en-US" sz="2400" i="1" dirty="0"/>
              <a:t>Coding Clinic</a:t>
            </a:r>
            <a:r>
              <a:rPr lang="en-US" sz="2400" dirty="0"/>
              <a:t>, Second Quarter 1992, pages 15-16, and Third Quarter 2000, page 6.</a:t>
            </a:r>
          </a:p>
        </p:txBody>
      </p:sp>
    </p:spTree>
    <p:extLst>
      <p:ext uri="{BB962C8B-B14F-4D97-AF65-F5344CB8AC3E}">
        <p14:creationId xmlns:p14="http://schemas.microsoft.com/office/powerpoint/2010/main" val="141582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Coding Clinic Does Not “Define” Diagnoses</a:t>
            </a:r>
          </a:p>
        </p:txBody>
      </p:sp>
      <p:pic>
        <p:nvPicPr>
          <p:cNvPr id="4" name="Content Placeholder 3"/>
          <p:cNvPicPr>
            <a:picLocks noGrp="1" noChangeAspect="1"/>
          </p:cNvPicPr>
          <p:nvPr>
            <p:ph idx="1"/>
          </p:nvPr>
        </p:nvPicPr>
        <p:blipFill rotWithShape="1">
          <a:blip r:embed="rId2"/>
          <a:srcRect l="4964" t="20495" r="2537" b="17071"/>
          <a:stretch/>
        </p:blipFill>
        <p:spPr>
          <a:xfrm>
            <a:off x="796573" y="2054831"/>
            <a:ext cx="10598854" cy="2938410"/>
          </a:xfrm>
          <a:prstGeom prst="rect">
            <a:avLst/>
          </a:prstGeom>
        </p:spPr>
      </p:pic>
    </p:spTree>
    <p:extLst>
      <p:ext uri="{BB962C8B-B14F-4D97-AF65-F5344CB8AC3E}">
        <p14:creationId xmlns:p14="http://schemas.microsoft.com/office/powerpoint/2010/main" val="1075543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Myth: “No transfusion = no code”</a:t>
            </a:r>
          </a:p>
        </p:txBody>
      </p:sp>
      <p:pic>
        <p:nvPicPr>
          <p:cNvPr id="4" name="Content Placeholder 3"/>
          <p:cNvPicPr>
            <a:picLocks noGrp="1"/>
          </p:cNvPicPr>
          <p:nvPr>
            <p:ph idx="1"/>
          </p:nvPr>
        </p:nvPicPr>
        <p:blipFill rotWithShape="1">
          <a:blip r:embed="rId3"/>
          <a:srcRect l="11575"/>
          <a:stretch/>
        </p:blipFill>
        <p:spPr>
          <a:xfrm>
            <a:off x="838200" y="1521528"/>
            <a:ext cx="9281845" cy="4396386"/>
          </a:xfrm>
          <a:prstGeom prst="rect">
            <a:avLst/>
          </a:prstGeom>
        </p:spPr>
      </p:pic>
      <p:sp>
        <p:nvSpPr>
          <p:cNvPr id="5" name="Footer Placeholder 4"/>
          <p:cNvSpPr>
            <a:spLocks noGrp="1"/>
          </p:cNvSpPr>
          <p:nvPr>
            <p:ph type="ftr" sz="quarter" idx="11"/>
          </p:nvPr>
        </p:nvSpPr>
        <p:spPr/>
        <p:txBody>
          <a:bodyPr/>
          <a:lstStyle/>
          <a:p>
            <a:r>
              <a:rPr lang="en-US"/>
              <a:t>ICD-10-CM and ICD-10 PCS Coding Handbook, 2015, Nelly Leon-Chisen, RHIA, Central Office on ICD-10 and ICD-10-PCS of the AHA</a:t>
            </a:r>
          </a:p>
        </p:txBody>
      </p:sp>
    </p:spTree>
    <p:extLst>
      <p:ext uri="{BB962C8B-B14F-4D97-AF65-F5344CB8AC3E}">
        <p14:creationId xmlns:p14="http://schemas.microsoft.com/office/powerpoint/2010/main" val="4166950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950</Words>
  <Application>Microsoft Office PowerPoint</Application>
  <PresentationFormat>Widescreen</PresentationFormat>
  <Paragraphs>126</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What is Anemia?</vt:lpstr>
      <vt:lpstr>Mechanisms</vt:lpstr>
      <vt:lpstr>Small Sample - Classifications</vt:lpstr>
      <vt:lpstr>Blood Loss </vt:lpstr>
      <vt:lpstr>Patients May Have Multiple Types</vt:lpstr>
      <vt:lpstr>Coding Clinic, 2004, 3rd Qtr</vt:lpstr>
      <vt:lpstr>Postoperative Anemia  Secondary to Expected Blood Loss  </vt:lpstr>
      <vt:lpstr>Coding Clinic Does Not “Define” Diagnoses</vt:lpstr>
      <vt:lpstr>Myth: “No transfusion = no code”</vt:lpstr>
      <vt:lpstr>Example: Clinical Evaluation</vt:lpstr>
      <vt:lpstr>Considerations for Acute Blood Loss Anemia</vt:lpstr>
      <vt:lpstr>ABLA</vt:lpstr>
      <vt:lpstr>Anemia Query (Background)</vt:lpstr>
      <vt:lpstr>Anemia Query -Continued</vt:lpstr>
      <vt:lpstr>3rd Quarter, 2019, pg 17</vt:lpstr>
      <vt:lpstr>Bleeding 2/2 Extrinsic Circulating Anticoagulants Coding Clinic  1stQuarter 2016, pg.14</vt:lpstr>
      <vt:lpstr>Example</vt:lpstr>
      <vt:lpstr>Query</vt:lpstr>
      <vt:lpstr>Related: Pancytopenia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Anemia?</dc:title>
  <dc:creator>Evans, Paul</dc:creator>
  <cp:lastModifiedBy>Brian Murphy</cp:lastModifiedBy>
  <cp:revision>18</cp:revision>
  <dcterms:created xsi:type="dcterms:W3CDTF">2019-10-10T17:05:59Z</dcterms:created>
  <dcterms:modified xsi:type="dcterms:W3CDTF">2019-10-16T17:19:19Z</dcterms:modified>
</cp:coreProperties>
</file>