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267" r:id="rId5"/>
    <p:sldId id="347" r:id="rId6"/>
    <p:sldId id="270" r:id="rId7"/>
    <p:sldId id="269" r:id="rId8"/>
    <p:sldId id="348" r:id="rId9"/>
    <p:sldId id="431" r:id="rId10"/>
    <p:sldId id="389" r:id="rId11"/>
    <p:sldId id="391" r:id="rId12"/>
    <p:sldId id="383" r:id="rId13"/>
    <p:sldId id="392" r:id="rId14"/>
    <p:sldId id="393" r:id="rId15"/>
    <p:sldId id="394" r:id="rId16"/>
    <p:sldId id="395" r:id="rId17"/>
    <p:sldId id="396" r:id="rId18"/>
    <p:sldId id="412" r:id="rId19"/>
    <p:sldId id="397" r:id="rId20"/>
    <p:sldId id="398" r:id="rId21"/>
    <p:sldId id="349" r:id="rId22"/>
    <p:sldId id="380" r:id="rId23"/>
    <p:sldId id="406" r:id="rId24"/>
    <p:sldId id="401" r:id="rId25"/>
    <p:sldId id="382" r:id="rId26"/>
    <p:sldId id="378" r:id="rId27"/>
    <p:sldId id="402" r:id="rId28"/>
    <p:sldId id="403" r:id="rId29"/>
    <p:sldId id="404" r:id="rId30"/>
    <p:sldId id="405" r:id="rId31"/>
    <p:sldId id="350" r:id="rId32"/>
    <p:sldId id="434" r:id="rId33"/>
    <p:sldId id="435" r:id="rId34"/>
    <p:sldId id="352" r:id="rId35"/>
    <p:sldId id="363" r:id="rId36"/>
    <p:sldId id="368" r:id="rId37"/>
    <p:sldId id="367" r:id="rId38"/>
    <p:sldId id="408" r:id="rId39"/>
    <p:sldId id="409" r:id="rId40"/>
    <p:sldId id="410" r:id="rId41"/>
    <p:sldId id="411" r:id="rId42"/>
    <p:sldId id="439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91019"/>
    <a:srgbClr val="FFB9B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2" autoAdjust="0"/>
    <p:restoredTop sz="94434" autoAdjust="0"/>
  </p:normalViewPr>
  <p:slideViewPr>
    <p:cSldViewPr>
      <p:cViewPr varScale="1">
        <p:scale>
          <a:sx n="122" d="100"/>
          <a:sy n="122" d="100"/>
        </p:scale>
        <p:origin x="128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46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E28895-35AD-4B9E-9F85-C4ED417A4369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59AED0-B3EB-47B3-893B-416550D084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39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A34EFE-12C9-4343-95BE-26E09E40736A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4A3C7B-A90B-40A7-B415-92CFD7C8CB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0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Along with CMIO, Physician champion for Quality Documentation</a:t>
            </a:r>
          </a:p>
          <a:p>
            <a:r>
              <a:rPr lang="en-US" dirty="0" smtClean="0"/>
              <a:t>Purpose: Medical literature is a</a:t>
            </a:r>
            <a:r>
              <a:rPr lang="en-US" baseline="0" dirty="0" smtClean="0"/>
              <a:t> different language.</a:t>
            </a:r>
          </a:p>
          <a:p>
            <a:r>
              <a:rPr lang="en-US" dirty="0" smtClean="0"/>
              <a:t>Give a</a:t>
            </a:r>
            <a:r>
              <a:rPr lang="en-US" baseline="0" dirty="0" smtClean="0"/>
              <a:t> view of what your physicians read and learn, from a doc’s perspective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A3C7B-A90B-40A7-B415-92CFD7C8CB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72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Dyspnea, fatigue, fluid retention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Modified Framingham clinical criteria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Major: Orthopnea, PND, elevated JVP, rales, S3, edema on CXR, cardiomegaly on CXR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Minor: bilateral leg edema, DOE, pleural effusion, tachycardia, nocturnal cough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Positive if 2 major or 1 major + 2 minor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NYHA Classification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– no limitation in ordinary activities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 – mild limitation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 – marked limitation; symptoms on exertion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 – symptoms at rest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A3C7B-A90B-40A7-B415-92CFD7C8CB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49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4E28-5928-4727-AF47-9B097623C9F6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BABC-DB86-44D5-9178-05A536656D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52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4E28-5928-4727-AF47-9B097623C9F6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BABC-DB86-44D5-9178-05A536656D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5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4E28-5928-4727-AF47-9B097623C9F6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BABC-DB86-44D5-9178-05A536656D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93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4571662"/>
          </a:xfrm>
          <a:prstGeom prst="rect">
            <a:avLst/>
          </a:prstGeom>
          <a:solidFill>
            <a:srgbClr val="72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7021" b="45543"/>
          <a:stretch/>
        </p:blipFill>
        <p:spPr>
          <a:xfrm>
            <a:off x="0" y="0"/>
            <a:ext cx="3774464" cy="45716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" t="54490" b="21772"/>
          <a:stretch/>
        </p:blipFill>
        <p:spPr>
          <a:xfrm>
            <a:off x="0" y="4571662"/>
            <a:ext cx="3771900" cy="2286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609" y="5932321"/>
            <a:ext cx="1857375" cy="768154"/>
          </a:xfrm>
          <a:prstGeom prst="rect">
            <a:avLst/>
          </a:prstGeom>
        </p:spPr>
      </p:pic>
      <p:sp>
        <p:nvSpPr>
          <p:cNvPr id="16" name="Title 9"/>
          <p:cNvSpPr>
            <a:spLocks noGrp="1"/>
          </p:cNvSpPr>
          <p:nvPr>
            <p:ph type="title" hasCustomPrompt="1"/>
          </p:nvPr>
        </p:nvSpPr>
        <p:spPr>
          <a:xfrm>
            <a:off x="3181350" y="1660526"/>
            <a:ext cx="5695950" cy="607204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17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3181351" y="2448443"/>
            <a:ext cx="3257549" cy="4471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Name of Presenter</a:t>
            </a:r>
            <a:endParaRPr lang="en-US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3181351" y="3048001"/>
            <a:ext cx="3257549" cy="4471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2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1504950" y="669926"/>
            <a:ext cx="7219950" cy="714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B6C9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504950" y="1892300"/>
            <a:ext cx="7219950" cy="36957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/>
            </a:lvl2pPr>
          </a:lstStyle>
          <a:p>
            <a:pPr lvl="0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" y="0"/>
            <a:ext cx="964406" cy="6858000"/>
          </a:xfrm>
          <a:prstGeom prst="rect">
            <a:avLst/>
          </a:prstGeom>
          <a:solidFill>
            <a:srgbClr val="72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5" t="7678" r="35495"/>
          <a:stretch/>
        </p:blipFill>
        <p:spPr>
          <a:xfrm>
            <a:off x="1" y="0"/>
            <a:ext cx="964406" cy="4467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609" y="5932321"/>
            <a:ext cx="1857375" cy="76815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3250" y="62674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3F93D58-E99C-2543-B3DD-EDAED2E680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40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4E28-5928-4727-AF47-9B097623C9F6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BABC-DB86-44D5-9178-05A536656D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4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4E28-5928-4727-AF47-9B097623C9F6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BABC-DB86-44D5-9178-05A536656D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6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4E28-5928-4727-AF47-9B097623C9F6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BABC-DB86-44D5-9178-05A536656D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4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4E28-5928-4727-AF47-9B097623C9F6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BABC-DB86-44D5-9178-05A536656D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3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4E28-5928-4727-AF47-9B097623C9F6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BABC-DB86-44D5-9178-05A536656D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4E28-5928-4727-AF47-9B097623C9F6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BABC-DB86-44D5-9178-05A536656D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0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4E28-5928-4727-AF47-9B097623C9F6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BABC-DB86-44D5-9178-05A536656D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98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4E28-5928-4727-AF47-9B097623C9F6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BABC-DB86-44D5-9178-05A536656D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60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74E28-5928-4727-AF47-9B097623C9F6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4BABC-DB86-44D5-9178-05A536656D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4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5" y="1633279"/>
            <a:ext cx="5695950" cy="1300421"/>
          </a:xfrm>
        </p:spPr>
        <p:txBody>
          <a:bodyPr>
            <a:normAutofit/>
          </a:bodyPr>
          <a:lstStyle/>
          <a:p>
            <a:r>
              <a:rPr lang="en-US" dirty="0" smtClean="0"/>
              <a:t>Cardiology</a:t>
            </a:r>
            <a:r>
              <a:rPr lang="en-US" dirty="0"/>
              <a:t>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895600" y="3200400"/>
            <a:ext cx="5334000" cy="1066800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Michael Bolooki, MD, MSc</a:t>
            </a:r>
          </a:p>
          <a:p>
            <a:pPr algn="ctr"/>
            <a:r>
              <a:rPr lang="en-US" sz="1800" dirty="0" smtClean="0"/>
              <a:t>Lee Physician Group Cardiology</a:t>
            </a:r>
          </a:p>
          <a:p>
            <a:pPr algn="ctr"/>
            <a:r>
              <a:rPr lang="en-US" sz="1800" dirty="0" smtClean="0"/>
              <a:t>Medical Director of Informatics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117302" y="5029200"/>
            <a:ext cx="2890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Florida ACDIS Quarterly Meeting</a:t>
            </a:r>
          </a:p>
          <a:p>
            <a:pPr algn="ctr"/>
            <a:r>
              <a:rPr lang="en-US" sz="1600" dirty="0" smtClean="0"/>
              <a:t>April 7, 2018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9716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Acute – typically hours, days, or weeks</a:t>
            </a:r>
          </a:p>
          <a:p>
            <a:r>
              <a:rPr lang="en-US" dirty="0" smtClean="0"/>
              <a:t>Acute appropriate if new and recent onset</a:t>
            </a:r>
          </a:p>
          <a:p>
            <a:r>
              <a:rPr lang="en-US" dirty="0" smtClean="0"/>
              <a:t>Chronic = pre-existing symptoms/treatment</a:t>
            </a:r>
          </a:p>
          <a:p>
            <a:r>
              <a:rPr lang="en-US" dirty="0" smtClean="0"/>
              <a:t>Acute on chronic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1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Systolic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EF ≤ </a:t>
            </a:r>
            <a:r>
              <a:rPr lang="en-US" dirty="0" smtClean="0"/>
              <a:t>40%</a:t>
            </a:r>
          </a:p>
          <a:p>
            <a:r>
              <a:rPr lang="en-US" dirty="0" smtClean="0"/>
              <a:t>Look for typical signs and symptoms</a:t>
            </a:r>
          </a:p>
          <a:p>
            <a:r>
              <a:rPr lang="en-US" dirty="0" smtClean="0"/>
              <a:t>Provider may note type of cardiomyopathy but still need EF</a:t>
            </a:r>
          </a:p>
          <a:p>
            <a:r>
              <a:rPr lang="en-US" dirty="0" smtClean="0"/>
              <a:t>Typical medications:</a:t>
            </a:r>
          </a:p>
          <a:p>
            <a:pPr lvl="1"/>
            <a:r>
              <a:rPr lang="en-US" dirty="0" smtClean="0"/>
              <a:t>ACE, ARB, ARNI, BB, diuretics, aldosterone antagonists, digoxin, nitrates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8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Diastolic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EF </a:t>
            </a:r>
            <a:r>
              <a:rPr lang="en-US" dirty="0" smtClean="0"/>
              <a:t>≥ 50%</a:t>
            </a:r>
          </a:p>
          <a:p>
            <a:pPr lvl="1"/>
            <a:r>
              <a:rPr lang="en-US" dirty="0" smtClean="0"/>
              <a:t>Diastolic dysfunction on echo, any grade</a:t>
            </a:r>
          </a:p>
          <a:p>
            <a:r>
              <a:rPr lang="en-US" dirty="0" smtClean="0"/>
              <a:t>Typical signs and symptoms</a:t>
            </a:r>
          </a:p>
          <a:p>
            <a:r>
              <a:rPr lang="en-US" dirty="0" smtClean="0"/>
              <a:t>Typical medications:</a:t>
            </a:r>
          </a:p>
          <a:p>
            <a:pPr lvl="1"/>
            <a:r>
              <a:rPr lang="en-US" dirty="0" smtClean="0"/>
              <a:t>Diuretics, anti-hypertensive</a:t>
            </a:r>
          </a:p>
        </p:txBody>
      </p:sp>
    </p:spTree>
    <p:extLst>
      <p:ext uri="{BB962C8B-B14F-4D97-AF65-F5344CB8AC3E}">
        <p14:creationId xmlns:p14="http://schemas.microsoft.com/office/powerpoint/2010/main" val="407306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Combined HF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EF ≤ 40%</a:t>
            </a:r>
          </a:p>
          <a:p>
            <a:r>
              <a:rPr lang="en-US" dirty="0" smtClean="0"/>
              <a:t>Diastolic dysfunction on echo</a:t>
            </a:r>
          </a:p>
          <a:p>
            <a:r>
              <a:rPr lang="en-US" dirty="0" smtClean="0"/>
              <a:t>Signs and symptoms of HF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42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04950" y="1892300"/>
            <a:ext cx="7219950" cy="4127500"/>
          </a:xfrm>
        </p:spPr>
        <p:txBody>
          <a:bodyPr>
            <a:normAutofit/>
          </a:bodyPr>
          <a:lstStyle/>
          <a:p>
            <a:r>
              <a:rPr lang="en-US" dirty="0" smtClean="0"/>
              <a:t>HFrEF – same as systolic HF</a:t>
            </a:r>
          </a:p>
          <a:p>
            <a:r>
              <a:rPr lang="en-US" dirty="0" smtClean="0"/>
              <a:t>HFpEF – clinical HF with normal EF</a:t>
            </a:r>
          </a:p>
          <a:p>
            <a:pPr lvl="1"/>
            <a:r>
              <a:rPr lang="en-US" dirty="0" smtClean="0"/>
              <a:t>Nothing states requirement of diastolic dysfxn</a:t>
            </a:r>
          </a:p>
          <a:p>
            <a:pPr lvl="1"/>
            <a:r>
              <a:rPr lang="en-US" dirty="0" smtClean="0"/>
              <a:t>Measurement of DD can be difficult</a:t>
            </a:r>
          </a:p>
          <a:p>
            <a:pPr lvl="1"/>
            <a:r>
              <a:rPr lang="en-US" dirty="0" smtClean="0"/>
              <a:t>If truly normal function, rule out alternate dx</a:t>
            </a:r>
          </a:p>
          <a:p>
            <a:r>
              <a:rPr lang="en-US" dirty="0"/>
              <a:t>High output heart </a:t>
            </a:r>
            <a:r>
              <a:rPr lang="en-US" dirty="0" smtClean="0"/>
              <a:t>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6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04950" y="1892300"/>
            <a:ext cx="7219950" cy="4127500"/>
          </a:xfrm>
        </p:spPr>
        <p:txBody>
          <a:bodyPr>
            <a:normAutofit/>
          </a:bodyPr>
          <a:lstStyle/>
          <a:p>
            <a:r>
              <a:rPr lang="en-US" dirty="0" smtClean="0"/>
              <a:t>Presence of other cardiac dx (valve, pericardial)</a:t>
            </a:r>
          </a:p>
          <a:p>
            <a:pPr lvl="1"/>
            <a:r>
              <a:rPr lang="en-US" dirty="0" smtClean="0"/>
              <a:t>True HF needing diuresis?</a:t>
            </a:r>
          </a:p>
          <a:p>
            <a:pPr lvl="1"/>
            <a:r>
              <a:rPr lang="en-US" dirty="0" smtClean="0"/>
              <a:t>Or symptoms all attributed to other dx?</a:t>
            </a:r>
          </a:p>
          <a:p>
            <a:r>
              <a:rPr lang="en-US" dirty="0" smtClean="0"/>
              <a:t>Suspected HF: if diuresis leads to weight loss (&gt;4 kg) which relieves symptoms, very likely dealing with HF</a:t>
            </a:r>
          </a:p>
          <a:p>
            <a:r>
              <a:rPr lang="en-US" dirty="0" smtClean="0"/>
              <a:t>What about EF 41-49%?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2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Cardiomyopathy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Disease of heart muscle</a:t>
            </a:r>
          </a:p>
          <a:p>
            <a:r>
              <a:rPr lang="en-US" dirty="0" smtClean="0"/>
              <a:t>Ischemic, non-ischemic, viral</a:t>
            </a:r>
          </a:p>
          <a:p>
            <a:r>
              <a:rPr lang="en-US" dirty="0" smtClean="0"/>
              <a:t>Hypertrophic, non-compaction, eosinophilic, etc</a:t>
            </a:r>
          </a:p>
          <a:p>
            <a:r>
              <a:rPr lang="en-US" dirty="0" smtClean="0"/>
              <a:t>Can include systolic and/or diastolic dysfxn</a:t>
            </a:r>
          </a:p>
          <a:p>
            <a:r>
              <a:rPr lang="en-US" dirty="0" smtClean="0"/>
              <a:t>Dx alone does not mean HF in absence of signs/symptoms</a:t>
            </a:r>
          </a:p>
        </p:txBody>
      </p:sp>
    </p:spTree>
    <p:extLst>
      <p:ext uri="{BB962C8B-B14F-4D97-AF65-F5344CB8AC3E}">
        <p14:creationId xmlns:p14="http://schemas.microsoft.com/office/powerpoint/2010/main" val="376410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Chow et al. (2017). Role of Biomarkers for the Prevention, Assessment, and Management of Heart Failure. </a:t>
            </a:r>
            <a:r>
              <a:rPr lang="en-US" sz="1400" i="1" dirty="0"/>
              <a:t>Circulation</a:t>
            </a:r>
            <a:r>
              <a:rPr lang="en-US" sz="1400" dirty="0"/>
              <a:t>. 135: e1054-e1091.</a:t>
            </a:r>
          </a:p>
          <a:p>
            <a:pPr marL="0" indent="0">
              <a:buNone/>
            </a:pPr>
            <a:r>
              <a:rPr lang="en-US" sz="1400" dirty="0"/>
              <a:t>Maron et al. (2006). Contemporary definitions and classification of the cardiomyopathies: an American Heart Association Scientific Statement from the Council on Clinical Cardiology, Heart Failure and Transplantation Committee; Quality of Care and Outcomes Research and Functional Genomics and Translational Biology Interdisciplinary Working Groups; and Council on Epidemiology and Prevention. </a:t>
            </a:r>
            <a:r>
              <a:rPr lang="en-US" sz="1400" i="1" dirty="0"/>
              <a:t>Circulation</a:t>
            </a:r>
            <a:r>
              <a:rPr lang="en-US" sz="1400" dirty="0"/>
              <a:t>. 113(4): 1807.</a:t>
            </a:r>
          </a:p>
          <a:p>
            <a:pPr marL="0" indent="0">
              <a:buNone/>
            </a:pPr>
            <a:r>
              <a:rPr lang="en-US" sz="1400" dirty="0" smtClean="0"/>
              <a:t>Yancy et al. (2013). 2013 ACCF/AHA Guideline for the Management of Heart Failure. </a:t>
            </a:r>
            <a:r>
              <a:rPr lang="en-US" sz="1400" i="1" dirty="0" smtClean="0"/>
              <a:t>JACC</a:t>
            </a:r>
            <a:r>
              <a:rPr lang="en-US" sz="1400" dirty="0" smtClean="0"/>
              <a:t>. 62(16).</a:t>
            </a:r>
          </a:p>
          <a:p>
            <a:pPr marL="0" indent="0">
              <a:buNone/>
            </a:pPr>
            <a:r>
              <a:rPr lang="en-US" sz="1400" dirty="0" smtClean="0"/>
              <a:t>Yancy et al. (2017). 2017 ACC/AHA/HFSA Focused Update of the 2013 ACCF/AHA Guideline for the Management of Heart Failure. </a:t>
            </a:r>
            <a:r>
              <a:rPr lang="en-US" sz="1400" i="1" dirty="0" smtClean="0"/>
              <a:t>JACC</a:t>
            </a:r>
            <a:r>
              <a:rPr lang="en-US" sz="1400" dirty="0" smtClean="0"/>
              <a:t>. 70(6).</a:t>
            </a:r>
          </a:p>
        </p:txBody>
      </p:sp>
    </p:spTree>
    <p:extLst>
      <p:ext uri="{BB962C8B-B14F-4D97-AF65-F5344CB8AC3E}">
        <p14:creationId xmlns:p14="http://schemas.microsoft.com/office/powerpoint/2010/main" val="13883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Heart Failure</a:t>
            </a:r>
          </a:p>
          <a:p>
            <a:r>
              <a:rPr lang="en-US" dirty="0" smtClean="0"/>
              <a:t>Arrhythmias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Abnormal Troponin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3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276600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6" y="1371600"/>
            <a:ext cx="902090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1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have no relevant financial relationships to </a:t>
            </a:r>
            <a:r>
              <a:rPr lang="en-US" dirty="0" smtClean="0"/>
              <a:t>disclose.</a:t>
            </a:r>
          </a:p>
        </p:txBody>
      </p:sp>
    </p:spTree>
    <p:extLst>
      <p:ext uri="{BB962C8B-B14F-4D97-AF65-F5344CB8AC3E}">
        <p14:creationId xmlns:p14="http://schemas.microsoft.com/office/powerpoint/2010/main" val="11181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Atrial Fibrillation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Irregular rhythm, focus in left atrium typically near pulmonary veins</a:t>
            </a:r>
          </a:p>
          <a:p>
            <a:r>
              <a:rPr lang="en-US" dirty="0" smtClean="0"/>
              <a:t>Most often rapid in absence of meds</a:t>
            </a:r>
          </a:p>
          <a:p>
            <a:r>
              <a:rPr lang="en-US" dirty="0" smtClean="0"/>
              <a:t>Symptoms from rate and/or rhythm</a:t>
            </a:r>
          </a:p>
          <a:p>
            <a:r>
              <a:rPr lang="en-US" dirty="0" smtClean="0"/>
              <a:t>Progressive disease</a:t>
            </a:r>
          </a:p>
          <a:p>
            <a:r>
              <a:rPr lang="en-US" dirty="0" smtClean="0"/>
              <a:t>Rate vs Rhythm control’</a:t>
            </a:r>
          </a:p>
          <a:p>
            <a:r>
              <a:rPr lang="en-US" dirty="0" smtClean="0"/>
              <a:t>Cardioversion – electrical or pharmacologic</a:t>
            </a:r>
          </a:p>
          <a:p>
            <a:r>
              <a:rPr lang="en-US" dirty="0" smtClean="0"/>
              <a:t>Ablation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1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Atrial Fib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Type / Timing</a:t>
            </a:r>
          </a:p>
          <a:p>
            <a:pPr lvl="1"/>
            <a:r>
              <a:rPr lang="en-US" dirty="0" smtClean="0"/>
              <a:t>New onset</a:t>
            </a:r>
          </a:p>
          <a:p>
            <a:pPr lvl="1"/>
            <a:r>
              <a:rPr lang="en-US" dirty="0" smtClean="0"/>
              <a:t>Paroxysmal – intermittent or self-terminating within 7 days</a:t>
            </a:r>
          </a:p>
          <a:p>
            <a:pPr lvl="1"/>
            <a:r>
              <a:rPr lang="en-US" dirty="0" smtClean="0"/>
              <a:t>Persistent – more than 7 days, needs cardioversion to restore sinus rhythm</a:t>
            </a:r>
          </a:p>
          <a:p>
            <a:pPr lvl="1"/>
            <a:r>
              <a:rPr lang="en-US" dirty="0" smtClean="0"/>
              <a:t>Chronic</a:t>
            </a:r>
            <a:endParaRPr lang="en-US" dirty="0"/>
          </a:p>
          <a:p>
            <a:pPr lvl="1"/>
            <a:r>
              <a:rPr lang="en-US" i="1" dirty="0" smtClean="0"/>
              <a:t>“Long-standing” Persistent – 12 months or more</a:t>
            </a:r>
          </a:p>
          <a:p>
            <a:pPr lvl="1"/>
            <a:r>
              <a:rPr lang="en-US" dirty="0" smtClean="0"/>
              <a:t>Permanent</a:t>
            </a:r>
          </a:p>
          <a:p>
            <a:pPr lvl="2"/>
            <a:r>
              <a:rPr lang="en-US" dirty="0" smtClean="0"/>
              <a:t>Chronic/long-standing</a:t>
            </a:r>
          </a:p>
          <a:p>
            <a:pPr lvl="2"/>
            <a:r>
              <a:rPr lang="en-US" dirty="0" smtClean="0"/>
              <a:t>Joint decision to not pursue rhythm control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96483" y="2438400"/>
            <a:ext cx="0" cy="25146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47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04950" y="1892300"/>
            <a:ext cx="7219950" cy="39751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Anticoagulants</a:t>
            </a:r>
          </a:p>
          <a:p>
            <a:pPr lvl="1"/>
            <a:r>
              <a:rPr lang="en-US" dirty="0" smtClean="0"/>
              <a:t>Vitamin K antagonist</a:t>
            </a:r>
          </a:p>
          <a:p>
            <a:pPr lvl="2"/>
            <a:r>
              <a:rPr lang="en-US" dirty="0" smtClean="0"/>
              <a:t>Warfarin (Coumadin, </a:t>
            </a:r>
            <a:r>
              <a:rPr lang="en-US" dirty="0" err="1" smtClean="0"/>
              <a:t>Jantoven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Direct thrombin inhibitor</a:t>
            </a:r>
          </a:p>
          <a:p>
            <a:pPr lvl="2"/>
            <a:r>
              <a:rPr lang="en-US" dirty="0" smtClean="0"/>
              <a:t>Dabigatran (Pradaxa)</a:t>
            </a:r>
          </a:p>
          <a:p>
            <a:pPr lvl="1"/>
            <a:r>
              <a:rPr lang="en-US" dirty="0" smtClean="0"/>
              <a:t>Factor </a:t>
            </a:r>
            <a:r>
              <a:rPr lang="en-US" dirty="0" err="1" smtClean="0"/>
              <a:t>Xa</a:t>
            </a:r>
            <a:r>
              <a:rPr lang="en-US" dirty="0" smtClean="0"/>
              <a:t> inhibitors</a:t>
            </a:r>
          </a:p>
          <a:p>
            <a:pPr lvl="2"/>
            <a:r>
              <a:rPr lang="en-US" dirty="0" smtClean="0"/>
              <a:t>Rivaroxaban (Xarelto), Apixaban (Eliquis), </a:t>
            </a:r>
            <a:r>
              <a:rPr lang="en-US" dirty="0" err="1" smtClean="0"/>
              <a:t>Edoxaban</a:t>
            </a:r>
            <a:r>
              <a:rPr lang="en-US" dirty="0" smtClean="0"/>
              <a:t> (</a:t>
            </a:r>
            <a:r>
              <a:rPr lang="en-US" dirty="0" err="1" smtClean="0"/>
              <a:t>Savaysa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Anti-arrhythmic</a:t>
            </a:r>
          </a:p>
          <a:p>
            <a:pPr lvl="1"/>
            <a:r>
              <a:rPr lang="en-US" dirty="0"/>
              <a:t>Flecainide (</a:t>
            </a:r>
            <a:r>
              <a:rPr lang="en-US" dirty="0" err="1"/>
              <a:t>Tambocor</a:t>
            </a:r>
            <a:r>
              <a:rPr lang="en-US" dirty="0"/>
              <a:t>), propafenone (</a:t>
            </a:r>
            <a:r>
              <a:rPr lang="en-US" dirty="0" err="1"/>
              <a:t>Rhythmol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Amiodarone (</a:t>
            </a:r>
            <a:r>
              <a:rPr lang="en-US" dirty="0" err="1" smtClean="0"/>
              <a:t>Cordarone</a:t>
            </a:r>
            <a:r>
              <a:rPr lang="en-US" dirty="0" smtClean="0"/>
              <a:t>), </a:t>
            </a:r>
            <a:r>
              <a:rPr lang="en-US" dirty="0" err="1" smtClean="0"/>
              <a:t>dronedarone</a:t>
            </a:r>
            <a:r>
              <a:rPr lang="en-US" dirty="0" smtClean="0"/>
              <a:t> (Multaq), </a:t>
            </a:r>
            <a:r>
              <a:rPr lang="en-US" dirty="0" err="1" smtClean="0"/>
              <a:t>sotalol</a:t>
            </a:r>
            <a:r>
              <a:rPr lang="en-US" dirty="0" smtClean="0"/>
              <a:t> (</a:t>
            </a:r>
            <a:r>
              <a:rPr lang="en-US" dirty="0" err="1" smtClean="0"/>
              <a:t>Betapace</a:t>
            </a:r>
            <a:r>
              <a:rPr lang="en-US" dirty="0" smtClean="0"/>
              <a:t>), dofetilide (</a:t>
            </a:r>
            <a:r>
              <a:rPr lang="en-US" dirty="0" err="1" smtClean="0"/>
              <a:t>Tikosyn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9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276600"/>
            <a:ext cx="80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Flutter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52600"/>
            <a:ext cx="9115847" cy="328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Atrial Flutter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Rapid, regular atrial rates, typically 250-300 bpm</a:t>
            </a:r>
          </a:p>
          <a:p>
            <a:r>
              <a:rPr lang="en-US" dirty="0" smtClean="0"/>
              <a:t>Ventricular rate based on AV conduction</a:t>
            </a:r>
          </a:p>
          <a:p>
            <a:r>
              <a:rPr lang="en-US" dirty="0" smtClean="0"/>
              <a:t>More difficult to control with meds</a:t>
            </a:r>
          </a:p>
          <a:p>
            <a:r>
              <a:rPr lang="en-US" dirty="0" smtClean="0"/>
              <a:t>Ablation has high success rates in typical flutter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9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Flutter Types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12 lead ECG</a:t>
            </a:r>
          </a:p>
          <a:p>
            <a:r>
              <a:rPr lang="en-US" dirty="0" smtClean="0"/>
              <a:t>Typical</a:t>
            </a:r>
          </a:p>
          <a:p>
            <a:pPr lvl="1"/>
            <a:r>
              <a:rPr lang="en-US" dirty="0" smtClean="0"/>
              <a:t>Circuit involves cavo-tricuspid isthmus</a:t>
            </a:r>
          </a:p>
          <a:p>
            <a:pPr lvl="1"/>
            <a:r>
              <a:rPr lang="en-US" dirty="0" smtClean="0"/>
              <a:t>Classic sawtooth inferior leads</a:t>
            </a:r>
          </a:p>
          <a:p>
            <a:pPr lvl="1"/>
            <a:r>
              <a:rPr lang="en-US" dirty="0" smtClean="0"/>
              <a:t>CCW circuit with positive flutter in V1</a:t>
            </a:r>
          </a:p>
          <a:p>
            <a:r>
              <a:rPr lang="en-US" dirty="0" smtClean="0"/>
              <a:t>Atypical</a:t>
            </a:r>
          </a:p>
          <a:p>
            <a:pPr lvl="1"/>
            <a:r>
              <a:rPr lang="en-US" dirty="0" smtClean="0"/>
              <a:t>Other region of atria</a:t>
            </a:r>
          </a:p>
          <a:p>
            <a:pPr lvl="1"/>
            <a:r>
              <a:rPr lang="en-US" dirty="0" smtClean="0"/>
              <a:t>Sawtooth less prominent or other leads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2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Typical Flutter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217341" y="1905000"/>
            <a:ext cx="3795165" cy="34552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46311" y="6477000"/>
            <a:ext cx="13372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From thelancet.com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1765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January et al. (2014). AHA/ACC/HRS Guideline for the Management of Patients With Atrial Fibrillation. </a:t>
            </a:r>
            <a:r>
              <a:rPr lang="en-US" sz="1800" i="1" dirty="0"/>
              <a:t>Circulation</a:t>
            </a:r>
            <a:r>
              <a:rPr lang="en-US" sz="1800" dirty="0"/>
              <a:t>. 130: e199-e267.</a:t>
            </a:r>
          </a:p>
          <a:p>
            <a:pPr marL="0" indent="0">
              <a:buNone/>
            </a:pPr>
            <a:r>
              <a:rPr lang="en-US" sz="1800" dirty="0" smtClean="0"/>
              <a:t>Page </a:t>
            </a:r>
            <a:r>
              <a:rPr lang="en-US" sz="1800" dirty="0"/>
              <a:t>et al. (2015). ACC/AHA/HRS Guideline for the Management of Adult Patients with SVT. </a:t>
            </a:r>
            <a:r>
              <a:rPr lang="en-US" sz="1800" i="1" dirty="0"/>
              <a:t>Circulation</a:t>
            </a:r>
            <a:r>
              <a:rPr lang="en-US" sz="1800" dirty="0"/>
              <a:t>. 132: e000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235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Heart Failure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Arrhythmias</a:t>
            </a:r>
          </a:p>
          <a:p>
            <a:r>
              <a:rPr lang="en-US" dirty="0" smtClean="0"/>
              <a:t>Abnormal Troponin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1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Elevated Troponin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Any value above reference lab cut-off</a:t>
            </a:r>
          </a:p>
          <a:p>
            <a:r>
              <a:rPr lang="en-US" dirty="0" smtClean="0"/>
              <a:t>Clinical significance should drive the diagnosis</a:t>
            </a:r>
          </a:p>
          <a:p>
            <a:r>
              <a:rPr lang="en-US" dirty="0" smtClean="0"/>
              <a:t>True Myocardial Infarction</a:t>
            </a:r>
          </a:p>
          <a:p>
            <a:pPr lvl="1"/>
            <a:r>
              <a:rPr lang="en-US" dirty="0" smtClean="0"/>
              <a:t>Rise and/or fall in troponin</a:t>
            </a:r>
          </a:p>
          <a:p>
            <a:pPr lvl="1"/>
            <a:r>
              <a:rPr lang="en-US" dirty="0" smtClean="0"/>
              <a:t>Along with symptoms, ECG changes, or imaging to support infarct/ischemia</a:t>
            </a:r>
          </a:p>
          <a:p>
            <a:r>
              <a:rPr lang="en-US" dirty="0" smtClean="0"/>
              <a:t>Elevated troponin</a:t>
            </a:r>
          </a:p>
          <a:p>
            <a:pPr lvl="1"/>
            <a:r>
              <a:rPr lang="en-US" dirty="0" smtClean="0"/>
              <a:t>Abnormal value without above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9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International guidelines</a:t>
            </a:r>
          </a:p>
          <a:p>
            <a:r>
              <a:rPr lang="en-US" dirty="0" err="1" smtClean="0"/>
              <a:t>UpToDate</a:t>
            </a:r>
            <a:endParaRPr lang="en-US" dirty="0" smtClean="0"/>
          </a:p>
          <a:p>
            <a:r>
              <a:rPr lang="en-US" dirty="0" smtClean="0"/>
              <a:t>“I was taught…”</a:t>
            </a:r>
          </a:p>
        </p:txBody>
      </p:sp>
    </p:spTree>
    <p:extLst>
      <p:ext uri="{BB962C8B-B14F-4D97-AF65-F5344CB8AC3E}">
        <p14:creationId xmlns:p14="http://schemas.microsoft.com/office/powerpoint/2010/main" val="197890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Chest Pain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Priority - History and EKG</a:t>
            </a:r>
          </a:p>
          <a:p>
            <a:r>
              <a:rPr lang="en-US" dirty="0" smtClean="0"/>
              <a:t>Red flags</a:t>
            </a:r>
          </a:p>
          <a:p>
            <a:pPr lvl="1"/>
            <a:r>
              <a:rPr lang="en-US" dirty="0" smtClean="0"/>
              <a:t>Sub-sternal discomfort</a:t>
            </a:r>
          </a:p>
          <a:p>
            <a:pPr lvl="1"/>
            <a:r>
              <a:rPr lang="en-US" dirty="0" smtClean="0"/>
              <a:t>Provoked by exertion or emotional stress</a:t>
            </a:r>
          </a:p>
          <a:p>
            <a:pPr lvl="1"/>
            <a:r>
              <a:rPr lang="en-US" dirty="0" smtClean="0"/>
              <a:t>Relieved by rest or nitro</a:t>
            </a:r>
          </a:p>
          <a:p>
            <a:r>
              <a:rPr lang="en-US" dirty="0" smtClean="0"/>
              <a:t>Typical angina has all 3 components</a:t>
            </a:r>
          </a:p>
          <a:p>
            <a:r>
              <a:rPr lang="en-US" dirty="0" smtClean="0"/>
              <a:t>Atypical has 2 of 3</a:t>
            </a:r>
          </a:p>
          <a:p>
            <a:r>
              <a:rPr lang="en-US" dirty="0" smtClean="0"/>
              <a:t>Non-angina pain has 0 or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362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STEMI EKG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29" y="1018309"/>
            <a:ext cx="8974271" cy="47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0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276600"/>
            <a:ext cx="153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Nuclear image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4800"/>
            <a:ext cx="7696200" cy="62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4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28600"/>
            <a:ext cx="5791200" cy="634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505200"/>
            <a:ext cx="1283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CCTA image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5" y="762000"/>
            <a:ext cx="900677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9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MI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1 – spontaneous, plaque rupture, dissection, etc</a:t>
            </a:r>
          </a:p>
          <a:p>
            <a:r>
              <a:rPr lang="en-US" dirty="0" smtClean="0"/>
              <a:t>2 – supply/demand mismatch</a:t>
            </a:r>
          </a:p>
          <a:p>
            <a:pPr lvl="1"/>
            <a:r>
              <a:rPr lang="en-US" dirty="0" smtClean="0"/>
              <a:t>Sepsis, respiratory failure, severe anemia, tachyarrhythmia, coronary spasm or emboli</a:t>
            </a:r>
          </a:p>
          <a:p>
            <a:r>
              <a:rPr lang="en-US" dirty="0" smtClean="0"/>
              <a:t>3 – sudden death, suspected MI but no troponin</a:t>
            </a:r>
          </a:p>
          <a:p>
            <a:r>
              <a:rPr lang="en-US" dirty="0" smtClean="0"/>
              <a:t>4a – related to PCI; 4b – related to stent thrombosis</a:t>
            </a:r>
          </a:p>
          <a:p>
            <a:r>
              <a:rPr lang="en-US" dirty="0" smtClean="0"/>
              <a:t>5 – related to CABG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8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 2 MI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Clinical diagnosis</a:t>
            </a:r>
          </a:p>
          <a:p>
            <a:r>
              <a:rPr lang="en-US" dirty="0" smtClean="0"/>
              <a:t>Sounds like MI but with clear supply/demand issue</a:t>
            </a:r>
          </a:p>
          <a:p>
            <a:pPr marL="342900" lvl="1"/>
            <a:r>
              <a:rPr lang="en-US" dirty="0"/>
              <a:t>ICD-10 = </a:t>
            </a:r>
            <a:r>
              <a:rPr lang="en-US" dirty="0" smtClean="0"/>
              <a:t>I21.A1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2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Causes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Trivial troponin with symptoms, consider ACS / unstable angina</a:t>
            </a:r>
          </a:p>
          <a:p>
            <a:r>
              <a:rPr lang="en-US" dirty="0" smtClean="0"/>
              <a:t>Troponin without signs of MI?</a:t>
            </a:r>
          </a:p>
          <a:p>
            <a:pPr lvl="1"/>
            <a:r>
              <a:rPr lang="en-US" dirty="0" smtClean="0"/>
              <a:t>Demand ischemia</a:t>
            </a:r>
          </a:p>
          <a:p>
            <a:pPr lvl="1"/>
            <a:r>
              <a:rPr lang="en-US" dirty="0" smtClean="0"/>
              <a:t>Non-cardiac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Thygesen </a:t>
            </a:r>
            <a:r>
              <a:rPr lang="en-US" sz="1800" dirty="0"/>
              <a:t>et al. (2012). Third Universal Definition of Myocardial Infarction. </a:t>
            </a:r>
            <a:r>
              <a:rPr lang="en-US" sz="1800" i="1" dirty="0"/>
              <a:t>Circulation</a:t>
            </a:r>
            <a:r>
              <a:rPr lang="en-US" sz="1800" dirty="0"/>
              <a:t>. 126: 2020-2035.</a:t>
            </a:r>
          </a:p>
        </p:txBody>
      </p:sp>
    </p:spTree>
    <p:extLst>
      <p:ext uri="{BB962C8B-B14F-4D97-AF65-F5344CB8AC3E}">
        <p14:creationId xmlns:p14="http://schemas.microsoft.com/office/powerpoint/2010/main" val="374307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8194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Questions?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940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Heart Failure</a:t>
            </a:r>
          </a:p>
          <a:p>
            <a:r>
              <a:rPr lang="en-US" dirty="0" smtClean="0"/>
              <a:t>Arrhythmias</a:t>
            </a:r>
          </a:p>
          <a:p>
            <a:r>
              <a:rPr lang="en-US" dirty="0" smtClean="0"/>
              <a:t>Abnormal Troponin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49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Heart Failure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Arrhythmias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Abnormal Troponin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9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Prevalence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AHA report in 2013 = 5.1 M in the US</a:t>
            </a:r>
          </a:p>
          <a:p>
            <a:r>
              <a:rPr lang="en-US" dirty="0" smtClean="0"/>
              <a:t>Framingham Heart Study data from 2006</a:t>
            </a:r>
          </a:p>
          <a:p>
            <a:pPr lvl="1"/>
            <a:r>
              <a:rPr lang="en-US" dirty="0" smtClean="0"/>
              <a:t>Increases with age</a:t>
            </a:r>
          </a:p>
          <a:p>
            <a:pPr lvl="1"/>
            <a:r>
              <a:rPr lang="en-US" dirty="0" smtClean="0"/>
              <a:t>Men 50 to 59 = 8/1000, 80 to 89 = 66/1000</a:t>
            </a:r>
          </a:p>
          <a:p>
            <a:pPr lvl="1"/>
            <a:r>
              <a:rPr lang="en-US" dirty="0" smtClean="0"/>
              <a:t>Women 50 to 59 = 8/1000, 80 to 89 = 79/1000</a:t>
            </a:r>
          </a:p>
          <a:p>
            <a:pPr lvl="1"/>
            <a:r>
              <a:rPr lang="en-US" dirty="0" smtClean="0"/>
              <a:t>African-Americans up to 25% higher</a:t>
            </a:r>
          </a:p>
          <a:p>
            <a:r>
              <a:rPr lang="en-US" dirty="0" smtClean="0"/>
              <a:t>Estimates include symptomatic HF</a:t>
            </a:r>
          </a:p>
          <a:p>
            <a:r>
              <a:rPr lang="en-US" dirty="0" smtClean="0"/>
              <a:t>Actual rates are higher</a:t>
            </a:r>
          </a:p>
        </p:txBody>
      </p:sp>
    </p:spTree>
    <p:extLst>
      <p:ext uri="{BB962C8B-B14F-4D97-AF65-F5344CB8AC3E}">
        <p14:creationId xmlns:p14="http://schemas.microsoft.com/office/powerpoint/2010/main" val="304706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Inability of the heart to keep up with demand</a:t>
            </a:r>
          </a:p>
          <a:p>
            <a:r>
              <a:rPr lang="en-US" dirty="0" smtClean="0"/>
              <a:t>Results from one or more functional / structural disorders</a:t>
            </a:r>
          </a:p>
          <a:p>
            <a:pPr lvl="1"/>
            <a:r>
              <a:rPr lang="en-US" dirty="0" smtClean="0"/>
              <a:t>Anything that impairs ventricular filling or emptying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5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04950" y="1892300"/>
            <a:ext cx="7219950" cy="3898900"/>
          </a:xfrm>
        </p:spPr>
        <p:txBody>
          <a:bodyPr>
            <a:normAutofit/>
          </a:bodyPr>
          <a:lstStyle/>
          <a:p>
            <a:r>
              <a:rPr lang="en-US" u="sng" dirty="0" smtClean="0"/>
              <a:t>Clinical</a:t>
            </a:r>
            <a:r>
              <a:rPr lang="en-US" dirty="0" smtClean="0"/>
              <a:t> with the aid of x-ray, ultrasound, and labs</a:t>
            </a:r>
          </a:p>
          <a:p>
            <a:r>
              <a:rPr lang="en-US" dirty="0" smtClean="0"/>
              <a:t>Presence of signs and symptoms</a:t>
            </a:r>
          </a:p>
          <a:p>
            <a:pPr lvl="1"/>
            <a:r>
              <a:rPr lang="en-US" dirty="0" smtClean="0"/>
              <a:t>Modified Framingham Clinical Criteria</a:t>
            </a:r>
          </a:p>
          <a:p>
            <a:pPr lvl="1"/>
            <a:r>
              <a:rPr lang="en-US" dirty="0" smtClean="0"/>
              <a:t>NYHA Class</a:t>
            </a:r>
          </a:p>
          <a:p>
            <a:r>
              <a:rPr lang="en-US" dirty="0" smtClean="0"/>
              <a:t>CXR, echo, and labs support diagnosis</a:t>
            </a:r>
          </a:p>
          <a:p>
            <a:pPr lvl="1"/>
            <a:r>
              <a:rPr lang="en-US" dirty="0" smtClean="0"/>
              <a:t>EF from other sources</a:t>
            </a:r>
          </a:p>
          <a:p>
            <a:pPr lvl="1"/>
            <a:r>
              <a:rPr lang="en-US" dirty="0" smtClean="0"/>
              <a:t>BNP can help with diagnosis and prognosis</a:t>
            </a:r>
          </a:p>
          <a:p>
            <a:pPr lvl="1"/>
            <a:r>
              <a:rPr lang="en-US" dirty="0" smtClean="0"/>
              <a:t>Systolic </a:t>
            </a:r>
            <a:r>
              <a:rPr lang="en-US" dirty="0"/>
              <a:t>or diastolic dysfxn does not always mean HF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94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 flags: PND, orthopnea, weight gain with edema</a:t>
            </a:r>
          </a:p>
          <a:p>
            <a:r>
              <a:rPr lang="en-US" dirty="0" smtClean="0"/>
              <a:t>Past history clues: alcohol or drug use, family history, recent chest pain or known CAD</a:t>
            </a:r>
          </a:p>
          <a:p>
            <a:r>
              <a:rPr lang="en-US" dirty="0" smtClean="0"/>
              <a:t>Exam: typically rales and pedal edema, presence of S3 or JVD are associated with worse outcomes</a:t>
            </a:r>
          </a:p>
          <a:p>
            <a:r>
              <a:rPr lang="en-US" dirty="0" smtClean="0"/>
              <a:t>CXR: pulmonary edema, vascular congestion, vascular prominence, </a:t>
            </a:r>
            <a:r>
              <a:rPr lang="en-US" dirty="0" err="1" smtClean="0"/>
              <a:t>Kerley</a:t>
            </a:r>
            <a:r>
              <a:rPr lang="en-US" dirty="0" smtClean="0"/>
              <a:t> B lines</a:t>
            </a:r>
          </a:p>
        </p:txBody>
      </p:sp>
    </p:spTree>
    <p:extLst>
      <p:ext uri="{BB962C8B-B14F-4D97-AF65-F5344CB8AC3E}">
        <p14:creationId xmlns:p14="http://schemas.microsoft.com/office/powerpoint/2010/main" val="101620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441EC7A40BC248A6EDFF05348183F4" ma:contentTypeVersion="0" ma:contentTypeDescription="Create a new document." ma:contentTypeScope="" ma:versionID="ee09cdaf86255d19f32880b853cbc9b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FBC2E6-A4E2-48DE-B9C2-6B8D52F6404C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6FA76EF-8E40-4A10-91E3-9294C8F905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F678F49-640B-42CE-B2B8-7E1BAAB143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2619</TotalTime>
  <Words>1210</Words>
  <Application>Microsoft Office PowerPoint</Application>
  <PresentationFormat>On-screen Show (4:3)</PresentationFormat>
  <Paragraphs>204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Cardiology Review</vt:lpstr>
      <vt:lpstr>Disclosure</vt:lpstr>
      <vt:lpstr>Evidence</vt:lpstr>
      <vt:lpstr>Outline</vt:lpstr>
      <vt:lpstr>Outline</vt:lpstr>
      <vt:lpstr>Prevalence</vt:lpstr>
      <vt:lpstr>Definition</vt:lpstr>
      <vt:lpstr>Diagnosis</vt:lpstr>
      <vt:lpstr>Diagnosis</vt:lpstr>
      <vt:lpstr>Timing</vt:lpstr>
      <vt:lpstr>Systolic</vt:lpstr>
      <vt:lpstr>Diastolic</vt:lpstr>
      <vt:lpstr>Combined HF</vt:lpstr>
      <vt:lpstr>Other</vt:lpstr>
      <vt:lpstr>Other</vt:lpstr>
      <vt:lpstr>Cardiomyopathy</vt:lpstr>
      <vt:lpstr>References</vt:lpstr>
      <vt:lpstr>Outline</vt:lpstr>
      <vt:lpstr>PowerPoint Presentation</vt:lpstr>
      <vt:lpstr>Atrial Fibrillation</vt:lpstr>
      <vt:lpstr>Atrial Fib</vt:lpstr>
      <vt:lpstr>Medications</vt:lpstr>
      <vt:lpstr>PowerPoint Presentation</vt:lpstr>
      <vt:lpstr>Atrial Flutter</vt:lpstr>
      <vt:lpstr>Flutter Types</vt:lpstr>
      <vt:lpstr>Typical Flutter</vt:lpstr>
      <vt:lpstr>References</vt:lpstr>
      <vt:lpstr>Outline</vt:lpstr>
      <vt:lpstr>Elevated Troponin</vt:lpstr>
      <vt:lpstr>Chest Pain</vt:lpstr>
      <vt:lpstr>PowerPoint Presentation</vt:lpstr>
      <vt:lpstr>PowerPoint Presentation</vt:lpstr>
      <vt:lpstr>PowerPoint Presentation</vt:lpstr>
      <vt:lpstr>PowerPoint Presentation</vt:lpstr>
      <vt:lpstr>Types of MI</vt:lpstr>
      <vt:lpstr>Type 2 MI</vt:lpstr>
      <vt:lpstr>Other Causes</vt:lpstr>
      <vt:lpstr>Reference</vt:lpstr>
      <vt:lpstr>PowerPoint Presentation</vt:lpstr>
    </vt:vector>
  </TitlesOfParts>
  <Company>Lee Memorial Health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Cardiology AP</dc:title>
  <dc:creator>Lee Memorial Health System</dc:creator>
  <cp:lastModifiedBy>Lee Memorial Health System</cp:lastModifiedBy>
  <cp:revision>193</cp:revision>
  <cp:lastPrinted>2017-01-30T16:36:28Z</cp:lastPrinted>
  <dcterms:created xsi:type="dcterms:W3CDTF">2017-01-16T15:59:21Z</dcterms:created>
  <dcterms:modified xsi:type="dcterms:W3CDTF">2018-04-09T16:34:47Z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0x010100B0441EC7A40BC248A6EDFF05348183F4</vt:lpwstr>
  </property>
</Properties>
</file>