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2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Overcoming Challenges in Pediatric CDI 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3/1/18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Melissa Rew, RN, MSN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USA Children’s &amp; Women's Hospital  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428" y="4401356"/>
            <a:ext cx="2801604" cy="1864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19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USACW Hospital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198 bed Academic Medical Center associated with University of South Alabama located in Mobile, AL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Free Standing Hospital Specifically dedicated to the health care needs of </a:t>
            </a:r>
            <a:r>
              <a:rPr lang="en-US" dirty="0" smtClean="0">
                <a:latin typeface="Comic Sans MS" panose="030F0702030302020204" pitchFamily="66" charset="0"/>
              </a:rPr>
              <a:t>Children </a:t>
            </a:r>
            <a:r>
              <a:rPr lang="en-US" dirty="0" smtClean="0">
                <a:latin typeface="Comic Sans MS" panose="030F0702030302020204" pitchFamily="66" charset="0"/>
              </a:rPr>
              <a:t>&amp; Women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3 CDI Specialist at USACW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Covering Pediatrics, Pediatric Intensive Care Unit, Neonatal Intensive Care Unit and OBGYN High Risk 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725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Documentation Struggles in Respiratory Conditions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Acute Respiratory Failure vs Respiratory Distress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Acute on Chronic Respiratory Failure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Continuation of the documentation of Respiratory Failure throughout the hospital stay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Change their mindset of Mechanical Ventilation not being a requirement for Respiratory Failure </a:t>
            </a:r>
          </a:p>
        </p:txBody>
      </p:sp>
    </p:spTree>
    <p:extLst>
      <p:ext uri="{BB962C8B-B14F-4D97-AF65-F5344CB8AC3E}">
        <p14:creationId xmlns:p14="http://schemas.microsoft.com/office/powerpoint/2010/main" val="1532203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Physician  Education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Provider Education on accurate code Assignment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Monthly Pediatric Morning Report- Top Diagnosis that often need Clarification </a:t>
            </a:r>
          </a:p>
          <a:p>
            <a:pPr lvl="2"/>
            <a:r>
              <a:rPr lang="en-US" dirty="0" smtClean="0">
                <a:latin typeface="Comic Sans MS" panose="030F0702030302020204" pitchFamily="66" charset="0"/>
              </a:rPr>
              <a:t>Med Students/Interns/Residents/</a:t>
            </a:r>
            <a:r>
              <a:rPr lang="en-US" dirty="0" err="1" smtClean="0">
                <a:latin typeface="Comic Sans MS" panose="030F0702030302020204" pitchFamily="66" charset="0"/>
              </a:rPr>
              <a:t>Attending</a:t>
            </a:r>
            <a:r>
              <a:rPr lang="en-US" dirty="0" err="1">
                <a:latin typeface="Comic Sans MS" panose="030F0702030302020204" pitchFamily="66" charset="0"/>
              </a:rPr>
              <a:t>s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Tip Cards in charting areas/Bulletin Boards  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Jeopardy Game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Incentives- Treats and rewards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Pocket guide for new resident orientation </a:t>
            </a:r>
          </a:p>
          <a:p>
            <a:pPr marL="457200" lvl="1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 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6298193" y="3627733"/>
            <a:ext cx="3184356" cy="1771741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Resident</a:t>
            </a:r>
            <a:r>
              <a:rPr lang="en-US" dirty="0">
                <a:latin typeface="Comic Sans MS" panose="030F0702030302020204" pitchFamily="66" charset="0"/>
              </a:rPr>
              <a:t>s</a:t>
            </a:r>
            <a:r>
              <a:rPr lang="en-US" dirty="0" smtClean="0">
                <a:latin typeface="Comic Sans MS" panose="030F0702030302020204" pitchFamily="66" charset="0"/>
              </a:rPr>
              <a:t> have little knowledge on CDI and Coding 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231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Complete Documentation Equals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Respiratory Distress vs Respiratory Insufficiency vs Acute Respiratory Failure 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Difference of the diagnosis in Coding </a:t>
            </a:r>
          </a:p>
          <a:p>
            <a:pPr lvl="2"/>
            <a:r>
              <a:rPr lang="en-US" dirty="0" smtClean="0">
                <a:latin typeface="Comic Sans MS" panose="030F0702030302020204" pitchFamily="66" charset="0"/>
              </a:rPr>
              <a:t>Respiratory Insufficiency - other abnormalities of breathing (little impact) </a:t>
            </a:r>
          </a:p>
          <a:p>
            <a:pPr lvl="2"/>
            <a:r>
              <a:rPr lang="en-US" dirty="0" smtClean="0">
                <a:latin typeface="Comic Sans MS" panose="030F0702030302020204" pitchFamily="66" charset="0"/>
              </a:rPr>
              <a:t>Acute Respiratory Distress (sign/symptom code) </a:t>
            </a:r>
          </a:p>
          <a:p>
            <a:pPr lvl="2"/>
            <a:r>
              <a:rPr lang="en-US" dirty="0" smtClean="0">
                <a:latin typeface="Comic Sans MS" panose="030F0702030302020204" pitchFamily="66" charset="0"/>
              </a:rPr>
              <a:t>Acute Respiratory Failure- MCC </a:t>
            </a:r>
          </a:p>
          <a:p>
            <a:pPr lvl="2"/>
            <a:endParaRPr lang="en-US" dirty="0" smtClean="0">
              <a:latin typeface="Comic Sans MS" panose="030F0702030302020204" pitchFamily="66" charset="0"/>
            </a:endParaRPr>
          </a:p>
          <a:p>
            <a:pPr lvl="1"/>
            <a:r>
              <a:rPr lang="en-US" dirty="0">
                <a:latin typeface="Comic Sans MS" panose="030F0702030302020204" pitchFamily="66" charset="0"/>
              </a:rPr>
              <a:t>Used examples of their actual documentation </a:t>
            </a:r>
            <a:endParaRPr lang="en-US" dirty="0" smtClean="0">
              <a:latin typeface="Comic Sans MS" panose="030F0702030302020204" pitchFamily="66" charset="0"/>
            </a:endParaRP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Presented the Impact on the DRG, SOI and ROM </a:t>
            </a:r>
          </a:p>
          <a:p>
            <a:pPr marL="457200" lvl="1" indent="0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645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8596313" cy="1320800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What is the Difference?? </a:t>
            </a:r>
            <a:endParaRPr lang="en-US" dirty="0">
              <a:latin typeface="Comic Sans MS" panose="030F0702030302020204" pitchFamily="66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048502044"/>
              </p:ext>
            </p:extLst>
          </p:nvPr>
        </p:nvGraphicFramePr>
        <p:xfrm>
          <a:off x="954502" y="4555957"/>
          <a:ext cx="860659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0700"/>
                <a:gridCol w="2877946"/>
                <a:gridCol w="2877946"/>
              </a:tblGrid>
              <a:tr h="72998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anose="030F0702030302020204" pitchFamily="66" charset="0"/>
                        </a:rPr>
                        <a:t>RSV Bronchiolitis</a:t>
                      </a:r>
                      <a:r>
                        <a:rPr lang="en-US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 marL="43841" marR="438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anose="030F0702030302020204" pitchFamily="66" charset="0"/>
                        </a:rPr>
                        <a:t>RSV Bronchiolitis with Respiratory Insufficiency </a:t>
                      </a:r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 marL="43841" marR="438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anose="030F0702030302020204" pitchFamily="66" charset="0"/>
                        </a:rPr>
                        <a:t>RSV Bronchiolitis</a:t>
                      </a:r>
                      <a:r>
                        <a:rPr lang="en-US" baseline="0" dirty="0" smtClean="0">
                          <a:latin typeface="Comic Sans MS" panose="030F0702030302020204" pitchFamily="66" charset="0"/>
                        </a:rPr>
                        <a:t> with Respiratory Failure </a:t>
                      </a:r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 marL="43841" marR="43841"/>
                </a:tc>
              </a:tr>
              <a:tr h="89839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mic Sans MS" panose="030F0702030302020204" pitchFamily="66" charset="0"/>
                        </a:rPr>
                        <a:t>SOI-</a:t>
                      </a:r>
                      <a:r>
                        <a:rPr lang="en-US" baseline="0" dirty="0" smtClean="0">
                          <a:latin typeface="Comic Sans MS" panose="030F0702030302020204" pitchFamily="66" charset="0"/>
                        </a:rPr>
                        <a:t> 1</a:t>
                      </a:r>
                    </a:p>
                    <a:p>
                      <a:r>
                        <a:rPr lang="en-US" baseline="0" dirty="0" smtClean="0">
                          <a:latin typeface="Comic Sans MS" panose="030F0702030302020204" pitchFamily="66" charset="0"/>
                        </a:rPr>
                        <a:t>ROM-1</a:t>
                      </a:r>
                    </a:p>
                    <a:p>
                      <a:r>
                        <a:rPr lang="en-US" baseline="0" dirty="0" smtClean="0">
                          <a:latin typeface="Comic Sans MS" panose="030F0702030302020204" pitchFamily="66" charset="0"/>
                        </a:rPr>
                        <a:t>RW- 0 .2941</a:t>
                      </a:r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 marL="43841" marR="4384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mic Sans MS" panose="030F0702030302020204" pitchFamily="66" charset="0"/>
                        </a:rPr>
                        <a:t>SOI- 1</a:t>
                      </a:r>
                    </a:p>
                    <a:p>
                      <a:r>
                        <a:rPr lang="en-US" dirty="0" smtClean="0">
                          <a:latin typeface="Comic Sans MS" panose="030F0702030302020204" pitchFamily="66" charset="0"/>
                        </a:rPr>
                        <a:t>ROM-1</a:t>
                      </a:r>
                    </a:p>
                    <a:p>
                      <a:r>
                        <a:rPr lang="en-US" baseline="0" dirty="0" smtClean="0">
                          <a:latin typeface="Comic Sans MS" panose="030F0702030302020204" pitchFamily="66" charset="0"/>
                        </a:rPr>
                        <a:t>RW- 0.2941</a:t>
                      </a:r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 marL="43841" marR="4384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mic Sans MS" panose="030F0702030302020204" pitchFamily="66" charset="0"/>
                        </a:rPr>
                        <a:t>SOI</a:t>
                      </a:r>
                      <a:r>
                        <a:rPr lang="en-US" baseline="0" dirty="0" smtClean="0">
                          <a:latin typeface="Comic Sans MS" panose="030F0702030302020204" pitchFamily="66" charset="0"/>
                        </a:rPr>
                        <a:t>- 3</a:t>
                      </a:r>
                      <a:br>
                        <a:rPr lang="en-US" baseline="0" dirty="0" smtClean="0">
                          <a:latin typeface="Comic Sans MS" panose="030F0702030302020204" pitchFamily="66" charset="0"/>
                        </a:rPr>
                      </a:br>
                      <a:r>
                        <a:rPr lang="en-US" baseline="0" dirty="0" smtClean="0">
                          <a:latin typeface="Comic Sans MS" panose="030F0702030302020204" pitchFamily="66" charset="0"/>
                        </a:rPr>
                        <a:t>ROM-2</a:t>
                      </a:r>
                    </a:p>
                    <a:p>
                      <a:r>
                        <a:rPr lang="en-US" baseline="0" dirty="0" smtClean="0">
                          <a:latin typeface="Comic Sans MS" panose="030F0702030302020204" pitchFamily="66" charset="0"/>
                        </a:rPr>
                        <a:t>RW- 1.0980</a:t>
                      </a:r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 marL="43841" marR="43841"/>
                </a:tc>
              </a:tr>
            </a:tbl>
          </a:graphicData>
        </a:graphic>
      </p:graphicFrame>
      <p:sp>
        <p:nvSpPr>
          <p:cNvPr id="17" name="Content Placeholder 16"/>
          <p:cNvSpPr>
            <a:spLocks noGrp="1"/>
          </p:cNvSpPr>
          <p:nvPr>
            <p:ph sz="quarter" idx="4294967295"/>
          </p:nvPr>
        </p:nvSpPr>
        <p:spPr>
          <a:xfrm>
            <a:off x="80212" y="1772652"/>
            <a:ext cx="11117178" cy="4269373"/>
          </a:xfrm>
        </p:spPr>
        <p:txBody>
          <a:bodyPr>
            <a:norm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 month old male with RAD recently diagnosed with RSV bronchiolitis from PCP presented from clinic with h/o cough, congestion, fever (</a:t>
            </a:r>
            <a:r>
              <a:rPr lang="en-US" dirty="0" err="1">
                <a:latin typeface="Comic Sans MS" panose="030F0702030302020204" pitchFamily="66" charset="0"/>
              </a:rPr>
              <a:t>tmax</a:t>
            </a:r>
            <a:r>
              <a:rPr lang="en-US" dirty="0">
                <a:latin typeface="Comic Sans MS" panose="030F0702030302020204" pitchFamily="66" charset="0"/>
              </a:rPr>
              <a:t> 101) at home, albuterol given in clinic with no improvement and placed on 2LNC, </a:t>
            </a:r>
            <a:r>
              <a:rPr lang="en-US" dirty="0" err="1">
                <a:latin typeface="Comic Sans MS" panose="030F0702030302020204" pitchFamily="66" charset="0"/>
              </a:rPr>
              <a:t>pt</a:t>
            </a:r>
            <a:r>
              <a:rPr lang="en-US" dirty="0">
                <a:latin typeface="Comic Sans MS" panose="030F0702030302020204" pitchFamily="66" charset="0"/>
              </a:rPr>
              <a:t> arrived to floor on 2LNC, RR 56, HR 175, </a:t>
            </a:r>
            <a:r>
              <a:rPr lang="en-US" dirty="0" err="1">
                <a:latin typeface="Comic Sans MS" panose="030F0702030302020204" pitchFamily="66" charset="0"/>
              </a:rPr>
              <a:t>sats</a:t>
            </a:r>
            <a:r>
              <a:rPr lang="en-US" dirty="0">
                <a:latin typeface="Comic Sans MS" panose="030F0702030302020204" pitchFamily="66" charset="0"/>
              </a:rPr>
              <a:t> 95%, temp 100.2. The following night, a </a:t>
            </a:r>
            <a:r>
              <a:rPr lang="en-US" dirty="0" smtClean="0">
                <a:latin typeface="Comic Sans MS" panose="030F0702030302020204" pitchFamily="66" charset="0"/>
              </a:rPr>
              <a:t>rapid assessment </a:t>
            </a:r>
            <a:r>
              <a:rPr lang="en-US" dirty="0">
                <a:latin typeface="Comic Sans MS" panose="030F0702030302020204" pitchFamily="66" charset="0"/>
              </a:rPr>
              <a:t>was called due to increased RR and WOB, </a:t>
            </a:r>
            <a:r>
              <a:rPr lang="en-US" dirty="0" err="1">
                <a:latin typeface="Comic Sans MS" panose="030F0702030302020204" pitchFamily="66" charset="0"/>
              </a:rPr>
              <a:t>pt</a:t>
            </a:r>
            <a:r>
              <a:rPr lang="en-US" dirty="0">
                <a:latin typeface="Comic Sans MS" panose="030F0702030302020204" pitchFamily="66" charset="0"/>
              </a:rPr>
              <a:t> increased to 4L o2 via NC with frequent suctioning. Patient was transferred to PICU and immediately placed on 70% HFNC and remained on 40-70% HFNC for 72 hours. Patient diagnosed with RSV Bronchiolitis with Respiratory Insufficiency.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174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Unit-Based Interdisciplinary Team Rounds 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Weekly meeting with Residents, </a:t>
            </a:r>
            <a:r>
              <a:rPr lang="en-US" dirty="0" err="1" smtClean="0">
                <a:latin typeface="Comic Sans MS" panose="030F0702030302020204" pitchFamily="66" charset="0"/>
              </a:rPr>
              <a:t>Attendings</a:t>
            </a:r>
            <a:r>
              <a:rPr lang="en-US" dirty="0" smtClean="0">
                <a:latin typeface="Comic Sans MS" panose="030F0702030302020204" pitchFamily="66" charset="0"/>
              </a:rPr>
              <a:t>, and all other Ancillary Departments involved in patient care- Pharmacy, Nursing, ST/OT/PT, Social Services, Care Management, Dieticians, Customer Service.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Round table discussion of the Patient's PMH, reason for admission, treatment, and discharge plan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Extremely helpful for CDI in capturing diagnosis that may not be mentioned in the progress notes. 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Face-to-face communication/discussion with providers on documentation issues- Verbal Queries  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Maintain professional relationship with all team members 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Locate Physicians that have queries pending 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863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</a:t>
            </a:r>
            <a:r>
              <a:rPr lang="en-US" dirty="0" smtClean="0">
                <a:latin typeface="Comic Sans MS" panose="030F0702030302020204" pitchFamily="66" charset="0"/>
              </a:rPr>
              <a:t>What Was Discussed…  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Patient on Nystatin PO QID, MD verbally stated patient is receiving Nystatin for oral thrush, CDI noted there was not a diagnosis of Thrush in PN and informed MD to add diagnosis in PN.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Patient worked up for “Suspected Sepsis” on Amp/</a:t>
            </a:r>
            <a:r>
              <a:rPr lang="en-US" dirty="0" err="1" smtClean="0">
                <a:latin typeface="Comic Sans MS" panose="030F0702030302020204" pitchFamily="66" charset="0"/>
              </a:rPr>
              <a:t>Claf</a:t>
            </a:r>
            <a:r>
              <a:rPr lang="en-US" dirty="0" smtClean="0">
                <a:latin typeface="Comic Sans MS" panose="030F0702030302020204" pitchFamily="66" charset="0"/>
              </a:rPr>
              <a:t>/Acyclovir, clx remained </a:t>
            </a:r>
            <a:r>
              <a:rPr lang="en-US" dirty="0" err="1" smtClean="0">
                <a:latin typeface="Comic Sans MS" panose="030F0702030302020204" pitchFamily="66" charset="0"/>
              </a:rPr>
              <a:t>neg</a:t>
            </a:r>
            <a:r>
              <a:rPr lang="en-US" dirty="0" smtClean="0">
                <a:latin typeface="Comic Sans MS" panose="030F0702030302020204" pitchFamily="66" charset="0"/>
              </a:rPr>
              <a:t>, MD stated patient was being discharged home, verified with MD that Sepsis was “ruled out” vs “treated and resolved” and to include in D/C summary.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Patient with PMH of Cerebral Palsy, documented in PN- Contractures in all 4 extremities. Verbal Query to clarify type of CP- Spastic Quadriplegic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3 y/o with RAD admitted to PICU for status </a:t>
            </a:r>
            <a:r>
              <a:rPr lang="en-US" dirty="0" err="1" smtClean="0">
                <a:latin typeface="Comic Sans MS" panose="030F0702030302020204" pitchFamily="66" charset="0"/>
              </a:rPr>
              <a:t>asthmaticus</a:t>
            </a:r>
            <a:r>
              <a:rPr lang="en-US" dirty="0" smtClean="0">
                <a:latin typeface="Comic Sans MS" panose="030F0702030302020204" pitchFamily="66" charset="0"/>
              </a:rPr>
              <a:t> and </a:t>
            </a:r>
            <a:r>
              <a:rPr lang="en-US" dirty="0" err="1" smtClean="0">
                <a:latin typeface="Comic Sans MS" panose="030F0702030302020204" pitchFamily="66" charset="0"/>
              </a:rPr>
              <a:t>sats</a:t>
            </a:r>
            <a:r>
              <a:rPr lang="en-US" dirty="0" smtClean="0">
                <a:latin typeface="Comic Sans MS" panose="030F0702030302020204" pitchFamily="66" charset="0"/>
              </a:rPr>
              <a:t> in 80’s on RA, placed on HFNC 60%Fi02, albuterol Q2ATC, IV </a:t>
            </a:r>
            <a:r>
              <a:rPr lang="en-US" dirty="0" err="1" smtClean="0">
                <a:latin typeface="Comic Sans MS" panose="030F0702030302020204" pitchFamily="66" charset="0"/>
              </a:rPr>
              <a:t>Solumedrol</a:t>
            </a:r>
            <a:r>
              <a:rPr lang="en-US" dirty="0" smtClean="0">
                <a:latin typeface="Comic Sans MS" panose="030F0702030302020204" pitchFamily="66" charset="0"/>
              </a:rPr>
              <a:t>, H&amp;P states Status </a:t>
            </a:r>
            <a:r>
              <a:rPr lang="en-US" dirty="0" err="1" smtClean="0">
                <a:latin typeface="Comic Sans MS" panose="030F0702030302020204" pitchFamily="66" charset="0"/>
              </a:rPr>
              <a:t>Asthmaticus</a:t>
            </a:r>
            <a:r>
              <a:rPr lang="en-US" smtClean="0">
                <a:latin typeface="Comic Sans MS" panose="030F0702030302020204" pitchFamily="66" charset="0"/>
              </a:rPr>
              <a:t> </a:t>
            </a:r>
            <a:r>
              <a:rPr lang="en-US" smtClean="0">
                <a:latin typeface="Comic Sans MS" panose="030F0702030302020204" pitchFamily="66" charset="0"/>
              </a:rPr>
              <a:t>w/Acute </a:t>
            </a:r>
            <a:r>
              <a:rPr lang="en-US" dirty="0" smtClean="0">
                <a:latin typeface="Comic Sans MS" panose="030F0702030302020204" pitchFamily="66" charset="0"/>
              </a:rPr>
              <a:t>Respiratory Failure requiring HFNC, when </a:t>
            </a:r>
            <a:r>
              <a:rPr lang="en-US" dirty="0" err="1">
                <a:latin typeface="Comic Sans MS" panose="030F0702030302020204" pitchFamily="66" charset="0"/>
              </a:rPr>
              <a:t>T</a:t>
            </a:r>
            <a:r>
              <a:rPr lang="en-US" dirty="0" err="1" smtClean="0">
                <a:latin typeface="Comic Sans MS" panose="030F0702030302020204" pitchFamily="66" charset="0"/>
              </a:rPr>
              <a:t>x</a:t>
            </a:r>
            <a:r>
              <a:rPr lang="en-US" dirty="0" smtClean="0">
                <a:latin typeface="Comic Sans MS" panose="030F0702030302020204" pitchFamily="66" charset="0"/>
              </a:rPr>
              <a:t> TTF patient transfer note states RAD/Respiratory Distress. </a:t>
            </a:r>
          </a:p>
          <a:p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770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Future Goals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Continue to Increase awareness hospital wide of CDI goals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Physician Advisor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Create a standardized criteria for Respiratory Failure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Improve query response rates/agreement rates </a:t>
            </a:r>
          </a:p>
        </p:txBody>
      </p:sp>
    </p:spTree>
    <p:extLst>
      <p:ext uri="{BB962C8B-B14F-4D97-AF65-F5344CB8AC3E}">
        <p14:creationId xmlns:p14="http://schemas.microsoft.com/office/powerpoint/2010/main" val="417975501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1679</TotalTime>
  <Words>642</Words>
  <Application>Microsoft Office PowerPoint</Application>
  <PresentationFormat>Widescreen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Comic Sans MS</vt:lpstr>
      <vt:lpstr>Trebuchet MS</vt:lpstr>
      <vt:lpstr>Wingdings 3</vt:lpstr>
      <vt:lpstr>Facet</vt:lpstr>
      <vt:lpstr>Overcoming Challenges in Pediatric CDI  </vt:lpstr>
      <vt:lpstr>USACW Hospital </vt:lpstr>
      <vt:lpstr>Documentation Struggles in Respiratory Conditions </vt:lpstr>
      <vt:lpstr>Physician  Education </vt:lpstr>
      <vt:lpstr>Complete Documentation Equals </vt:lpstr>
      <vt:lpstr>What is the Difference?? </vt:lpstr>
      <vt:lpstr>Unit-Based Interdisciplinary Team Rounds  </vt:lpstr>
      <vt:lpstr> What Was Discussed…   </vt:lpstr>
      <vt:lpstr>Future Goals </vt:lpstr>
    </vt:vector>
  </TitlesOfParts>
  <Company>USA Hospitals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Acute Respiratory Failure</dc:title>
  <dc:creator>Melissa Rew</dc:creator>
  <cp:lastModifiedBy>Melissa Rew</cp:lastModifiedBy>
  <cp:revision>42</cp:revision>
  <dcterms:created xsi:type="dcterms:W3CDTF">2018-02-21T21:48:31Z</dcterms:created>
  <dcterms:modified xsi:type="dcterms:W3CDTF">2018-02-26T18:26:30Z</dcterms:modified>
</cp:coreProperties>
</file>