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7" r:id="rId2"/>
    <p:sldId id="258" r:id="rId3"/>
    <p:sldId id="276" r:id="rId4"/>
    <p:sldId id="272" r:id="rId5"/>
    <p:sldId id="275" r:id="rId6"/>
    <p:sldId id="271" r:id="rId7"/>
    <p:sldId id="259" r:id="rId8"/>
    <p:sldId id="261" r:id="rId9"/>
    <p:sldId id="295" r:id="rId10"/>
    <p:sldId id="296" r:id="rId11"/>
    <p:sldId id="263" r:id="rId12"/>
    <p:sldId id="303" r:id="rId13"/>
    <p:sldId id="302" r:id="rId14"/>
    <p:sldId id="301" r:id="rId15"/>
    <p:sldId id="262" r:id="rId16"/>
    <p:sldId id="260" r:id="rId17"/>
    <p:sldId id="277" r:id="rId18"/>
    <p:sldId id="278" r:id="rId19"/>
    <p:sldId id="279" r:id="rId20"/>
    <p:sldId id="280" r:id="rId21"/>
    <p:sldId id="281" r:id="rId22"/>
    <p:sldId id="282" r:id="rId23"/>
    <p:sldId id="283" r:id="rId24"/>
    <p:sldId id="284" r:id="rId25"/>
    <p:sldId id="300" r:id="rId26"/>
    <p:sldId id="285" r:id="rId27"/>
    <p:sldId id="294" r:id="rId28"/>
    <p:sldId id="292" r:id="rId29"/>
    <p:sldId id="293" r:id="rId30"/>
    <p:sldId id="286" r:id="rId31"/>
    <p:sldId id="287" r:id="rId32"/>
    <p:sldId id="288" r:id="rId33"/>
    <p:sldId id="290" r:id="rId34"/>
    <p:sldId id="291" r:id="rId35"/>
    <p:sldId id="298" r:id="rId36"/>
    <p:sldId id="270" r:id="rId37"/>
    <p:sldId id="273" r:id="rId38"/>
    <p:sldId id="297" r:id="rId39"/>
    <p:sldId id="299"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0"/>
  </p:normalViewPr>
  <p:slideViewPr>
    <p:cSldViewPr snapToGrid="0" snapToObjects="1">
      <p:cViewPr varScale="1">
        <p:scale>
          <a:sx n="130" d="100"/>
          <a:sy n="130" d="100"/>
        </p:scale>
        <p:origin x="1170"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E2EF3E-3192-AF49-A132-286A86FE724C}" type="datetimeFigureOut">
              <a:rPr lang="en-US" smtClean="0"/>
              <a:pPr/>
              <a:t>12/14/2017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49CFC2-3BC5-364D-B1E3-AD8414A64FE0}" type="slidenum">
              <a:rPr lang="en-US" smtClean="0"/>
              <a:pPr/>
              <a:t>‹#›</a:t>
            </a:fld>
            <a:endParaRPr lang="en-US"/>
          </a:p>
        </p:txBody>
      </p:sp>
    </p:spTree>
    <p:extLst>
      <p:ext uri="{BB962C8B-B14F-4D97-AF65-F5344CB8AC3E}">
        <p14:creationId xmlns:p14="http://schemas.microsoft.com/office/powerpoint/2010/main" val="17555307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9CFC2-3BC5-364D-B1E3-AD8414A64FE0}" type="slidenum">
              <a:rPr lang="en-US" smtClean="0"/>
              <a:pPr/>
              <a:t>1</a:t>
            </a:fld>
            <a:endParaRPr lang="en-US"/>
          </a:p>
        </p:txBody>
      </p:sp>
    </p:spTree>
    <p:extLst>
      <p:ext uri="{BB962C8B-B14F-4D97-AF65-F5344CB8AC3E}">
        <p14:creationId xmlns:p14="http://schemas.microsoft.com/office/powerpoint/2010/main" val="318283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Approved coding credentials</a:t>
            </a:r>
            <a:r>
              <a:rPr lang="en-US" baseline="0" dirty="0" smtClean="0"/>
              <a:t> – CCDS </a:t>
            </a:r>
            <a:r>
              <a:rPr lang="en-US" baseline="0" smtClean="0"/>
              <a:t>or CDIP/ </a:t>
            </a:r>
            <a:r>
              <a:rPr lang="en-US" b="1"/>
              <a:t>Certified Documentation Improvement Practitioner</a:t>
            </a:r>
            <a:endParaRPr lang="en-US" dirty="0"/>
          </a:p>
        </p:txBody>
      </p:sp>
      <p:sp>
        <p:nvSpPr>
          <p:cNvPr id="4" name="Slide Number Placeholder 3"/>
          <p:cNvSpPr>
            <a:spLocks noGrp="1"/>
          </p:cNvSpPr>
          <p:nvPr>
            <p:ph type="sldNum" sz="quarter" idx="10"/>
          </p:nvPr>
        </p:nvSpPr>
        <p:spPr/>
        <p:txBody>
          <a:bodyPr/>
          <a:lstStyle/>
          <a:p>
            <a:fld id="{6B49CFC2-3BC5-364D-B1E3-AD8414A64FE0}" type="slidenum">
              <a:rPr lang="en-US" smtClean="0"/>
              <a:pPr/>
              <a:t>7</a:t>
            </a:fld>
            <a:endParaRPr lang="en-US"/>
          </a:p>
        </p:txBody>
      </p:sp>
    </p:spTree>
    <p:extLst>
      <p:ext uri="{BB962C8B-B14F-4D97-AF65-F5344CB8AC3E}">
        <p14:creationId xmlns:p14="http://schemas.microsoft.com/office/powerpoint/2010/main" val="102964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CFC2-3BC5-364D-B1E3-AD8414A64FE0}" type="slidenum">
              <a:rPr lang="en-US" smtClean="0"/>
              <a:pPr/>
              <a:t>8</a:t>
            </a:fld>
            <a:endParaRPr lang="en-US"/>
          </a:p>
        </p:txBody>
      </p:sp>
    </p:spTree>
    <p:extLst>
      <p:ext uri="{BB962C8B-B14F-4D97-AF65-F5344CB8AC3E}">
        <p14:creationId xmlns:p14="http://schemas.microsoft.com/office/powerpoint/2010/main" val="282325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CFC2-3BC5-364D-B1E3-AD8414A64FE0}" type="slidenum">
              <a:rPr lang="en-US" smtClean="0"/>
              <a:pPr/>
              <a:t>16</a:t>
            </a:fld>
            <a:endParaRPr lang="en-US"/>
          </a:p>
        </p:txBody>
      </p:sp>
    </p:spTree>
    <p:extLst>
      <p:ext uri="{BB962C8B-B14F-4D97-AF65-F5344CB8AC3E}">
        <p14:creationId xmlns:p14="http://schemas.microsoft.com/office/powerpoint/2010/main" val="231324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9CFC2-3BC5-364D-B1E3-AD8414A64FE0}" type="slidenum">
              <a:rPr lang="en-US" smtClean="0"/>
              <a:pPr/>
              <a:t>35</a:t>
            </a:fld>
            <a:endParaRPr lang="en-US"/>
          </a:p>
        </p:txBody>
      </p:sp>
    </p:spTree>
    <p:extLst>
      <p:ext uri="{BB962C8B-B14F-4D97-AF65-F5344CB8AC3E}">
        <p14:creationId xmlns:p14="http://schemas.microsoft.com/office/powerpoint/2010/main" val="2157716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060A83-9225-4AE8-A1FC-94CF9FE70EC9}" type="datetime1">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1E18A-32DC-D24E-9A19-6E55D040D2BF}" type="slidenum">
              <a:rPr lang="en-US" smtClean="0"/>
              <a:pPr/>
              <a:t>‹#›</a:t>
            </a:fld>
            <a:endParaRPr lang="en-US"/>
          </a:p>
        </p:txBody>
      </p:sp>
    </p:spTree>
    <p:extLst>
      <p:ext uri="{BB962C8B-B14F-4D97-AF65-F5344CB8AC3E}">
        <p14:creationId xmlns:p14="http://schemas.microsoft.com/office/powerpoint/2010/main" val="66945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CCC95-0EB4-413D-B81B-BACB84DAC528}" type="datetime1">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1E18A-32DC-D24E-9A19-6E55D040D2BF}" type="slidenum">
              <a:rPr lang="en-US" smtClean="0"/>
              <a:pPr/>
              <a:t>‹#›</a:t>
            </a:fld>
            <a:endParaRPr lang="en-US"/>
          </a:p>
        </p:txBody>
      </p:sp>
    </p:spTree>
    <p:extLst>
      <p:ext uri="{BB962C8B-B14F-4D97-AF65-F5344CB8AC3E}">
        <p14:creationId xmlns:p14="http://schemas.microsoft.com/office/powerpoint/2010/main" val="78398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EC80E-9FFF-406F-832D-242E99FB6D8C}" type="datetime1">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1E18A-32DC-D24E-9A19-6E55D040D2BF}" type="slidenum">
              <a:rPr lang="en-US" smtClean="0"/>
              <a:pPr/>
              <a:t>‹#›</a:t>
            </a:fld>
            <a:endParaRPr lang="en-US"/>
          </a:p>
        </p:txBody>
      </p:sp>
    </p:spTree>
    <p:extLst>
      <p:ext uri="{BB962C8B-B14F-4D97-AF65-F5344CB8AC3E}">
        <p14:creationId xmlns:p14="http://schemas.microsoft.com/office/powerpoint/2010/main" val="418069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12F4B514-A524-42F2-AA45-9A9CD1227E3D}" type="datetime1">
              <a:rPr lang="en-US" smtClean="0"/>
              <a:t>12/14/2017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1E18A-32DC-D24E-9A19-6E55D040D2BF}" type="slidenum">
              <a:rPr lang="en-US" smtClean="0"/>
              <a:pPr/>
              <a:t>‹#›</a:t>
            </a:fld>
            <a:endParaRPr lang="en-US"/>
          </a:p>
        </p:txBody>
      </p:sp>
    </p:spTree>
    <p:extLst>
      <p:ext uri="{BB962C8B-B14F-4D97-AF65-F5344CB8AC3E}">
        <p14:creationId xmlns:p14="http://schemas.microsoft.com/office/powerpoint/2010/main" val="407268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D53F1-1FFE-452E-A2C5-0E27EA4DB841}" type="datetime1">
              <a:rPr lang="en-US" smtClean="0"/>
              <a:t>12/14/2017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71E18A-32DC-D24E-9A19-6E55D040D2BF}" type="slidenum">
              <a:rPr lang="en-US" smtClean="0"/>
              <a:pPr/>
              <a:t>‹#›</a:t>
            </a:fld>
            <a:endParaRPr lang="en-US"/>
          </a:p>
        </p:txBody>
      </p:sp>
    </p:spTree>
    <p:extLst>
      <p:ext uri="{BB962C8B-B14F-4D97-AF65-F5344CB8AC3E}">
        <p14:creationId xmlns:p14="http://schemas.microsoft.com/office/powerpoint/2010/main" val="1123758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973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699731"/>
            <a:ext cx="5111750" cy="442643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851267"/>
            <a:ext cx="3008313" cy="32748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7B3FF18-A6B5-43D2-B565-9C9D5E8E7457}" type="datetime1">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1E18A-32DC-D24E-9A19-6E55D040D2BF}" type="slidenum">
              <a:rPr lang="en-US" smtClean="0"/>
              <a:pPr/>
              <a:t>‹#›</a:t>
            </a:fld>
            <a:endParaRPr lang="en-US"/>
          </a:p>
        </p:txBody>
      </p:sp>
    </p:spTree>
    <p:extLst>
      <p:ext uri="{BB962C8B-B14F-4D97-AF65-F5344CB8AC3E}">
        <p14:creationId xmlns:p14="http://schemas.microsoft.com/office/powerpoint/2010/main" val="14910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431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20976" y="612775"/>
            <a:ext cx="52577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2431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F7396-6E52-4B48-A8C5-56E3C4C30CC7}" type="datetime1">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1E18A-32DC-D24E-9A19-6E55D040D2BF}" type="slidenum">
              <a:rPr lang="en-US" smtClean="0"/>
              <a:pPr/>
              <a:t>‹#›</a:t>
            </a:fld>
            <a:endParaRPr lang="en-US"/>
          </a:p>
        </p:txBody>
      </p:sp>
    </p:spTree>
    <p:extLst>
      <p:ext uri="{BB962C8B-B14F-4D97-AF65-F5344CB8AC3E}">
        <p14:creationId xmlns:p14="http://schemas.microsoft.com/office/powerpoint/2010/main" val="273218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9385" y="463305"/>
            <a:ext cx="7021522"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20976" y="1868283"/>
            <a:ext cx="6665824" cy="40357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784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D6A4F-95D5-4AA5-91EA-845D76BC2850}" type="datetime1">
              <a:rPr lang="en-US" smtClean="0"/>
              <a:t>12/14/2017</a:t>
            </a:fld>
            <a:endParaRPr lang="en-US"/>
          </a:p>
        </p:txBody>
      </p:sp>
      <p:sp>
        <p:nvSpPr>
          <p:cNvPr id="5" name="Footer Placeholder 4"/>
          <p:cNvSpPr>
            <a:spLocks noGrp="1"/>
          </p:cNvSpPr>
          <p:nvPr>
            <p:ph type="ftr" sz="quarter" idx="3"/>
          </p:nvPr>
        </p:nvSpPr>
        <p:spPr>
          <a:xfrm>
            <a:off x="3124200" y="64784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4784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1E18A-32DC-D24E-9A19-6E55D040D2BF}" type="slidenum">
              <a:rPr lang="en-US" smtClean="0"/>
              <a:pPr/>
              <a:t>‹#›</a:t>
            </a:fld>
            <a:endParaRPr lang="en-US"/>
          </a:p>
        </p:txBody>
      </p:sp>
    </p:spTree>
    <p:extLst>
      <p:ext uri="{BB962C8B-B14F-4D97-AF65-F5344CB8AC3E}">
        <p14:creationId xmlns:p14="http://schemas.microsoft.com/office/powerpoint/2010/main" val="145917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Lst>
  <p:hf hdr="0" ftr="0" dt="0"/>
  <p:txStyles>
    <p:titleStyle>
      <a:lvl1pPr algn="l" defTabSz="4572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ms.gov/Medicare/Coding/ICD10/Downloads/2017-ICD-10-CM-Guidelines.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0658" y="2209309"/>
            <a:ext cx="6924369" cy="3724096"/>
          </a:xfrm>
          <a:prstGeom prst="rect">
            <a:avLst/>
          </a:prstGeom>
        </p:spPr>
        <p:txBody>
          <a:bodyPr wrap="square">
            <a:spAutoFit/>
          </a:bodyPr>
          <a:lstStyle/>
          <a:p>
            <a:pPr algn="ctr"/>
            <a:r>
              <a:rPr lang="en-US" sz="4400" dirty="0" smtClean="0"/>
              <a:t>Clinical </a:t>
            </a:r>
            <a:r>
              <a:rPr lang="en-US" sz="4400" dirty="0" smtClean="0"/>
              <a:t>Validation</a:t>
            </a:r>
            <a:endParaRPr lang="en-US" sz="4400" dirty="0" smtClean="0"/>
          </a:p>
          <a:p>
            <a:r>
              <a:rPr lang="en-US" sz="2400" dirty="0" smtClean="0"/>
              <a:t>                                           </a:t>
            </a:r>
          </a:p>
          <a:p>
            <a:r>
              <a:rPr lang="en-US" sz="2400" dirty="0" smtClean="0"/>
              <a:t>                                               </a:t>
            </a:r>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Angela </a:t>
            </a:r>
            <a:r>
              <a:rPr lang="en-US" sz="2400" dirty="0" smtClean="0"/>
              <a:t>Maxfield, Elisa Sninchak and M.E. VanGelder</a:t>
            </a:r>
          </a:p>
        </p:txBody>
      </p:sp>
      <p:sp>
        <p:nvSpPr>
          <p:cNvPr id="3" name="Slide Number Placeholder 2"/>
          <p:cNvSpPr>
            <a:spLocks noGrp="1"/>
          </p:cNvSpPr>
          <p:nvPr>
            <p:ph type="sldNum" sz="quarter" idx="12"/>
          </p:nvPr>
        </p:nvSpPr>
        <p:spPr/>
        <p:txBody>
          <a:bodyPr/>
          <a:lstStyle/>
          <a:p>
            <a:fld id="{5871E18A-32DC-D24E-9A19-6E55D040D2BF}" type="slidenum">
              <a:rPr lang="en-US" smtClean="0"/>
              <a:pPr/>
              <a:t>1</a:t>
            </a:fld>
            <a:endParaRPr lang="en-US"/>
          </a:p>
        </p:txBody>
      </p:sp>
      <p:pic>
        <p:nvPicPr>
          <p:cNvPr id="4" name="Picture 3"/>
          <p:cNvPicPr>
            <a:picLocks noChangeAspect="1"/>
          </p:cNvPicPr>
          <p:nvPr/>
        </p:nvPicPr>
        <p:blipFill>
          <a:blip r:embed="rId3"/>
          <a:stretch>
            <a:fillRect/>
          </a:stretch>
        </p:blipFill>
        <p:spPr>
          <a:xfrm>
            <a:off x="7117172" y="109860"/>
            <a:ext cx="2026828" cy="1904050"/>
          </a:xfrm>
          <a:prstGeom prst="rect">
            <a:avLst/>
          </a:prstGeom>
        </p:spPr>
      </p:pic>
      <p:pic>
        <p:nvPicPr>
          <p:cNvPr id="5" name="Picture 4"/>
          <p:cNvPicPr>
            <a:picLocks noChangeAspect="1"/>
          </p:cNvPicPr>
          <p:nvPr/>
        </p:nvPicPr>
        <p:blipFill>
          <a:blip r:embed="rId4"/>
          <a:stretch>
            <a:fillRect/>
          </a:stretch>
        </p:blipFill>
        <p:spPr>
          <a:xfrm>
            <a:off x="2396613" y="2858729"/>
            <a:ext cx="3812458" cy="183863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ACDIS CDI Journal Article:</a:t>
            </a:r>
            <a:br>
              <a:rPr lang="en-US" dirty="0" smtClean="0"/>
            </a:br>
            <a:r>
              <a:rPr lang="en-US" dirty="0" smtClean="0"/>
              <a:t>Clinical Validation and Coding Audits</a:t>
            </a:r>
            <a:endParaRPr lang="en-US" dirty="0"/>
          </a:p>
        </p:txBody>
      </p:sp>
      <p:sp>
        <p:nvSpPr>
          <p:cNvPr id="3" name="Content Placeholder 2"/>
          <p:cNvSpPr>
            <a:spLocks noGrp="1"/>
          </p:cNvSpPr>
          <p:nvPr>
            <p:ph idx="1"/>
          </p:nvPr>
        </p:nvSpPr>
        <p:spPr>
          <a:xfrm>
            <a:off x="624840" y="1868283"/>
            <a:ext cx="8061960" cy="4035734"/>
          </a:xfrm>
        </p:spPr>
        <p:txBody>
          <a:bodyPr>
            <a:normAutofit lnSpcReduction="10000"/>
          </a:bodyPr>
          <a:lstStyle/>
          <a:p>
            <a:pPr marL="0" indent="0">
              <a:buNone/>
            </a:pPr>
            <a:r>
              <a:rPr lang="en-US" dirty="0" smtClean="0"/>
              <a:t>She concluded the column by saying:</a:t>
            </a:r>
          </a:p>
          <a:p>
            <a:pPr>
              <a:buFont typeface="Arial" panose="020B0604020202020204" pitchFamily="34" charset="0"/>
              <a:buChar char="•"/>
            </a:pPr>
            <a:r>
              <a:rPr lang="en-US" dirty="0" smtClean="0"/>
              <a:t>The </a:t>
            </a:r>
            <a:r>
              <a:rPr lang="en-US" dirty="0"/>
              <a:t>blended model of CDI and coding audits promotes the highest documentation integrity and coding accuracy for inpatient and outpatient practices. Access to both resources and a defined process provides return on investment in patient safety and resources for care. </a:t>
            </a:r>
          </a:p>
        </p:txBody>
      </p:sp>
      <p:sp>
        <p:nvSpPr>
          <p:cNvPr id="4" name="Slide Number Placeholder 3"/>
          <p:cNvSpPr>
            <a:spLocks noGrp="1"/>
          </p:cNvSpPr>
          <p:nvPr>
            <p:ph type="sldNum" sz="quarter" idx="12"/>
          </p:nvPr>
        </p:nvSpPr>
        <p:spPr/>
        <p:txBody>
          <a:bodyPr/>
          <a:lstStyle/>
          <a:p>
            <a:fld id="{5871E18A-32DC-D24E-9A19-6E55D040D2BF}" type="slidenum">
              <a:rPr lang="en-US" smtClean="0"/>
              <a:pPr/>
              <a:t>10</a:t>
            </a:fld>
            <a:endParaRPr lang="en-US"/>
          </a:p>
        </p:txBody>
      </p:sp>
    </p:spTree>
    <p:extLst>
      <p:ext uri="{BB962C8B-B14F-4D97-AF65-F5344CB8AC3E}">
        <p14:creationId xmlns:p14="http://schemas.microsoft.com/office/powerpoint/2010/main" val="29513069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of the Most </a:t>
            </a:r>
            <a:r>
              <a:rPr lang="en-US" dirty="0"/>
              <a:t>C</a:t>
            </a:r>
            <a:r>
              <a:rPr lang="en-US" dirty="0" smtClean="0"/>
              <a:t>ommon </a:t>
            </a:r>
            <a:br>
              <a:rPr lang="en-US" dirty="0" smtClean="0"/>
            </a:br>
            <a:r>
              <a:rPr lang="en-US" dirty="0" smtClean="0"/>
              <a:t>Clinical Validation Denials </a:t>
            </a:r>
            <a:endParaRPr lang="en-US" dirty="0"/>
          </a:p>
        </p:txBody>
      </p:sp>
      <p:sp>
        <p:nvSpPr>
          <p:cNvPr id="3" name="Content Placeholder 2"/>
          <p:cNvSpPr>
            <a:spLocks noGrp="1"/>
          </p:cNvSpPr>
          <p:nvPr>
            <p:ph idx="1"/>
          </p:nvPr>
        </p:nvSpPr>
        <p:spPr>
          <a:xfrm>
            <a:off x="530942" y="1868283"/>
            <a:ext cx="8155858" cy="4035734"/>
          </a:xfrm>
        </p:spPr>
        <p:txBody>
          <a:bodyPr>
            <a:normAutofit fontScale="40000" lnSpcReduction="20000"/>
          </a:bodyPr>
          <a:lstStyle/>
          <a:p>
            <a:pPr marL="0" indent="0">
              <a:buNone/>
            </a:pPr>
            <a:r>
              <a:rPr lang="en-US" sz="5000" b="1" dirty="0" smtClean="0"/>
              <a:t>AKI, Malnutrition, PNA, UTI, Sepsis, Encephalopathy and Respiratory Failure</a:t>
            </a:r>
          </a:p>
          <a:p>
            <a:endParaRPr lang="en-US" b="1" dirty="0"/>
          </a:p>
          <a:p>
            <a:r>
              <a:rPr lang="en-US" sz="4000" dirty="0" smtClean="0"/>
              <a:t>Reasons </a:t>
            </a:r>
            <a:r>
              <a:rPr lang="en-US" sz="4000" dirty="0"/>
              <a:t>why diagnoses are </a:t>
            </a:r>
            <a:r>
              <a:rPr lang="en-US" sz="4000" dirty="0" smtClean="0"/>
              <a:t>susceptible </a:t>
            </a:r>
            <a:r>
              <a:rPr lang="en-US" sz="4000" dirty="0"/>
              <a:t>targets </a:t>
            </a:r>
            <a:r>
              <a:rPr lang="en-US" sz="4000" dirty="0" smtClean="0"/>
              <a:t>for denials:</a:t>
            </a:r>
          </a:p>
          <a:p>
            <a:pPr lvl="1"/>
            <a:r>
              <a:rPr lang="en-US" sz="4000" dirty="0" smtClean="0"/>
              <a:t>Removal of CC/MCC downgrades the DRG</a:t>
            </a:r>
          </a:p>
          <a:p>
            <a:pPr lvl="1"/>
            <a:r>
              <a:rPr lang="en-US" sz="4000" dirty="0" smtClean="0"/>
              <a:t>Empiric treatment for diagnosis with no source of infection identified, but diagnosis continues to be copied and pasted, so it gets coded</a:t>
            </a:r>
          </a:p>
          <a:p>
            <a:pPr lvl="1"/>
            <a:r>
              <a:rPr lang="en-US" sz="4000" dirty="0" smtClean="0"/>
              <a:t>Not documenting ruled in, ruled out, resolved, and recapping the diagnosis in the D/C Summary</a:t>
            </a:r>
          </a:p>
          <a:p>
            <a:pPr lvl="1"/>
            <a:r>
              <a:rPr lang="en-US" sz="4000" dirty="0" smtClean="0"/>
              <a:t>A solitary mention of a diagnosis- (this should solicit a query to determine whether the condition was present)</a:t>
            </a:r>
          </a:p>
          <a:p>
            <a:pPr lvl="1"/>
            <a:r>
              <a:rPr lang="en-US" sz="4000" dirty="0" smtClean="0"/>
              <a:t>Not being current or aware of established clinical guidelines. </a:t>
            </a:r>
          </a:p>
          <a:p>
            <a:pPr lvl="2"/>
            <a:r>
              <a:rPr lang="en-US" sz="4000" dirty="0" smtClean="0"/>
              <a:t>Clinical guidelines do change, such as Sepsis and Malnutrition. If a guideline is not universally adopted, variability is allowed within the standard acceptable range of practice.</a:t>
            </a:r>
          </a:p>
          <a:p>
            <a:pPr lvl="3"/>
            <a:r>
              <a:rPr lang="en-US" sz="2900" dirty="0" smtClean="0"/>
              <a:t>CDI Strategies Dec issue reported coding kwashiorkor resulted in more than $6M in over payment according to OIG report.</a:t>
            </a:r>
          </a:p>
          <a:p>
            <a:pPr lvl="3"/>
            <a:r>
              <a:rPr lang="en-US" sz="2900" dirty="0" smtClean="0"/>
              <a:t>OIG blamed discrepancy between the tabular list and alphabetical index </a:t>
            </a:r>
          </a:p>
          <a:p>
            <a:pPr lvl="3"/>
            <a:r>
              <a:rPr lang="en-US" sz="2900" dirty="0" smtClean="0"/>
              <a:t>OIG recommended hospitals refund the overpayments and strengthen controls to ensure compliance</a:t>
            </a:r>
            <a:endParaRPr lang="en-US" sz="2900" dirty="0"/>
          </a:p>
        </p:txBody>
      </p:sp>
      <p:sp>
        <p:nvSpPr>
          <p:cNvPr id="4" name="Slide Number Placeholder 3"/>
          <p:cNvSpPr>
            <a:spLocks noGrp="1"/>
          </p:cNvSpPr>
          <p:nvPr>
            <p:ph type="sldNum" sz="quarter" idx="12"/>
          </p:nvPr>
        </p:nvSpPr>
        <p:spPr/>
        <p:txBody>
          <a:bodyPr/>
          <a:lstStyle/>
          <a:p>
            <a:fld id="{5871E18A-32DC-D24E-9A19-6E55D040D2BF}" type="slidenum">
              <a:rPr lang="en-US" smtClean="0"/>
              <a:pPr/>
              <a:t>11</a:t>
            </a:fld>
            <a:endParaRPr lang="en-US"/>
          </a:p>
        </p:txBody>
      </p:sp>
    </p:spTree>
    <p:extLst>
      <p:ext uri="{BB962C8B-B14F-4D97-AF65-F5344CB8AC3E}">
        <p14:creationId xmlns:p14="http://schemas.microsoft.com/office/powerpoint/2010/main" val="1530046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 calcmode="lin" valueType="num">
                                      <p:cBhvr additive="base">
                                        <p:cTn id="15"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Programs Without A Clinical Validation Process</a:t>
            </a:r>
          </a:p>
        </p:txBody>
      </p:sp>
      <p:sp>
        <p:nvSpPr>
          <p:cNvPr id="3" name="Content Placeholder 2"/>
          <p:cNvSpPr>
            <a:spLocks noGrp="1"/>
          </p:cNvSpPr>
          <p:nvPr>
            <p:ph idx="1"/>
          </p:nvPr>
        </p:nvSpPr>
        <p:spPr>
          <a:xfrm>
            <a:off x="228600" y="1868283"/>
            <a:ext cx="8458200" cy="4035734"/>
          </a:xfrm>
        </p:spPr>
        <p:txBody>
          <a:bodyPr>
            <a:normAutofit fontScale="77500" lnSpcReduction="20000"/>
          </a:bodyPr>
          <a:lstStyle/>
          <a:p>
            <a:pPr marL="0" indent="0">
              <a:buNone/>
            </a:pPr>
            <a:r>
              <a:rPr lang="en-US" dirty="0"/>
              <a:t>Programs without an established Clinical Validation process should have an intense provider education program.</a:t>
            </a:r>
          </a:p>
          <a:p>
            <a:pPr marL="0" indent="0">
              <a:buNone/>
            </a:pPr>
            <a:r>
              <a:rPr lang="en-US" dirty="0"/>
              <a:t>Professional relationships between CDI and providers are essential</a:t>
            </a:r>
          </a:p>
          <a:p>
            <a:pPr marL="0" indent="0">
              <a:buNone/>
            </a:pPr>
            <a:r>
              <a:rPr lang="en-US" dirty="0"/>
              <a:t>Verbal conversations and verbal queries are sometimes best in difficult to explain gaps in documentation.  This, of course, must be followed up by a written query in the chart, and follow the same query guidelines as a written query.</a:t>
            </a:r>
          </a:p>
          <a:p>
            <a:pPr marL="0" indent="0">
              <a:buNone/>
            </a:pPr>
            <a:r>
              <a:rPr lang="en-US" dirty="0"/>
              <a:t>CDI should have continued education discussions, both formal and informal, regarding the importance of documentation to support diagnoses.</a:t>
            </a:r>
            <a:endParaRPr lang="en-US" dirty="0"/>
          </a:p>
        </p:txBody>
      </p:sp>
      <p:sp>
        <p:nvSpPr>
          <p:cNvPr id="4" name="Slide Number Placeholder 3"/>
          <p:cNvSpPr>
            <a:spLocks noGrp="1"/>
          </p:cNvSpPr>
          <p:nvPr>
            <p:ph type="sldNum" sz="quarter" idx="12"/>
          </p:nvPr>
        </p:nvSpPr>
        <p:spPr/>
        <p:txBody>
          <a:bodyPr/>
          <a:lstStyle/>
          <a:p>
            <a:fld id="{5871E18A-32DC-D24E-9A19-6E55D040D2BF}" type="slidenum">
              <a:rPr lang="en-US" smtClean="0"/>
              <a:pPr/>
              <a:t>12</a:t>
            </a:fld>
            <a:endParaRPr lang="en-US"/>
          </a:p>
        </p:txBody>
      </p:sp>
    </p:spTree>
    <p:extLst>
      <p:ext uri="{BB962C8B-B14F-4D97-AF65-F5344CB8AC3E}">
        <p14:creationId xmlns:p14="http://schemas.microsoft.com/office/powerpoint/2010/main" val="26081689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Encephalopathy</a:t>
            </a:r>
            <a:r>
              <a:rPr lang="en-US" dirty="0"/>
              <a:t> </a:t>
            </a:r>
          </a:p>
        </p:txBody>
      </p:sp>
      <p:sp>
        <p:nvSpPr>
          <p:cNvPr id="3" name="Content Placeholder 2"/>
          <p:cNvSpPr>
            <a:spLocks noGrp="1"/>
          </p:cNvSpPr>
          <p:nvPr>
            <p:ph idx="1"/>
          </p:nvPr>
        </p:nvSpPr>
        <p:spPr>
          <a:xfrm>
            <a:off x="530942" y="1868283"/>
            <a:ext cx="8155858" cy="4035734"/>
          </a:xfrm>
        </p:spPr>
        <p:txBody>
          <a:bodyPr>
            <a:normAutofit lnSpcReduction="10000"/>
          </a:bodyPr>
          <a:lstStyle/>
          <a:p>
            <a:pPr marL="0" lvl="0" indent="0" defTabSz="914400">
              <a:lnSpc>
                <a:spcPct val="90000"/>
              </a:lnSpc>
              <a:spcBef>
                <a:spcPts val="1000"/>
              </a:spcBef>
              <a:buNone/>
            </a:pPr>
            <a:r>
              <a:rPr lang="en-US" sz="2800" dirty="0">
                <a:solidFill>
                  <a:prstClr val="black"/>
                </a:solidFill>
              </a:rPr>
              <a:t>Elderly female admitted after a fall with </a:t>
            </a:r>
            <a:r>
              <a:rPr lang="en-US" sz="2800" dirty="0" err="1">
                <a:solidFill>
                  <a:prstClr val="black"/>
                </a:solidFill>
              </a:rPr>
              <a:t>fx</a:t>
            </a:r>
            <a:r>
              <a:rPr lang="en-US" sz="2800" dirty="0">
                <a:solidFill>
                  <a:prstClr val="black"/>
                </a:solidFill>
              </a:rPr>
              <a:t> femur.</a:t>
            </a:r>
          </a:p>
          <a:p>
            <a:pPr marL="0" lvl="0" indent="0" defTabSz="914400">
              <a:lnSpc>
                <a:spcPct val="90000"/>
              </a:lnSpc>
              <a:spcBef>
                <a:spcPts val="1000"/>
              </a:spcBef>
              <a:buNone/>
            </a:pPr>
            <a:r>
              <a:rPr lang="en-US" sz="2800" dirty="0">
                <a:solidFill>
                  <a:prstClr val="black"/>
                </a:solidFill>
              </a:rPr>
              <a:t>Has a caregiver who was present at bedside.  Patient described the fall to the ER provider, and was noted to be AAOx3 on arrival.  No recent illness, no h/o dementia.</a:t>
            </a:r>
          </a:p>
          <a:p>
            <a:pPr marL="0" lvl="0" indent="0" defTabSz="914400">
              <a:lnSpc>
                <a:spcPct val="90000"/>
              </a:lnSpc>
              <a:spcBef>
                <a:spcPts val="1000"/>
              </a:spcBef>
              <a:buNone/>
            </a:pPr>
            <a:r>
              <a:rPr lang="en-US" sz="2800" dirty="0">
                <a:solidFill>
                  <a:prstClr val="black"/>
                </a:solidFill>
              </a:rPr>
              <a:t>Patient was participating in discharge planning conversation with Case Management.</a:t>
            </a:r>
          </a:p>
          <a:p>
            <a:pPr marL="0" lvl="0" indent="0" defTabSz="914400">
              <a:lnSpc>
                <a:spcPct val="90000"/>
              </a:lnSpc>
              <a:spcBef>
                <a:spcPts val="1000"/>
              </a:spcBef>
              <a:buNone/>
            </a:pPr>
            <a:r>
              <a:rPr lang="en-US" sz="2800" dirty="0">
                <a:solidFill>
                  <a:prstClr val="black"/>
                </a:solidFill>
              </a:rPr>
              <a:t>H/P: </a:t>
            </a:r>
            <a:r>
              <a:rPr lang="en-US" sz="2800" dirty="0" err="1">
                <a:solidFill>
                  <a:prstClr val="black"/>
                </a:solidFill>
              </a:rPr>
              <a:t>Fx</a:t>
            </a:r>
            <a:r>
              <a:rPr lang="en-US" sz="2800" dirty="0">
                <a:solidFill>
                  <a:prstClr val="black"/>
                </a:solidFill>
              </a:rPr>
              <a:t> R Femur, Encephalopathy POA, </a:t>
            </a:r>
            <a:r>
              <a:rPr lang="en-US" sz="2800" dirty="0" err="1">
                <a:solidFill>
                  <a:prstClr val="black"/>
                </a:solidFill>
              </a:rPr>
              <a:t>Afib</a:t>
            </a:r>
            <a:r>
              <a:rPr lang="en-US" sz="2800" dirty="0">
                <a:solidFill>
                  <a:prstClr val="black"/>
                </a:solidFill>
              </a:rPr>
              <a:t>, CHF, CAD.</a:t>
            </a:r>
          </a:p>
          <a:p>
            <a:pPr marL="0" lvl="0" indent="0" defTabSz="914400">
              <a:lnSpc>
                <a:spcPct val="90000"/>
              </a:lnSpc>
              <a:spcBef>
                <a:spcPts val="1000"/>
              </a:spcBef>
              <a:buNone/>
            </a:pPr>
            <a:r>
              <a:rPr lang="en-US" sz="2800" dirty="0">
                <a:solidFill>
                  <a:prstClr val="black"/>
                </a:solidFill>
              </a:rPr>
              <a:t>Day 2 progress note state Encephalopathy -  POA, now resolved.</a:t>
            </a:r>
          </a:p>
          <a:p>
            <a:pPr marL="0" indent="0">
              <a:buNone/>
            </a:pPr>
            <a:endParaRPr lang="en-US" dirty="0"/>
          </a:p>
        </p:txBody>
      </p:sp>
      <p:sp>
        <p:nvSpPr>
          <p:cNvPr id="4" name="Slide Number Placeholder 3"/>
          <p:cNvSpPr>
            <a:spLocks noGrp="1"/>
          </p:cNvSpPr>
          <p:nvPr>
            <p:ph type="sldNum" sz="quarter" idx="12"/>
          </p:nvPr>
        </p:nvSpPr>
        <p:spPr/>
        <p:txBody>
          <a:bodyPr/>
          <a:lstStyle/>
          <a:p>
            <a:fld id="{5871E18A-32DC-D24E-9A19-6E55D040D2BF}" type="slidenum">
              <a:rPr lang="en-US" smtClean="0"/>
              <a:pPr/>
              <a:t>13</a:t>
            </a:fld>
            <a:endParaRPr lang="en-US"/>
          </a:p>
        </p:txBody>
      </p:sp>
    </p:spTree>
    <p:extLst>
      <p:ext uri="{BB962C8B-B14F-4D97-AF65-F5344CB8AC3E}">
        <p14:creationId xmlns:p14="http://schemas.microsoft.com/office/powerpoint/2010/main" val="41342980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Importance of Clinical Validation of Diagnoses</a:t>
            </a:r>
          </a:p>
        </p:txBody>
      </p:sp>
      <p:sp>
        <p:nvSpPr>
          <p:cNvPr id="3" name="Content Placeholder 2"/>
          <p:cNvSpPr>
            <a:spLocks noGrp="1"/>
          </p:cNvSpPr>
          <p:nvPr>
            <p:ph idx="1"/>
          </p:nvPr>
        </p:nvSpPr>
        <p:spPr>
          <a:xfrm>
            <a:off x="184355" y="1868283"/>
            <a:ext cx="8502445" cy="4035734"/>
          </a:xfrm>
        </p:spPr>
        <p:txBody>
          <a:bodyPr>
            <a:normAutofit fontScale="92500"/>
          </a:bodyPr>
          <a:lstStyle/>
          <a:p>
            <a:pPr marL="0" lvl="0" indent="0" defTabSz="914400">
              <a:lnSpc>
                <a:spcPct val="90000"/>
              </a:lnSpc>
              <a:spcBef>
                <a:spcPts val="1000"/>
              </a:spcBef>
              <a:buNone/>
            </a:pPr>
            <a:r>
              <a:rPr lang="en-US" sz="2800" dirty="0">
                <a:solidFill>
                  <a:prstClr val="black"/>
                </a:solidFill>
              </a:rPr>
              <a:t>A clinical validation is needed to get the clinical indicators in the chart to support the diagnosis of “encephalopathy”.</a:t>
            </a:r>
          </a:p>
          <a:p>
            <a:pPr marL="0" lvl="0" indent="0" defTabSz="914400">
              <a:lnSpc>
                <a:spcPct val="90000"/>
              </a:lnSpc>
              <a:spcBef>
                <a:spcPts val="1000"/>
              </a:spcBef>
              <a:buNone/>
            </a:pPr>
            <a:r>
              <a:rPr lang="en-US" sz="2800" dirty="0">
                <a:solidFill>
                  <a:prstClr val="black"/>
                </a:solidFill>
              </a:rPr>
              <a:t>No documented supporting evidence of encephalopathy or reason for encephalopathy.</a:t>
            </a:r>
          </a:p>
          <a:p>
            <a:pPr marL="0" lvl="0" indent="0" defTabSz="914400">
              <a:lnSpc>
                <a:spcPct val="90000"/>
              </a:lnSpc>
              <a:spcBef>
                <a:spcPts val="1000"/>
              </a:spcBef>
              <a:buNone/>
            </a:pPr>
            <a:r>
              <a:rPr lang="en-US" sz="2800" dirty="0">
                <a:solidFill>
                  <a:prstClr val="black"/>
                </a:solidFill>
              </a:rPr>
              <a:t>Allows for a diagnosis to be attached to the patient without any clinical support.</a:t>
            </a:r>
          </a:p>
          <a:p>
            <a:pPr marL="0" lvl="0" indent="0" defTabSz="914400">
              <a:lnSpc>
                <a:spcPct val="90000"/>
              </a:lnSpc>
              <a:spcBef>
                <a:spcPts val="1000"/>
              </a:spcBef>
              <a:buNone/>
            </a:pPr>
            <a:r>
              <a:rPr lang="en-US" sz="2800" dirty="0">
                <a:solidFill>
                  <a:prstClr val="black"/>
                </a:solidFill>
              </a:rPr>
              <a:t>It’s the only mcc on the record.</a:t>
            </a:r>
          </a:p>
          <a:p>
            <a:pPr marL="0" lvl="0" indent="0" defTabSz="914400">
              <a:lnSpc>
                <a:spcPct val="90000"/>
              </a:lnSpc>
              <a:spcBef>
                <a:spcPts val="1000"/>
              </a:spcBef>
              <a:buNone/>
            </a:pPr>
            <a:r>
              <a:rPr lang="en-US" sz="2800" dirty="0">
                <a:solidFill>
                  <a:prstClr val="black"/>
                </a:solidFill>
              </a:rPr>
              <a:t>Potential for denial of claim.</a:t>
            </a:r>
          </a:p>
          <a:p>
            <a:pPr marL="0" lvl="0" indent="0" defTabSz="914400">
              <a:lnSpc>
                <a:spcPct val="90000"/>
              </a:lnSpc>
              <a:spcBef>
                <a:spcPts val="1000"/>
              </a:spcBef>
              <a:buNone/>
            </a:pPr>
            <a:r>
              <a:rPr lang="en-US" sz="2800" dirty="0">
                <a:solidFill>
                  <a:prstClr val="black"/>
                </a:solidFill>
              </a:rPr>
              <a:t>Potential for RAC audit.</a:t>
            </a:r>
          </a:p>
          <a:p>
            <a:pPr marL="0" indent="0">
              <a:buNone/>
            </a:pPr>
            <a:endParaRPr lang="en-US" dirty="0"/>
          </a:p>
        </p:txBody>
      </p:sp>
      <p:sp>
        <p:nvSpPr>
          <p:cNvPr id="4" name="Slide Number Placeholder 3"/>
          <p:cNvSpPr>
            <a:spLocks noGrp="1"/>
          </p:cNvSpPr>
          <p:nvPr>
            <p:ph type="sldNum" sz="quarter" idx="12"/>
          </p:nvPr>
        </p:nvSpPr>
        <p:spPr/>
        <p:txBody>
          <a:bodyPr/>
          <a:lstStyle/>
          <a:p>
            <a:fld id="{5871E18A-32DC-D24E-9A19-6E55D040D2BF}" type="slidenum">
              <a:rPr lang="en-US" smtClean="0"/>
              <a:pPr/>
              <a:t>14</a:t>
            </a:fld>
            <a:endParaRPr lang="en-US"/>
          </a:p>
        </p:txBody>
      </p:sp>
    </p:spTree>
    <p:extLst>
      <p:ext uri="{BB962C8B-B14F-4D97-AF65-F5344CB8AC3E}">
        <p14:creationId xmlns:p14="http://schemas.microsoft.com/office/powerpoint/2010/main" val="234389949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atin typeface="+mn-lt"/>
                <a:ea typeface="+mn-ea"/>
                <a:cs typeface="+mn-cs"/>
              </a:rPr>
              <a:t>Compliant Query Practice</a:t>
            </a:r>
            <a:endParaRPr lang="en-US" sz="4800" dirty="0">
              <a:latin typeface="+mn-lt"/>
              <a:ea typeface="+mn-ea"/>
              <a:cs typeface="+mn-cs"/>
            </a:endParaRPr>
          </a:p>
        </p:txBody>
      </p:sp>
      <p:sp>
        <p:nvSpPr>
          <p:cNvPr id="3" name="Content Placeholder 2"/>
          <p:cNvSpPr>
            <a:spLocks noGrp="1"/>
          </p:cNvSpPr>
          <p:nvPr>
            <p:ph idx="1"/>
          </p:nvPr>
        </p:nvSpPr>
        <p:spPr>
          <a:xfrm>
            <a:off x="324464" y="1713424"/>
            <a:ext cx="8303342" cy="4244923"/>
          </a:xfrm>
        </p:spPr>
        <p:txBody>
          <a:bodyPr>
            <a:noAutofit/>
          </a:bodyPr>
          <a:lstStyle/>
          <a:p>
            <a:pPr marL="0" indent="0">
              <a:buNone/>
            </a:pPr>
            <a:r>
              <a:rPr lang="en-US" sz="2000" b="1" dirty="0" smtClean="0"/>
              <a:t>1. In a situation where the provider’s documented diagnosis does not appear to be supported by clinical findings, ask yourself:</a:t>
            </a:r>
          </a:p>
          <a:p>
            <a:r>
              <a:rPr lang="en-US" sz="2000" dirty="0" smtClean="0"/>
              <a:t>Does the diagnosis meet the criteria for a secondary diagnosis?</a:t>
            </a:r>
          </a:p>
          <a:p>
            <a:pPr lvl="1"/>
            <a:r>
              <a:rPr lang="en-US" sz="2000" dirty="0"/>
              <a:t>The </a:t>
            </a:r>
            <a:r>
              <a:rPr lang="en-US" sz="2000" i="1" dirty="0"/>
              <a:t>Official Guidelines for Coding and Reporting</a:t>
            </a:r>
            <a:r>
              <a:rPr lang="en-US" sz="2000" dirty="0"/>
              <a:t> </a:t>
            </a:r>
            <a:r>
              <a:rPr lang="en-US" sz="2000" dirty="0" smtClean="0"/>
              <a:t>define </a:t>
            </a:r>
            <a:r>
              <a:rPr lang="en-US" sz="2000" dirty="0"/>
              <a:t>an additional diagnosis as one which:</a:t>
            </a:r>
          </a:p>
          <a:p>
            <a:pPr lvl="2"/>
            <a:r>
              <a:rPr lang="en-US" sz="2000" dirty="0"/>
              <a:t>“affects patient care in terms of requiring: </a:t>
            </a:r>
            <a:r>
              <a:rPr lang="en-US" sz="2000" i="1" dirty="0"/>
              <a:t>clinical evaluation</a:t>
            </a:r>
            <a:r>
              <a:rPr lang="en-US" sz="2000" dirty="0"/>
              <a:t>; or </a:t>
            </a:r>
            <a:r>
              <a:rPr lang="en-US" sz="2000" i="1" dirty="0"/>
              <a:t>therapeutic treatment</a:t>
            </a:r>
            <a:r>
              <a:rPr lang="en-US" sz="2000" dirty="0"/>
              <a:t>; or </a:t>
            </a:r>
            <a:r>
              <a:rPr lang="en-US" sz="2000" i="1" dirty="0"/>
              <a:t>diagnostic procedures</a:t>
            </a:r>
            <a:r>
              <a:rPr lang="en-US" sz="2000" dirty="0"/>
              <a:t>; or </a:t>
            </a:r>
            <a:r>
              <a:rPr lang="en-US" sz="2000" i="1" dirty="0"/>
              <a:t>extended length of hospital stays</a:t>
            </a:r>
            <a:r>
              <a:rPr lang="en-US" sz="2000" dirty="0"/>
              <a:t>; or </a:t>
            </a:r>
            <a:r>
              <a:rPr lang="en-US" sz="2000" i="1" dirty="0"/>
              <a:t>increased nursing care and/or monitoring</a:t>
            </a:r>
            <a:r>
              <a:rPr lang="en-US" sz="2000" i="1" dirty="0" smtClean="0"/>
              <a:t>.”</a:t>
            </a:r>
          </a:p>
          <a:p>
            <a:r>
              <a:rPr lang="en-US" sz="2000" dirty="0" smtClean="0"/>
              <a:t>What clinical indicators are documented to support the diagnosis? Include patient presentation, symptoms, complaints, lab results, diagnostic studies, ordered treatments and interventions, monitoring/assessments present in medical record, in nursing notes and auxiliary staff notes</a:t>
            </a:r>
            <a:endParaRPr lang="en-US" sz="2000" dirty="0"/>
          </a:p>
          <a:p>
            <a:pPr marL="400050" lvl="1" indent="0">
              <a:buNone/>
            </a:pPr>
            <a:endParaRPr lang="en-US" sz="2000" dirty="0"/>
          </a:p>
        </p:txBody>
      </p:sp>
      <p:sp>
        <p:nvSpPr>
          <p:cNvPr id="4" name="Slide Number Placeholder 3"/>
          <p:cNvSpPr>
            <a:spLocks noGrp="1"/>
          </p:cNvSpPr>
          <p:nvPr>
            <p:ph type="sldNum" sz="quarter" idx="12"/>
          </p:nvPr>
        </p:nvSpPr>
        <p:spPr/>
        <p:txBody>
          <a:bodyPr/>
          <a:lstStyle/>
          <a:p>
            <a:fld id="{5871E18A-32DC-D24E-9A19-6E55D040D2BF}" type="slidenum">
              <a:rPr lang="en-US" smtClean="0"/>
              <a:pPr/>
              <a:t>15</a:t>
            </a:fld>
            <a:endParaRPr lang="en-US"/>
          </a:p>
        </p:txBody>
      </p:sp>
    </p:spTree>
    <p:extLst>
      <p:ext uri="{BB962C8B-B14F-4D97-AF65-F5344CB8AC3E}">
        <p14:creationId xmlns:p14="http://schemas.microsoft.com/office/powerpoint/2010/main" val="2651427098"/>
      </p:ext>
    </p:extLst>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solidFill>
                  <a:prstClr val="white"/>
                </a:solidFill>
              </a:rPr>
              <a:t>Compliant Query Practice</a:t>
            </a:r>
            <a:endParaRPr lang="en-US" dirty="0"/>
          </a:p>
        </p:txBody>
      </p:sp>
      <p:sp>
        <p:nvSpPr>
          <p:cNvPr id="3" name="Content Placeholder 2"/>
          <p:cNvSpPr>
            <a:spLocks noGrp="1"/>
          </p:cNvSpPr>
          <p:nvPr>
            <p:ph idx="1"/>
          </p:nvPr>
        </p:nvSpPr>
        <p:spPr>
          <a:xfrm>
            <a:off x="362857" y="1868283"/>
            <a:ext cx="8323943" cy="4035734"/>
          </a:xfrm>
        </p:spPr>
        <p:txBody>
          <a:bodyPr>
            <a:normAutofit fontScale="47500" lnSpcReduction="20000"/>
          </a:bodyPr>
          <a:lstStyle/>
          <a:p>
            <a:pPr marL="0" indent="0">
              <a:buNone/>
            </a:pPr>
            <a:r>
              <a:rPr lang="en-US" sz="3600" b="1" dirty="0" smtClean="0"/>
              <a:t>2. Query the provider for clinical validation of the diagnosis.</a:t>
            </a:r>
          </a:p>
          <a:p>
            <a:r>
              <a:rPr lang="en-US" sz="3800" dirty="0"/>
              <a:t>Queries should be used to support the criteria for quality documentation: legibility, completeness, clarity, consistency, and precision in the EMR</a:t>
            </a:r>
            <a:r>
              <a:rPr lang="en-US" sz="3800" dirty="0" smtClean="0"/>
              <a:t>.</a:t>
            </a:r>
          </a:p>
          <a:p>
            <a:r>
              <a:rPr lang="en-US" sz="3800" dirty="0" smtClean="0"/>
              <a:t>A </a:t>
            </a:r>
            <a:r>
              <a:rPr lang="en-US" sz="3800" dirty="0"/>
              <a:t>certified coder who has identified a diagnosis which needs more clinical support does not have the ability to validate it, but </a:t>
            </a:r>
            <a:r>
              <a:rPr lang="en-US" sz="3800" dirty="0" smtClean="0"/>
              <a:t>they do have </a:t>
            </a:r>
            <a:r>
              <a:rPr lang="en-US" sz="3800" dirty="0"/>
              <a:t>the skills to recognize the necessity for </a:t>
            </a:r>
            <a:r>
              <a:rPr lang="en-US" sz="3800" dirty="0" smtClean="0"/>
              <a:t>validation. </a:t>
            </a:r>
            <a:r>
              <a:rPr lang="en-US" sz="3800" dirty="0" smtClean="0"/>
              <a:t> (program with a concurrent coder)</a:t>
            </a:r>
            <a:endParaRPr lang="en-US" sz="3800" dirty="0" smtClean="0"/>
          </a:p>
          <a:p>
            <a:r>
              <a:rPr lang="en-US" sz="3800" dirty="0" smtClean="0"/>
              <a:t>A CDI Specialist is the </a:t>
            </a:r>
            <a:r>
              <a:rPr lang="en-US" sz="3800" dirty="0"/>
              <a:t>clinician or individual with the appropriate </a:t>
            </a:r>
            <a:r>
              <a:rPr lang="en-US" sz="3800" dirty="0" smtClean="0"/>
              <a:t>credentials to </a:t>
            </a:r>
            <a:r>
              <a:rPr lang="en-US" sz="3800" dirty="0"/>
              <a:t>generate a </a:t>
            </a:r>
            <a:r>
              <a:rPr lang="en-US" sz="3800" dirty="0" smtClean="0"/>
              <a:t>clinical validation query</a:t>
            </a:r>
            <a:r>
              <a:rPr lang="en-US" sz="3800" dirty="0"/>
              <a:t>. </a:t>
            </a:r>
            <a:endParaRPr lang="en-US" sz="3800" dirty="0" smtClean="0"/>
          </a:p>
          <a:p>
            <a:r>
              <a:rPr lang="en-US" sz="3800" dirty="0" smtClean="0"/>
              <a:t>The </a:t>
            </a:r>
            <a:r>
              <a:rPr lang="en-US" sz="3800" dirty="0"/>
              <a:t>physician is the one who performs the validation by responding to the query in the </a:t>
            </a:r>
            <a:r>
              <a:rPr lang="en-US" sz="3800" dirty="0" smtClean="0"/>
              <a:t>affirmative and </a:t>
            </a:r>
            <a:r>
              <a:rPr lang="en-US" sz="3800" dirty="0"/>
              <a:t>providing the clinical evidence </a:t>
            </a:r>
            <a:r>
              <a:rPr lang="en-US" sz="3800" dirty="0" smtClean="0"/>
              <a:t>they relied upon to make the </a:t>
            </a:r>
            <a:r>
              <a:rPr lang="en-US" sz="3800" dirty="0"/>
              <a:t>diagnosis in question</a:t>
            </a:r>
            <a:r>
              <a:rPr lang="en-US" sz="3800" dirty="0" smtClean="0"/>
              <a:t>.</a:t>
            </a:r>
          </a:p>
          <a:p>
            <a:pPr marL="0" indent="0">
              <a:buNone/>
            </a:pPr>
            <a:endParaRPr lang="en-US" sz="3800" dirty="0" smtClean="0"/>
          </a:p>
          <a:p>
            <a:pPr marL="0" indent="0">
              <a:buNone/>
              <a:defRPr/>
            </a:pPr>
            <a:r>
              <a:rPr lang="en-US" sz="3800" dirty="0" smtClean="0"/>
              <a:t>*** </a:t>
            </a:r>
            <a:r>
              <a:rPr lang="en-US" sz="3800" dirty="0"/>
              <a:t>Absence of abnormal clinical indicators does not mean the condition </a:t>
            </a:r>
            <a:r>
              <a:rPr lang="en-US" sz="3800" dirty="0" smtClean="0"/>
              <a:t>is </a:t>
            </a:r>
            <a:r>
              <a:rPr lang="en-US" sz="3800" dirty="0"/>
              <a:t>not present; it means the encounter needs clinical review and the condition may require more </a:t>
            </a:r>
            <a:r>
              <a:rPr lang="en-US" sz="3800" dirty="0" smtClean="0"/>
              <a:t>provider documentation </a:t>
            </a:r>
            <a:r>
              <a:rPr lang="en-US" sz="3800" dirty="0"/>
              <a:t>to support </a:t>
            </a:r>
            <a:r>
              <a:rPr lang="en-US" sz="3800" dirty="0" smtClean="0"/>
              <a:t>the diagnosis. </a:t>
            </a:r>
            <a:r>
              <a:rPr lang="en-US" dirty="0"/>
              <a:t>	</a:t>
            </a:r>
          </a:p>
        </p:txBody>
      </p:sp>
      <p:sp>
        <p:nvSpPr>
          <p:cNvPr id="4" name="Slide Number Placeholder 3"/>
          <p:cNvSpPr>
            <a:spLocks noGrp="1"/>
          </p:cNvSpPr>
          <p:nvPr>
            <p:ph type="sldNum" sz="quarter" idx="12"/>
          </p:nvPr>
        </p:nvSpPr>
        <p:spPr/>
        <p:txBody>
          <a:bodyPr/>
          <a:lstStyle/>
          <a:p>
            <a:fld id="{5871E18A-32DC-D24E-9A19-6E55D040D2BF}" type="slidenum">
              <a:rPr lang="en-US" smtClean="0"/>
              <a:pPr/>
              <a:t>16</a:t>
            </a:fld>
            <a:endParaRPr lang="en-US"/>
          </a:p>
        </p:txBody>
      </p:sp>
    </p:spTree>
    <p:extLst>
      <p:ext uri="{BB962C8B-B14F-4D97-AF65-F5344CB8AC3E}">
        <p14:creationId xmlns:p14="http://schemas.microsoft.com/office/powerpoint/2010/main" val="3871301533"/>
      </p:ext>
    </p:extLst>
  </p:cSld>
  <p:clrMapOvr>
    <a:masterClrMapping/>
  </p:clrMapOvr>
  <p:transition spd="slow">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DRG Denial for Sepsis and Acute Respiratory Failure</a:t>
            </a:r>
            <a:endParaRPr lang="en-US" sz="4000" dirty="0"/>
          </a:p>
        </p:txBody>
      </p:sp>
      <p:sp>
        <p:nvSpPr>
          <p:cNvPr id="3" name="Content Placeholder 2"/>
          <p:cNvSpPr>
            <a:spLocks noGrp="1"/>
          </p:cNvSpPr>
          <p:nvPr>
            <p:ph idx="1"/>
          </p:nvPr>
        </p:nvSpPr>
        <p:spPr>
          <a:xfrm>
            <a:off x="302342" y="1868283"/>
            <a:ext cx="8384458" cy="4035734"/>
          </a:xfrm>
        </p:spPr>
        <p:txBody>
          <a:bodyPr/>
          <a:lstStyle/>
          <a:p>
            <a:pPr marL="0" indent="0">
              <a:buNone/>
            </a:pPr>
            <a:r>
              <a:rPr lang="en-US" dirty="0" smtClean="0"/>
              <a:t>Payer Denial letter from UHC for DRG 871</a:t>
            </a:r>
            <a:endParaRPr lang="en-US" dirty="0"/>
          </a:p>
        </p:txBody>
      </p:sp>
      <p:pic>
        <p:nvPicPr>
          <p:cNvPr id="4" name="Picture 3"/>
          <p:cNvPicPr>
            <a:picLocks noChangeAspect="1"/>
          </p:cNvPicPr>
          <p:nvPr/>
        </p:nvPicPr>
        <p:blipFill>
          <a:blip r:embed="rId2"/>
          <a:stretch>
            <a:fillRect/>
          </a:stretch>
        </p:blipFill>
        <p:spPr>
          <a:xfrm>
            <a:off x="1228725" y="2389237"/>
            <a:ext cx="6686550" cy="3660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5871E18A-32DC-D24E-9A19-6E55D040D2BF}" type="slidenum">
              <a:rPr lang="en-US" smtClean="0"/>
              <a:pPr/>
              <a:t>17</a:t>
            </a:fld>
            <a:endParaRPr lang="en-US"/>
          </a:p>
        </p:txBody>
      </p:sp>
      <p:sp>
        <p:nvSpPr>
          <p:cNvPr id="6" name="Right Arrow 5"/>
          <p:cNvSpPr/>
          <p:nvPr/>
        </p:nvSpPr>
        <p:spPr>
          <a:xfrm>
            <a:off x="1623061" y="2607564"/>
            <a:ext cx="612648" cy="1432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9" name="Straight Arrow Connector 8"/>
          <p:cNvCxnSpPr/>
          <p:nvPr/>
        </p:nvCxnSpPr>
        <p:spPr>
          <a:xfrm>
            <a:off x="1555955" y="3082413"/>
            <a:ext cx="326529" cy="25072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99717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DRG Denial for Sepsis and Acute Respiratory Failure</a:t>
            </a:r>
            <a:endParaRPr lang="en-US" sz="4000" dirty="0"/>
          </a:p>
        </p:txBody>
      </p:sp>
      <p:sp>
        <p:nvSpPr>
          <p:cNvPr id="3" name="Content Placeholder 2"/>
          <p:cNvSpPr>
            <a:spLocks noGrp="1"/>
          </p:cNvSpPr>
          <p:nvPr>
            <p:ph idx="1"/>
          </p:nvPr>
        </p:nvSpPr>
        <p:spPr>
          <a:xfrm>
            <a:off x="302342" y="1868283"/>
            <a:ext cx="8384458" cy="4035734"/>
          </a:xfrm>
        </p:spPr>
        <p:txBody>
          <a:bodyPr/>
          <a:lstStyle/>
          <a:p>
            <a:pPr marL="0" indent="0">
              <a:buNone/>
            </a:pPr>
            <a:r>
              <a:rPr lang="en-US" dirty="0" smtClean="0"/>
              <a:t>Payer recommended DRG 194 - simple PNA w CC</a:t>
            </a:r>
            <a:endParaRPr lang="en-US" dirty="0"/>
          </a:p>
        </p:txBody>
      </p:sp>
      <p:pic>
        <p:nvPicPr>
          <p:cNvPr id="5" name="Picture 4"/>
          <p:cNvPicPr>
            <a:picLocks noChangeAspect="1"/>
          </p:cNvPicPr>
          <p:nvPr/>
        </p:nvPicPr>
        <p:blipFill>
          <a:blip r:embed="rId2"/>
          <a:stretch>
            <a:fillRect/>
          </a:stretch>
        </p:blipFill>
        <p:spPr>
          <a:xfrm>
            <a:off x="1194158" y="2448231"/>
            <a:ext cx="6600825" cy="3546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ight Arrow 5"/>
          <p:cNvSpPr/>
          <p:nvPr/>
        </p:nvSpPr>
        <p:spPr>
          <a:xfrm>
            <a:off x="1562100" y="2705100"/>
            <a:ext cx="610466" cy="14640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871E18A-32DC-D24E-9A19-6E55D040D2BF}" type="slidenum">
              <a:rPr lang="en-US" smtClean="0"/>
              <a:pPr/>
              <a:t>18</a:t>
            </a:fld>
            <a:endParaRPr lang="en-US"/>
          </a:p>
        </p:txBody>
      </p:sp>
      <p:sp>
        <p:nvSpPr>
          <p:cNvPr id="7" name="Rectangle 6"/>
          <p:cNvSpPr/>
          <p:nvPr/>
        </p:nvSpPr>
        <p:spPr>
          <a:xfrm>
            <a:off x="2942304" y="3554361"/>
            <a:ext cx="914400" cy="2839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-$5,200</a:t>
            </a:r>
            <a:endParaRPr lang="en-US" dirty="0"/>
          </a:p>
        </p:txBody>
      </p:sp>
    </p:spTree>
    <p:extLst>
      <p:ext uri="{BB962C8B-B14F-4D97-AF65-F5344CB8AC3E}">
        <p14:creationId xmlns:p14="http://schemas.microsoft.com/office/powerpoint/2010/main" val="2744264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Lack of Clinical Indicators for Sepsis</a:t>
            </a:r>
            <a:endParaRPr lang="en-US" dirty="0"/>
          </a:p>
        </p:txBody>
      </p:sp>
      <p:sp>
        <p:nvSpPr>
          <p:cNvPr id="3" name="Content Placeholder 2"/>
          <p:cNvSpPr>
            <a:spLocks noGrp="1"/>
          </p:cNvSpPr>
          <p:nvPr>
            <p:ph idx="1"/>
          </p:nvPr>
        </p:nvSpPr>
        <p:spPr>
          <a:xfrm>
            <a:off x="184355" y="1868283"/>
            <a:ext cx="8502445" cy="4035734"/>
          </a:xfrm>
        </p:spPr>
        <p:txBody>
          <a:bodyPr>
            <a:normAutofit/>
          </a:bodyPr>
          <a:lstStyle/>
          <a:p>
            <a:pPr marL="0" indent="0">
              <a:buNone/>
            </a:pPr>
            <a:r>
              <a:rPr lang="en-US" dirty="0" smtClean="0"/>
              <a:t>Payer letter stated DRG reassigned due to:</a:t>
            </a:r>
          </a:p>
          <a:p>
            <a:r>
              <a:rPr lang="en-US" dirty="0" smtClean="0"/>
              <a:t>No clinical indicators supporting sepsis dx	</a:t>
            </a:r>
          </a:p>
          <a:p>
            <a:pPr lvl="1"/>
            <a:r>
              <a:rPr lang="en-US" dirty="0" smtClean="0"/>
              <a:t>ED VS: T 100.9, BP 188/96, P 88, R 16, Labs: WBC 16</a:t>
            </a:r>
          </a:p>
          <a:p>
            <a:pPr lvl="1"/>
            <a:r>
              <a:rPr lang="en-US" dirty="0" smtClean="0"/>
              <a:t>CXR: RML and RLL infiltrates</a:t>
            </a:r>
          </a:p>
          <a:p>
            <a:pPr lvl="1"/>
            <a:r>
              <a:rPr lang="en-US" dirty="0" smtClean="0"/>
              <a:t>Meds: IV </a:t>
            </a:r>
            <a:r>
              <a:rPr lang="en-US" dirty="0" err="1" smtClean="0"/>
              <a:t>Abx</a:t>
            </a:r>
            <a:r>
              <a:rPr lang="en-US" dirty="0" smtClean="0"/>
              <a:t> for PNA</a:t>
            </a:r>
          </a:p>
          <a:p>
            <a:pPr lvl="1"/>
            <a:r>
              <a:rPr lang="en-US" dirty="0" smtClean="0"/>
              <a:t>No hypotension, thrombocytopenia, AMS</a:t>
            </a:r>
          </a:p>
          <a:p>
            <a:pPr lvl="1"/>
            <a:endParaRPr lang="en-US" dirty="0" smtClean="0"/>
          </a:p>
        </p:txBody>
      </p:sp>
      <p:pic>
        <p:nvPicPr>
          <p:cNvPr id="4" name="Picture 3"/>
          <p:cNvPicPr>
            <a:picLocks noChangeAspect="1"/>
          </p:cNvPicPr>
          <p:nvPr/>
        </p:nvPicPr>
        <p:blipFill>
          <a:blip r:embed="rId2"/>
          <a:stretch>
            <a:fillRect/>
          </a:stretch>
        </p:blipFill>
        <p:spPr>
          <a:xfrm>
            <a:off x="1" y="196628"/>
            <a:ext cx="2049236" cy="1532164"/>
          </a:xfrm>
          <a:prstGeom prst="rect">
            <a:avLst/>
          </a:prstGeom>
        </p:spPr>
      </p:pic>
      <p:sp>
        <p:nvSpPr>
          <p:cNvPr id="5" name="Slide Number Placeholder 4"/>
          <p:cNvSpPr>
            <a:spLocks noGrp="1"/>
          </p:cNvSpPr>
          <p:nvPr>
            <p:ph type="sldNum" sz="quarter" idx="12"/>
          </p:nvPr>
        </p:nvSpPr>
        <p:spPr/>
        <p:txBody>
          <a:bodyPr/>
          <a:lstStyle/>
          <a:p>
            <a:fld id="{5871E18A-32DC-D24E-9A19-6E55D040D2BF}" type="slidenum">
              <a:rPr lang="en-US" smtClean="0"/>
              <a:pPr/>
              <a:t>19</a:t>
            </a:fld>
            <a:endParaRPr lang="en-US"/>
          </a:p>
        </p:txBody>
      </p:sp>
    </p:spTree>
    <p:extLst>
      <p:ext uri="{BB962C8B-B14F-4D97-AF65-F5344CB8AC3E}">
        <p14:creationId xmlns:p14="http://schemas.microsoft.com/office/powerpoint/2010/main" val="1623269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200" dirty="0" smtClean="0"/>
              <a:t>ICD 10—CM Guideline for Coding and Reporting </a:t>
            </a:r>
            <a:r>
              <a:rPr lang="en-US" sz="2200" dirty="0"/>
              <a:t>in </a:t>
            </a:r>
            <a:r>
              <a:rPr lang="en-US" sz="2200" dirty="0" smtClean="0"/>
              <a:t>2017 </a:t>
            </a:r>
            <a:br>
              <a:rPr lang="en-US" sz="2200" dirty="0" smtClean="0"/>
            </a:br>
            <a:r>
              <a:rPr lang="en-US" sz="2200" dirty="0" smtClean="0"/>
              <a:t>I.A</a:t>
            </a:r>
            <a:r>
              <a:rPr lang="en-US" sz="2200" dirty="0"/>
              <a:t>. 19 Code </a:t>
            </a:r>
            <a:r>
              <a:rPr lang="en-US" sz="2200" dirty="0" smtClean="0"/>
              <a:t>Assignment and Clinical Criteria</a:t>
            </a:r>
            <a:endParaRPr lang="en-US" sz="2200" dirty="0"/>
          </a:p>
        </p:txBody>
      </p:sp>
      <p:sp>
        <p:nvSpPr>
          <p:cNvPr id="3" name="Content Placeholder 2"/>
          <p:cNvSpPr>
            <a:spLocks noGrp="1"/>
          </p:cNvSpPr>
          <p:nvPr>
            <p:ph idx="1"/>
          </p:nvPr>
        </p:nvSpPr>
        <p:spPr>
          <a:xfrm>
            <a:off x="493486" y="1868283"/>
            <a:ext cx="8193314" cy="4035734"/>
          </a:xfrm>
        </p:spPr>
        <p:txBody>
          <a:bodyPr>
            <a:normAutofit fontScale="92500"/>
          </a:bodyPr>
          <a:lstStyle/>
          <a:p>
            <a:pPr marL="0" indent="0">
              <a:buNone/>
            </a:pPr>
            <a:r>
              <a:rPr lang="en-US" dirty="0" smtClean="0"/>
              <a:t>The</a:t>
            </a:r>
            <a:r>
              <a:rPr lang="en-US" dirty="0"/>
              <a:t> </a:t>
            </a:r>
            <a:r>
              <a:rPr lang="en-US" i="1" u="sng" dirty="0">
                <a:hlinkClick r:id="rId2"/>
              </a:rPr>
              <a:t>ICD-10-CM Official Guidelines for Coding and Reporting for 2017</a:t>
            </a:r>
            <a:r>
              <a:rPr lang="en-US" dirty="0"/>
              <a:t> state</a:t>
            </a:r>
            <a:r>
              <a:rPr lang="en-US" dirty="0" smtClean="0"/>
              <a:t>: </a:t>
            </a:r>
            <a:endParaRPr lang="en-US" dirty="0"/>
          </a:p>
          <a:p>
            <a:r>
              <a:rPr lang="en-US" i="1" dirty="0" smtClean="0"/>
              <a:t>“The </a:t>
            </a:r>
            <a:r>
              <a:rPr lang="en-US" i="1" dirty="0"/>
              <a:t>assignment of a diagnosis code is based on the provider’s diagnostic statement that the condition exists. The provider’s statement that the patient has a particular condition is sufficient</a:t>
            </a:r>
            <a:r>
              <a:rPr lang="en-US" i="1" dirty="0" smtClean="0"/>
              <a:t>. Code assignment is not based on clinical criteria used by the provider to establish the diagnosis.”</a:t>
            </a:r>
            <a:endParaRPr lang="en-US" dirty="0"/>
          </a:p>
          <a:p>
            <a:pPr>
              <a:buNone/>
            </a:pPr>
            <a:endParaRPr lang="en-US" dirty="0"/>
          </a:p>
        </p:txBody>
      </p:sp>
      <p:sp>
        <p:nvSpPr>
          <p:cNvPr id="4" name="Slide Number Placeholder 3"/>
          <p:cNvSpPr>
            <a:spLocks noGrp="1"/>
          </p:cNvSpPr>
          <p:nvPr>
            <p:ph type="sldNum" sz="quarter" idx="12"/>
          </p:nvPr>
        </p:nvSpPr>
        <p:spPr/>
        <p:txBody>
          <a:bodyPr/>
          <a:lstStyle/>
          <a:p>
            <a:fld id="{5871E18A-32DC-D24E-9A19-6E55D040D2BF}" type="slidenum">
              <a:rPr lang="en-US" smtClean="0"/>
              <a:pPr/>
              <a:t>2</a:t>
            </a:fld>
            <a:endParaRPr lang="en-US"/>
          </a:p>
        </p:txBody>
      </p:sp>
    </p:spTree>
    <p:extLst>
      <p:ext uri="{BB962C8B-B14F-4D97-AF65-F5344CB8AC3E}">
        <p14:creationId xmlns:p14="http://schemas.microsoft.com/office/powerpoint/2010/main" val="4234371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Lack of Clinical Indicators for </a:t>
            </a:r>
            <a:br>
              <a:rPr lang="en-US" dirty="0" smtClean="0"/>
            </a:br>
            <a:r>
              <a:rPr lang="en-US" dirty="0" smtClean="0"/>
              <a:t>Acute </a:t>
            </a:r>
            <a:r>
              <a:rPr lang="en-US" dirty="0"/>
              <a:t>Respiratory Failure</a:t>
            </a:r>
          </a:p>
        </p:txBody>
      </p:sp>
      <p:sp>
        <p:nvSpPr>
          <p:cNvPr id="3" name="Content Placeholder 2"/>
          <p:cNvSpPr>
            <a:spLocks noGrp="1"/>
          </p:cNvSpPr>
          <p:nvPr>
            <p:ph idx="1"/>
          </p:nvPr>
        </p:nvSpPr>
        <p:spPr>
          <a:xfrm>
            <a:off x="184355" y="1868283"/>
            <a:ext cx="8502445" cy="4035734"/>
          </a:xfrm>
        </p:spPr>
        <p:txBody>
          <a:bodyPr>
            <a:normAutofit fontScale="92500" lnSpcReduction="10000"/>
          </a:bodyPr>
          <a:lstStyle/>
          <a:p>
            <a:pPr marL="0" indent="0">
              <a:buNone/>
            </a:pPr>
            <a:r>
              <a:rPr lang="en-US" dirty="0" smtClean="0"/>
              <a:t>Payer letter stated DRG reassigned due to:</a:t>
            </a:r>
          </a:p>
          <a:p>
            <a:r>
              <a:rPr lang="en-US" dirty="0" smtClean="0"/>
              <a:t>No clinical indicators supporting acute </a:t>
            </a:r>
            <a:r>
              <a:rPr lang="en-US" dirty="0" err="1" smtClean="0"/>
              <a:t>resp</a:t>
            </a:r>
            <a:r>
              <a:rPr lang="en-US" dirty="0" smtClean="0"/>
              <a:t> failure 	</a:t>
            </a:r>
          </a:p>
          <a:p>
            <a:pPr lvl="1"/>
            <a:r>
              <a:rPr lang="en-US" dirty="0" smtClean="0"/>
              <a:t>ED VS: T 100.9, BP 188/96, P 88, R 16</a:t>
            </a:r>
          </a:p>
          <a:p>
            <a:pPr lvl="1"/>
            <a:r>
              <a:rPr lang="en-US" dirty="0" smtClean="0"/>
              <a:t>Given O2 in triage, O2 sat 92%</a:t>
            </a:r>
          </a:p>
          <a:p>
            <a:pPr lvl="1"/>
            <a:r>
              <a:rPr lang="en-US" dirty="0" smtClean="0"/>
              <a:t>No ABG’s</a:t>
            </a:r>
          </a:p>
          <a:p>
            <a:pPr lvl="1"/>
            <a:r>
              <a:rPr lang="en-US" dirty="0" smtClean="0"/>
              <a:t>Acute </a:t>
            </a:r>
            <a:r>
              <a:rPr lang="en-US" dirty="0" err="1" smtClean="0"/>
              <a:t>resp</a:t>
            </a:r>
            <a:r>
              <a:rPr lang="en-US" dirty="0" smtClean="0"/>
              <a:t> failure in COPD implies a 10-15 </a:t>
            </a:r>
            <a:r>
              <a:rPr lang="en-US" dirty="0" err="1" smtClean="0"/>
              <a:t>mmHG</a:t>
            </a:r>
            <a:r>
              <a:rPr lang="en-US" dirty="0" smtClean="0"/>
              <a:t> decrease in baseline PO2.</a:t>
            </a:r>
          </a:p>
          <a:p>
            <a:pPr lvl="1"/>
            <a:r>
              <a:rPr lang="en-US" dirty="0" smtClean="0"/>
              <a:t>No adult respiratory distress syndrome</a:t>
            </a:r>
          </a:p>
          <a:p>
            <a:pPr lvl="1"/>
            <a:r>
              <a:rPr lang="en-US" dirty="0" smtClean="0"/>
              <a:t>PDX is PNA</a:t>
            </a:r>
            <a:endParaRPr lang="en-US" dirty="0"/>
          </a:p>
        </p:txBody>
      </p:sp>
      <p:pic>
        <p:nvPicPr>
          <p:cNvPr id="4" name="Picture 3"/>
          <p:cNvPicPr>
            <a:picLocks noChangeAspect="1"/>
          </p:cNvPicPr>
          <p:nvPr/>
        </p:nvPicPr>
        <p:blipFill>
          <a:blip r:embed="rId2"/>
          <a:stretch>
            <a:fillRect/>
          </a:stretch>
        </p:blipFill>
        <p:spPr>
          <a:xfrm>
            <a:off x="6558951" y="5129857"/>
            <a:ext cx="2127849" cy="1548319"/>
          </a:xfrm>
          <a:prstGeom prst="rect">
            <a:avLst/>
          </a:prstGeom>
        </p:spPr>
      </p:pic>
      <p:sp>
        <p:nvSpPr>
          <p:cNvPr id="5" name="Slide Number Placeholder 4"/>
          <p:cNvSpPr>
            <a:spLocks noGrp="1"/>
          </p:cNvSpPr>
          <p:nvPr>
            <p:ph type="sldNum" sz="quarter" idx="12"/>
          </p:nvPr>
        </p:nvSpPr>
        <p:spPr/>
        <p:txBody>
          <a:bodyPr/>
          <a:lstStyle/>
          <a:p>
            <a:fld id="{5871E18A-32DC-D24E-9A19-6E55D040D2BF}" type="slidenum">
              <a:rPr lang="en-US" smtClean="0"/>
              <a:pPr/>
              <a:t>20</a:t>
            </a:fld>
            <a:endParaRPr lang="en-US"/>
          </a:p>
        </p:txBody>
      </p:sp>
    </p:spTree>
    <p:extLst>
      <p:ext uri="{BB962C8B-B14F-4D97-AF65-F5344CB8AC3E}">
        <p14:creationId xmlns:p14="http://schemas.microsoft.com/office/powerpoint/2010/main" val="670688452"/>
      </p:ext>
    </p:extLst>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DRG Denial for Sepsis and Acute Respiratory Failure</a:t>
            </a:r>
          </a:p>
        </p:txBody>
      </p:sp>
      <p:sp>
        <p:nvSpPr>
          <p:cNvPr id="3" name="Content Placeholder 2"/>
          <p:cNvSpPr>
            <a:spLocks noGrp="1"/>
          </p:cNvSpPr>
          <p:nvPr>
            <p:ph idx="1"/>
          </p:nvPr>
        </p:nvSpPr>
        <p:spPr>
          <a:xfrm>
            <a:off x="184355" y="1868283"/>
            <a:ext cx="8502445" cy="4035734"/>
          </a:xfrm>
        </p:spPr>
        <p:txBody>
          <a:bodyPr>
            <a:normAutofit/>
          </a:bodyPr>
          <a:lstStyle/>
          <a:p>
            <a:pPr marL="0" indent="0">
              <a:buNone/>
            </a:pPr>
            <a:r>
              <a:rPr lang="en-US" dirty="0" smtClean="0"/>
              <a:t>Appeal letter written to dispute DRG 194:</a:t>
            </a:r>
          </a:p>
          <a:p>
            <a:r>
              <a:rPr lang="en-US" dirty="0" smtClean="0"/>
              <a:t>Agreed sepsis could not be supported </a:t>
            </a:r>
          </a:p>
          <a:p>
            <a:pPr lvl="1"/>
            <a:r>
              <a:rPr lang="en-US" dirty="0" smtClean="0"/>
              <a:t>Positive blood cultures but reported suggestive of  contamination at time of collection</a:t>
            </a:r>
          </a:p>
          <a:p>
            <a:pPr lvl="1"/>
            <a:r>
              <a:rPr lang="en-US" dirty="0" smtClean="0"/>
              <a:t>Patient had temp x2 but did not exceed 101F</a:t>
            </a:r>
          </a:p>
          <a:p>
            <a:pPr lvl="1"/>
            <a:r>
              <a:rPr lang="en-US" dirty="0" smtClean="0"/>
              <a:t>Lactic acid 1.0, </a:t>
            </a:r>
            <a:r>
              <a:rPr lang="en-US" dirty="0" err="1" smtClean="0"/>
              <a:t>procalcitonin</a:t>
            </a:r>
            <a:r>
              <a:rPr lang="en-US" dirty="0" smtClean="0"/>
              <a:t> WNL</a:t>
            </a:r>
          </a:p>
        </p:txBody>
      </p:sp>
      <p:sp>
        <p:nvSpPr>
          <p:cNvPr id="4" name="Slide Number Placeholder 3"/>
          <p:cNvSpPr>
            <a:spLocks noGrp="1"/>
          </p:cNvSpPr>
          <p:nvPr>
            <p:ph type="sldNum" sz="quarter" idx="12"/>
          </p:nvPr>
        </p:nvSpPr>
        <p:spPr/>
        <p:txBody>
          <a:bodyPr/>
          <a:lstStyle/>
          <a:p>
            <a:fld id="{5871E18A-32DC-D24E-9A19-6E55D040D2BF}" type="slidenum">
              <a:rPr lang="en-US" smtClean="0"/>
              <a:pPr/>
              <a:t>21</a:t>
            </a:fld>
            <a:endParaRPr lang="en-US"/>
          </a:p>
        </p:txBody>
      </p:sp>
    </p:spTree>
    <p:extLst>
      <p:ext uri="{BB962C8B-B14F-4D97-AF65-F5344CB8AC3E}">
        <p14:creationId xmlns:p14="http://schemas.microsoft.com/office/powerpoint/2010/main" val="4217776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DRG Denial for Sepsis and Acute Respiratory Failure</a:t>
            </a:r>
          </a:p>
        </p:txBody>
      </p:sp>
      <p:sp>
        <p:nvSpPr>
          <p:cNvPr id="3" name="Content Placeholder 2"/>
          <p:cNvSpPr>
            <a:spLocks noGrp="1"/>
          </p:cNvSpPr>
          <p:nvPr>
            <p:ph idx="1"/>
          </p:nvPr>
        </p:nvSpPr>
        <p:spPr>
          <a:xfrm>
            <a:off x="184355" y="1868283"/>
            <a:ext cx="8502445" cy="4035734"/>
          </a:xfrm>
        </p:spPr>
        <p:txBody>
          <a:bodyPr>
            <a:normAutofit lnSpcReduction="10000"/>
          </a:bodyPr>
          <a:lstStyle/>
          <a:p>
            <a:r>
              <a:rPr lang="en-US" dirty="0" smtClean="0"/>
              <a:t>Agreed acute </a:t>
            </a:r>
            <a:r>
              <a:rPr lang="en-US" dirty="0" err="1" smtClean="0"/>
              <a:t>resp</a:t>
            </a:r>
            <a:r>
              <a:rPr lang="en-US" dirty="0" smtClean="0"/>
              <a:t> failure couldn’t be supported</a:t>
            </a:r>
          </a:p>
          <a:p>
            <a:pPr lvl="1"/>
            <a:r>
              <a:rPr lang="en-US" dirty="0" smtClean="0"/>
              <a:t>Patient had underlying COPD w PNA</a:t>
            </a:r>
          </a:p>
          <a:p>
            <a:pPr lvl="1"/>
            <a:r>
              <a:rPr lang="en-US" dirty="0" smtClean="0"/>
              <a:t>4L O2 given during stay with O2 </a:t>
            </a:r>
            <a:r>
              <a:rPr lang="en-US" dirty="0" err="1" smtClean="0"/>
              <a:t>sats</a:t>
            </a:r>
            <a:r>
              <a:rPr lang="en-US" dirty="0" smtClean="0"/>
              <a:t> 93-95%</a:t>
            </a:r>
          </a:p>
          <a:p>
            <a:pPr lvl="1"/>
            <a:r>
              <a:rPr lang="en-US" dirty="0" smtClean="0"/>
              <a:t>Respiratory failure not stated in DC Summary</a:t>
            </a:r>
          </a:p>
          <a:p>
            <a:r>
              <a:rPr lang="en-US" dirty="0"/>
              <a:t>Appealed for final DRG 190 - COPD w MCC</a:t>
            </a:r>
          </a:p>
          <a:p>
            <a:pPr lvl="1"/>
            <a:r>
              <a:rPr lang="en-US" dirty="0" smtClean="0"/>
              <a:t>Third quarter coding clinic 2016 states COPD w acute lower </a:t>
            </a:r>
            <a:r>
              <a:rPr lang="en-US" dirty="0" err="1" smtClean="0"/>
              <a:t>resp</a:t>
            </a:r>
            <a:r>
              <a:rPr lang="en-US" dirty="0" smtClean="0"/>
              <a:t> infection must be sequence first as PDX, PNA assigned as additional diagnosis</a:t>
            </a:r>
          </a:p>
        </p:txBody>
      </p:sp>
      <p:sp>
        <p:nvSpPr>
          <p:cNvPr id="4" name="Slide Number Placeholder 3"/>
          <p:cNvSpPr>
            <a:spLocks noGrp="1"/>
          </p:cNvSpPr>
          <p:nvPr>
            <p:ph type="sldNum" sz="quarter" idx="12"/>
          </p:nvPr>
        </p:nvSpPr>
        <p:spPr/>
        <p:txBody>
          <a:bodyPr/>
          <a:lstStyle/>
          <a:p>
            <a:fld id="{5871E18A-32DC-D24E-9A19-6E55D040D2BF}" type="slidenum">
              <a:rPr lang="en-US" smtClean="0"/>
              <a:pPr/>
              <a:t>22</a:t>
            </a:fld>
            <a:endParaRPr lang="en-US"/>
          </a:p>
        </p:txBody>
      </p:sp>
    </p:spTree>
    <p:extLst>
      <p:ext uri="{BB962C8B-B14F-4D97-AF65-F5344CB8AC3E}">
        <p14:creationId xmlns:p14="http://schemas.microsoft.com/office/powerpoint/2010/main" val="32443644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Appealed for DRG 190</a:t>
            </a:r>
            <a:endParaRPr lang="en-US" sz="4800" dirty="0"/>
          </a:p>
        </p:txBody>
      </p:sp>
      <p:pic>
        <p:nvPicPr>
          <p:cNvPr id="4" name="Content Placeholder 3"/>
          <p:cNvPicPr>
            <a:picLocks noGrp="1" noChangeAspect="1"/>
          </p:cNvPicPr>
          <p:nvPr>
            <p:ph idx="1"/>
          </p:nvPr>
        </p:nvPicPr>
        <p:blipFill>
          <a:blip r:embed="rId2"/>
          <a:stretch>
            <a:fillRect/>
          </a:stretch>
        </p:blipFill>
        <p:spPr>
          <a:xfrm>
            <a:off x="1433282" y="1757875"/>
            <a:ext cx="6446837" cy="4178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ight Arrow 4"/>
          <p:cNvSpPr/>
          <p:nvPr/>
        </p:nvSpPr>
        <p:spPr>
          <a:xfrm flipV="1">
            <a:off x="1776862" y="2057400"/>
            <a:ext cx="503166" cy="1143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5871E18A-32DC-D24E-9A19-6E55D040D2BF}" type="slidenum">
              <a:rPr lang="en-US" smtClean="0"/>
              <a:pPr/>
              <a:t>23</a:t>
            </a:fld>
            <a:endParaRPr lang="en-US"/>
          </a:p>
        </p:txBody>
      </p:sp>
      <p:sp>
        <p:nvSpPr>
          <p:cNvPr id="6" name="Rectangle 5"/>
          <p:cNvSpPr/>
          <p:nvPr/>
        </p:nvSpPr>
        <p:spPr>
          <a:xfrm>
            <a:off x="2776383" y="2986547"/>
            <a:ext cx="980767" cy="3281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+$1,300</a:t>
            </a:r>
            <a:endParaRPr lang="en-US" dirty="0"/>
          </a:p>
        </p:txBody>
      </p:sp>
    </p:spTree>
    <p:extLst>
      <p:ext uri="{BB962C8B-B14F-4D97-AF65-F5344CB8AC3E}">
        <p14:creationId xmlns:p14="http://schemas.microsoft.com/office/powerpoint/2010/main" val="12176115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Takeaway Following Review For</a:t>
            </a:r>
            <a:br>
              <a:rPr lang="en-US" sz="4000" dirty="0" smtClean="0"/>
            </a:br>
            <a:r>
              <a:rPr lang="en-US" sz="4000" dirty="0" smtClean="0"/>
              <a:t>DRG Denial </a:t>
            </a:r>
            <a:endParaRPr lang="en-US" sz="4000" dirty="0"/>
          </a:p>
        </p:txBody>
      </p:sp>
      <p:sp>
        <p:nvSpPr>
          <p:cNvPr id="3" name="Content Placeholder 2"/>
          <p:cNvSpPr>
            <a:spLocks noGrp="1"/>
          </p:cNvSpPr>
          <p:nvPr>
            <p:ph idx="1"/>
          </p:nvPr>
        </p:nvSpPr>
        <p:spPr>
          <a:xfrm>
            <a:off x="287594" y="1868283"/>
            <a:ext cx="8399206" cy="4035734"/>
          </a:xfrm>
        </p:spPr>
        <p:txBody>
          <a:bodyPr/>
          <a:lstStyle/>
          <a:p>
            <a:pPr marL="0" indent="0">
              <a:buNone/>
            </a:pPr>
            <a:r>
              <a:rPr lang="en-US" b="1" dirty="0"/>
              <a:t>N</a:t>
            </a:r>
            <a:r>
              <a:rPr lang="en-US" b="1" dirty="0" smtClean="0"/>
              <a:t>eed for clinical validation query</a:t>
            </a:r>
          </a:p>
          <a:p>
            <a:pPr lvl="1"/>
            <a:r>
              <a:rPr lang="en-US" dirty="0" smtClean="0"/>
              <a:t>Sepsis</a:t>
            </a:r>
          </a:p>
          <a:p>
            <a:pPr lvl="2"/>
            <a:r>
              <a:rPr lang="en-US" dirty="0" smtClean="0"/>
              <a:t>PN stated </a:t>
            </a:r>
            <a:r>
              <a:rPr lang="en-US" b="1" dirty="0"/>
              <a:t>Sepsis 2/2 to </a:t>
            </a:r>
            <a:r>
              <a:rPr lang="en-US" b="1" dirty="0" smtClean="0"/>
              <a:t>PNA </a:t>
            </a:r>
            <a:r>
              <a:rPr lang="en-US" dirty="0" smtClean="0"/>
              <a:t>- </a:t>
            </a:r>
            <a:r>
              <a:rPr lang="en-US" dirty="0"/>
              <a:t>Blood cultures positive. Low </a:t>
            </a:r>
            <a:r>
              <a:rPr lang="en-US" dirty="0" err="1"/>
              <a:t>Procalcitonin</a:t>
            </a:r>
            <a:r>
              <a:rPr lang="en-US" dirty="0"/>
              <a:t> may suggest this is a </a:t>
            </a:r>
            <a:r>
              <a:rPr lang="en-US" dirty="0" smtClean="0"/>
              <a:t>contaminant, lactate 1.0</a:t>
            </a:r>
          </a:p>
          <a:p>
            <a:pPr lvl="1"/>
            <a:r>
              <a:rPr lang="en-US" dirty="0" smtClean="0"/>
              <a:t>Acute respiratory failure</a:t>
            </a:r>
          </a:p>
          <a:p>
            <a:pPr lvl="2"/>
            <a:r>
              <a:rPr lang="en-US" dirty="0" smtClean="0"/>
              <a:t>PN mentioned </a:t>
            </a:r>
            <a:r>
              <a:rPr lang="en-US" b="1" dirty="0"/>
              <a:t>Hypoxic respiratory failure 2/2 COPD exacerbation</a:t>
            </a:r>
            <a:r>
              <a:rPr lang="en-US" dirty="0"/>
              <a:t>: 2/2 to PNA. W</a:t>
            </a:r>
            <a:r>
              <a:rPr lang="en-US" dirty="0" smtClean="0"/>
              <a:t>heezing</a:t>
            </a:r>
            <a:r>
              <a:rPr lang="en-US" dirty="0"/>
              <a:t>.  States has been on oxygen before, but not </a:t>
            </a:r>
            <a:r>
              <a:rPr lang="en-US" dirty="0" smtClean="0"/>
              <a:t>now. 2L O2, 95% sat</a:t>
            </a:r>
            <a:endParaRPr lang="en-US" dirty="0"/>
          </a:p>
        </p:txBody>
      </p:sp>
      <p:sp>
        <p:nvSpPr>
          <p:cNvPr id="4" name="Slide Number Placeholder 3"/>
          <p:cNvSpPr>
            <a:spLocks noGrp="1"/>
          </p:cNvSpPr>
          <p:nvPr>
            <p:ph type="sldNum" sz="quarter" idx="12"/>
          </p:nvPr>
        </p:nvSpPr>
        <p:spPr/>
        <p:txBody>
          <a:bodyPr/>
          <a:lstStyle/>
          <a:p>
            <a:fld id="{5871E18A-32DC-D24E-9A19-6E55D040D2BF}" type="slidenum">
              <a:rPr lang="en-US" smtClean="0"/>
              <a:pPr/>
              <a:t>24</a:t>
            </a:fld>
            <a:endParaRPr lang="en-US"/>
          </a:p>
        </p:txBody>
      </p:sp>
    </p:spTree>
    <p:extLst>
      <p:ext uri="{BB962C8B-B14F-4D97-AF65-F5344CB8AC3E}">
        <p14:creationId xmlns:p14="http://schemas.microsoft.com/office/powerpoint/2010/main" val="21420981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Takeaway Following Review For</a:t>
            </a:r>
            <a:br>
              <a:rPr lang="en-US" sz="4000" dirty="0" smtClean="0"/>
            </a:br>
            <a:r>
              <a:rPr lang="en-US" sz="4000" dirty="0" smtClean="0"/>
              <a:t>DRG Denial </a:t>
            </a:r>
            <a:endParaRPr lang="en-US" sz="4000" dirty="0"/>
          </a:p>
        </p:txBody>
      </p:sp>
      <p:sp>
        <p:nvSpPr>
          <p:cNvPr id="3" name="Content Placeholder 2"/>
          <p:cNvSpPr>
            <a:spLocks noGrp="1"/>
          </p:cNvSpPr>
          <p:nvPr>
            <p:ph idx="1"/>
          </p:nvPr>
        </p:nvSpPr>
        <p:spPr>
          <a:xfrm>
            <a:off x="287594" y="1787167"/>
            <a:ext cx="8399206" cy="4281794"/>
          </a:xfrm>
        </p:spPr>
        <p:txBody>
          <a:bodyPr>
            <a:normAutofit fontScale="40000" lnSpcReduction="20000"/>
          </a:bodyPr>
          <a:lstStyle/>
          <a:p>
            <a:pPr marL="0" indent="0">
              <a:buNone/>
            </a:pPr>
            <a:r>
              <a:rPr lang="en-US" sz="5000" b="1" dirty="0"/>
              <a:t>N</a:t>
            </a:r>
            <a:r>
              <a:rPr lang="en-US" sz="5000" b="1" dirty="0" smtClean="0"/>
              <a:t>eed </a:t>
            </a:r>
            <a:r>
              <a:rPr lang="en-US" sz="5000" b="1" dirty="0" smtClean="0"/>
              <a:t>to remind providers about the importance of continued documentation</a:t>
            </a:r>
          </a:p>
          <a:p>
            <a:r>
              <a:rPr lang="en-US" sz="5000" dirty="0" smtClean="0"/>
              <a:t>Patient initially admitted to the ICU with diagnoses of “Sepsis due to Pneumonia” &amp; “Acute Respiratory Failure”</a:t>
            </a:r>
          </a:p>
          <a:p>
            <a:r>
              <a:rPr lang="en-US" sz="5000" dirty="0" smtClean="0"/>
              <a:t>When </a:t>
            </a:r>
            <a:r>
              <a:rPr lang="en-US" sz="5000" dirty="0"/>
              <a:t>patient </a:t>
            </a:r>
            <a:r>
              <a:rPr lang="en-US" sz="5000" dirty="0" smtClean="0"/>
              <a:t>was </a:t>
            </a:r>
            <a:r>
              <a:rPr lang="en-US" sz="5000" dirty="0"/>
              <a:t>stable for transfer to the floor, the hospitalist </a:t>
            </a:r>
            <a:r>
              <a:rPr lang="en-US" sz="5000" dirty="0" smtClean="0"/>
              <a:t>documented “Pneumonia</a:t>
            </a:r>
            <a:r>
              <a:rPr lang="en-US" sz="5000" dirty="0"/>
              <a:t>” </a:t>
            </a:r>
            <a:r>
              <a:rPr lang="en-US" sz="5000" dirty="0" smtClean="0"/>
              <a:t>and </a:t>
            </a:r>
            <a:r>
              <a:rPr lang="en-US" sz="5000" dirty="0"/>
              <a:t>shortness of </a:t>
            </a:r>
            <a:r>
              <a:rPr lang="en-US" sz="5000" dirty="0" smtClean="0"/>
              <a:t>breath - </a:t>
            </a:r>
            <a:r>
              <a:rPr lang="en-US" sz="5000" dirty="0"/>
              <a:t>resolved</a:t>
            </a:r>
            <a:endParaRPr lang="en-US" sz="5000" dirty="0"/>
          </a:p>
          <a:p>
            <a:r>
              <a:rPr lang="en-US" sz="5000" dirty="0" smtClean="0"/>
              <a:t>The </a:t>
            </a:r>
            <a:r>
              <a:rPr lang="en-US" sz="5000" dirty="0"/>
              <a:t>insurance company </a:t>
            </a:r>
            <a:r>
              <a:rPr lang="en-US" sz="5000" dirty="0" smtClean="0"/>
              <a:t>made </a:t>
            </a:r>
            <a:r>
              <a:rPr lang="en-US" sz="5000" dirty="0"/>
              <a:t>the argument that both Sepsis and Acute Respiratory Failure were “ruled out” since they were </a:t>
            </a:r>
            <a:r>
              <a:rPr lang="en-US" sz="5000" dirty="0" smtClean="0"/>
              <a:t>not propagated </a:t>
            </a:r>
            <a:r>
              <a:rPr lang="en-US" sz="5000" dirty="0"/>
              <a:t>throughout the </a:t>
            </a:r>
            <a:r>
              <a:rPr lang="en-US" sz="5000" dirty="0" smtClean="0"/>
              <a:t>progress notes and discharge summary, </a:t>
            </a:r>
            <a:r>
              <a:rPr lang="en-US" sz="5000" dirty="0"/>
              <a:t>meaning they should not have been coded </a:t>
            </a:r>
            <a:endParaRPr lang="en-US" sz="5000" dirty="0" smtClean="0"/>
          </a:p>
          <a:p>
            <a:pPr marL="0" indent="0">
              <a:buNone/>
            </a:pPr>
            <a:r>
              <a:rPr lang="en-US" sz="5000" b="1" dirty="0"/>
              <a:t>The correct way for the hospitalist to document this scenario: </a:t>
            </a:r>
            <a:endParaRPr lang="en-US" sz="5000" dirty="0" smtClean="0"/>
          </a:p>
          <a:p>
            <a:pPr marL="0" indent="0">
              <a:buNone/>
            </a:pPr>
            <a:r>
              <a:rPr lang="en-US" sz="5000" dirty="0" smtClean="0"/>
              <a:t>1</a:t>
            </a:r>
            <a:r>
              <a:rPr lang="en-US" sz="5000" dirty="0"/>
              <a:t>. Sepsis, due to pneumonia - </a:t>
            </a:r>
            <a:r>
              <a:rPr lang="en-US" sz="5000" b="1" i="1" dirty="0"/>
              <a:t>resolved </a:t>
            </a:r>
            <a:endParaRPr lang="en-US" sz="5000" dirty="0"/>
          </a:p>
          <a:p>
            <a:pPr marL="0" indent="0">
              <a:buNone/>
            </a:pPr>
            <a:r>
              <a:rPr lang="en-US" sz="5000" dirty="0"/>
              <a:t>2. Acute Respiratory Failure, due to pneumonia - </a:t>
            </a:r>
            <a:r>
              <a:rPr lang="en-US" sz="5000" b="1" i="1" dirty="0"/>
              <a:t>resolved </a:t>
            </a:r>
            <a:endParaRPr lang="en-US" sz="5000" dirty="0"/>
          </a:p>
          <a:p>
            <a:pPr marL="0" indent="0">
              <a:buNone/>
            </a:pPr>
            <a:r>
              <a:rPr lang="en-US" sz="5000" dirty="0"/>
              <a:t>3. Pneumonia – Continue current antibiotic </a:t>
            </a:r>
            <a:r>
              <a:rPr lang="en-US" sz="5000" dirty="0" smtClean="0"/>
              <a:t>regime</a:t>
            </a:r>
          </a:p>
          <a:p>
            <a:pPr marL="0" indent="0">
              <a:buNone/>
            </a:pPr>
            <a:endParaRPr lang="en-US" dirty="0" smtClean="0"/>
          </a:p>
          <a:p>
            <a:pPr marL="0" indent="0" algn="ctr">
              <a:buNone/>
            </a:pPr>
            <a:r>
              <a:rPr lang="en-US" sz="2500" dirty="0" err="1" smtClean="0"/>
              <a:t>Brundage</a:t>
            </a:r>
            <a:r>
              <a:rPr lang="en-US" sz="2500" dirty="0" smtClean="0"/>
              <a:t> Medical Group. (2017). Documentation tip of the week: Documentation continuity. Retrieved from, </a:t>
            </a:r>
            <a:r>
              <a:rPr lang="en-US" sz="2500" dirty="0"/>
              <a:t>www.BrundageMedicalGroup.com</a:t>
            </a:r>
          </a:p>
        </p:txBody>
      </p:sp>
      <p:sp>
        <p:nvSpPr>
          <p:cNvPr id="4" name="Slide Number Placeholder 3"/>
          <p:cNvSpPr>
            <a:spLocks noGrp="1"/>
          </p:cNvSpPr>
          <p:nvPr>
            <p:ph type="sldNum" sz="quarter" idx="12"/>
          </p:nvPr>
        </p:nvSpPr>
        <p:spPr/>
        <p:txBody>
          <a:bodyPr/>
          <a:lstStyle/>
          <a:p>
            <a:fld id="{5871E18A-32DC-D24E-9A19-6E55D040D2BF}" type="slidenum">
              <a:rPr lang="en-US" smtClean="0"/>
              <a:pPr/>
              <a:t>25</a:t>
            </a:fld>
            <a:endParaRPr lang="en-US"/>
          </a:p>
        </p:txBody>
      </p:sp>
    </p:spTree>
    <p:extLst>
      <p:ext uri="{BB962C8B-B14F-4D97-AF65-F5344CB8AC3E}">
        <p14:creationId xmlns:p14="http://schemas.microsoft.com/office/powerpoint/2010/main" val="1230531461"/>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ircle(in)">
                                      <p:cBhvr>
                                        <p:cTn id="10" dur="2000"/>
                                        <p:tgtEl>
                                          <p:spTgt spid="3">
                                            <p:txEl>
                                              <p:pRg st="5" end="5"/>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ircle(in)">
                                      <p:cBhvr>
                                        <p:cTn id="13" dur="2000"/>
                                        <p:tgtEl>
                                          <p:spTgt spid="3">
                                            <p:txEl>
                                              <p:pRg st="6" end="6"/>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circle(in)">
                                      <p:cBhvr>
                                        <p:cTn id="16" dur="2000"/>
                                        <p:tgtEl>
                                          <p:spTgt spid="3">
                                            <p:txEl>
                                              <p:pRg st="7" end="7"/>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circle(in)">
                                      <p:cBhvr>
                                        <p:cTn id="1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ACDIS Suggested Clinical Validation Query Format</a:t>
            </a:r>
            <a:endParaRPr lang="en-US" dirty="0"/>
          </a:p>
        </p:txBody>
      </p:sp>
      <p:sp>
        <p:nvSpPr>
          <p:cNvPr id="3" name="Content Placeholder 2"/>
          <p:cNvSpPr>
            <a:spLocks noGrp="1"/>
          </p:cNvSpPr>
          <p:nvPr>
            <p:ph idx="1"/>
          </p:nvPr>
        </p:nvSpPr>
        <p:spPr>
          <a:xfrm>
            <a:off x="331839" y="1868283"/>
            <a:ext cx="8354961" cy="4035734"/>
          </a:xfrm>
        </p:spPr>
        <p:txBody>
          <a:bodyPr>
            <a:normAutofit fontScale="92500" lnSpcReduction="20000"/>
          </a:bodyPr>
          <a:lstStyle/>
          <a:p>
            <a:pPr marL="0" indent="0">
              <a:buFont typeface="Arial"/>
              <a:buNone/>
            </a:pPr>
            <a:r>
              <a:rPr lang="en-US" sz="2100" dirty="0"/>
              <a:t>P</a:t>
            </a:r>
            <a:r>
              <a:rPr lang="en-US" sz="2100" dirty="0" smtClean="0"/>
              <a:t>lease </a:t>
            </a:r>
            <a:r>
              <a:rPr lang="en-US" sz="2100" dirty="0"/>
              <a:t>clarify the status of sepsis: </a:t>
            </a:r>
          </a:p>
          <a:p>
            <a:r>
              <a:rPr lang="en-US" sz="2100" i="1" dirty="0"/>
              <a:t>Sepsis was Confirmed/ include supporting rationale</a:t>
            </a:r>
          </a:p>
          <a:p>
            <a:r>
              <a:rPr lang="en-US" sz="2100" i="1" dirty="0"/>
              <a:t>Sepsis was Ruled out</a:t>
            </a:r>
          </a:p>
          <a:p>
            <a:r>
              <a:rPr lang="en-US" sz="2100" i="1" dirty="0"/>
              <a:t>Sepsis was without clinical significance</a:t>
            </a:r>
          </a:p>
          <a:p>
            <a:r>
              <a:rPr lang="en-US" sz="2100" i="1" dirty="0"/>
              <a:t>Unable to determine</a:t>
            </a:r>
          </a:p>
          <a:p>
            <a:r>
              <a:rPr lang="en-US" sz="2100" i="1" dirty="0"/>
              <a:t>Other ______________</a:t>
            </a:r>
          </a:p>
          <a:p>
            <a:pPr marL="0" indent="0">
              <a:buNone/>
            </a:pPr>
            <a:endParaRPr lang="en-US" sz="2000" dirty="0" smtClean="0"/>
          </a:p>
          <a:p>
            <a:pPr marL="0" indent="0">
              <a:buNone/>
            </a:pPr>
            <a:r>
              <a:rPr lang="en-US" sz="2000" dirty="0"/>
              <a:t>Please clarify the status and type of acute respiratory failure: </a:t>
            </a:r>
          </a:p>
          <a:p>
            <a:pPr lvl="0"/>
            <a:r>
              <a:rPr lang="en-US" sz="2000" i="1" dirty="0" smtClean="0"/>
              <a:t>Documented diagnosis of Acute Respiratory Failure is support by: (please document clinical indicators/treatment)</a:t>
            </a:r>
          </a:p>
          <a:p>
            <a:pPr lvl="0"/>
            <a:r>
              <a:rPr lang="en-US" sz="2000" i="1" dirty="0" smtClean="0"/>
              <a:t>Other diagnosis (please document)</a:t>
            </a:r>
            <a:endParaRPr lang="en-US" sz="2000" i="1" dirty="0"/>
          </a:p>
          <a:p>
            <a:pPr lvl="0"/>
            <a:r>
              <a:rPr lang="en-US" sz="2000" i="1" dirty="0" smtClean="0"/>
              <a:t>Acute </a:t>
            </a:r>
            <a:r>
              <a:rPr lang="en-US" sz="2000" i="1" dirty="0"/>
              <a:t>Respiratory Failure </a:t>
            </a:r>
            <a:r>
              <a:rPr lang="en-US" sz="2000" i="1" dirty="0" smtClean="0"/>
              <a:t>was ruled out</a:t>
            </a:r>
            <a:endParaRPr lang="en-US" sz="2000" dirty="0"/>
          </a:p>
          <a:p>
            <a:pPr lvl="0"/>
            <a:r>
              <a:rPr lang="en-US" sz="2000" i="1" dirty="0" smtClean="0"/>
              <a:t>After study this diagnosis was no longer valid</a:t>
            </a:r>
            <a:endParaRPr lang="en-US" sz="2000" dirty="0"/>
          </a:p>
          <a:p>
            <a:pPr lvl="0"/>
            <a:r>
              <a:rPr lang="en-US" sz="2000" i="1" dirty="0" smtClean="0"/>
              <a:t>Unable to clinically determine (please explain)</a:t>
            </a:r>
            <a:endParaRPr lang="en-US" sz="2000" i="1" dirty="0"/>
          </a:p>
          <a:p>
            <a:pPr marL="0" indent="0">
              <a:buNone/>
            </a:pPr>
            <a:endParaRPr lang="en-US" sz="2000" dirty="0"/>
          </a:p>
        </p:txBody>
      </p:sp>
      <p:sp>
        <p:nvSpPr>
          <p:cNvPr id="4" name="Slide Number Placeholder 3"/>
          <p:cNvSpPr>
            <a:spLocks noGrp="1"/>
          </p:cNvSpPr>
          <p:nvPr>
            <p:ph type="sldNum" sz="quarter" idx="12"/>
          </p:nvPr>
        </p:nvSpPr>
        <p:spPr/>
        <p:txBody>
          <a:bodyPr/>
          <a:lstStyle/>
          <a:p>
            <a:fld id="{5871E18A-32DC-D24E-9A19-6E55D040D2BF}" type="slidenum">
              <a:rPr lang="en-US" smtClean="0"/>
              <a:pPr/>
              <a:t>26</a:t>
            </a:fld>
            <a:endParaRPr lang="en-US"/>
          </a:p>
        </p:txBody>
      </p:sp>
    </p:spTree>
    <p:extLst>
      <p:ext uri="{BB962C8B-B14F-4D97-AF65-F5344CB8AC3E}">
        <p14:creationId xmlns:p14="http://schemas.microsoft.com/office/powerpoint/2010/main" val="1351224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Clinical Validation of POA Status</a:t>
            </a:r>
            <a:endParaRPr lang="en-US" dirty="0"/>
          </a:p>
        </p:txBody>
      </p:sp>
      <p:sp>
        <p:nvSpPr>
          <p:cNvPr id="3" name="Content Placeholder 2"/>
          <p:cNvSpPr>
            <a:spLocks noGrp="1"/>
          </p:cNvSpPr>
          <p:nvPr>
            <p:ph idx="1"/>
          </p:nvPr>
        </p:nvSpPr>
        <p:spPr/>
        <p:txBody>
          <a:bodyPr>
            <a:normAutofit/>
          </a:bodyPr>
          <a:lstStyle/>
          <a:p>
            <a:r>
              <a:rPr lang="en-US" sz="2000" dirty="0"/>
              <a:t>I</a:t>
            </a:r>
            <a:r>
              <a:rPr lang="en-US" sz="2000" dirty="0" smtClean="0"/>
              <a:t>nclude validation of Present on Admission status with each review and to confirm accuracy of all POA indicators during final DRG reconciliation.  </a:t>
            </a:r>
          </a:p>
          <a:p>
            <a:endParaRPr lang="en-US" sz="2000" dirty="0" smtClean="0"/>
          </a:p>
          <a:p>
            <a:endParaRPr lang="en-US" sz="20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450592" y="3035808"/>
            <a:ext cx="6118860" cy="2321814"/>
          </a:xfrm>
          <a:prstGeom prst="rect">
            <a:avLst/>
          </a:prstGeom>
        </p:spPr>
      </p:pic>
      <p:sp>
        <p:nvSpPr>
          <p:cNvPr id="5" name="Slide Number Placeholder 4"/>
          <p:cNvSpPr>
            <a:spLocks noGrp="1"/>
          </p:cNvSpPr>
          <p:nvPr>
            <p:ph type="sldNum" sz="quarter" idx="12"/>
          </p:nvPr>
        </p:nvSpPr>
        <p:spPr/>
        <p:txBody>
          <a:bodyPr/>
          <a:lstStyle/>
          <a:p>
            <a:fld id="{5871E18A-32DC-D24E-9A19-6E55D040D2BF}" type="slidenum">
              <a:rPr lang="en-US" smtClean="0"/>
              <a:pPr/>
              <a:t>27</a:t>
            </a:fld>
            <a:endParaRPr lang="en-US"/>
          </a:p>
        </p:txBody>
      </p:sp>
    </p:spTree>
    <p:extLst>
      <p:ext uri="{BB962C8B-B14F-4D97-AF65-F5344CB8AC3E}">
        <p14:creationId xmlns:p14="http://schemas.microsoft.com/office/powerpoint/2010/main" val="25074692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Proactive Approach to Denials management</a:t>
            </a:r>
            <a:endParaRPr lang="en-US"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57784" y="1671832"/>
            <a:ext cx="7991855" cy="300075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872683" y="4590288"/>
            <a:ext cx="3877056" cy="2103120"/>
          </a:xfrm>
          <a:prstGeom prst="rect">
            <a:avLst/>
          </a:prstGeom>
        </p:spPr>
      </p:pic>
      <p:sp>
        <p:nvSpPr>
          <p:cNvPr id="3" name="Slide Number Placeholder 2"/>
          <p:cNvSpPr>
            <a:spLocks noGrp="1"/>
          </p:cNvSpPr>
          <p:nvPr>
            <p:ph type="sldNum" sz="quarter" idx="12"/>
          </p:nvPr>
        </p:nvSpPr>
        <p:spPr/>
        <p:txBody>
          <a:bodyPr/>
          <a:lstStyle/>
          <a:p>
            <a:fld id="{5871E18A-32DC-D24E-9A19-6E55D040D2BF}" type="slidenum">
              <a:rPr lang="en-US" smtClean="0"/>
              <a:pPr/>
              <a:t>28</a:t>
            </a:fld>
            <a:endParaRPr lang="en-US"/>
          </a:p>
        </p:txBody>
      </p:sp>
    </p:spTree>
    <p:extLst>
      <p:ext uri="{BB962C8B-B14F-4D97-AF65-F5344CB8AC3E}">
        <p14:creationId xmlns:p14="http://schemas.microsoft.com/office/powerpoint/2010/main" val="2372958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Proactive Approach to Denials management</a:t>
            </a: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08075" y="1746503"/>
            <a:ext cx="8129017" cy="2414017"/>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576572" y="4300718"/>
            <a:ext cx="4160520" cy="2210609"/>
          </a:xfrm>
          <a:prstGeom prst="rect">
            <a:avLst/>
          </a:prstGeom>
        </p:spPr>
      </p:pic>
      <p:sp>
        <p:nvSpPr>
          <p:cNvPr id="3" name="Slide Number Placeholder 2"/>
          <p:cNvSpPr>
            <a:spLocks noGrp="1"/>
          </p:cNvSpPr>
          <p:nvPr>
            <p:ph type="sldNum" sz="quarter" idx="12"/>
          </p:nvPr>
        </p:nvSpPr>
        <p:spPr/>
        <p:txBody>
          <a:bodyPr/>
          <a:lstStyle/>
          <a:p>
            <a:fld id="{5871E18A-32DC-D24E-9A19-6E55D040D2BF}" type="slidenum">
              <a:rPr lang="en-US" smtClean="0"/>
              <a:pPr/>
              <a:t>29</a:t>
            </a:fld>
            <a:endParaRPr lang="en-US"/>
          </a:p>
        </p:txBody>
      </p:sp>
    </p:spTree>
    <p:extLst>
      <p:ext uri="{BB962C8B-B14F-4D97-AF65-F5344CB8AC3E}">
        <p14:creationId xmlns:p14="http://schemas.microsoft.com/office/powerpoint/2010/main" val="40440908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200" dirty="0" smtClean="0"/>
              <a:t>ICD 10—CM Guideline for Coding and Reporting </a:t>
            </a:r>
            <a:r>
              <a:rPr lang="en-US" sz="2200" dirty="0"/>
              <a:t>in </a:t>
            </a:r>
            <a:r>
              <a:rPr lang="en-US" sz="2200" dirty="0" smtClean="0"/>
              <a:t>2017 </a:t>
            </a:r>
            <a:br>
              <a:rPr lang="en-US" sz="2200" dirty="0" smtClean="0"/>
            </a:br>
            <a:r>
              <a:rPr lang="en-US" sz="2200" dirty="0" smtClean="0"/>
              <a:t>I.A</a:t>
            </a:r>
            <a:r>
              <a:rPr lang="en-US" sz="2200" dirty="0"/>
              <a:t>. 19 Code </a:t>
            </a:r>
            <a:r>
              <a:rPr lang="en-US" sz="2200" dirty="0" smtClean="0"/>
              <a:t>Assignment and Clinical Criteria</a:t>
            </a:r>
            <a:endParaRPr lang="en-US" sz="2200" dirty="0"/>
          </a:p>
        </p:txBody>
      </p:sp>
      <p:sp>
        <p:nvSpPr>
          <p:cNvPr id="3" name="Content Placeholder 2"/>
          <p:cNvSpPr>
            <a:spLocks noGrp="1"/>
          </p:cNvSpPr>
          <p:nvPr>
            <p:ph idx="1"/>
          </p:nvPr>
        </p:nvSpPr>
        <p:spPr>
          <a:xfrm>
            <a:off x="493486" y="1868283"/>
            <a:ext cx="8193314" cy="4035734"/>
          </a:xfrm>
        </p:spPr>
        <p:txBody>
          <a:bodyPr>
            <a:normAutofit/>
          </a:bodyPr>
          <a:lstStyle/>
          <a:p>
            <a:pPr>
              <a:buNone/>
            </a:pPr>
            <a:r>
              <a:rPr lang="en-US" dirty="0" smtClean="0"/>
              <a:t>The problem:</a:t>
            </a:r>
          </a:p>
          <a:p>
            <a:pPr>
              <a:buNone/>
            </a:pPr>
            <a:r>
              <a:rPr lang="en-US" dirty="0" smtClean="0"/>
              <a:t>    Some </a:t>
            </a:r>
            <a:r>
              <a:rPr lang="en-US" dirty="0"/>
              <a:t>people </a:t>
            </a:r>
            <a:r>
              <a:rPr lang="en-US" dirty="0" smtClean="0"/>
              <a:t>were </a:t>
            </a:r>
            <a:r>
              <a:rPr lang="en-US" dirty="0"/>
              <a:t>interpreting this to mean that clinical documentation improvement (CDI) specialists should no longer question diagnostic statements that don't meet clinical criteria. </a:t>
            </a:r>
            <a:endParaRPr lang="en-US" dirty="0" smtClean="0"/>
          </a:p>
          <a:p>
            <a:pPr>
              <a:buNone/>
            </a:pPr>
            <a:r>
              <a:rPr lang="en-US" dirty="0" smtClean="0"/>
              <a:t>But is </a:t>
            </a:r>
            <a:r>
              <a:rPr lang="en-US" dirty="0"/>
              <a:t>this true?</a:t>
            </a:r>
          </a:p>
          <a:p>
            <a:pPr>
              <a:buNone/>
            </a:pPr>
            <a:endParaRPr lang="en-US" dirty="0"/>
          </a:p>
        </p:txBody>
      </p:sp>
      <p:sp>
        <p:nvSpPr>
          <p:cNvPr id="4" name="Slide Number Placeholder 3"/>
          <p:cNvSpPr>
            <a:spLocks noGrp="1"/>
          </p:cNvSpPr>
          <p:nvPr>
            <p:ph type="sldNum" sz="quarter" idx="12"/>
          </p:nvPr>
        </p:nvSpPr>
        <p:spPr/>
        <p:txBody>
          <a:bodyPr/>
          <a:lstStyle/>
          <a:p>
            <a:fld id="{5871E18A-32DC-D24E-9A19-6E55D040D2BF}" type="slidenum">
              <a:rPr lang="en-US" smtClean="0"/>
              <a:pPr/>
              <a:t>3</a:t>
            </a:fld>
            <a:endParaRPr lang="en-US"/>
          </a:p>
        </p:txBody>
      </p:sp>
      <p:pic>
        <p:nvPicPr>
          <p:cNvPr id="5" name="Picture 4"/>
          <p:cNvPicPr>
            <a:picLocks noChangeAspect="1"/>
          </p:cNvPicPr>
          <p:nvPr/>
        </p:nvPicPr>
        <p:blipFill>
          <a:blip r:embed="rId2"/>
          <a:stretch>
            <a:fillRect/>
          </a:stretch>
        </p:blipFill>
        <p:spPr>
          <a:xfrm>
            <a:off x="3924300" y="4582975"/>
            <a:ext cx="1905000" cy="1895475"/>
          </a:xfrm>
          <a:prstGeom prst="rect">
            <a:avLst/>
          </a:prstGeom>
        </p:spPr>
      </p:pic>
    </p:spTree>
    <p:extLst>
      <p:ext uri="{BB962C8B-B14F-4D97-AF65-F5344CB8AC3E}">
        <p14:creationId xmlns:p14="http://schemas.microsoft.com/office/powerpoint/2010/main" val="3855416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Unanswered Query Escalation Policy</a:t>
            </a:r>
            <a:endParaRPr lang="en-US" dirty="0"/>
          </a:p>
        </p:txBody>
      </p:sp>
      <p:sp>
        <p:nvSpPr>
          <p:cNvPr id="3" name="Content Placeholder 2"/>
          <p:cNvSpPr>
            <a:spLocks noGrp="1"/>
          </p:cNvSpPr>
          <p:nvPr>
            <p:ph idx="1"/>
          </p:nvPr>
        </p:nvSpPr>
        <p:spPr>
          <a:xfrm>
            <a:off x="191729" y="1868283"/>
            <a:ext cx="8495071" cy="4035734"/>
          </a:xfrm>
        </p:spPr>
        <p:txBody>
          <a:bodyPr>
            <a:normAutofit fontScale="92500" lnSpcReduction="10000"/>
          </a:bodyPr>
          <a:lstStyle/>
          <a:p>
            <a:pPr marL="0" indent="0">
              <a:buNone/>
            </a:pPr>
            <a:r>
              <a:rPr lang="en-US" sz="2800" b="1" u="sng" dirty="0" smtClean="0"/>
              <a:t>Purpose:</a:t>
            </a:r>
            <a:r>
              <a:rPr lang="en-US" sz="2800" b="1" dirty="0" smtClean="0"/>
              <a:t> </a:t>
            </a:r>
            <a:r>
              <a:rPr lang="en-US" sz="2400" dirty="0" smtClean="0"/>
              <a:t>CMS recommends that each facility develop an escalation process for unanswered queries. The </a:t>
            </a:r>
            <a:r>
              <a:rPr lang="en-US" sz="2400" dirty="0"/>
              <a:t>purpose of this policy is to define the process for escalation of Clinical Documentation Improvement </a:t>
            </a:r>
            <a:r>
              <a:rPr lang="en-US" sz="2400" dirty="0" smtClean="0"/>
              <a:t>Queries.</a:t>
            </a:r>
          </a:p>
          <a:p>
            <a:pPr marL="0" indent="0">
              <a:buNone/>
            </a:pPr>
            <a:r>
              <a:rPr lang="en-US" sz="2400" dirty="0" smtClean="0"/>
              <a:t>1. </a:t>
            </a:r>
            <a:r>
              <a:rPr lang="en-US" sz="2400" dirty="0"/>
              <a:t>It is appropriate to query for documentation clarification </a:t>
            </a:r>
            <a:r>
              <a:rPr lang="en-US" sz="2400" dirty="0" smtClean="0"/>
              <a:t>in </a:t>
            </a:r>
            <a:r>
              <a:rPr lang="en-US" sz="2400" dirty="0"/>
              <a:t>the following situations per </a:t>
            </a:r>
            <a:r>
              <a:rPr lang="en-US" sz="2400" i="1" dirty="0"/>
              <a:t>The AHIMA Practice Brief:</a:t>
            </a:r>
            <a:endParaRPr lang="en-US" sz="2400" dirty="0"/>
          </a:p>
          <a:p>
            <a:pPr marL="914400" lvl="1" indent="-514350">
              <a:buFont typeface="+mj-lt"/>
              <a:buAutoNum type="alphaLcPeriod"/>
            </a:pPr>
            <a:r>
              <a:rPr lang="en-US" sz="2400" dirty="0"/>
              <a:t>When there are clinical indicators of a diagnosis, but no documentation of that diagnosis</a:t>
            </a:r>
          </a:p>
          <a:p>
            <a:pPr marL="914400" lvl="1" indent="-514350">
              <a:buFont typeface="+mj-lt"/>
              <a:buAutoNum type="alphaLcPeriod"/>
            </a:pPr>
            <a:r>
              <a:rPr lang="en-US" sz="2400" dirty="0"/>
              <a:t>Clinical evidence for a higher degree of specificity or severity </a:t>
            </a:r>
          </a:p>
          <a:p>
            <a:pPr marL="914400" lvl="1" indent="-514350">
              <a:buFont typeface="+mj-lt"/>
              <a:buAutoNum type="alphaLcPeriod"/>
            </a:pPr>
            <a:r>
              <a:rPr lang="en-US" sz="2400" dirty="0"/>
              <a:t>A cause and effect relationship between two conditions or organisms</a:t>
            </a:r>
          </a:p>
        </p:txBody>
      </p:sp>
      <p:sp>
        <p:nvSpPr>
          <p:cNvPr id="4" name="Slide Number Placeholder 3"/>
          <p:cNvSpPr>
            <a:spLocks noGrp="1"/>
          </p:cNvSpPr>
          <p:nvPr>
            <p:ph type="sldNum" sz="quarter" idx="12"/>
          </p:nvPr>
        </p:nvSpPr>
        <p:spPr/>
        <p:txBody>
          <a:bodyPr/>
          <a:lstStyle/>
          <a:p>
            <a:fld id="{5871E18A-32DC-D24E-9A19-6E55D040D2BF}" type="slidenum">
              <a:rPr lang="en-US" smtClean="0"/>
              <a:pPr/>
              <a:t>30</a:t>
            </a:fld>
            <a:endParaRPr lang="en-US"/>
          </a:p>
        </p:txBody>
      </p:sp>
    </p:spTree>
    <p:extLst>
      <p:ext uri="{BB962C8B-B14F-4D97-AF65-F5344CB8AC3E}">
        <p14:creationId xmlns:p14="http://schemas.microsoft.com/office/powerpoint/2010/main" val="2368681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Unanswered Query Escalation Policy</a:t>
            </a:r>
            <a:endParaRPr lang="en-US" dirty="0"/>
          </a:p>
        </p:txBody>
      </p:sp>
      <p:sp>
        <p:nvSpPr>
          <p:cNvPr id="3" name="Content Placeholder 2"/>
          <p:cNvSpPr>
            <a:spLocks noGrp="1"/>
          </p:cNvSpPr>
          <p:nvPr>
            <p:ph idx="1"/>
          </p:nvPr>
        </p:nvSpPr>
        <p:spPr>
          <a:xfrm>
            <a:off x="191730" y="1606305"/>
            <a:ext cx="8759178" cy="4428735"/>
          </a:xfrm>
        </p:spPr>
        <p:txBody>
          <a:bodyPr>
            <a:normAutofit fontScale="47500" lnSpcReduction="20000"/>
          </a:bodyPr>
          <a:lstStyle/>
          <a:p>
            <a:pPr marL="400050" lvl="1" indent="0">
              <a:buNone/>
            </a:pPr>
            <a:r>
              <a:rPr lang="en-US" sz="5100" dirty="0" smtClean="0"/>
              <a:t>d.    </a:t>
            </a:r>
            <a:r>
              <a:rPr lang="en-US" sz="4800" dirty="0" smtClean="0"/>
              <a:t>An underlying cause when documenting symptoms only</a:t>
            </a:r>
          </a:p>
          <a:p>
            <a:pPr marL="914400" lvl="1" indent="-514350">
              <a:buAutoNum type="alphaLcPeriod" startAt="5"/>
            </a:pPr>
            <a:r>
              <a:rPr lang="en-US" sz="4800" dirty="0" smtClean="0"/>
              <a:t>Present on admissions status of a diagnosis</a:t>
            </a:r>
          </a:p>
          <a:p>
            <a:pPr marL="914400" lvl="1" indent="-514350">
              <a:buAutoNum type="alphaLcPeriod" startAt="5"/>
            </a:pPr>
            <a:r>
              <a:rPr lang="en-US" sz="4800" dirty="0" smtClean="0"/>
              <a:t>A diagnosis is provided without the underlying clinical validation</a:t>
            </a:r>
          </a:p>
          <a:p>
            <a:pPr marL="400050" lvl="1" indent="0">
              <a:buNone/>
            </a:pPr>
            <a:endParaRPr lang="en-US" sz="4800" dirty="0" smtClean="0"/>
          </a:p>
          <a:p>
            <a:pPr marL="0" lvl="0" indent="0">
              <a:buNone/>
            </a:pPr>
            <a:r>
              <a:rPr lang="en-US" sz="4800" dirty="0" smtClean="0"/>
              <a:t>2. It is also appropriate to query  the physician when the documentation in  the medical record fails to meet any one of the following criteria:</a:t>
            </a:r>
          </a:p>
          <a:p>
            <a:pPr marL="400050" lvl="1" indent="0">
              <a:buNone/>
            </a:pPr>
            <a:r>
              <a:rPr lang="en-US" sz="4800" dirty="0" smtClean="0"/>
              <a:t>a.	Legibility</a:t>
            </a:r>
            <a:endParaRPr lang="en-US" sz="4800" dirty="0"/>
          </a:p>
          <a:p>
            <a:pPr marL="400050" lvl="1" indent="0">
              <a:buNone/>
            </a:pPr>
            <a:r>
              <a:rPr lang="en-US" sz="4800" dirty="0" smtClean="0"/>
              <a:t>b.	Completeness</a:t>
            </a:r>
            <a:endParaRPr lang="en-US" sz="4800" dirty="0"/>
          </a:p>
          <a:p>
            <a:pPr marL="400050" lvl="1" indent="0">
              <a:buNone/>
            </a:pPr>
            <a:r>
              <a:rPr lang="en-US" sz="4800" dirty="0" smtClean="0"/>
              <a:t>c.     Clarity</a:t>
            </a:r>
            <a:endParaRPr lang="en-US" sz="4800" dirty="0"/>
          </a:p>
          <a:p>
            <a:pPr marL="400050" lvl="1" indent="0">
              <a:buNone/>
            </a:pPr>
            <a:r>
              <a:rPr lang="en-US" sz="4800" dirty="0" smtClean="0"/>
              <a:t>d.    Consistency</a:t>
            </a:r>
            <a:endParaRPr lang="en-US" sz="4800" dirty="0"/>
          </a:p>
          <a:p>
            <a:pPr marL="400050" lvl="1" indent="0">
              <a:buNone/>
            </a:pPr>
            <a:r>
              <a:rPr lang="en-US" sz="4800" dirty="0" smtClean="0"/>
              <a:t>e.	Precision</a:t>
            </a:r>
            <a:endParaRPr lang="en-US" sz="4800" dirty="0"/>
          </a:p>
          <a:p>
            <a:pPr marL="0" indent="0">
              <a:buNone/>
            </a:pPr>
            <a:endParaRPr lang="en-US" dirty="0"/>
          </a:p>
        </p:txBody>
      </p:sp>
      <p:sp>
        <p:nvSpPr>
          <p:cNvPr id="4" name="Slide Number Placeholder 3"/>
          <p:cNvSpPr>
            <a:spLocks noGrp="1"/>
          </p:cNvSpPr>
          <p:nvPr>
            <p:ph type="sldNum" sz="quarter" idx="12"/>
          </p:nvPr>
        </p:nvSpPr>
        <p:spPr/>
        <p:txBody>
          <a:bodyPr/>
          <a:lstStyle/>
          <a:p>
            <a:fld id="{5871E18A-32DC-D24E-9A19-6E55D040D2BF}" type="slidenum">
              <a:rPr lang="en-US" smtClean="0"/>
              <a:pPr/>
              <a:t>31</a:t>
            </a:fld>
            <a:endParaRPr lang="en-US"/>
          </a:p>
        </p:txBody>
      </p:sp>
    </p:spTree>
    <p:extLst>
      <p:ext uri="{BB962C8B-B14F-4D97-AF65-F5344CB8AC3E}">
        <p14:creationId xmlns:p14="http://schemas.microsoft.com/office/powerpoint/2010/main" val="3492187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Unanswered Query Escalation Policy</a:t>
            </a:r>
            <a:endParaRPr lang="en-US" dirty="0"/>
          </a:p>
        </p:txBody>
      </p:sp>
      <p:sp>
        <p:nvSpPr>
          <p:cNvPr id="3" name="Content Placeholder 2"/>
          <p:cNvSpPr>
            <a:spLocks noGrp="1"/>
          </p:cNvSpPr>
          <p:nvPr>
            <p:ph idx="1"/>
          </p:nvPr>
        </p:nvSpPr>
        <p:spPr>
          <a:xfrm>
            <a:off x="191729" y="1868283"/>
            <a:ext cx="8495071" cy="4035734"/>
          </a:xfrm>
        </p:spPr>
        <p:txBody>
          <a:bodyPr>
            <a:normAutofit fontScale="70000" lnSpcReduction="20000"/>
          </a:bodyPr>
          <a:lstStyle/>
          <a:p>
            <a:pPr marL="0" indent="0" hangingPunct="0">
              <a:buNone/>
            </a:pPr>
            <a:r>
              <a:rPr lang="en-US" b="1" u="sng" dirty="0" smtClean="0"/>
              <a:t>Policy</a:t>
            </a:r>
            <a:r>
              <a:rPr lang="en-US" b="1" u="sng" dirty="0"/>
              <a:t>: </a:t>
            </a:r>
            <a:r>
              <a:rPr lang="en-US" dirty="0"/>
              <a:t> </a:t>
            </a:r>
          </a:p>
          <a:p>
            <a:pPr marL="514350" lvl="0" indent="-514350">
              <a:buFont typeface="+mj-lt"/>
              <a:buAutoNum type="arabicPeriod"/>
            </a:pPr>
            <a:r>
              <a:rPr lang="en-US" dirty="0"/>
              <a:t>If the query is unanswered within 48hr business hours of posting on either the electronic query form, in the progress note or discharge summary, the Clinical Documentation Specialist will send an a notification to the appropriate physician through either the CDI review section of EPIC in basket messaging system, and/or via the preferred method of facility. </a:t>
            </a:r>
          </a:p>
          <a:p>
            <a:pPr marL="514350" lvl="0" indent="-514350">
              <a:buFont typeface="+mj-lt"/>
              <a:buAutoNum type="arabicPeriod"/>
            </a:pPr>
            <a:r>
              <a:rPr lang="en-US" dirty="0"/>
              <a:t> If the query is not answered after the notification has been sent, the Clinical Documentation Specialist will continue to attempt to follow up with queried physician via phone calls, PHI secure texting systems, or face to face contact.  All attempts to contact the queried physician, including date and type of contact, will be documented in the current CDI data system.</a:t>
            </a:r>
          </a:p>
          <a:p>
            <a:pPr marL="0" indent="0">
              <a:buNone/>
            </a:pPr>
            <a:endParaRPr lang="en-US" dirty="0"/>
          </a:p>
        </p:txBody>
      </p:sp>
      <p:sp>
        <p:nvSpPr>
          <p:cNvPr id="4" name="Slide Number Placeholder 3"/>
          <p:cNvSpPr>
            <a:spLocks noGrp="1"/>
          </p:cNvSpPr>
          <p:nvPr>
            <p:ph type="sldNum" sz="quarter" idx="12"/>
          </p:nvPr>
        </p:nvSpPr>
        <p:spPr/>
        <p:txBody>
          <a:bodyPr/>
          <a:lstStyle/>
          <a:p>
            <a:fld id="{5871E18A-32DC-D24E-9A19-6E55D040D2BF}" type="slidenum">
              <a:rPr lang="en-US" smtClean="0"/>
              <a:pPr/>
              <a:t>32</a:t>
            </a:fld>
            <a:endParaRPr lang="en-US"/>
          </a:p>
        </p:txBody>
      </p:sp>
    </p:spTree>
    <p:extLst>
      <p:ext uri="{BB962C8B-B14F-4D97-AF65-F5344CB8AC3E}">
        <p14:creationId xmlns:p14="http://schemas.microsoft.com/office/powerpoint/2010/main" val="3813450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Unanswered Query Escalation Policy</a:t>
            </a:r>
            <a:endParaRPr lang="en-US" dirty="0"/>
          </a:p>
        </p:txBody>
      </p:sp>
      <p:sp>
        <p:nvSpPr>
          <p:cNvPr id="3" name="Content Placeholder 2"/>
          <p:cNvSpPr>
            <a:spLocks noGrp="1"/>
          </p:cNvSpPr>
          <p:nvPr>
            <p:ph idx="1"/>
          </p:nvPr>
        </p:nvSpPr>
        <p:spPr>
          <a:xfrm>
            <a:off x="191729" y="1868283"/>
            <a:ext cx="8495071" cy="4035734"/>
          </a:xfrm>
        </p:spPr>
        <p:txBody>
          <a:bodyPr>
            <a:normAutofit/>
          </a:bodyPr>
          <a:lstStyle/>
          <a:p>
            <a:pPr marL="0" lvl="0" indent="0">
              <a:buNone/>
            </a:pPr>
            <a:r>
              <a:rPr lang="en-US" sz="2400" dirty="0" smtClean="0"/>
              <a:t>3.   If </a:t>
            </a:r>
            <a:r>
              <a:rPr lang="en-US" sz="2400" dirty="0"/>
              <a:t>after several attempts, the query continues to be unanswered the CDI will forward the case to the CDI manager who will determine if the case needs to be escalate it to the facilities CMO.</a:t>
            </a:r>
          </a:p>
          <a:p>
            <a:pPr marL="0" lvl="0" indent="0">
              <a:buNone/>
            </a:pPr>
            <a:r>
              <a:rPr lang="en-US" sz="2400" dirty="0" smtClean="0"/>
              <a:t>4.   If </a:t>
            </a:r>
            <a:r>
              <a:rPr lang="en-US" sz="2400" dirty="0"/>
              <a:t>the query is not answered at discharge the CDI will review the medical record, including the discharge summary to determine if the query has been answered and/or if there is a continued need for the query clarification.  If there is a continued need for the query clarification the CDI will follow the steps outlined above.</a:t>
            </a:r>
          </a:p>
          <a:p>
            <a:pPr marL="400050" lvl="1" indent="0">
              <a:buNone/>
            </a:pPr>
            <a:endParaRPr lang="en-US" dirty="0"/>
          </a:p>
        </p:txBody>
      </p:sp>
      <p:sp>
        <p:nvSpPr>
          <p:cNvPr id="4" name="Slide Number Placeholder 3"/>
          <p:cNvSpPr>
            <a:spLocks noGrp="1"/>
          </p:cNvSpPr>
          <p:nvPr>
            <p:ph type="sldNum" sz="quarter" idx="12"/>
          </p:nvPr>
        </p:nvSpPr>
        <p:spPr/>
        <p:txBody>
          <a:bodyPr/>
          <a:lstStyle/>
          <a:p>
            <a:fld id="{5871E18A-32DC-D24E-9A19-6E55D040D2BF}" type="slidenum">
              <a:rPr lang="en-US" smtClean="0"/>
              <a:pPr/>
              <a:t>33</a:t>
            </a:fld>
            <a:endParaRPr lang="en-US"/>
          </a:p>
        </p:txBody>
      </p:sp>
    </p:spTree>
    <p:extLst>
      <p:ext uri="{BB962C8B-B14F-4D97-AF65-F5344CB8AC3E}">
        <p14:creationId xmlns:p14="http://schemas.microsoft.com/office/powerpoint/2010/main" val="74170521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Unanswered Query Escalation Policy</a:t>
            </a:r>
            <a:endParaRPr lang="en-US" dirty="0"/>
          </a:p>
        </p:txBody>
      </p:sp>
      <p:sp>
        <p:nvSpPr>
          <p:cNvPr id="3" name="Content Placeholder 2"/>
          <p:cNvSpPr>
            <a:spLocks noGrp="1"/>
          </p:cNvSpPr>
          <p:nvPr>
            <p:ph idx="1"/>
          </p:nvPr>
        </p:nvSpPr>
        <p:spPr>
          <a:xfrm>
            <a:off x="191729" y="1868283"/>
            <a:ext cx="8495071" cy="4035734"/>
          </a:xfrm>
        </p:spPr>
        <p:txBody>
          <a:bodyPr>
            <a:normAutofit/>
          </a:bodyPr>
          <a:lstStyle/>
          <a:p>
            <a:pPr marL="0" indent="0">
              <a:buNone/>
            </a:pPr>
            <a:r>
              <a:rPr lang="en-US" sz="2800" dirty="0" smtClean="0"/>
              <a:t>5.   When </a:t>
            </a:r>
            <a:r>
              <a:rPr lang="en-US" sz="2800" dirty="0"/>
              <a:t>there is identified a pattern of a physician documenting unsupported diagnoses, after  clinical validation queries have been issued, the CDI will forward that information to the CDI manager for review.   The CDI manager will determine if this physician’s cases need to be forwarded to the CMO or physician advisor for evaluation and appropriated follow up, if warranted. </a:t>
            </a:r>
          </a:p>
          <a:p>
            <a:pPr marL="0" lv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871E18A-32DC-D24E-9A19-6E55D040D2BF}" type="slidenum">
              <a:rPr lang="en-US" smtClean="0"/>
              <a:pPr/>
              <a:t>34</a:t>
            </a:fld>
            <a:endParaRPr lang="en-US"/>
          </a:p>
        </p:txBody>
      </p:sp>
    </p:spTree>
    <p:extLst>
      <p:ext uri="{BB962C8B-B14F-4D97-AF65-F5344CB8AC3E}">
        <p14:creationId xmlns:p14="http://schemas.microsoft.com/office/powerpoint/2010/main" val="15672033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0658" y="2209309"/>
            <a:ext cx="6924369" cy="2985433"/>
          </a:xfrm>
          <a:prstGeom prst="rect">
            <a:avLst/>
          </a:prstGeom>
        </p:spPr>
        <p:txBody>
          <a:bodyPr wrap="square">
            <a:spAutoFit/>
          </a:bodyPr>
          <a:lstStyle/>
          <a:p>
            <a:pPr algn="ctr"/>
            <a:r>
              <a:rPr lang="en-US" sz="2400" dirty="0" smtClean="0"/>
              <a:t>**Clinical </a:t>
            </a:r>
            <a:r>
              <a:rPr lang="en-US" sz="2400" dirty="0" smtClean="0"/>
              <a:t>Validation </a:t>
            </a:r>
            <a:r>
              <a:rPr lang="en-US" sz="2400" dirty="0" smtClean="0"/>
              <a:t>Should</a:t>
            </a:r>
            <a:r>
              <a:rPr lang="en-US" sz="2400" dirty="0" smtClean="0"/>
              <a:t> </a:t>
            </a:r>
            <a:r>
              <a:rPr lang="en-US" sz="2400" dirty="0" smtClean="0"/>
              <a:t>Be Driven by CDI </a:t>
            </a:r>
            <a:r>
              <a:rPr lang="en-US" sz="2400" dirty="0" smtClean="0"/>
              <a:t>Queries to Reduce Your Risk for Denials</a:t>
            </a:r>
            <a:r>
              <a:rPr lang="en-US" sz="2400" dirty="0" smtClean="0"/>
              <a:t>**</a:t>
            </a:r>
            <a:endParaRPr lang="en-US" sz="2400" dirty="0" smtClean="0"/>
          </a:p>
          <a:p>
            <a:pPr algn="ctr"/>
            <a:endParaRPr lang="en-US" sz="4400" dirty="0" smtClean="0"/>
          </a:p>
          <a:p>
            <a:endParaRPr lang="en-US" sz="2400" dirty="0" smtClean="0"/>
          </a:p>
          <a:p>
            <a:endParaRPr lang="en-US" sz="2400" dirty="0"/>
          </a:p>
          <a:p>
            <a:endParaRPr lang="en-US" sz="2400" dirty="0" smtClean="0"/>
          </a:p>
          <a:p>
            <a:pPr algn="ctr"/>
            <a:r>
              <a:rPr lang="en-US" sz="2400" dirty="0" smtClean="0"/>
              <a:t>Angela </a:t>
            </a:r>
            <a:r>
              <a:rPr lang="en-US" sz="2400" dirty="0" smtClean="0"/>
              <a:t>Maxfield, Elisa Sninchak and M.E. VanGelder</a:t>
            </a:r>
          </a:p>
        </p:txBody>
      </p:sp>
      <p:sp>
        <p:nvSpPr>
          <p:cNvPr id="3" name="Slide Number Placeholder 2"/>
          <p:cNvSpPr>
            <a:spLocks noGrp="1"/>
          </p:cNvSpPr>
          <p:nvPr>
            <p:ph type="sldNum" sz="quarter" idx="12"/>
          </p:nvPr>
        </p:nvSpPr>
        <p:spPr/>
        <p:txBody>
          <a:bodyPr/>
          <a:lstStyle/>
          <a:p>
            <a:fld id="{5871E18A-32DC-D24E-9A19-6E55D040D2BF}" type="slidenum">
              <a:rPr lang="en-US" smtClean="0"/>
              <a:pPr/>
              <a:t>35</a:t>
            </a:fld>
            <a:endParaRPr lang="en-US"/>
          </a:p>
        </p:txBody>
      </p:sp>
      <p:pic>
        <p:nvPicPr>
          <p:cNvPr id="4" name="Picture 3"/>
          <p:cNvPicPr>
            <a:picLocks noChangeAspect="1"/>
          </p:cNvPicPr>
          <p:nvPr/>
        </p:nvPicPr>
        <p:blipFill>
          <a:blip r:embed="rId3"/>
          <a:stretch>
            <a:fillRect/>
          </a:stretch>
        </p:blipFill>
        <p:spPr>
          <a:xfrm>
            <a:off x="2066373" y="3110598"/>
            <a:ext cx="2819400" cy="1448752"/>
          </a:xfrm>
          <a:prstGeom prst="rect">
            <a:avLst/>
          </a:prstGeom>
        </p:spPr>
      </p:pic>
      <p:pic>
        <p:nvPicPr>
          <p:cNvPr id="5" name="Picture 4"/>
          <p:cNvPicPr>
            <a:picLocks noChangeAspect="1"/>
          </p:cNvPicPr>
          <p:nvPr/>
        </p:nvPicPr>
        <p:blipFill>
          <a:blip r:embed="rId4"/>
          <a:stretch>
            <a:fillRect/>
          </a:stretch>
        </p:blipFill>
        <p:spPr>
          <a:xfrm>
            <a:off x="5213555" y="3126655"/>
            <a:ext cx="1524000" cy="1577340"/>
          </a:xfrm>
          <a:prstGeom prst="rect">
            <a:avLst/>
          </a:prstGeom>
        </p:spPr>
      </p:pic>
      <p:sp>
        <p:nvSpPr>
          <p:cNvPr id="6" name="TextBox 5"/>
          <p:cNvSpPr txBox="1"/>
          <p:nvPr/>
        </p:nvSpPr>
        <p:spPr>
          <a:xfrm>
            <a:off x="2249129" y="631306"/>
            <a:ext cx="6046839" cy="830997"/>
          </a:xfrm>
          <a:prstGeom prst="rect">
            <a:avLst/>
          </a:prstGeom>
          <a:noFill/>
        </p:spPr>
        <p:txBody>
          <a:bodyPr wrap="square" rtlCol="0">
            <a:spAutoFit/>
          </a:bodyPr>
          <a:lstStyle/>
          <a:p>
            <a:pPr algn="ctr"/>
            <a:r>
              <a:rPr lang="en-US" sz="4800" b="1" dirty="0" smtClean="0">
                <a:solidFill>
                  <a:schemeClr val="bg1"/>
                </a:solidFill>
              </a:rPr>
              <a:t>Concluding Thought</a:t>
            </a:r>
            <a:endParaRPr lang="en-US" sz="4800" b="1" dirty="0">
              <a:solidFill>
                <a:schemeClr val="bg1"/>
              </a:solidFill>
            </a:endParaRPr>
          </a:p>
        </p:txBody>
      </p:sp>
    </p:spTree>
    <p:extLst>
      <p:ext uri="{BB962C8B-B14F-4D97-AF65-F5344CB8AC3E}">
        <p14:creationId xmlns:p14="http://schemas.microsoft.com/office/powerpoint/2010/main" val="33850398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References</a:t>
            </a:r>
            <a:endParaRPr lang="en-US" sz="6000" dirty="0"/>
          </a:p>
        </p:txBody>
      </p:sp>
      <p:sp>
        <p:nvSpPr>
          <p:cNvPr id="3" name="Content Placeholder 2"/>
          <p:cNvSpPr>
            <a:spLocks noGrp="1"/>
          </p:cNvSpPr>
          <p:nvPr>
            <p:ph idx="1"/>
          </p:nvPr>
        </p:nvSpPr>
        <p:spPr>
          <a:xfrm>
            <a:off x="405581" y="1868283"/>
            <a:ext cx="8281219" cy="4035734"/>
          </a:xfrm>
        </p:spPr>
        <p:txBody>
          <a:bodyPr>
            <a:normAutofit fontScale="62500" lnSpcReduction="20000"/>
          </a:bodyPr>
          <a:lstStyle/>
          <a:p>
            <a:r>
              <a:rPr lang="en-US" sz="3400" dirty="0" smtClean="0"/>
              <a:t>ACDIS. (2015, September 24). Query: Clinical validation for respiratory failure diagnosis. </a:t>
            </a:r>
          </a:p>
          <a:p>
            <a:r>
              <a:rPr lang="en-US" sz="3400" dirty="0" smtClean="0"/>
              <a:t>ACDIS. (2017, December 7). News: Coding kwashiorkor resulted in more than six million in overpayment. </a:t>
            </a:r>
            <a:r>
              <a:rPr lang="en-US" sz="3400" i="1" dirty="0" smtClean="0"/>
              <a:t>CDI Strategies, vol. 11, issue 56. </a:t>
            </a:r>
            <a:r>
              <a:rPr lang="en-US" sz="3400" dirty="0"/>
              <a:t>Retrieved from, https://acdis.org/articles/news-coding-kwashiorkor-resulted-more-six-million-overpayments-oig-says</a:t>
            </a:r>
            <a:endParaRPr lang="en-US" sz="3400" dirty="0" smtClean="0"/>
          </a:p>
          <a:p>
            <a:r>
              <a:rPr lang="en-US" sz="3400" dirty="0" smtClean="0"/>
              <a:t>ACDIS Blog. (2013, August 22). Q&amp;A: Querying for clinical validation of a diagnosis.</a:t>
            </a:r>
          </a:p>
          <a:p>
            <a:r>
              <a:rPr lang="en-US" sz="3400" dirty="0" smtClean="0"/>
              <a:t>ACDIS Blog. (2017, March 3). Note from the instructor: Increase understanding of pathophysiological concepts for CDI.</a:t>
            </a:r>
          </a:p>
          <a:p>
            <a:r>
              <a:rPr lang="en-US" sz="3400" dirty="0" smtClean="0"/>
              <a:t>AHIMA. (2016, July). </a:t>
            </a:r>
            <a:r>
              <a:rPr lang="en-US" sz="3400" dirty="0"/>
              <a:t>Clinical Validation: The Next Level of </a:t>
            </a:r>
            <a:r>
              <a:rPr lang="en-US" sz="3400" dirty="0" smtClean="0"/>
              <a:t>CDI. </a:t>
            </a:r>
            <a:r>
              <a:rPr lang="en-US" sz="3400" i="1" dirty="0" smtClean="0"/>
              <a:t>Journal of AHIMA 87</a:t>
            </a:r>
            <a:r>
              <a:rPr lang="en-US" sz="3400" dirty="0" smtClean="0"/>
              <a:t>, no.7. </a:t>
            </a:r>
            <a:r>
              <a:rPr lang="en-US" sz="3400" dirty="0"/>
              <a:t>Retrieved from, http://www.ahimajournal-digital.com/ahimajournal/july_2016?pg=57#pg57</a:t>
            </a:r>
            <a:endParaRPr lang="en-US" sz="3400" dirty="0" smtClean="0"/>
          </a:p>
        </p:txBody>
      </p:sp>
      <p:sp>
        <p:nvSpPr>
          <p:cNvPr id="4" name="Slide Number Placeholder 3"/>
          <p:cNvSpPr>
            <a:spLocks noGrp="1"/>
          </p:cNvSpPr>
          <p:nvPr>
            <p:ph type="sldNum" sz="quarter" idx="12"/>
          </p:nvPr>
        </p:nvSpPr>
        <p:spPr/>
        <p:txBody>
          <a:bodyPr/>
          <a:lstStyle/>
          <a:p>
            <a:fld id="{5871E18A-32DC-D24E-9A19-6E55D040D2BF}" type="slidenum">
              <a:rPr lang="en-US" smtClean="0"/>
              <a:pPr/>
              <a:t>36</a:t>
            </a:fld>
            <a:endParaRPr lang="en-US"/>
          </a:p>
        </p:txBody>
      </p:sp>
    </p:spTree>
    <p:extLst>
      <p:ext uri="{BB962C8B-B14F-4D97-AF65-F5344CB8AC3E}">
        <p14:creationId xmlns:p14="http://schemas.microsoft.com/office/powerpoint/2010/main" val="2431167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References</a:t>
            </a:r>
            <a:endParaRPr lang="en-US" sz="6000" dirty="0"/>
          </a:p>
        </p:txBody>
      </p:sp>
      <p:sp>
        <p:nvSpPr>
          <p:cNvPr id="3" name="Content Placeholder 2"/>
          <p:cNvSpPr>
            <a:spLocks noGrp="1"/>
          </p:cNvSpPr>
          <p:nvPr>
            <p:ph idx="1"/>
          </p:nvPr>
        </p:nvSpPr>
        <p:spPr>
          <a:xfrm>
            <a:off x="294968" y="1891838"/>
            <a:ext cx="8281219" cy="3999119"/>
          </a:xfrm>
        </p:spPr>
        <p:txBody>
          <a:bodyPr>
            <a:noAutofit/>
          </a:bodyPr>
          <a:lstStyle/>
          <a:p>
            <a:r>
              <a:rPr lang="en-US" sz="1600" dirty="0" smtClean="0"/>
              <a:t>AHIMA Practice Brief. (Updated 2016, January). Guideline for achieving a compliant query practice</a:t>
            </a:r>
            <a:r>
              <a:rPr lang="en-US" sz="1600" dirty="0" smtClean="0"/>
              <a:t>.</a:t>
            </a:r>
          </a:p>
          <a:p>
            <a:r>
              <a:rPr lang="en-US" sz="1600" dirty="0" err="1"/>
              <a:t>Brundage</a:t>
            </a:r>
            <a:r>
              <a:rPr lang="en-US" sz="1600" dirty="0"/>
              <a:t> Medical Group. (2017). Documentation </a:t>
            </a:r>
            <a:r>
              <a:rPr lang="en-US" sz="1600" dirty="0" smtClean="0"/>
              <a:t>tip </a:t>
            </a:r>
            <a:r>
              <a:rPr lang="en-US" sz="1600" dirty="0"/>
              <a:t>of the </a:t>
            </a:r>
            <a:r>
              <a:rPr lang="en-US" sz="1600" dirty="0" smtClean="0"/>
              <a:t>week</a:t>
            </a:r>
            <a:r>
              <a:rPr lang="en-US" sz="1600" dirty="0"/>
              <a:t>: Documentation continuity. Retrieved from, </a:t>
            </a:r>
            <a:r>
              <a:rPr lang="en-US" sz="1600" dirty="0" smtClean="0"/>
              <a:t>www.BrundageMedicalGroup.com</a:t>
            </a:r>
            <a:endParaRPr lang="en-US" sz="1600" dirty="0" smtClean="0"/>
          </a:p>
          <a:p>
            <a:r>
              <a:rPr lang="en-US" sz="1600" dirty="0" smtClean="0"/>
              <a:t>Centers </a:t>
            </a:r>
            <a:r>
              <a:rPr lang="en-US" sz="1600" dirty="0"/>
              <a:t>for Medicare and Medicaid Services. (2012, July 31). Recovery Audit Program DRG Coding Vulnerabilities for Inpatient Hospitals. </a:t>
            </a:r>
            <a:r>
              <a:rPr lang="en-US" sz="1600" i="1" dirty="0"/>
              <a:t>MLN Matters: SE 1121</a:t>
            </a:r>
            <a:r>
              <a:rPr lang="en-US" sz="1600" dirty="0"/>
              <a:t>.</a:t>
            </a:r>
          </a:p>
          <a:p>
            <a:r>
              <a:rPr lang="en-US" sz="1600" dirty="0"/>
              <a:t>KDIGO Clinical Practice for Acute Kidney Injury. (2012, March). </a:t>
            </a:r>
            <a:r>
              <a:rPr lang="en-US" sz="1600" i="1" dirty="0"/>
              <a:t>Official Journal of the International Society of Nephrology. </a:t>
            </a:r>
            <a:r>
              <a:rPr lang="en-US" sz="1600" dirty="0"/>
              <a:t>Retrieved from, http://</a:t>
            </a:r>
            <a:r>
              <a:rPr lang="en-US" sz="1600" dirty="0" smtClean="0"/>
              <a:t>www.kdigo.org/clinical_practice_guidelines/pdf/KDIGO%20AKI%20Guideline.pdf</a:t>
            </a:r>
          </a:p>
          <a:p>
            <a:r>
              <a:rPr lang="en-US" sz="1600" dirty="0" smtClean="0"/>
              <a:t>Landon, Lee A. (2017, November 27). Escalation policy: Unanswered queries</a:t>
            </a:r>
            <a:r>
              <a:rPr lang="en-US" sz="1600" i="1" dirty="0" smtClean="0"/>
              <a:t>.</a:t>
            </a:r>
            <a:r>
              <a:rPr lang="en-US" sz="1600" dirty="0" smtClean="0"/>
              <a:t> </a:t>
            </a:r>
            <a:r>
              <a:rPr lang="en-US" sz="1600" i="1" dirty="0" smtClean="0"/>
              <a:t>ACDIS</a:t>
            </a:r>
            <a:r>
              <a:rPr lang="en-US" sz="1600" dirty="0" smtClean="0"/>
              <a:t>. </a:t>
            </a:r>
            <a:r>
              <a:rPr lang="en-US" sz="1600" dirty="0"/>
              <a:t>Retrieved from, https://acdis.org/resources/escalation-policy-unanswered-queries</a:t>
            </a:r>
            <a:endParaRPr lang="en-US" sz="1600" dirty="0" smtClean="0"/>
          </a:p>
          <a:p>
            <a:r>
              <a:rPr lang="en-US" sz="1600" dirty="0" smtClean="0"/>
              <a:t>Murray</a:t>
            </a:r>
            <a:r>
              <a:rPr lang="en-US" sz="1600" dirty="0"/>
              <a:t>, Jocelyn E. (2017, November/December). CDI clinical validation and coding audits. </a:t>
            </a:r>
            <a:r>
              <a:rPr lang="en-US" sz="1600" i="1" dirty="0"/>
              <a:t>CDI Journal, </a:t>
            </a:r>
            <a:r>
              <a:rPr lang="en-US" sz="1600" i="1" dirty="0" smtClean="0"/>
              <a:t>vol. 11, issue 6, pg. 11</a:t>
            </a:r>
            <a:r>
              <a:rPr lang="en-US" sz="1600" dirty="0" smtClean="0"/>
              <a:t>. </a:t>
            </a:r>
            <a:r>
              <a:rPr lang="en-US" sz="1600" dirty="0"/>
              <a:t>Retrieved from, https://acdis.org/articles/download-novemberdecember-edition-cdi-journal</a:t>
            </a:r>
            <a:endParaRPr lang="en-US" sz="1600" dirty="0" smtClean="0"/>
          </a:p>
        </p:txBody>
      </p:sp>
      <p:sp>
        <p:nvSpPr>
          <p:cNvPr id="4" name="Slide Number Placeholder 3"/>
          <p:cNvSpPr>
            <a:spLocks noGrp="1"/>
          </p:cNvSpPr>
          <p:nvPr>
            <p:ph type="sldNum" sz="quarter" idx="12"/>
          </p:nvPr>
        </p:nvSpPr>
        <p:spPr/>
        <p:txBody>
          <a:bodyPr/>
          <a:lstStyle/>
          <a:p>
            <a:fld id="{5871E18A-32DC-D24E-9A19-6E55D040D2BF}" type="slidenum">
              <a:rPr lang="en-US" smtClean="0"/>
              <a:pPr/>
              <a:t>37</a:t>
            </a:fld>
            <a:endParaRPr lang="en-US"/>
          </a:p>
        </p:txBody>
      </p:sp>
    </p:spTree>
    <p:extLst>
      <p:ext uri="{BB962C8B-B14F-4D97-AF65-F5344CB8AC3E}">
        <p14:creationId xmlns:p14="http://schemas.microsoft.com/office/powerpoint/2010/main" val="8701055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References</a:t>
            </a:r>
            <a:endParaRPr lang="en-US" sz="6000" dirty="0"/>
          </a:p>
        </p:txBody>
      </p:sp>
      <p:sp>
        <p:nvSpPr>
          <p:cNvPr id="3" name="Content Placeholder 2"/>
          <p:cNvSpPr>
            <a:spLocks noGrp="1"/>
          </p:cNvSpPr>
          <p:nvPr>
            <p:ph idx="1"/>
          </p:nvPr>
        </p:nvSpPr>
        <p:spPr>
          <a:xfrm>
            <a:off x="405581" y="1868282"/>
            <a:ext cx="8281219" cy="4486797"/>
          </a:xfrm>
        </p:spPr>
        <p:txBody>
          <a:bodyPr>
            <a:normAutofit fontScale="62500" lnSpcReduction="20000"/>
          </a:bodyPr>
          <a:lstStyle/>
          <a:p>
            <a:r>
              <a:rPr lang="en-US" sz="3400" dirty="0" smtClean="0"/>
              <a:t>Pinson, R.D., Tang, C.L. (2016, December). What is clinical validation? </a:t>
            </a:r>
            <a:r>
              <a:rPr lang="en-US" sz="3400" i="1" dirty="0" smtClean="0"/>
              <a:t>ACP Hospitalist</a:t>
            </a:r>
            <a:r>
              <a:rPr lang="en-US" sz="3400" dirty="0" smtClean="0"/>
              <a:t>. </a:t>
            </a:r>
            <a:r>
              <a:rPr lang="en-US" sz="3400" dirty="0"/>
              <a:t>Retrieved from, https://</a:t>
            </a:r>
            <a:r>
              <a:rPr lang="en-US" sz="3400" dirty="0" smtClean="0"/>
              <a:t>www.acphospitalist.org/archives/2016/12/coding-clinical-validation.htm</a:t>
            </a:r>
          </a:p>
          <a:p>
            <a:r>
              <a:rPr lang="en-US" sz="3400" dirty="0"/>
              <a:t>Pinson, R.D., Tang, C.L. </a:t>
            </a:r>
            <a:r>
              <a:rPr lang="en-US" sz="3400" i="1" dirty="0"/>
              <a:t>2017 CDI pocket guide.</a:t>
            </a:r>
            <a:r>
              <a:rPr lang="en-US" sz="3400" dirty="0"/>
              <a:t> Brentwood, TN: </a:t>
            </a:r>
            <a:r>
              <a:rPr lang="en-US" sz="3400" dirty="0" err="1"/>
              <a:t>HCPro</a:t>
            </a:r>
            <a:r>
              <a:rPr lang="en-US" sz="3400" dirty="0" smtClean="0"/>
              <a:t>.</a:t>
            </a:r>
            <a:endParaRPr lang="en-US" sz="3400" i="1" dirty="0" smtClean="0"/>
          </a:p>
          <a:p>
            <a:r>
              <a:rPr lang="en-US" sz="3400" dirty="0" smtClean="0"/>
              <a:t>Remer, E.R. (2017, February 22). Implementing thorough documentation, queries to drive clinical validity. </a:t>
            </a:r>
            <a:r>
              <a:rPr lang="en-US" sz="3400" i="1" dirty="0" smtClean="0"/>
              <a:t>Just Coding Inpatient. </a:t>
            </a:r>
            <a:r>
              <a:rPr lang="en-US" sz="3400" dirty="0" smtClean="0"/>
              <a:t>Retrieved from</a:t>
            </a:r>
            <a:r>
              <a:rPr lang="en-US" sz="3400" dirty="0"/>
              <a:t>, https://</a:t>
            </a:r>
            <a:r>
              <a:rPr lang="en-US" sz="3400" dirty="0" smtClean="0"/>
              <a:t>justcoding.com/articles/implementing-thorough-documentation-queries-drive-clinical-validity</a:t>
            </a:r>
            <a:endParaRPr lang="en-US" sz="3400" i="1" dirty="0" smtClean="0"/>
          </a:p>
          <a:p>
            <a:r>
              <a:rPr lang="en-US" dirty="0" err="1" smtClean="0"/>
              <a:t>Weygandt</a:t>
            </a:r>
            <a:r>
              <a:rPr lang="en-US" dirty="0" smtClean="0"/>
              <a:t>, P. (2010, April 21). DRG Validation – Plowing </a:t>
            </a:r>
            <a:r>
              <a:rPr lang="en-US" dirty="0"/>
              <a:t>N</a:t>
            </a:r>
            <a:r>
              <a:rPr lang="en-US" dirty="0" smtClean="0"/>
              <a:t>ew Ground: Intrusions into the practice of medicine</a:t>
            </a:r>
            <a:r>
              <a:rPr lang="en-US" i="1" dirty="0" smtClean="0"/>
              <a:t>.</a:t>
            </a:r>
            <a:r>
              <a:rPr lang="en-US" dirty="0" smtClean="0"/>
              <a:t> </a:t>
            </a:r>
            <a:r>
              <a:rPr lang="en-US" i="1" dirty="0" smtClean="0"/>
              <a:t>RAC Monitor. </a:t>
            </a:r>
            <a:r>
              <a:rPr lang="en-US" dirty="0"/>
              <a:t>Retrieved from, https://www.racmonitor.com/drg-validation-plowing-new-ground-intrusions-into-the-practice-of-medicine</a:t>
            </a:r>
          </a:p>
        </p:txBody>
      </p:sp>
      <p:sp>
        <p:nvSpPr>
          <p:cNvPr id="4" name="Slide Number Placeholder 3"/>
          <p:cNvSpPr>
            <a:spLocks noGrp="1"/>
          </p:cNvSpPr>
          <p:nvPr>
            <p:ph type="sldNum" sz="quarter" idx="12"/>
          </p:nvPr>
        </p:nvSpPr>
        <p:spPr/>
        <p:txBody>
          <a:bodyPr/>
          <a:lstStyle/>
          <a:p>
            <a:fld id="{5871E18A-32DC-D24E-9A19-6E55D040D2BF}" type="slidenum">
              <a:rPr lang="en-US" smtClean="0"/>
              <a:pPr/>
              <a:t>38</a:t>
            </a:fld>
            <a:endParaRPr lang="en-US"/>
          </a:p>
        </p:txBody>
      </p:sp>
    </p:spTree>
    <p:extLst>
      <p:ext uri="{BB962C8B-B14F-4D97-AF65-F5344CB8AC3E}">
        <p14:creationId xmlns:p14="http://schemas.microsoft.com/office/powerpoint/2010/main" val="843504919"/>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71E18A-32DC-D24E-9A19-6E55D040D2BF}" type="slidenum">
              <a:rPr lang="en-US" smtClean="0"/>
              <a:pPr/>
              <a:t>39</a:t>
            </a:fld>
            <a:endParaRPr lang="en-US"/>
          </a:p>
        </p:txBody>
      </p:sp>
      <p:pic>
        <p:nvPicPr>
          <p:cNvPr id="3" name="Picture 2"/>
          <p:cNvPicPr>
            <a:picLocks noChangeAspect="1"/>
          </p:cNvPicPr>
          <p:nvPr/>
        </p:nvPicPr>
        <p:blipFill>
          <a:blip r:embed="rId2"/>
          <a:stretch>
            <a:fillRect/>
          </a:stretch>
        </p:blipFill>
        <p:spPr>
          <a:xfrm>
            <a:off x="2735580" y="2114550"/>
            <a:ext cx="3897630" cy="2701290"/>
          </a:xfrm>
          <a:prstGeom prst="rect">
            <a:avLst/>
          </a:prstGeom>
        </p:spPr>
      </p:pic>
    </p:spTree>
    <p:extLst>
      <p:ext uri="{BB962C8B-B14F-4D97-AF65-F5344CB8AC3E}">
        <p14:creationId xmlns:p14="http://schemas.microsoft.com/office/powerpoint/2010/main" val="83277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Clinical Validation Definition</a:t>
            </a:r>
            <a:endParaRPr lang="en-US" sz="4400" dirty="0"/>
          </a:p>
        </p:txBody>
      </p:sp>
      <p:sp>
        <p:nvSpPr>
          <p:cNvPr id="3" name="Content Placeholder 2"/>
          <p:cNvSpPr>
            <a:spLocks noGrp="1"/>
          </p:cNvSpPr>
          <p:nvPr>
            <p:ph idx="1"/>
          </p:nvPr>
        </p:nvSpPr>
        <p:spPr>
          <a:xfrm>
            <a:off x="94593" y="1868283"/>
            <a:ext cx="8592207" cy="4035734"/>
          </a:xfrm>
        </p:spPr>
        <p:txBody>
          <a:bodyPr>
            <a:normAutofit lnSpcReduction="10000"/>
          </a:bodyPr>
          <a:lstStyle/>
          <a:p>
            <a:pPr marL="0" indent="0">
              <a:buNone/>
            </a:pPr>
            <a:r>
              <a:rPr lang="en-US" dirty="0"/>
              <a:t>Clinical validation means that diagnoses documented in a patient's record must be substantiated by clinical criteria generally accepted by the medical community. Generally accepted clinical criteria typically come from authoritative professional guidelines, consensus, or </a:t>
            </a:r>
            <a:r>
              <a:rPr lang="en-US" dirty="0" smtClean="0"/>
              <a:t>evidence-based </a:t>
            </a:r>
            <a:r>
              <a:rPr lang="en-US" dirty="0"/>
              <a:t>sources</a:t>
            </a:r>
            <a:r>
              <a:rPr lang="en-US" dirty="0" smtClean="0"/>
              <a:t>.</a:t>
            </a:r>
          </a:p>
          <a:p>
            <a:pPr marL="0" indent="0" algn="ctr">
              <a:buNone/>
            </a:pPr>
            <a:r>
              <a:rPr lang="en-US" sz="2600" dirty="0" smtClean="0"/>
              <a:t>Q. Would other providers come to the same conclusion based on the same information?</a:t>
            </a:r>
          </a:p>
          <a:p>
            <a:pPr marL="0" indent="0">
              <a:buNone/>
            </a:pPr>
            <a:endParaRPr lang="en-US" dirty="0"/>
          </a:p>
        </p:txBody>
      </p:sp>
      <p:sp>
        <p:nvSpPr>
          <p:cNvPr id="4" name="Slide Number Placeholder 3"/>
          <p:cNvSpPr>
            <a:spLocks noGrp="1"/>
          </p:cNvSpPr>
          <p:nvPr>
            <p:ph type="sldNum" sz="quarter" idx="12"/>
          </p:nvPr>
        </p:nvSpPr>
        <p:spPr/>
        <p:txBody>
          <a:bodyPr/>
          <a:lstStyle/>
          <a:p>
            <a:fld id="{5871E18A-32DC-D24E-9A19-6E55D040D2BF}" type="slidenum">
              <a:rPr lang="en-US" smtClean="0"/>
              <a:pPr/>
              <a:t>4</a:t>
            </a:fld>
            <a:endParaRPr lang="en-US"/>
          </a:p>
        </p:txBody>
      </p:sp>
    </p:spTree>
    <p:extLst>
      <p:ext uri="{BB962C8B-B14F-4D97-AF65-F5344CB8AC3E}">
        <p14:creationId xmlns:p14="http://schemas.microsoft.com/office/powerpoint/2010/main" val="12159188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Clinical Validation defined by CMS</a:t>
            </a:r>
            <a:endParaRPr lang="en-US" dirty="0"/>
          </a:p>
        </p:txBody>
      </p:sp>
      <p:sp>
        <p:nvSpPr>
          <p:cNvPr id="3" name="Content Placeholder 2"/>
          <p:cNvSpPr>
            <a:spLocks noGrp="1"/>
          </p:cNvSpPr>
          <p:nvPr>
            <p:ph idx="1"/>
          </p:nvPr>
        </p:nvSpPr>
        <p:spPr>
          <a:xfrm>
            <a:off x="94593" y="1868283"/>
            <a:ext cx="8592207" cy="4035734"/>
          </a:xfrm>
        </p:spPr>
        <p:txBody>
          <a:bodyPr>
            <a:normAutofit fontScale="62500" lnSpcReduction="20000"/>
          </a:bodyPr>
          <a:lstStyle/>
          <a:p>
            <a:pPr marL="0" indent="0">
              <a:buNone/>
            </a:pPr>
            <a:r>
              <a:rPr lang="en-US" dirty="0" smtClean="0"/>
              <a:t>CMS </a:t>
            </a:r>
            <a:r>
              <a:rPr lang="en-US" dirty="0"/>
              <a:t>definition of clinical validation </a:t>
            </a:r>
            <a:r>
              <a:rPr lang="en-US" dirty="0" smtClean="0"/>
              <a:t>was</a:t>
            </a:r>
            <a:r>
              <a:rPr lang="en-US" dirty="0"/>
              <a:t> </a:t>
            </a:r>
            <a:r>
              <a:rPr lang="en-US" dirty="0" smtClean="0"/>
              <a:t>noted in 2013 Recovery </a:t>
            </a:r>
            <a:r>
              <a:rPr lang="en-US" dirty="0"/>
              <a:t>Audit </a:t>
            </a:r>
            <a:r>
              <a:rPr lang="en-US" dirty="0" smtClean="0"/>
              <a:t>Contractors, </a:t>
            </a:r>
            <a:r>
              <a:rPr lang="en-US" dirty="0"/>
              <a:t>Scope of Work </a:t>
            </a:r>
            <a:r>
              <a:rPr lang="en-US" dirty="0" smtClean="0"/>
              <a:t>document cited </a:t>
            </a:r>
            <a:r>
              <a:rPr lang="en-US" dirty="0"/>
              <a:t>in the AHIMA Practice Brief ("Clinical Validation: The Next Level of CDI") </a:t>
            </a:r>
            <a:r>
              <a:rPr lang="en-US" dirty="0" smtClean="0"/>
              <a:t>and published </a:t>
            </a:r>
            <a:r>
              <a:rPr lang="en-US" dirty="0"/>
              <a:t>in </a:t>
            </a:r>
            <a:r>
              <a:rPr lang="en-US" dirty="0" smtClean="0"/>
              <a:t>JAHIMA</a:t>
            </a:r>
            <a:r>
              <a:rPr lang="en-US" dirty="0" smtClean="0"/>
              <a:t> </a:t>
            </a:r>
            <a:r>
              <a:rPr lang="en-US" dirty="0" smtClean="0"/>
              <a:t>August </a:t>
            </a:r>
            <a:r>
              <a:rPr lang="en-US" dirty="0" smtClean="0"/>
              <a:t>2016:</a:t>
            </a:r>
            <a:endParaRPr lang="en-US" dirty="0" smtClean="0"/>
          </a:p>
          <a:p>
            <a:pPr marL="0" indent="0">
              <a:buNone/>
            </a:pPr>
            <a:endParaRPr lang="en-US" dirty="0" smtClean="0"/>
          </a:p>
          <a:p>
            <a:pPr marL="0" indent="0">
              <a:buNone/>
            </a:pPr>
            <a:r>
              <a:rPr lang="en-US" dirty="0" smtClean="0"/>
              <a:t> </a:t>
            </a:r>
            <a:r>
              <a:rPr lang="en-US" dirty="0"/>
              <a:t>"Clinical validation is an </a:t>
            </a:r>
            <a:r>
              <a:rPr lang="en-US" u="sng" dirty="0">
                <a:solidFill>
                  <a:schemeClr val="accent2"/>
                </a:solidFill>
              </a:rPr>
              <a:t>additional process </a:t>
            </a:r>
            <a:r>
              <a:rPr lang="en-US" dirty="0"/>
              <a:t>that may be performed along with DRG validation. Clinical validation involves a clinical review of the case to see whether or not the patient truly possesses the conditions that were documented in the medical record. Clinical validation is performed by a clinician (RN, CMD, or therapist). Clinical validation is beyond the scope of DRG (coding) validation, and the skills of a certified coder. This type of review can only be performed by a clinician or may be performed by a clinician with approved coding </a:t>
            </a:r>
            <a:r>
              <a:rPr lang="en-US" dirty="0" smtClean="0"/>
              <a:t>credentials.”</a:t>
            </a:r>
          </a:p>
          <a:p>
            <a:pPr marL="0" indent="0">
              <a:buNone/>
            </a:pPr>
            <a:endParaRPr lang="en-US" dirty="0"/>
          </a:p>
          <a:p>
            <a:pPr marL="0" indent="0" algn="ctr">
              <a:buNone/>
            </a:pPr>
            <a:r>
              <a:rPr lang="en-US" dirty="0" smtClean="0"/>
              <a:t>Clinical validation should be done side by side with DRG validation.</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871E18A-32DC-D24E-9A19-6E55D040D2BF}" type="slidenum">
              <a:rPr lang="en-US" smtClean="0"/>
              <a:pPr/>
              <a:t>5</a:t>
            </a:fld>
            <a:endParaRPr lang="en-US"/>
          </a:p>
        </p:txBody>
      </p:sp>
    </p:spTree>
    <p:extLst>
      <p:ext uri="{BB962C8B-B14F-4D97-AF65-F5344CB8AC3E}">
        <p14:creationId xmlns:p14="http://schemas.microsoft.com/office/powerpoint/2010/main" val="10703268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DRG Validation Definition</a:t>
            </a:r>
            <a:endParaRPr lang="en-US" dirty="0"/>
          </a:p>
        </p:txBody>
      </p:sp>
      <p:sp>
        <p:nvSpPr>
          <p:cNvPr id="3" name="Content Placeholder 2"/>
          <p:cNvSpPr>
            <a:spLocks noGrp="1"/>
          </p:cNvSpPr>
          <p:nvPr>
            <p:ph idx="1"/>
          </p:nvPr>
        </p:nvSpPr>
        <p:spPr>
          <a:xfrm>
            <a:off x="275897" y="1868283"/>
            <a:ext cx="8410903" cy="4035734"/>
          </a:xfrm>
        </p:spPr>
        <p:txBody>
          <a:bodyPr>
            <a:normAutofit fontScale="85000" lnSpcReduction="20000"/>
          </a:bodyPr>
          <a:lstStyle/>
          <a:p>
            <a:pPr marL="0" indent="0">
              <a:buNone/>
            </a:pPr>
            <a:r>
              <a:rPr lang="en-US" dirty="0"/>
              <a:t>The purpose of DRG validation is to ensure that diagnostic and procedural information and the discharge status of the beneficiary, as coded and reported by the hospital on its claim, matches both the attending physician's description and the information contained in the beneficiary's medical record. Reviewers shall validate principal diagnosis, secondary diagnoses and procedures affecting or potentially affecting the DRG.(1</a:t>
            </a:r>
            <a:r>
              <a:rPr lang="en-US" dirty="0" smtClean="0"/>
              <a:t>)</a:t>
            </a:r>
          </a:p>
          <a:p>
            <a:pPr marL="0" indent="0">
              <a:buNone/>
            </a:pPr>
            <a:r>
              <a:rPr lang="en-US" dirty="0" smtClean="0"/>
              <a:t> </a:t>
            </a:r>
          </a:p>
          <a:p>
            <a:pPr marL="0" indent="0">
              <a:buNone/>
            </a:pPr>
            <a:r>
              <a:rPr lang="en-US" dirty="0" smtClean="0"/>
              <a:t>(</a:t>
            </a:r>
            <a:r>
              <a:rPr lang="en-US" dirty="0"/>
              <a:t>1) CMS Manual System, Department of Health &amp; Human Services (DHHS), Pub 100-08 Medicare Program Integrity</a:t>
            </a:r>
          </a:p>
        </p:txBody>
      </p:sp>
      <p:sp>
        <p:nvSpPr>
          <p:cNvPr id="4" name="Slide Number Placeholder 3"/>
          <p:cNvSpPr>
            <a:spLocks noGrp="1"/>
          </p:cNvSpPr>
          <p:nvPr>
            <p:ph type="sldNum" sz="quarter" idx="12"/>
          </p:nvPr>
        </p:nvSpPr>
        <p:spPr/>
        <p:txBody>
          <a:bodyPr/>
          <a:lstStyle/>
          <a:p>
            <a:fld id="{5871E18A-32DC-D24E-9A19-6E55D040D2BF}" type="slidenum">
              <a:rPr lang="en-US" smtClean="0"/>
              <a:pPr/>
              <a:t>6</a:t>
            </a:fld>
            <a:endParaRPr lang="en-US"/>
          </a:p>
        </p:txBody>
      </p:sp>
    </p:spTree>
    <p:extLst>
      <p:ext uri="{BB962C8B-B14F-4D97-AF65-F5344CB8AC3E}">
        <p14:creationId xmlns:p14="http://schemas.microsoft.com/office/powerpoint/2010/main" val="31357985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Taking Coding to the Next Level Through Clinical Validation</a:t>
            </a:r>
            <a:endParaRPr lang="en-US" dirty="0"/>
          </a:p>
        </p:txBody>
      </p:sp>
      <p:sp>
        <p:nvSpPr>
          <p:cNvPr id="3" name="Content Placeholder 2"/>
          <p:cNvSpPr>
            <a:spLocks noGrp="1"/>
          </p:cNvSpPr>
          <p:nvPr>
            <p:ph idx="1"/>
          </p:nvPr>
        </p:nvSpPr>
        <p:spPr>
          <a:xfrm>
            <a:off x="304800" y="1710812"/>
            <a:ext cx="8382000" cy="4822723"/>
          </a:xfrm>
        </p:spPr>
        <p:txBody>
          <a:bodyPr>
            <a:noAutofit/>
          </a:bodyPr>
          <a:lstStyle/>
          <a:p>
            <a:pPr marL="0" indent="0">
              <a:buNone/>
            </a:pPr>
            <a:r>
              <a:rPr lang="en-US" sz="1600" dirty="0" smtClean="0"/>
              <a:t>-It has never been reasonable or compliant for a coder to infer a medical condition from clinical indicators</a:t>
            </a:r>
          </a:p>
          <a:p>
            <a:pPr marL="0" indent="0">
              <a:buNone/>
            </a:pPr>
            <a:r>
              <a:rPr lang="en-US" sz="1600" dirty="0" smtClean="0"/>
              <a:t>-Nor is it reasonable for a coder to decide a condition doesn’t exist if the provider has documented it</a:t>
            </a:r>
            <a:r>
              <a:rPr lang="en-US" sz="1600" dirty="0"/>
              <a:t>	</a:t>
            </a:r>
            <a:endParaRPr lang="en-US" sz="1600" dirty="0" smtClean="0"/>
          </a:p>
          <a:p>
            <a:r>
              <a:rPr lang="en-US" sz="1600" dirty="0" smtClean="0"/>
              <a:t>Per </a:t>
            </a:r>
            <a:r>
              <a:rPr lang="en-US" sz="1600" dirty="0"/>
              <a:t>CMS – Clinical validation involves a clinical review of the case to see whether or not the patient truly possesses the conditions that were documented in the medical record. </a:t>
            </a:r>
          </a:p>
          <a:p>
            <a:pPr lvl="3"/>
            <a:r>
              <a:rPr lang="en-US" sz="1600" dirty="0" smtClean="0"/>
              <a:t>Clinical </a:t>
            </a:r>
            <a:r>
              <a:rPr lang="en-US" sz="1600" dirty="0"/>
              <a:t>validation is essential before codes can be assigned and submitted on </a:t>
            </a:r>
            <a:r>
              <a:rPr lang="en-US" sz="1600" dirty="0" smtClean="0"/>
              <a:t>claims</a:t>
            </a:r>
          </a:p>
          <a:p>
            <a:pPr lvl="3"/>
            <a:r>
              <a:rPr lang="en-US" sz="1600" dirty="0" smtClean="0"/>
              <a:t>RAC auditors perform DRG validation to identify coding errors. A significant amount of claims have an incorrect PDX.</a:t>
            </a:r>
          </a:p>
          <a:p>
            <a:pPr lvl="0"/>
            <a:r>
              <a:rPr lang="en-US" sz="1600" dirty="0">
                <a:solidFill>
                  <a:prstClr val="black"/>
                </a:solidFill>
              </a:rPr>
              <a:t>AHA Coding Clinic 4</a:t>
            </a:r>
            <a:r>
              <a:rPr lang="en-US" sz="1600" baseline="30000" dirty="0">
                <a:solidFill>
                  <a:prstClr val="black"/>
                </a:solidFill>
              </a:rPr>
              <a:t>th</a:t>
            </a:r>
            <a:r>
              <a:rPr lang="en-US" sz="1600" dirty="0">
                <a:solidFill>
                  <a:prstClr val="black"/>
                </a:solidFill>
              </a:rPr>
              <a:t> quarter 2016, </a:t>
            </a:r>
            <a:r>
              <a:rPr lang="en-US" sz="1600" dirty="0" err="1">
                <a:solidFill>
                  <a:prstClr val="black"/>
                </a:solidFill>
              </a:rPr>
              <a:t>pg</a:t>
            </a:r>
            <a:r>
              <a:rPr lang="en-US" sz="1600" dirty="0">
                <a:solidFill>
                  <a:prstClr val="black"/>
                </a:solidFill>
              </a:rPr>
              <a:t> 147 </a:t>
            </a:r>
          </a:p>
          <a:p>
            <a:pPr lvl="1"/>
            <a:r>
              <a:rPr lang="en-US" sz="1600" dirty="0">
                <a:solidFill>
                  <a:prstClr val="black"/>
                </a:solidFill>
              </a:rPr>
              <a:t>Clinical validation is beyond the scope of DRG (coding) validation, and the skills of a certified coder.</a:t>
            </a:r>
          </a:p>
          <a:p>
            <a:pPr lvl="1"/>
            <a:r>
              <a:rPr lang="en-US" sz="1600" dirty="0">
                <a:solidFill>
                  <a:prstClr val="black"/>
                </a:solidFill>
              </a:rPr>
              <a:t>This type of review can only be performed by a clinician or may be performed by a clinician with approved coding credentials</a:t>
            </a:r>
          </a:p>
          <a:p>
            <a:pPr lvl="1"/>
            <a:r>
              <a:rPr lang="en-US" sz="600" dirty="0" smtClean="0"/>
              <a:t>		</a:t>
            </a:r>
            <a:r>
              <a:rPr lang="en-US" sz="1600" dirty="0" smtClean="0">
                <a:solidFill>
                  <a:prstClr val="black"/>
                </a:solidFill>
              </a:rPr>
              <a:t>Reference</a:t>
            </a:r>
            <a:r>
              <a:rPr lang="en-US" sz="1600" dirty="0">
                <a:solidFill>
                  <a:prstClr val="black"/>
                </a:solidFill>
              </a:rPr>
              <a:t>: CMS MLN Matters SE 1121, 2013</a:t>
            </a:r>
          </a:p>
          <a:p>
            <a:pPr lvl="3"/>
            <a:endParaRPr lang="en-US" sz="1600" dirty="0"/>
          </a:p>
          <a:p>
            <a:pPr lvl="3"/>
            <a:endParaRPr lang="en-US" sz="1600" dirty="0" smtClean="0"/>
          </a:p>
        </p:txBody>
      </p:sp>
      <p:sp>
        <p:nvSpPr>
          <p:cNvPr id="4" name="Slide Number Placeholder 3"/>
          <p:cNvSpPr>
            <a:spLocks noGrp="1"/>
          </p:cNvSpPr>
          <p:nvPr>
            <p:ph type="sldNum" sz="quarter" idx="12"/>
          </p:nvPr>
        </p:nvSpPr>
        <p:spPr/>
        <p:txBody>
          <a:bodyPr/>
          <a:lstStyle/>
          <a:p>
            <a:fld id="{5871E18A-32DC-D24E-9A19-6E55D040D2BF}" type="slidenum">
              <a:rPr lang="en-US" smtClean="0"/>
              <a:pPr/>
              <a:t>7</a:t>
            </a:fld>
            <a:endParaRPr lang="en-US"/>
          </a:p>
        </p:txBody>
      </p:sp>
      <p:pic>
        <p:nvPicPr>
          <p:cNvPr id="5" name="Picture 4"/>
          <p:cNvPicPr>
            <a:picLocks noChangeAspect="1"/>
          </p:cNvPicPr>
          <p:nvPr/>
        </p:nvPicPr>
        <p:blipFill>
          <a:blip r:embed="rId3"/>
          <a:stretch>
            <a:fillRect/>
          </a:stretch>
        </p:blipFill>
        <p:spPr>
          <a:xfrm>
            <a:off x="6000750" y="5545555"/>
            <a:ext cx="2857500" cy="932895"/>
          </a:xfrm>
          <a:prstGeom prst="rect">
            <a:avLst/>
          </a:prstGeom>
        </p:spPr>
      </p:pic>
    </p:spTree>
    <p:extLst>
      <p:ext uri="{BB962C8B-B14F-4D97-AF65-F5344CB8AC3E}">
        <p14:creationId xmlns:p14="http://schemas.microsoft.com/office/powerpoint/2010/main" val="8714361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AHIMA Published Clinical Validation Advice in July 2016</a:t>
            </a:r>
            <a:endParaRPr lang="en-US" dirty="0"/>
          </a:p>
        </p:txBody>
      </p:sp>
      <p:sp>
        <p:nvSpPr>
          <p:cNvPr id="3" name="Content Placeholder 2"/>
          <p:cNvSpPr>
            <a:spLocks noGrp="1"/>
          </p:cNvSpPr>
          <p:nvPr>
            <p:ph idx="1"/>
          </p:nvPr>
        </p:nvSpPr>
        <p:spPr>
          <a:xfrm>
            <a:off x="304800" y="1868283"/>
            <a:ext cx="8382000" cy="4035734"/>
          </a:xfrm>
        </p:spPr>
        <p:txBody>
          <a:bodyPr>
            <a:normAutofit fontScale="85000" lnSpcReduction="10000"/>
          </a:bodyPr>
          <a:lstStyle/>
          <a:p>
            <a:r>
              <a:rPr lang="en-US" dirty="0" smtClean="0"/>
              <a:t>Based on CMS guidance and the Coding Clinic referenced – it appears clinical validation may be most appropriate under the purview of a CDI Specialist with a clinical </a:t>
            </a:r>
            <a:r>
              <a:rPr lang="en-US" dirty="0"/>
              <a:t>background or approved coding </a:t>
            </a:r>
            <a:r>
              <a:rPr lang="en-US" dirty="0" smtClean="0"/>
              <a:t>credentials</a:t>
            </a:r>
          </a:p>
          <a:p>
            <a:pPr marL="0" indent="0">
              <a:buNone/>
            </a:pPr>
            <a:endParaRPr lang="en-US" dirty="0" smtClean="0"/>
          </a:p>
          <a:p>
            <a:r>
              <a:rPr lang="en-US" dirty="0" smtClean="0"/>
              <a:t>The goal of clinical validation is to ensure the EMR is accurately coded and reflects the true clinical picture of the patient; which requires collaboration with providers, CDI, coders and quality</a:t>
            </a:r>
          </a:p>
          <a:p>
            <a:pPr marL="0" indent="0" algn="ctr">
              <a:buNone/>
            </a:pPr>
            <a:r>
              <a:rPr lang="en-US" sz="1500" dirty="0" smtClean="0"/>
              <a:t>  Reference: </a:t>
            </a:r>
            <a:r>
              <a:rPr lang="en-US" sz="1500" dirty="0"/>
              <a:t>"Clinical Validation: The Next Level of CDI" </a:t>
            </a:r>
            <a:r>
              <a:rPr lang="en-US" sz="1500" i="1" dirty="0"/>
              <a:t>Journal of AHIMA</a:t>
            </a:r>
            <a:r>
              <a:rPr lang="en-US" sz="1500" dirty="0"/>
              <a:t> 87, no.7 (July 2016</a:t>
            </a:r>
            <a:r>
              <a:rPr lang="en-US" sz="1500" dirty="0" smtClean="0"/>
              <a:t>)</a:t>
            </a:r>
            <a:endParaRPr lang="en-US" sz="1500" dirty="0"/>
          </a:p>
        </p:txBody>
      </p:sp>
      <p:sp>
        <p:nvSpPr>
          <p:cNvPr id="4" name="Slide Number Placeholder 3"/>
          <p:cNvSpPr>
            <a:spLocks noGrp="1"/>
          </p:cNvSpPr>
          <p:nvPr>
            <p:ph type="sldNum" sz="quarter" idx="12"/>
          </p:nvPr>
        </p:nvSpPr>
        <p:spPr/>
        <p:txBody>
          <a:bodyPr/>
          <a:lstStyle/>
          <a:p>
            <a:fld id="{5871E18A-32DC-D24E-9A19-6E55D040D2BF}" type="slidenum">
              <a:rPr lang="en-US" smtClean="0"/>
              <a:pPr/>
              <a:t>8</a:t>
            </a:fld>
            <a:endParaRPr lang="en-US"/>
          </a:p>
        </p:txBody>
      </p:sp>
    </p:spTree>
    <p:extLst>
      <p:ext uri="{BB962C8B-B14F-4D97-AF65-F5344CB8AC3E}">
        <p14:creationId xmlns:p14="http://schemas.microsoft.com/office/powerpoint/2010/main" val="8071022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ACDIS CDI Journal Article :</a:t>
            </a:r>
            <a:br>
              <a:rPr lang="en-US" dirty="0" smtClean="0"/>
            </a:br>
            <a:r>
              <a:rPr lang="en-US" dirty="0" smtClean="0"/>
              <a:t>Clinical Validation and Coding Audits</a:t>
            </a:r>
            <a:endParaRPr lang="en-US" dirty="0"/>
          </a:p>
        </p:txBody>
      </p:sp>
      <p:sp>
        <p:nvSpPr>
          <p:cNvPr id="3" name="Content Placeholder 2"/>
          <p:cNvSpPr>
            <a:spLocks noGrp="1"/>
          </p:cNvSpPr>
          <p:nvPr>
            <p:ph idx="1"/>
          </p:nvPr>
        </p:nvSpPr>
        <p:spPr>
          <a:xfrm>
            <a:off x="624840" y="1868283"/>
            <a:ext cx="8061960" cy="4035734"/>
          </a:xfrm>
        </p:spPr>
        <p:txBody>
          <a:bodyPr>
            <a:normAutofit fontScale="92500" lnSpcReduction="10000"/>
          </a:bodyPr>
          <a:lstStyle/>
          <a:p>
            <a:pPr marL="0" indent="0">
              <a:buNone/>
            </a:pPr>
            <a:r>
              <a:rPr lang="en-US" dirty="0" smtClean="0"/>
              <a:t>Jocelyn E. Murray RN, CCDS penned a column for the Nov/Dec 2017 </a:t>
            </a:r>
            <a:r>
              <a:rPr lang="en-US" dirty="0" smtClean="0"/>
              <a:t>CDI </a:t>
            </a:r>
            <a:r>
              <a:rPr lang="en-US" dirty="0" smtClean="0"/>
              <a:t>Journal</a:t>
            </a:r>
            <a:r>
              <a:rPr lang="en-US" dirty="0" smtClean="0"/>
              <a:t>. She wrote:</a:t>
            </a:r>
          </a:p>
          <a:p>
            <a:pPr>
              <a:buFont typeface="Arial" panose="020B0604020202020204" pitchFamily="34" charset="0"/>
              <a:buChar char="•"/>
            </a:pPr>
            <a:r>
              <a:rPr lang="en-US" dirty="0"/>
              <a:t>Coding audits enable facilities to identify opportunities to improve code assignment and compliance with CMS guidelines. </a:t>
            </a:r>
            <a:endParaRPr lang="en-US" dirty="0" smtClean="0"/>
          </a:p>
          <a:p>
            <a:pPr>
              <a:buFont typeface="Arial" panose="020B0604020202020204" pitchFamily="34" charset="0"/>
              <a:buChar char="•"/>
            </a:pPr>
            <a:r>
              <a:rPr lang="en-US" dirty="0" smtClean="0"/>
              <a:t>CDI </a:t>
            </a:r>
            <a:r>
              <a:rPr lang="en-US" dirty="0"/>
              <a:t>audits identify chances for enhanced queries and missed opportunities. Both are needed to ensure our medical records are complete and accurate. </a:t>
            </a:r>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5871E18A-32DC-D24E-9A19-6E55D040D2BF}" type="slidenum">
              <a:rPr lang="en-US" smtClean="0"/>
              <a:pPr/>
              <a:t>9</a:t>
            </a:fld>
            <a:endParaRPr lang="en-US"/>
          </a:p>
        </p:txBody>
      </p:sp>
    </p:spTree>
    <p:extLst>
      <p:ext uri="{BB962C8B-B14F-4D97-AF65-F5344CB8AC3E}">
        <p14:creationId xmlns:p14="http://schemas.microsoft.com/office/powerpoint/2010/main" val="25795490"/>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1554</TotalTime>
  <Words>2611</Words>
  <Application>Microsoft Office PowerPoint</Application>
  <PresentationFormat>On-screen Show (4:3)</PresentationFormat>
  <Paragraphs>263</Paragraphs>
  <Slides>39</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PowerPoint Presentation</vt:lpstr>
      <vt:lpstr>ICD 10—CM Guideline for Coding and Reporting in 2017  I.A. 19 Code Assignment and Clinical Criteria</vt:lpstr>
      <vt:lpstr>ICD 10—CM Guideline for Coding and Reporting in 2017  I.A. 19 Code Assignment and Clinical Criteria</vt:lpstr>
      <vt:lpstr>Clinical Validation Definition</vt:lpstr>
      <vt:lpstr>Clinical Validation defined by CMS</vt:lpstr>
      <vt:lpstr>DRG Validation Definition</vt:lpstr>
      <vt:lpstr>Taking Coding to the Next Level Through Clinical Validation</vt:lpstr>
      <vt:lpstr>AHIMA Published Clinical Validation Advice in July 2016</vt:lpstr>
      <vt:lpstr>ACDIS CDI Journal Article : Clinical Validation and Coding Audits</vt:lpstr>
      <vt:lpstr>ACDIS CDI Journal Article: Clinical Validation and Coding Audits</vt:lpstr>
      <vt:lpstr>Some of the Most Common  Clinical Validation Denials </vt:lpstr>
      <vt:lpstr>Programs Without A Clinical Validation Process</vt:lpstr>
      <vt:lpstr>Encephalopathy </vt:lpstr>
      <vt:lpstr>Importance of Clinical Validation of Diagnoses</vt:lpstr>
      <vt:lpstr>Compliant Query Practice</vt:lpstr>
      <vt:lpstr>Compliant Query Practice</vt:lpstr>
      <vt:lpstr>DRG Denial for Sepsis and Acute Respiratory Failure</vt:lpstr>
      <vt:lpstr>DRG Denial for Sepsis and Acute Respiratory Failure</vt:lpstr>
      <vt:lpstr>Lack of Clinical Indicators for Sepsis</vt:lpstr>
      <vt:lpstr>Lack of Clinical Indicators for  Acute Respiratory Failure</vt:lpstr>
      <vt:lpstr>DRG Denial for Sepsis and Acute Respiratory Failure</vt:lpstr>
      <vt:lpstr>DRG Denial for Sepsis and Acute Respiratory Failure</vt:lpstr>
      <vt:lpstr>Appealed for DRG 190</vt:lpstr>
      <vt:lpstr>Takeaway Following Review For DRG Denial </vt:lpstr>
      <vt:lpstr>Takeaway Following Review For DRG Denial </vt:lpstr>
      <vt:lpstr>ACDIS Suggested Clinical Validation Query Format</vt:lpstr>
      <vt:lpstr> Clinical Validation of POA Status</vt:lpstr>
      <vt:lpstr>  Proactive Approach to Denials management</vt:lpstr>
      <vt:lpstr>Proactive Approach to Denials management</vt:lpstr>
      <vt:lpstr>Unanswered Query Escalation Policy</vt:lpstr>
      <vt:lpstr>Unanswered Query Escalation Policy</vt:lpstr>
      <vt:lpstr>Unanswered Query Escalation Policy</vt:lpstr>
      <vt:lpstr>Unanswered Query Escalation Policy</vt:lpstr>
      <vt:lpstr>Unanswered Query Escalation Policy</vt:lpstr>
      <vt:lpstr>PowerPoint Presentation</vt:lpstr>
      <vt:lpstr>References</vt:lpstr>
      <vt:lpstr>References</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Beers</dc:creator>
  <cp:lastModifiedBy>VanGelder, ME</cp:lastModifiedBy>
  <cp:revision>392</cp:revision>
  <cp:lastPrinted>2017-12-14T15:05:43Z</cp:lastPrinted>
  <dcterms:created xsi:type="dcterms:W3CDTF">2015-01-15T17:45:49Z</dcterms:created>
  <dcterms:modified xsi:type="dcterms:W3CDTF">2017-12-14T16:55:42Z</dcterms:modified>
</cp:coreProperties>
</file>