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sldIdLst>
    <p:sldId id="257" r:id="rId2"/>
    <p:sldId id="258" r:id="rId3"/>
    <p:sldId id="259" r:id="rId4"/>
    <p:sldId id="260" r:id="rId5"/>
    <p:sldId id="327" r:id="rId6"/>
    <p:sldId id="329" r:id="rId7"/>
    <p:sldId id="309" r:id="rId8"/>
    <p:sldId id="328" r:id="rId9"/>
    <p:sldId id="311" r:id="rId10"/>
    <p:sldId id="330"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17" r:id="rId30"/>
    <p:sldId id="318" r:id="rId31"/>
    <p:sldId id="319" r:id="rId32"/>
    <p:sldId id="320" r:id="rId33"/>
    <p:sldId id="281" r:id="rId34"/>
    <p:sldId id="282" r:id="rId35"/>
    <p:sldId id="283" r:id="rId36"/>
    <p:sldId id="284" r:id="rId37"/>
    <p:sldId id="285" r:id="rId38"/>
    <p:sldId id="321" r:id="rId39"/>
    <p:sldId id="322" r:id="rId40"/>
    <p:sldId id="286" r:id="rId41"/>
    <p:sldId id="287" r:id="rId42"/>
    <p:sldId id="288" r:id="rId43"/>
    <p:sldId id="289" r:id="rId44"/>
    <p:sldId id="290" r:id="rId45"/>
    <p:sldId id="336" r:id="rId46"/>
    <p:sldId id="335" r:id="rId47"/>
    <p:sldId id="331" r:id="rId48"/>
    <p:sldId id="332" r:id="rId49"/>
    <p:sldId id="334" r:id="rId50"/>
    <p:sldId id="312" r:id="rId51"/>
    <p:sldId id="313" r:id="rId52"/>
    <p:sldId id="314" r:id="rId53"/>
    <p:sldId id="324" r:id="rId54"/>
    <p:sldId id="291" r:id="rId55"/>
    <p:sldId id="292" r:id="rId56"/>
    <p:sldId id="293" r:id="rId57"/>
    <p:sldId id="294" r:id="rId58"/>
    <p:sldId id="295" r:id="rId59"/>
    <p:sldId id="296" r:id="rId60"/>
    <p:sldId id="297" r:id="rId61"/>
    <p:sldId id="298" r:id="rId62"/>
    <p:sldId id="299" r:id="rId63"/>
    <p:sldId id="316" r:id="rId64"/>
    <p:sldId id="304" r:id="rId65"/>
    <p:sldId id="305" r:id="rId66"/>
    <p:sldId id="306" r:id="rId67"/>
    <p:sldId id="307"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82426" autoAdjust="0"/>
  </p:normalViewPr>
  <p:slideViewPr>
    <p:cSldViewPr snapToGrid="0">
      <p:cViewPr varScale="1">
        <p:scale>
          <a:sx n="70" d="100"/>
          <a:sy n="70" d="100"/>
        </p:scale>
        <p:origin x="696"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273AC-8903-453E-B29E-51377F11E1D3}" type="datetimeFigureOut">
              <a:rPr lang="en-US" smtClean="0"/>
              <a:t>07/31/2017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8111F-22C6-4492-BF91-CD209FB6FD1B}" type="slidenum">
              <a:rPr lang="en-US" smtClean="0"/>
              <a:t>‹#›</a:t>
            </a:fld>
            <a:endParaRPr lang="en-US"/>
          </a:p>
        </p:txBody>
      </p:sp>
    </p:spTree>
    <p:extLst>
      <p:ext uri="{BB962C8B-B14F-4D97-AF65-F5344CB8AC3E}">
        <p14:creationId xmlns:p14="http://schemas.microsoft.com/office/powerpoint/2010/main" val="426486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Superior_vena_cava" TargetMode="External"/><Relationship Id="rId7" Type="http://schemas.openxmlformats.org/officeDocument/2006/relationships/hyperlink" Target="https://en.wikipedia.org/wiki/Inferior_vena_cava"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Patent_ductus_arteriosus" TargetMode="External"/><Relationship Id="rId5" Type="http://schemas.openxmlformats.org/officeDocument/2006/relationships/hyperlink" Target="https://en.wikipedia.org/wiki/Norwood_procedure" TargetMode="External"/><Relationship Id="rId4" Type="http://schemas.openxmlformats.org/officeDocument/2006/relationships/hyperlink" Target="https://en.wikipedia.org/wiki/Pulmonary_artery"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Fontan_procedure#cite_note-pmid1423987-8" TargetMode="External"/><Relationship Id="rId3" Type="http://schemas.openxmlformats.org/officeDocument/2006/relationships/hyperlink" Target="https://en.wikipedia.org/wiki/Fontan_procedure#cite_note-Relentless_Effects-7" TargetMode="External"/><Relationship Id="rId7" Type="http://schemas.openxmlformats.org/officeDocument/2006/relationships/hyperlink" Target="https://en.wikipedia.org/wiki/Hepatic_fibrosi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Plastic_bronchitis" TargetMode="External"/><Relationship Id="rId5" Type="http://schemas.openxmlformats.org/officeDocument/2006/relationships/hyperlink" Target="https://en.wikipedia.org/wiki/Protein_losing_enteropathy" TargetMode="External"/><Relationship Id="rId10" Type="http://schemas.openxmlformats.org/officeDocument/2006/relationships/hyperlink" Target="https://en.wikipedia.org/wiki/Fontan_procedure#cite_note-9" TargetMode="External"/><Relationship Id="rId4" Type="http://schemas.openxmlformats.org/officeDocument/2006/relationships/hyperlink" Target="https://en.wikipedia.org/wiki/Chylothorax" TargetMode="External"/><Relationship Id="rId9" Type="http://schemas.openxmlformats.org/officeDocument/2006/relationships/hyperlink" Target="https://en.wikipedia.org/wiki/Heart_transplantatio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Congenital_heart_defect" TargetMode="External"/><Relationship Id="rId7" Type="http://schemas.openxmlformats.org/officeDocument/2006/relationships/hyperlink" Target="https://en.wikipedia.org/wiki/Unconsciousnes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Bowel_movement" TargetMode="External"/><Relationship Id="rId5" Type="http://schemas.openxmlformats.org/officeDocument/2006/relationships/hyperlink" Target="https://en.wikipedia.org/wiki/Cyanosis" TargetMode="External"/><Relationship Id="rId4" Type="http://schemas.openxmlformats.org/officeDocument/2006/relationships/hyperlink" Target="https://en.wikipedia.org/wiki/Tetralogy_of_Fallot#cite_note-NIH2011What-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1</a:t>
            </a:fld>
            <a:endParaRPr lang="en-US"/>
          </a:p>
        </p:txBody>
      </p:sp>
    </p:spTree>
    <p:extLst>
      <p:ext uri="{BB962C8B-B14F-4D97-AF65-F5344CB8AC3E}">
        <p14:creationId xmlns:p14="http://schemas.microsoft.com/office/powerpoint/2010/main" val="364935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successful intervention for</a:t>
            </a:r>
            <a:r>
              <a:rPr lang="en-US" baseline="0" dirty="0" smtClean="0"/>
              <a:t> HLHS was undertaken by Dr. Norwood in 1983</a:t>
            </a:r>
            <a:r>
              <a:rPr lang="en-US" dirty="0" smtClean="0"/>
              <a:t>.</a:t>
            </a:r>
          </a:p>
          <a:p>
            <a:endParaRPr lang="en-US" dirty="0" smtClean="0"/>
          </a:p>
          <a:p>
            <a:r>
              <a:rPr lang="en-US" dirty="0" smtClean="0"/>
              <a:t>Have to make the </a:t>
            </a:r>
            <a:r>
              <a:rPr lang="en-US" dirty="0" err="1" smtClean="0"/>
              <a:t>hypoplastic</a:t>
            </a:r>
            <a:r>
              <a:rPr lang="en-US" dirty="0" smtClean="0"/>
              <a:t> aorta larger to allow systemic and pulmonary circulation</a:t>
            </a:r>
          </a:p>
          <a:p>
            <a:r>
              <a:rPr lang="en-US" sz="1100" dirty="0" smtClean="0">
                <a:solidFill>
                  <a:prstClr val="black"/>
                </a:solidFill>
              </a:rPr>
              <a:t>Atrial </a:t>
            </a:r>
            <a:r>
              <a:rPr lang="en-US" sz="1100" dirty="0" err="1" smtClean="0">
                <a:solidFill>
                  <a:prstClr val="black"/>
                </a:solidFill>
              </a:rPr>
              <a:t>septotomy</a:t>
            </a:r>
            <a:r>
              <a:rPr lang="en-US" sz="1100" dirty="0" smtClean="0">
                <a:solidFill>
                  <a:prstClr val="black"/>
                </a:solidFill>
              </a:rPr>
              <a:t>- removal of the atrial septum</a:t>
            </a:r>
            <a:endParaRPr lang="en-US" dirty="0" smtClean="0"/>
          </a:p>
          <a:p>
            <a:endParaRPr lang="en-US" dirty="0" smtClean="0"/>
          </a:p>
          <a:p>
            <a:r>
              <a:rPr lang="en-US" dirty="0" smtClean="0"/>
              <a:t>Modified Blalock- </a:t>
            </a:r>
            <a:r>
              <a:rPr lang="en-US" dirty="0" err="1" smtClean="0"/>
              <a:t>Taussig</a:t>
            </a:r>
            <a:r>
              <a:rPr lang="en-US" dirty="0" smtClean="0"/>
              <a:t> or Sano shunt</a:t>
            </a:r>
          </a:p>
          <a:p>
            <a:endParaRPr lang="en-US" dirty="0" smtClean="0"/>
          </a:p>
          <a:p>
            <a:r>
              <a:rPr lang="en-US" dirty="0" err="1" smtClean="0"/>
              <a:t>Mouhammad</a:t>
            </a:r>
            <a:r>
              <a:rPr lang="en-US" dirty="0" smtClean="0"/>
              <a:t> &amp;, </a:t>
            </a:r>
            <a:r>
              <a:rPr lang="en-US" dirty="0" err="1" smtClean="0"/>
              <a:t>Mastropietro</a:t>
            </a:r>
            <a:r>
              <a:rPr lang="en-US" dirty="0" smtClean="0"/>
              <a:t>, 2016</a:t>
            </a:r>
          </a:p>
          <a:p>
            <a:r>
              <a:rPr lang="en-US" dirty="0" err="1" smtClean="0"/>
              <a:t>Ohye</a:t>
            </a:r>
            <a:r>
              <a:rPr lang="en-US" dirty="0" smtClean="0"/>
              <a:t>, </a:t>
            </a:r>
            <a:r>
              <a:rPr lang="en-US" dirty="0" err="1" smtClean="0"/>
              <a:t>Schranz</a:t>
            </a:r>
            <a:r>
              <a:rPr lang="en-US" dirty="0" smtClean="0"/>
              <a:t>, &amp; </a:t>
            </a:r>
            <a:r>
              <a:rPr lang="en-US" dirty="0" err="1" smtClean="0"/>
              <a:t>D’Udekem</a:t>
            </a:r>
            <a:r>
              <a:rPr lang="en-US" dirty="0" smtClean="0"/>
              <a:t>, 2016</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14</a:t>
            </a:fld>
            <a:endParaRPr lang="en-US"/>
          </a:p>
        </p:txBody>
      </p:sp>
    </p:spTree>
    <p:extLst>
      <p:ext uri="{BB962C8B-B14F-4D97-AF65-F5344CB8AC3E}">
        <p14:creationId xmlns:p14="http://schemas.microsoft.com/office/powerpoint/2010/main" val="215533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rPr>
              <a:t>Aka, hemi-</a:t>
            </a:r>
            <a:r>
              <a:rPr kumimoji="0" lang="en-US" sz="1100" b="0" i="0" u="none" strike="noStrike" kern="1200" cap="none" spc="0" normalizeH="0" baseline="0" noProof="0" dirty="0" err="1" smtClean="0">
                <a:ln>
                  <a:noFill/>
                </a:ln>
                <a:solidFill>
                  <a:prstClr val="black"/>
                </a:solidFill>
                <a:effectLst/>
                <a:uLnTx/>
                <a:uFillTx/>
                <a:latin typeface="+mn-lt"/>
              </a:rPr>
              <a:t>fontan</a:t>
            </a: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rPr>
              <a:t>After the Norwood, the heart physiology is one volume overloaded ventricle pumping two circulations in parallel</a:t>
            </a: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rPr>
              <a:t>Goal </a:t>
            </a: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a:t>
            </a:r>
            <a:r>
              <a:rPr kumimoji="0" lang="en-US" sz="1100" b="0" i="0" u="none" strike="noStrike" kern="1200" cap="none" spc="0" normalizeH="0" baseline="0" noProof="0" dirty="0" smtClean="0">
                <a:ln>
                  <a:noFill/>
                </a:ln>
                <a:solidFill>
                  <a:prstClr val="black"/>
                </a:solidFill>
                <a:effectLst/>
                <a:uLnTx/>
                <a:uFillTx/>
                <a:latin typeface="+mn-lt"/>
              </a:rPr>
              <a:t>“unload” the single ventricle so that it only has to pump one circulation by having blood flow through the pulmonary and systemic circulations in series</a:t>
            </a:r>
          </a:p>
          <a:p>
            <a:pPr marL="0" marR="0" lvl="0" indent="0" algn="l" defTabSz="873161"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The bidirectional Glenn shunt procedure involves rerouting circulation such that the </a:t>
            </a:r>
            <a:r>
              <a:rPr kumimoji="0" lang="en-US" sz="1200" b="0" i="0" u="none" strike="noStrike" kern="1200" cap="none" spc="0" normalizeH="0" baseline="0" noProof="0" dirty="0" smtClean="0">
                <a:ln>
                  <a:noFill/>
                </a:ln>
                <a:solidFill>
                  <a:prstClr val="black"/>
                </a:solidFill>
                <a:effectLst/>
                <a:uLnTx/>
                <a:uFillTx/>
                <a:latin typeface="+mn-lt"/>
                <a:hlinkClick r:id="rId3" tooltip="Superior vena cava"/>
              </a:rPr>
              <a:t>superior vena cava</a:t>
            </a:r>
            <a:r>
              <a:rPr kumimoji="0" lang="en-US" sz="1200" b="0" i="0" u="none" strike="noStrike" kern="1200" cap="none" spc="0" normalizeH="0" baseline="0" noProof="0" dirty="0" smtClean="0">
                <a:ln>
                  <a:noFill/>
                </a:ln>
                <a:solidFill>
                  <a:prstClr val="black"/>
                </a:solidFill>
                <a:effectLst/>
                <a:uLnTx/>
                <a:uFillTx/>
                <a:latin typeface="+mn-lt"/>
              </a:rPr>
              <a:t> (SVC) drains into the right </a:t>
            </a:r>
            <a:r>
              <a:rPr kumimoji="0" lang="en-US" sz="1200" b="0" i="0" u="none" strike="noStrike" kern="1200" cap="none" spc="0" normalizeH="0" baseline="0" noProof="0" dirty="0" smtClean="0">
                <a:ln>
                  <a:noFill/>
                </a:ln>
                <a:solidFill>
                  <a:prstClr val="black"/>
                </a:solidFill>
                <a:effectLst/>
                <a:uLnTx/>
                <a:uFillTx/>
                <a:latin typeface="+mn-lt"/>
                <a:hlinkClick r:id="rId4" tooltip="Pulmonary artery"/>
              </a:rPr>
              <a:t>pulmonary artery</a:t>
            </a:r>
            <a:r>
              <a:rPr kumimoji="0" lang="en-US" sz="1200" b="0" i="0" u="none" strike="noStrike" kern="1200" cap="none" spc="0" normalizeH="0" baseline="0" noProof="0" dirty="0" smtClean="0">
                <a:ln>
                  <a:noFill/>
                </a:ln>
                <a:solidFill>
                  <a:prstClr val="black"/>
                </a:solidFill>
                <a:effectLst/>
                <a:uLnTx/>
                <a:uFillTx/>
                <a:latin typeface="+mn-lt"/>
              </a:rPr>
              <a:t>. This results in deoxygenated blood returning from the head and upper body directly routed to the pulmonary arteries for oxygenation by the lungs, to some extent reducing the ventricular workload. Since the blood passing from the SVC into the pulmonary arterial system flows </a:t>
            </a:r>
            <a:r>
              <a:rPr kumimoji="0" lang="en-US" sz="1200" b="0" i="0" u="none" strike="noStrike" kern="1200" cap="none" spc="0" normalizeH="0" baseline="0" noProof="0" dirty="0" err="1" smtClean="0">
                <a:ln>
                  <a:noFill/>
                </a:ln>
                <a:solidFill>
                  <a:prstClr val="black"/>
                </a:solidFill>
                <a:effectLst/>
                <a:uLnTx/>
                <a:uFillTx/>
                <a:latin typeface="+mn-lt"/>
              </a:rPr>
              <a:t>bidirectionally</a:t>
            </a:r>
            <a:r>
              <a:rPr kumimoji="0" lang="en-US" sz="1200" b="0" i="0" u="none" strike="noStrike" kern="1200" cap="none" spc="0" normalizeH="0" baseline="0" noProof="0" dirty="0" smtClean="0">
                <a:ln>
                  <a:noFill/>
                </a:ln>
                <a:solidFill>
                  <a:prstClr val="black"/>
                </a:solidFill>
                <a:effectLst/>
                <a:uLnTx/>
                <a:uFillTx/>
                <a:latin typeface="+mn-lt"/>
              </a:rPr>
              <a:t> into to both right and left lungs, it is called a bi-directional Glenn procedure.</a:t>
            </a: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rPr>
              <a:t>Cerebral and upper extremity blood passively flows into the lungs through the pulmonary artery via the SVC (Glenn takes care of the top half of the body)</a:t>
            </a:r>
          </a:p>
          <a:p>
            <a:pPr marL="0" marR="0" lvl="0" indent="0" algn="l" defTabSz="873161"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redirecting oxygen-poor blood from the top of the body to the lungs. That is, the pulmonary arteries are disconnected from their existing blood supply (e.g. a shunt created during a </a:t>
            </a:r>
            <a:r>
              <a:rPr kumimoji="0" lang="en-US" sz="1200" b="0" i="0" u="none" strike="noStrike" kern="1200" cap="none" spc="0" normalizeH="0" baseline="0" noProof="0" dirty="0" smtClean="0">
                <a:ln>
                  <a:noFill/>
                </a:ln>
                <a:solidFill>
                  <a:prstClr val="black"/>
                </a:solidFill>
                <a:effectLst/>
                <a:uLnTx/>
                <a:uFillTx/>
                <a:latin typeface="+mn-lt"/>
                <a:hlinkClick r:id="rId5" tooltip="Norwood procedure"/>
              </a:rPr>
              <a:t>Norwood procedure</a:t>
            </a:r>
            <a:r>
              <a:rPr kumimoji="0" lang="en-US" sz="1200" b="0" i="0" u="none" strike="noStrike" kern="1200" cap="none" spc="0" normalizeH="0" baseline="0" noProof="0" dirty="0" smtClean="0">
                <a:ln>
                  <a:noFill/>
                </a:ln>
                <a:solidFill>
                  <a:prstClr val="black"/>
                </a:solidFill>
                <a:effectLst/>
                <a:uLnTx/>
                <a:uFillTx/>
                <a:latin typeface="+mn-lt"/>
              </a:rPr>
              <a:t>, a </a:t>
            </a:r>
            <a:r>
              <a:rPr kumimoji="0" lang="en-US" sz="1200" b="0" i="0" u="none" strike="noStrike" kern="1200" cap="none" spc="0" normalizeH="0" baseline="0" noProof="0" dirty="0" smtClean="0">
                <a:ln>
                  <a:noFill/>
                </a:ln>
                <a:solidFill>
                  <a:prstClr val="black"/>
                </a:solidFill>
                <a:effectLst/>
                <a:uLnTx/>
                <a:uFillTx/>
                <a:latin typeface="+mn-lt"/>
                <a:hlinkClick r:id="rId6" tooltip="Patent ductus arteriosus"/>
              </a:rPr>
              <a:t>patent </a:t>
            </a:r>
            <a:r>
              <a:rPr kumimoji="0" lang="en-US" sz="1200" b="0" i="0" u="none" strike="noStrike" kern="1200" cap="none" spc="0" normalizeH="0" baseline="0" noProof="0" dirty="0" err="1" smtClean="0">
                <a:ln>
                  <a:noFill/>
                </a:ln>
                <a:solidFill>
                  <a:prstClr val="black"/>
                </a:solidFill>
                <a:effectLst/>
                <a:uLnTx/>
                <a:uFillTx/>
                <a:latin typeface="+mn-lt"/>
                <a:hlinkClick r:id="rId6" tooltip="Patent ductus arteriosus"/>
              </a:rPr>
              <a:t>ductus</a:t>
            </a:r>
            <a:r>
              <a:rPr kumimoji="0" lang="en-US" sz="1200" b="0" i="0" u="none" strike="noStrike" kern="1200" cap="none" spc="0" normalizeH="0" baseline="0" noProof="0" dirty="0" smtClean="0">
                <a:ln>
                  <a:noFill/>
                </a:ln>
                <a:solidFill>
                  <a:prstClr val="black"/>
                </a:solidFill>
                <a:effectLst/>
                <a:uLnTx/>
                <a:uFillTx/>
                <a:latin typeface="+mn-lt"/>
                <a:hlinkClick r:id="rId6" tooltip="Patent ductus arteriosus"/>
              </a:rPr>
              <a:t> </a:t>
            </a:r>
            <a:r>
              <a:rPr kumimoji="0" lang="en-US" sz="1200" b="0" i="0" u="none" strike="noStrike" kern="1200" cap="none" spc="0" normalizeH="0" baseline="0" noProof="0" dirty="0" err="1" smtClean="0">
                <a:ln>
                  <a:noFill/>
                </a:ln>
                <a:solidFill>
                  <a:prstClr val="black"/>
                </a:solidFill>
                <a:effectLst/>
                <a:uLnTx/>
                <a:uFillTx/>
                <a:latin typeface="+mn-lt"/>
                <a:hlinkClick r:id="rId6" tooltip="Patent ductus arteriosus"/>
              </a:rPr>
              <a:t>arteriosus</a:t>
            </a:r>
            <a:r>
              <a:rPr kumimoji="0" lang="en-US" sz="1200" b="0" i="0" u="none" strike="noStrike" kern="1200" cap="none" spc="0" normalizeH="0" baseline="0" noProof="0" dirty="0" smtClean="0">
                <a:ln>
                  <a:noFill/>
                </a:ln>
                <a:solidFill>
                  <a:prstClr val="black"/>
                </a:solidFill>
                <a:effectLst/>
                <a:uLnTx/>
                <a:uFillTx/>
                <a:latin typeface="+mn-lt"/>
              </a:rPr>
              <a:t>, etc.). The </a:t>
            </a:r>
            <a:r>
              <a:rPr kumimoji="0" lang="en-US" sz="1200" b="0" i="0" u="none" strike="noStrike" kern="1200" cap="none" spc="0" normalizeH="0" baseline="0" noProof="0" dirty="0" smtClean="0">
                <a:ln>
                  <a:noFill/>
                </a:ln>
                <a:solidFill>
                  <a:prstClr val="black"/>
                </a:solidFill>
                <a:effectLst/>
                <a:uLnTx/>
                <a:uFillTx/>
                <a:latin typeface="+mn-lt"/>
                <a:hlinkClick r:id="rId3" tooltip="Superior vena cava"/>
              </a:rPr>
              <a:t>superior vena cava</a:t>
            </a:r>
            <a:r>
              <a:rPr kumimoji="0" lang="en-US" sz="1200" b="0" i="0" u="none" strike="noStrike" kern="1200" cap="none" spc="0" normalizeH="0" baseline="0" noProof="0" dirty="0" smtClean="0">
                <a:ln>
                  <a:noFill/>
                </a:ln>
                <a:solidFill>
                  <a:prstClr val="black"/>
                </a:solidFill>
                <a:effectLst/>
                <a:uLnTx/>
                <a:uFillTx/>
                <a:latin typeface="+mn-lt"/>
              </a:rPr>
              <a:t> (SVC), which carries blood returning from the upper body, is disconnected from the heart and instead redirected into the pulmonary arteries. The </a:t>
            </a:r>
            <a:r>
              <a:rPr kumimoji="0" lang="en-US" sz="1200" b="0" i="0" u="none" strike="noStrike" kern="1200" cap="none" spc="0" normalizeH="0" baseline="0" noProof="0" dirty="0" smtClean="0">
                <a:ln>
                  <a:noFill/>
                </a:ln>
                <a:solidFill>
                  <a:prstClr val="black"/>
                </a:solidFill>
                <a:effectLst/>
                <a:uLnTx/>
                <a:uFillTx/>
                <a:latin typeface="+mn-lt"/>
                <a:hlinkClick r:id="rId7" tooltip="Inferior vena cava"/>
              </a:rPr>
              <a:t>inferior vena cava</a:t>
            </a:r>
            <a:r>
              <a:rPr kumimoji="0" lang="en-US" sz="1200" b="0" i="0" u="none" strike="noStrike" kern="1200" cap="none" spc="0" normalizeH="0" baseline="0" noProof="0" dirty="0" smtClean="0">
                <a:ln>
                  <a:noFill/>
                </a:ln>
                <a:solidFill>
                  <a:prstClr val="black"/>
                </a:solidFill>
                <a:effectLst/>
                <a:uLnTx/>
                <a:uFillTx/>
                <a:latin typeface="+mn-lt"/>
              </a:rPr>
              <a:t> (IVC), which carries blood returning from the lower body, continues to connect to the heart.</a:t>
            </a: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rPr>
              <a:t>An infants </a:t>
            </a:r>
            <a:r>
              <a:rPr kumimoji="0" lang="en-US" sz="1100" b="0" i="0" u="none" strike="noStrike" kern="1200" cap="none" spc="0" normalizeH="0" baseline="0" noProof="0" dirty="0" err="1" smtClean="0">
                <a:ln>
                  <a:noFill/>
                </a:ln>
                <a:solidFill>
                  <a:prstClr val="black"/>
                </a:solidFill>
                <a:effectLst/>
                <a:uLnTx/>
                <a:uFillTx/>
                <a:latin typeface="+mn-lt"/>
              </a:rPr>
              <a:t>pulm</a:t>
            </a:r>
            <a:r>
              <a:rPr kumimoji="0" lang="en-US" sz="1100" b="0" i="0" u="none" strike="noStrike" kern="1200" cap="none" spc="0" normalizeH="0" baseline="0" noProof="0" dirty="0" smtClean="0">
                <a:ln>
                  <a:noFill/>
                </a:ln>
                <a:solidFill>
                  <a:prstClr val="black"/>
                </a:solidFill>
                <a:effectLst/>
                <a:uLnTx/>
                <a:uFillTx/>
                <a:latin typeface="+mn-lt"/>
              </a:rPr>
              <a:t> vascular resistance and </a:t>
            </a:r>
            <a:r>
              <a:rPr kumimoji="0" lang="en-US" sz="1100" b="0" i="0" u="none" strike="noStrike" kern="1200" cap="none" spc="0" normalizeH="0" baseline="0" noProof="0" dirty="0" err="1" smtClean="0">
                <a:ln>
                  <a:noFill/>
                </a:ln>
                <a:solidFill>
                  <a:prstClr val="black"/>
                </a:solidFill>
                <a:effectLst/>
                <a:uLnTx/>
                <a:uFillTx/>
                <a:latin typeface="+mn-lt"/>
              </a:rPr>
              <a:t>pulm</a:t>
            </a:r>
            <a:r>
              <a:rPr kumimoji="0" lang="en-US" sz="1100" b="0" i="0" u="none" strike="noStrike" kern="1200" cap="none" spc="0" normalizeH="0" baseline="0" noProof="0" dirty="0" smtClean="0">
                <a:ln>
                  <a:noFill/>
                </a:ln>
                <a:solidFill>
                  <a:prstClr val="black"/>
                </a:solidFill>
                <a:effectLst/>
                <a:uLnTx/>
                <a:uFillTx/>
                <a:latin typeface="+mn-lt"/>
              </a:rPr>
              <a:t> arterial pressure must be low enough to permit the “passive” </a:t>
            </a:r>
            <a:r>
              <a:rPr kumimoji="0" lang="en-US" sz="1100" b="0" i="0" u="none" strike="noStrike" kern="1200" cap="none" spc="0" normalizeH="0" baseline="0" noProof="0" dirty="0" err="1" smtClean="0">
                <a:ln>
                  <a:noFill/>
                </a:ln>
                <a:solidFill>
                  <a:prstClr val="black"/>
                </a:solidFill>
                <a:effectLst/>
                <a:uLnTx/>
                <a:uFillTx/>
                <a:latin typeface="+mn-lt"/>
              </a:rPr>
              <a:t>pulm</a:t>
            </a:r>
            <a:r>
              <a:rPr kumimoji="0" lang="en-US" sz="1100" b="0" i="0" u="none" strike="noStrike" kern="1200" cap="none" spc="0" normalizeH="0" baseline="0" noProof="0" dirty="0" smtClean="0">
                <a:ln>
                  <a:noFill/>
                </a:ln>
                <a:solidFill>
                  <a:prstClr val="black"/>
                </a:solidFill>
                <a:effectLst/>
                <a:uLnTx/>
                <a:uFillTx/>
                <a:latin typeface="+mn-lt"/>
              </a:rPr>
              <a:t> blood flow from the systemic venous system, usually &gt; 3 months of age. Several physiologic changes occur after the surgery:</a:t>
            </a: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rPr>
              <a:t>	1.  reduced end diastolic </a:t>
            </a:r>
            <a:r>
              <a:rPr kumimoji="0" lang="en-US" sz="1100" b="0" i="0" u="none" strike="noStrike" kern="1200" cap="none" spc="0" normalizeH="0" baseline="0" noProof="0" dirty="0" err="1" smtClean="0">
                <a:ln>
                  <a:noFill/>
                </a:ln>
                <a:solidFill>
                  <a:prstClr val="black"/>
                </a:solidFill>
                <a:effectLst/>
                <a:uLnTx/>
                <a:uFillTx/>
                <a:latin typeface="+mn-lt"/>
              </a:rPr>
              <a:t>volme</a:t>
            </a:r>
            <a:r>
              <a:rPr kumimoji="0" lang="en-US" sz="1100" b="0" i="0" u="none" strike="noStrike" kern="1200" cap="none" spc="0" normalizeH="0" baseline="0" noProof="0" dirty="0" smtClean="0">
                <a:ln>
                  <a:noFill/>
                </a:ln>
                <a:solidFill>
                  <a:prstClr val="black"/>
                </a:solidFill>
                <a:effectLst/>
                <a:uLnTx/>
                <a:uFillTx/>
                <a:latin typeface="+mn-lt"/>
              </a:rPr>
              <a:t> (only has to pump blood to one circulation) </a:t>
            </a: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decreases ventricular wall stress and improves function of the </a:t>
            </a:r>
            <a:r>
              <a:rPr kumimoji="0" lang="en-US" sz="1100" b="0" i="0" u="none" strike="noStrike" kern="1200" cap="none" spc="0" normalizeH="0" baseline="0" noProof="0" dirty="0" err="1" smtClean="0">
                <a:ln>
                  <a:noFill/>
                </a:ln>
                <a:solidFill>
                  <a:prstClr val="black"/>
                </a:solidFill>
                <a:effectLst/>
                <a:uLnTx/>
                <a:uFillTx/>
                <a:latin typeface="+mn-lt"/>
                <a:sym typeface="Wingdings" panose="05000000000000000000" pitchFamily="2" charset="2"/>
              </a:rPr>
              <a:t>atrioventricular</a:t>
            </a: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 valve more efficient ventricular function</a:t>
            </a: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	2. systemic to </a:t>
            </a:r>
            <a:r>
              <a:rPr kumimoji="0" lang="en-US" sz="1100" b="0" i="0" u="none" strike="noStrike" kern="1200" cap="none" spc="0" normalizeH="0" baseline="0" noProof="0" dirty="0" err="1" smtClean="0">
                <a:ln>
                  <a:noFill/>
                </a:ln>
                <a:solidFill>
                  <a:prstClr val="black"/>
                </a:solidFill>
                <a:effectLst/>
                <a:uLnTx/>
                <a:uFillTx/>
                <a:latin typeface="+mn-lt"/>
                <a:sym typeface="Wingdings" panose="05000000000000000000" pitchFamily="2" charset="2"/>
              </a:rPr>
              <a:t>pulm</a:t>
            </a: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 shunt is no longer needed and is ligated  </a:t>
            </a:r>
            <a:r>
              <a:rPr kumimoji="0" lang="en-US" sz="1100" b="0" i="0" u="none" strike="noStrike" kern="1200" cap="none" spc="0" normalizeH="0" baseline="0" noProof="0" dirty="0" err="1" smtClean="0">
                <a:ln>
                  <a:noFill/>
                </a:ln>
                <a:solidFill>
                  <a:prstClr val="black"/>
                </a:solidFill>
                <a:effectLst/>
                <a:uLnTx/>
                <a:uFillTx/>
                <a:latin typeface="+mn-lt"/>
                <a:sym typeface="Wingdings" panose="05000000000000000000" pitchFamily="2" charset="2"/>
              </a:rPr>
              <a:t>decresed</a:t>
            </a: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 </a:t>
            </a:r>
            <a:r>
              <a:rPr kumimoji="0" lang="en-US" sz="1100" b="0" i="0" u="none" strike="noStrike" kern="1200" cap="none" spc="0" normalizeH="0" baseline="0" noProof="0" dirty="0" err="1" smtClean="0">
                <a:ln>
                  <a:noFill/>
                </a:ln>
                <a:solidFill>
                  <a:prstClr val="black"/>
                </a:solidFill>
                <a:effectLst/>
                <a:uLnTx/>
                <a:uFillTx/>
                <a:latin typeface="+mn-lt"/>
                <a:sym typeface="Wingdings" panose="05000000000000000000" pitchFamily="2" charset="2"/>
              </a:rPr>
              <a:t>diatolic</a:t>
            </a: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 run-off  increased diastolic blood pressure and coronary perfusion</a:t>
            </a: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Only systemic venous return from the upper body is directed into the </a:t>
            </a:r>
            <a:r>
              <a:rPr kumimoji="0" lang="en-US" sz="1100" b="0" i="0" u="none" strike="noStrike" kern="1200" cap="none" spc="0" normalizeH="0" baseline="0" noProof="0" dirty="0" err="1" smtClean="0">
                <a:ln>
                  <a:noFill/>
                </a:ln>
                <a:solidFill>
                  <a:prstClr val="black"/>
                </a:solidFill>
                <a:effectLst/>
                <a:uLnTx/>
                <a:uFillTx/>
                <a:latin typeface="+mn-lt"/>
                <a:sym typeface="Wingdings" panose="05000000000000000000" pitchFamily="2" charset="2"/>
              </a:rPr>
              <a:t>pulm</a:t>
            </a: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 circulation via the superior </a:t>
            </a:r>
            <a:r>
              <a:rPr kumimoji="0" lang="en-US" sz="1100" b="0" i="0" u="none" strike="noStrike" kern="1200" cap="none" spc="0" normalizeH="0" baseline="0" noProof="0" dirty="0" err="1" smtClean="0">
                <a:ln>
                  <a:noFill/>
                </a:ln>
                <a:solidFill>
                  <a:prstClr val="black"/>
                </a:solidFill>
                <a:effectLst/>
                <a:uLnTx/>
                <a:uFillTx/>
                <a:latin typeface="+mn-lt"/>
                <a:sym typeface="Wingdings" panose="05000000000000000000" pitchFamily="2" charset="2"/>
              </a:rPr>
              <a:t>cavopulmonary</a:t>
            </a: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 anastomosis</a:t>
            </a: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Systemic venous return from the lower body continues to flow into the right atrium via the inferior vena cava, missing with pulmonary venous return and resulting in arterial O2 </a:t>
            </a:r>
            <a:r>
              <a:rPr kumimoji="0" lang="en-US" sz="1100" b="0" i="0" u="none" strike="noStrike" kern="1200" cap="none" spc="0" normalizeH="0" baseline="0" noProof="0" dirty="0" err="1" smtClean="0">
                <a:ln>
                  <a:noFill/>
                </a:ln>
                <a:solidFill>
                  <a:prstClr val="black"/>
                </a:solidFill>
                <a:effectLst/>
                <a:uLnTx/>
                <a:uFillTx/>
                <a:latin typeface="+mn-lt"/>
                <a:sym typeface="Wingdings" panose="05000000000000000000" pitchFamily="2" charset="2"/>
              </a:rPr>
              <a:t>sats</a:t>
            </a: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 of 70-90%.</a:t>
            </a:r>
          </a:p>
          <a:p>
            <a:pPr marL="0" marR="0" lvl="0" indent="0" algn="l" defTabSz="873161"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endParaRP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sym typeface="Wingdings" panose="05000000000000000000" pitchFamily="2" charset="2"/>
              </a:rPr>
              <a:t>The physiologic improvements allow patients to thrive for several years before they need the final stage- </a:t>
            </a:r>
            <a:r>
              <a:rPr kumimoji="0" lang="en-US" sz="1100" b="0" i="0" u="none" strike="noStrike" kern="1200" cap="none" spc="0" normalizeH="0" baseline="0" noProof="0" dirty="0" err="1" smtClean="0">
                <a:ln>
                  <a:noFill/>
                </a:ln>
                <a:solidFill>
                  <a:prstClr val="black"/>
                </a:solidFill>
                <a:effectLst/>
                <a:uLnTx/>
                <a:uFillTx/>
                <a:latin typeface="+mn-lt"/>
                <a:sym typeface="Wingdings" panose="05000000000000000000" pitchFamily="2" charset="2"/>
              </a:rPr>
              <a:t>Fontan</a:t>
            </a: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rPr>
              <a:t>Success rate of &gt;95%</a:t>
            </a:r>
          </a:p>
          <a:p>
            <a:pPr marL="0" marR="0" lvl="0" indent="0" algn="l" defTabSz="873161"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rPr>
              <a:t>Mouhammad</a:t>
            </a:r>
            <a:r>
              <a:rPr kumimoji="0" lang="en-US" sz="1100" b="1" i="0" u="none" strike="noStrike" kern="1200" cap="none" spc="0" normalizeH="0" baseline="0" noProof="0" dirty="0" smtClean="0">
                <a:ln>
                  <a:noFill/>
                </a:ln>
                <a:solidFill>
                  <a:prstClr val="black"/>
                </a:solidFill>
                <a:effectLst/>
                <a:uLnTx/>
                <a:uFillTx/>
                <a:latin typeface="+mn-lt"/>
              </a:rPr>
              <a:t> &amp;, </a:t>
            </a:r>
            <a:r>
              <a:rPr kumimoji="0" lang="en-US" sz="1100" b="1" i="0" u="none" strike="noStrike" kern="1200" cap="none" spc="0" normalizeH="0" baseline="0" noProof="0" dirty="0" err="1" smtClean="0">
                <a:ln>
                  <a:noFill/>
                </a:ln>
                <a:solidFill>
                  <a:prstClr val="black"/>
                </a:solidFill>
                <a:effectLst/>
                <a:uLnTx/>
                <a:uFillTx/>
                <a:latin typeface="+mn-lt"/>
              </a:rPr>
              <a:t>Mastropietro</a:t>
            </a:r>
            <a:r>
              <a:rPr kumimoji="0" lang="en-US" sz="1100" b="1" i="0" u="none" strike="noStrike" kern="1200" cap="none" spc="0" normalizeH="0" baseline="0" noProof="0" dirty="0" smtClean="0">
                <a:ln>
                  <a:noFill/>
                </a:ln>
                <a:solidFill>
                  <a:prstClr val="black"/>
                </a:solidFill>
                <a:effectLst/>
                <a:uLnTx/>
                <a:uFillTx/>
                <a:latin typeface="+mn-lt"/>
              </a:rPr>
              <a:t>, 2016</a:t>
            </a:r>
          </a:p>
          <a:p>
            <a:pPr marL="0" marR="0" lvl="0" indent="0" algn="l" defTabSz="873161"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mn-lt"/>
              </a:rPr>
              <a:t>Ohye</a:t>
            </a:r>
            <a:r>
              <a:rPr kumimoji="0" lang="en-US" sz="1100" b="1" i="0" u="none" strike="noStrike" kern="1200" cap="none" spc="0" normalizeH="0" baseline="0" noProof="0" dirty="0" smtClean="0">
                <a:ln>
                  <a:noFill/>
                </a:ln>
                <a:solidFill>
                  <a:prstClr val="black"/>
                </a:solidFill>
                <a:effectLst/>
                <a:uLnTx/>
                <a:uFillTx/>
                <a:latin typeface="+mn-lt"/>
              </a:rPr>
              <a:t>, </a:t>
            </a:r>
            <a:r>
              <a:rPr kumimoji="0" lang="en-US" sz="1100" b="1" i="0" u="none" strike="noStrike" kern="1200" cap="none" spc="0" normalizeH="0" baseline="0" noProof="0" dirty="0" err="1" smtClean="0">
                <a:ln>
                  <a:noFill/>
                </a:ln>
                <a:solidFill>
                  <a:prstClr val="black"/>
                </a:solidFill>
                <a:effectLst/>
                <a:uLnTx/>
                <a:uFillTx/>
                <a:latin typeface="+mn-lt"/>
              </a:rPr>
              <a:t>Schranz</a:t>
            </a:r>
            <a:r>
              <a:rPr kumimoji="0" lang="en-US" sz="1100" b="1" i="0" u="none" strike="noStrike" kern="1200" cap="none" spc="0" normalizeH="0" baseline="0" noProof="0" dirty="0" smtClean="0">
                <a:ln>
                  <a:noFill/>
                </a:ln>
                <a:solidFill>
                  <a:prstClr val="black"/>
                </a:solidFill>
                <a:effectLst/>
                <a:uLnTx/>
                <a:uFillTx/>
                <a:latin typeface="+mn-lt"/>
              </a:rPr>
              <a:t>, &amp; </a:t>
            </a:r>
            <a:r>
              <a:rPr kumimoji="0" lang="en-US" sz="1100" b="1" i="0" u="none" strike="noStrike" kern="1200" cap="none" spc="0" normalizeH="0" baseline="0" noProof="0" dirty="0" err="1" smtClean="0">
                <a:ln>
                  <a:noFill/>
                </a:ln>
                <a:solidFill>
                  <a:prstClr val="black"/>
                </a:solidFill>
                <a:effectLst/>
                <a:uLnTx/>
                <a:uFillTx/>
                <a:latin typeface="+mn-lt"/>
              </a:rPr>
              <a:t>D’Udekem</a:t>
            </a:r>
            <a:r>
              <a:rPr kumimoji="0" lang="en-US" sz="1100" b="1" i="0" u="none" strike="noStrike" kern="1200" cap="none" spc="0" normalizeH="0" baseline="0" noProof="0" dirty="0" smtClean="0">
                <a:ln>
                  <a:noFill/>
                </a:ln>
                <a:solidFill>
                  <a:prstClr val="black"/>
                </a:solidFill>
                <a:effectLst/>
                <a:uLnTx/>
                <a:uFillTx/>
                <a:latin typeface="+mn-lt"/>
              </a:rPr>
              <a:t>, 2016</a:t>
            </a: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17</a:t>
            </a:fld>
            <a:endParaRPr lang="en-US"/>
          </a:p>
        </p:txBody>
      </p:sp>
    </p:spTree>
    <p:extLst>
      <p:ext uri="{BB962C8B-B14F-4D97-AF65-F5344CB8AC3E}">
        <p14:creationId xmlns:p14="http://schemas.microsoft.com/office/powerpoint/2010/main" val="291338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redirecting the blood from the IVC to the lungs. At this point, the oxygen-poor blood from upper and lower body flows through the lungs without being pumped (driven only by the pressure that builds up in the veins). This corrects the hypoxia and leaves the single ventricle responsible only for supplying blood to the body.</a:t>
            </a:r>
          </a:p>
          <a:p>
            <a:endParaRPr lang="en-US" dirty="0" smtClean="0">
              <a:effectLst/>
            </a:endParaRPr>
          </a:p>
          <a:p>
            <a:endParaRPr lang="en-US" dirty="0" smtClean="0">
              <a:effectLst/>
            </a:endParaRPr>
          </a:p>
          <a:p>
            <a:pPr rtl="0"/>
            <a:r>
              <a:rPr lang="en-US" dirty="0" smtClean="0">
                <a:effectLst/>
              </a:rPr>
              <a:t>"indolent and progressive state of heart failure" with predictable long term consequences on several organ systems.</a:t>
            </a:r>
            <a:r>
              <a:rPr lang="en-US" baseline="30000" dirty="0" smtClean="0">
                <a:effectLst/>
                <a:hlinkClick r:id="rId3"/>
              </a:rPr>
              <a:t>[7]</a:t>
            </a:r>
            <a:r>
              <a:rPr lang="en-US" dirty="0" smtClean="0">
                <a:effectLst/>
              </a:rPr>
              <a:t> Chronic venous hypertension and lowered cardiac output are assumed to be at the root of lymphatic abnormalities such as </a:t>
            </a:r>
            <a:r>
              <a:rPr lang="en-US" dirty="0" err="1" smtClean="0">
                <a:effectLst/>
                <a:hlinkClick r:id="rId4" tooltip="Chylothorax"/>
              </a:rPr>
              <a:t>chylothorax</a:t>
            </a:r>
            <a:r>
              <a:rPr lang="en-US" dirty="0" smtClean="0">
                <a:effectLst/>
              </a:rPr>
              <a:t>, </a:t>
            </a:r>
            <a:r>
              <a:rPr lang="en-US" dirty="0" smtClean="0">
                <a:effectLst/>
                <a:hlinkClick r:id="rId5" tooltip="Protein losing enteropathy"/>
              </a:rPr>
              <a:t>protein losing </a:t>
            </a:r>
            <a:r>
              <a:rPr lang="en-US" dirty="0" err="1" smtClean="0">
                <a:effectLst/>
                <a:hlinkClick r:id="rId5" tooltip="Protein losing enteropathy"/>
              </a:rPr>
              <a:t>enteropathy</a:t>
            </a:r>
            <a:r>
              <a:rPr lang="en-US" dirty="0" smtClean="0">
                <a:effectLst/>
              </a:rPr>
              <a:t> and </a:t>
            </a:r>
            <a:r>
              <a:rPr lang="en-US" dirty="0" smtClean="0">
                <a:effectLst/>
                <a:hlinkClick r:id="rId6" tooltip="Plastic bronchitis"/>
              </a:rPr>
              <a:t>plastic bronchitis</a:t>
            </a:r>
            <a:r>
              <a:rPr lang="en-US" dirty="0" smtClean="0">
                <a:effectLst/>
              </a:rPr>
              <a:t> which may occur in the immediate post-operative period as well as in the medium term. Concerns about damage to the liver have emerged more recently, as </a:t>
            </a:r>
            <a:r>
              <a:rPr lang="en-US" dirty="0" err="1" smtClean="0">
                <a:effectLst/>
              </a:rPr>
              <a:t>Fontan</a:t>
            </a:r>
            <a:r>
              <a:rPr lang="en-US" dirty="0" smtClean="0">
                <a:effectLst/>
              </a:rPr>
              <a:t> circulation produces congestion in this organ which leads to progressive </a:t>
            </a:r>
            <a:r>
              <a:rPr lang="en-US" dirty="0" smtClean="0">
                <a:effectLst/>
                <a:hlinkClick r:id="rId7" tooltip="Hepatic fibrosis"/>
              </a:rPr>
              <a:t>hepatic fibrosis</a:t>
            </a:r>
            <a:r>
              <a:rPr lang="en-US" dirty="0" smtClean="0">
                <a:effectLst/>
              </a:rPr>
              <a:t>. Screening protocols and treatment standards are emerging in the light of these discoveries.</a:t>
            </a:r>
            <a:r>
              <a:rPr lang="en-US" baseline="30000" dirty="0" smtClean="0">
                <a:effectLst/>
                <a:hlinkClick r:id="rId3"/>
              </a:rPr>
              <a:t>[7]</a:t>
            </a:r>
            <a:endParaRPr lang="en-US" dirty="0" smtClean="0">
              <a:effectLst/>
            </a:endParaRPr>
          </a:p>
          <a:p>
            <a:pPr rtl="0"/>
            <a:r>
              <a:rPr lang="en-US" dirty="0" smtClean="0">
                <a:effectLst/>
              </a:rPr>
              <a:t>The </a:t>
            </a:r>
            <a:r>
              <a:rPr lang="en-US" dirty="0" err="1" smtClean="0">
                <a:effectLst/>
              </a:rPr>
              <a:t>Fontan</a:t>
            </a:r>
            <a:r>
              <a:rPr lang="en-US" dirty="0" smtClean="0">
                <a:effectLst/>
              </a:rPr>
              <a:t> procedure is palliative — not curative — but in many cases it can result in normal or near-normal growth, development, exercise tolerance, and good quality of life.</a:t>
            </a:r>
            <a:r>
              <a:rPr lang="en-US" baseline="30000" dirty="0" smtClean="0">
                <a:effectLst/>
                <a:hlinkClick r:id="rId8"/>
              </a:rPr>
              <a:t>[8]</a:t>
            </a:r>
            <a:r>
              <a:rPr lang="en-US" dirty="0" smtClean="0">
                <a:effectLst/>
              </a:rPr>
              <a:t> However, in 20-30% cases, patients will eventually require </a:t>
            </a:r>
            <a:r>
              <a:rPr lang="en-US" dirty="0" smtClean="0">
                <a:effectLst/>
                <a:hlinkClick r:id="rId9" tooltip="Heart transplantation"/>
              </a:rPr>
              <a:t>heart transplantation</a:t>
            </a:r>
            <a:r>
              <a:rPr lang="en-US" baseline="30000" dirty="0" smtClean="0">
                <a:effectLst/>
                <a:hlinkClick r:id="rId10"/>
              </a:rPr>
              <a:t>[9]</a:t>
            </a:r>
            <a:r>
              <a:rPr lang="en-US" dirty="0" smtClean="0">
                <a:effectLst/>
              </a:rPr>
              <a:t> and given the long-term consequences of chronic venous hypertension and insidious organ damage, freedom from morbidity is unlikely in the long term.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19</a:t>
            </a:fld>
            <a:endParaRPr lang="en-US"/>
          </a:p>
        </p:txBody>
      </p:sp>
    </p:spTree>
    <p:extLst>
      <p:ext uri="{BB962C8B-B14F-4D97-AF65-F5344CB8AC3E}">
        <p14:creationId xmlns:p14="http://schemas.microsoft.com/office/powerpoint/2010/main" val="355124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20</a:t>
            </a:fld>
            <a:endParaRPr lang="en-US"/>
          </a:p>
        </p:txBody>
      </p:sp>
    </p:spTree>
    <p:extLst>
      <p:ext uri="{BB962C8B-B14F-4D97-AF65-F5344CB8AC3E}">
        <p14:creationId xmlns:p14="http://schemas.microsoft.com/office/powerpoint/2010/main" val="86470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Hypoplasia of the right ventricle and pulmonary artery</a:t>
            </a:r>
          </a:p>
          <a:p>
            <a:r>
              <a:rPr lang="en-US" dirty="0" smtClean="0"/>
              <a:t>Enlargement of the left ventricle</a:t>
            </a:r>
          </a:p>
          <a:p>
            <a:r>
              <a:rPr lang="en-US" dirty="0" smtClean="0"/>
              <a:t>Tricuspid valve </a:t>
            </a:r>
            <a:r>
              <a:rPr lang="en-US" dirty="0" err="1" smtClean="0"/>
              <a:t>hypoplastic</a:t>
            </a:r>
            <a:r>
              <a:rPr lang="en-US" dirty="0" smtClean="0"/>
              <a:t> &amp;/or </a:t>
            </a:r>
            <a:r>
              <a:rPr lang="en-US" dirty="0" err="1" smtClean="0"/>
              <a:t>stenotic</a:t>
            </a:r>
            <a:r>
              <a:rPr lang="en-US" dirty="0" smtClean="0"/>
              <a:t> </a:t>
            </a:r>
          </a:p>
          <a:p>
            <a:r>
              <a:rPr lang="en-US" dirty="0" smtClean="0"/>
              <a:t>Pulmonary atresia &amp; aortic stenosis</a:t>
            </a: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24</a:t>
            </a:fld>
            <a:endParaRPr lang="en-US"/>
          </a:p>
        </p:txBody>
      </p:sp>
    </p:spTree>
    <p:extLst>
      <p:ext uri="{BB962C8B-B14F-4D97-AF65-F5344CB8AC3E}">
        <p14:creationId xmlns:p14="http://schemas.microsoft.com/office/powerpoint/2010/main" val="417371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Tetralogy of </a:t>
            </a:r>
            <a:r>
              <a:rPr lang="en-US" b="1" dirty="0" err="1" smtClean="0">
                <a:effectLst/>
              </a:rPr>
              <a:t>Fallot</a:t>
            </a:r>
            <a:r>
              <a:rPr lang="en-US" dirty="0" smtClean="0">
                <a:effectLst/>
              </a:rPr>
              <a:t> (</a:t>
            </a:r>
            <a:r>
              <a:rPr lang="en-US" b="1" dirty="0" smtClean="0">
                <a:effectLst/>
              </a:rPr>
              <a:t>TOF</a:t>
            </a:r>
            <a:r>
              <a:rPr lang="en-US" dirty="0" smtClean="0">
                <a:effectLst/>
              </a:rPr>
              <a:t>) is a </a:t>
            </a:r>
            <a:r>
              <a:rPr lang="en-US" dirty="0" smtClean="0">
                <a:effectLst/>
                <a:hlinkClick r:id="rId3" tooltip="Congenital heart defect"/>
              </a:rPr>
              <a:t>congenital heart defect</a:t>
            </a:r>
            <a:r>
              <a:rPr lang="en-US" dirty="0" smtClean="0">
                <a:effectLst/>
              </a:rPr>
              <a:t> that is present at birth.</a:t>
            </a:r>
            <a:r>
              <a:rPr lang="en-US" baseline="30000" dirty="0" smtClean="0">
                <a:effectLst/>
                <a:hlinkClick r:id="rId4"/>
              </a:rPr>
              <a:t>[2]</a:t>
            </a:r>
            <a:r>
              <a:rPr lang="en-US" dirty="0" smtClean="0">
                <a:effectLst/>
              </a:rPr>
              <a:t> Symptoms include episodes of </a:t>
            </a:r>
            <a:r>
              <a:rPr lang="en-US" dirty="0" smtClean="0">
                <a:effectLst/>
                <a:hlinkClick r:id="rId5" tooltip="Cyanosis"/>
              </a:rPr>
              <a:t>bluish color to the skin</a:t>
            </a:r>
            <a:r>
              <a:rPr lang="en-US" dirty="0" smtClean="0">
                <a:effectLst/>
              </a:rPr>
              <a:t>. When affected babies cry or have a </a:t>
            </a:r>
            <a:r>
              <a:rPr lang="en-US" dirty="0" smtClean="0">
                <a:effectLst/>
                <a:hlinkClick r:id="rId6" tooltip="Bowel movement"/>
              </a:rPr>
              <a:t>bowel movement</a:t>
            </a:r>
            <a:r>
              <a:rPr lang="en-US" dirty="0" smtClean="0">
                <a:effectLst/>
              </a:rPr>
              <a:t>, they may develop a "</a:t>
            </a:r>
            <a:r>
              <a:rPr lang="en-US" dirty="0" err="1" smtClean="0">
                <a:effectLst/>
              </a:rPr>
              <a:t>tet</a:t>
            </a:r>
            <a:r>
              <a:rPr lang="en-US" dirty="0" smtClean="0">
                <a:effectLst/>
              </a:rPr>
              <a:t> spell" where they turn very blue, have difficulty breathing, become limp, and occasionally </a:t>
            </a:r>
            <a:r>
              <a:rPr lang="en-US" dirty="0" smtClean="0">
                <a:effectLst/>
                <a:hlinkClick r:id="rId7" tooltip="Unconsciousness"/>
              </a:rPr>
              <a:t>lose consciousness</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25</a:t>
            </a:fld>
            <a:endParaRPr lang="en-US"/>
          </a:p>
        </p:txBody>
      </p:sp>
    </p:spTree>
    <p:extLst>
      <p:ext uri="{BB962C8B-B14F-4D97-AF65-F5344CB8AC3E}">
        <p14:creationId xmlns:p14="http://schemas.microsoft.com/office/powerpoint/2010/main" val="3421451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Patch pulmonary artery</a:t>
            </a:r>
          </a:p>
          <a:p>
            <a:r>
              <a:rPr lang="en-US" dirty="0" smtClean="0">
                <a:effectLst/>
              </a:rPr>
              <a:t>VSD repair</a:t>
            </a: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27</a:t>
            </a:fld>
            <a:endParaRPr lang="en-US"/>
          </a:p>
        </p:txBody>
      </p:sp>
    </p:spTree>
    <p:extLst>
      <p:ext uri="{BB962C8B-B14F-4D97-AF65-F5344CB8AC3E}">
        <p14:creationId xmlns:p14="http://schemas.microsoft.com/office/powerpoint/2010/main" val="362336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Repair depends on what needs corrected</a:t>
            </a: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28</a:t>
            </a:fld>
            <a:endParaRPr lang="en-US"/>
          </a:p>
        </p:txBody>
      </p:sp>
    </p:spTree>
    <p:extLst>
      <p:ext uri="{BB962C8B-B14F-4D97-AF65-F5344CB8AC3E}">
        <p14:creationId xmlns:p14="http://schemas.microsoft.com/office/powerpoint/2010/main" val="3113541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Transposition literally means the vessels are transposed.</a:t>
            </a:r>
          </a:p>
          <a:p>
            <a:endParaRPr lang="en-US" dirty="0" smtClean="0"/>
          </a:p>
          <a:p>
            <a:r>
              <a:rPr lang="en-US" dirty="0" smtClean="0"/>
              <a:t>There are many variations of this disease. For this presentation will talk about transposition of the aorta and the pulmonary arteries</a:t>
            </a:r>
          </a:p>
          <a:p>
            <a:endParaRPr lang="en-US" dirty="0" smtClean="0"/>
          </a:p>
          <a:p>
            <a:r>
              <a:rPr lang="en-US" dirty="0" smtClean="0"/>
              <a:t>Transposition of the great arteries changes the way blood circulates through the body, leaving a shortage of oxygen in blood flowing from the heart to the rest of the body. Without an adequate supply of oxygen-rich blood</a:t>
            </a:r>
          </a:p>
          <a:p>
            <a:endParaRPr lang="en-US" dirty="0" smtClean="0"/>
          </a:p>
          <a:p>
            <a:r>
              <a:rPr lang="en-US" dirty="0" smtClean="0"/>
              <a:t>For newborns with transposition, prostaglandins can be given to keep the </a:t>
            </a:r>
            <a:r>
              <a:rPr lang="en-US" dirty="0" err="1" smtClean="0"/>
              <a:t>ductus</a:t>
            </a:r>
            <a:r>
              <a:rPr lang="en-US" dirty="0" smtClean="0"/>
              <a:t> </a:t>
            </a:r>
            <a:r>
              <a:rPr lang="en-US" dirty="0" err="1" smtClean="0"/>
              <a:t>arteriosus</a:t>
            </a:r>
            <a:r>
              <a:rPr lang="en-US" dirty="0" smtClean="0"/>
              <a:t> open which allows mixing of the otherwise isolated pulmonary and systemic circuits. Thus oxygenated blood that recirculates back to the lungs can mix with blood that circulates throughout the body.</a:t>
            </a:r>
          </a:p>
          <a:p>
            <a:r>
              <a:rPr lang="en-US" dirty="0" smtClean="0"/>
              <a:t>Typically found prenatally on ultrasound (link between diabetes and this condition), but not always. Will be noticeable within a few hours of birth.</a:t>
            </a:r>
          </a:p>
          <a:p>
            <a:r>
              <a:rPr lang="en-US" dirty="0" smtClean="0"/>
              <a:t>Requires surgery- usually within first week of life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33</a:t>
            </a:fld>
            <a:endParaRPr lang="en-US"/>
          </a:p>
        </p:txBody>
      </p:sp>
    </p:spTree>
    <p:extLst>
      <p:ext uri="{BB962C8B-B14F-4D97-AF65-F5344CB8AC3E}">
        <p14:creationId xmlns:p14="http://schemas.microsoft.com/office/powerpoint/2010/main" val="4224745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For this presentation will talk about transposition of the aorta and the pulmonary arteries</a:t>
            </a:r>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34</a:t>
            </a:fld>
            <a:endParaRPr lang="en-US"/>
          </a:p>
        </p:txBody>
      </p:sp>
    </p:spTree>
    <p:extLst>
      <p:ext uri="{BB962C8B-B14F-4D97-AF65-F5344CB8AC3E}">
        <p14:creationId xmlns:p14="http://schemas.microsoft.com/office/powerpoint/2010/main" val="394319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CDI for 7 years, formerly TCU, med-</a:t>
            </a:r>
            <a:r>
              <a:rPr kumimoji="0" lang="en-US" sz="1200" b="0" i="0" u="none" strike="noStrike" kern="1200" cap="none" spc="0" normalizeH="0" baseline="0" noProof="0" dirty="0" err="1" smtClean="0">
                <a:ln>
                  <a:noFill/>
                </a:ln>
                <a:solidFill>
                  <a:prstClr val="black"/>
                </a:solidFill>
                <a:effectLst/>
                <a:uLnTx/>
                <a:uFillTx/>
                <a:latin typeface="+mn-lt"/>
              </a:rPr>
              <a:t>surg</a:t>
            </a:r>
            <a:r>
              <a:rPr kumimoji="0" lang="en-US" sz="1200" b="0" i="0" u="none" strike="noStrike" kern="1200" cap="none" spc="0" normalizeH="0" baseline="0" noProof="0" dirty="0" smtClean="0">
                <a:ln>
                  <a:noFill/>
                </a:ln>
                <a:solidFill>
                  <a:prstClr val="black"/>
                </a:solidFill>
                <a:effectLst/>
                <a:uLnTx/>
                <a:uFillTx/>
                <a:latin typeface="+mn-lt"/>
              </a:rPr>
              <a:t>, mother/baby…. 1 year CDI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Started pediatric program Feb.1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45454"/>
                </a:solidFill>
                <a:effectLst/>
                <a:uLnTx/>
                <a:uFillTx/>
                <a:latin typeface="+mn-lt"/>
              </a:rPr>
              <a:t>Formerly Kosair children’s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45454"/>
                </a:solidFill>
                <a:effectLst/>
                <a:uLnTx/>
                <a:uFillTx/>
                <a:latin typeface="+mn-lt"/>
              </a:rPr>
              <a:t>250 bed facility- 104 beds are NICU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45454"/>
                </a:solidFill>
                <a:effectLst/>
                <a:uLnTx/>
                <a:uFillTx/>
                <a:latin typeface="+mn-lt"/>
              </a:rPr>
              <a:t>Kentucky's only full-service, free-standing pediatric care facility dedicated exclusively to caring for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1 of only 2 Level I Pediatric Trauma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2</a:t>
            </a:fld>
            <a:endParaRPr lang="en-US"/>
          </a:p>
        </p:txBody>
      </p:sp>
    </p:spTree>
    <p:extLst>
      <p:ext uri="{BB962C8B-B14F-4D97-AF65-F5344CB8AC3E}">
        <p14:creationId xmlns:p14="http://schemas.microsoft.com/office/powerpoint/2010/main" val="262796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a:t>
            </a:r>
            <a:r>
              <a:rPr lang="en-US" dirty="0" err="1" smtClean="0"/>
              <a:t>anaesthesia</a:t>
            </a:r>
            <a:r>
              <a:rPr lang="en-US" dirty="0" smtClean="0"/>
              <a:t> and cardiopulmonary bypass are used.</a:t>
            </a:r>
          </a:p>
          <a:p>
            <a:r>
              <a:rPr lang="en-US" dirty="0" smtClean="0"/>
              <a:t>The aorta and pulmonary artery are detached from their native roots and reattached to the opposite root; thus, the pulmonary root becomes the neo-aorta, and the aortic root becomes the neo-pulmonary artery.</a:t>
            </a:r>
          </a:p>
          <a:p>
            <a:r>
              <a:rPr lang="en-US" dirty="0" smtClean="0"/>
              <a:t>The coronary arteries are transplanted from the aorta/neo-pulmonary artery to the pulmonary artery/neo-aorta.</a:t>
            </a:r>
          </a:p>
          <a:p>
            <a:r>
              <a:rPr lang="en-US" dirty="0" smtClean="0"/>
              <a:t>Length of procedure, from initiation of </a:t>
            </a:r>
            <a:r>
              <a:rPr lang="en-US" dirty="0" err="1" smtClean="0"/>
              <a:t>anaesthesia</a:t>
            </a:r>
            <a:r>
              <a:rPr lang="en-US" dirty="0" smtClean="0"/>
              <a:t> to post-operative cease thereof, is approximately 6–8 hours.</a:t>
            </a:r>
          </a:p>
          <a:p>
            <a:endParaRPr lang="en-US" dirty="0" smtClean="0"/>
          </a:p>
          <a:p>
            <a:r>
              <a:rPr lang="en-US" dirty="0" smtClean="0"/>
              <a:t>See slides    for coding clinic</a:t>
            </a: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35</a:t>
            </a:fld>
            <a:endParaRPr lang="en-US"/>
          </a:p>
        </p:txBody>
      </p:sp>
    </p:spTree>
    <p:extLst>
      <p:ext uri="{BB962C8B-B14F-4D97-AF65-F5344CB8AC3E}">
        <p14:creationId xmlns:p14="http://schemas.microsoft.com/office/powerpoint/2010/main" val="2648325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Root operation- reposition</a:t>
            </a: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36</a:t>
            </a:fld>
            <a:endParaRPr lang="en-US"/>
          </a:p>
        </p:txBody>
      </p:sp>
    </p:spTree>
    <p:extLst>
      <p:ext uri="{BB962C8B-B14F-4D97-AF65-F5344CB8AC3E}">
        <p14:creationId xmlns:p14="http://schemas.microsoft.com/office/powerpoint/2010/main" val="3323767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veins that take blood from the lungs to the heart do not attach to the left atrium- attach to other vessels or other parts of the heart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41</a:t>
            </a:fld>
            <a:endParaRPr lang="en-US"/>
          </a:p>
        </p:txBody>
      </p:sp>
    </p:spTree>
    <p:extLst>
      <p:ext uri="{BB962C8B-B14F-4D97-AF65-F5344CB8AC3E}">
        <p14:creationId xmlns:p14="http://schemas.microsoft.com/office/powerpoint/2010/main" val="2909163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Re-route the heart to the correct 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Many variations of repair</a:t>
            </a: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42</a:t>
            </a:fld>
            <a:endParaRPr lang="en-US"/>
          </a:p>
        </p:txBody>
      </p:sp>
    </p:spTree>
    <p:extLst>
      <p:ext uri="{BB962C8B-B14F-4D97-AF65-F5344CB8AC3E}">
        <p14:creationId xmlns:p14="http://schemas.microsoft.com/office/powerpoint/2010/main" val="794966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Aortic stenosis (AS or </a:t>
            </a:r>
            <a:r>
              <a:rPr lang="en-US" dirty="0" err="1" smtClean="0"/>
              <a:t>AoS</a:t>
            </a:r>
            <a:r>
              <a:rPr lang="en-US" dirty="0" smtClean="0"/>
              <a:t>) is the narrowing of the exit of the left ventricle of the heart (where the aorta begins)</a:t>
            </a:r>
          </a:p>
          <a:p>
            <a:r>
              <a:rPr lang="en-US" dirty="0" smtClean="0"/>
              <a:t>	Treatment: repair, replacement, </a:t>
            </a:r>
            <a:r>
              <a:rPr lang="en-US" dirty="0" err="1" smtClean="0"/>
              <a:t>Transcatheter</a:t>
            </a:r>
            <a:r>
              <a:rPr lang="en-US" dirty="0" smtClean="0"/>
              <a:t> aortic valve replacement, balloon </a:t>
            </a:r>
            <a:r>
              <a:rPr lang="en-US" dirty="0" err="1" smtClean="0"/>
              <a:t>vavuloplasty</a:t>
            </a:r>
            <a:endParaRPr lang="en-US" dirty="0" smtClean="0"/>
          </a:p>
          <a:p>
            <a:endParaRPr lang="en-US" dirty="0" smtClean="0"/>
          </a:p>
          <a:p>
            <a:r>
              <a:rPr lang="en-US" dirty="0" smtClean="0"/>
              <a:t>Mitral stenosis is a </a:t>
            </a:r>
            <a:r>
              <a:rPr lang="en-US" dirty="0" err="1" smtClean="0"/>
              <a:t>valvular</a:t>
            </a:r>
            <a:r>
              <a:rPr lang="en-US" dirty="0" smtClean="0"/>
              <a:t> heart disease characterized by the narrowing of the orifice of the mitral valve of the heart</a:t>
            </a:r>
          </a:p>
          <a:p>
            <a:r>
              <a:rPr lang="en-US" dirty="0" smtClean="0"/>
              <a:t>	Treatment: medical management, mitral valve replacement by surgery, and percutaneous mitral </a:t>
            </a:r>
            <a:r>
              <a:rPr lang="en-US" dirty="0" err="1" smtClean="0"/>
              <a:t>valvuloplasty</a:t>
            </a:r>
            <a:r>
              <a:rPr lang="en-US" dirty="0" smtClean="0"/>
              <a:t> by balloon catheter </a:t>
            </a:r>
          </a:p>
          <a:p>
            <a:endParaRPr lang="en-US" dirty="0" smtClean="0"/>
          </a:p>
          <a:p>
            <a:r>
              <a:rPr lang="en-US" dirty="0" smtClean="0"/>
              <a:t>Pulmonary valve stenosis (PVS) is a heart valve disorder in which outflow of blood from the right ventricle of the heart is obstructed at the level of the pulmonic valve. This type of pulmonic stenosis results in the reduction of flow of blood to the lungs.[1][2] </a:t>
            </a:r>
            <a:r>
              <a:rPr lang="en-US" dirty="0" err="1" smtClean="0"/>
              <a:t>Valvular</a:t>
            </a:r>
            <a:r>
              <a:rPr lang="en-US" dirty="0" smtClean="0"/>
              <a:t> pulmonic stenosis accounts for 80% of right ventricular outflow tract obstruction</a:t>
            </a:r>
          </a:p>
          <a:p>
            <a:r>
              <a:rPr lang="en-US" dirty="0" smtClean="0"/>
              <a:t>	Treatment: valve replacement or surgical repair (depending upon whether the stenosis is in the valve or vessel) may be indicated. If the valve stenosis is of congenital origin, balloon </a:t>
            </a:r>
            <a:r>
              <a:rPr lang="en-US" dirty="0" err="1" smtClean="0"/>
              <a:t>valvuloplasty</a:t>
            </a:r>
            <a:r>
              <a:rPr lang="en-US" dirty="0" smtClean="0"/>
              <a:t> is another option</a:t>
            </a:r>
          </a:p>
          <a:p>
            <a:endParaRPr lang="en-US" dirty="0" smtClean="0"/>
          </a:p>
          <a:p>
            <a:r>
              <a:rPr lang="en-US" dirty="0" smtClean="0"/>
              <a:t>Tricuspid valve stenosis is a </a:t>
            </a:r>
            <a:r>
              <a:rPr lang="en-US" dirty="0" err="1" smtClean="0"/>
              <a:t>valvular</a:t>
            </a:r>
            <a:r>
              <a:rPr lang="en-US" dirty="0" smtClean="0"/>
              <a:t> heart disease which results in the narrowing of the orifice of the tricuspid valve of the heart. It is a relatively rare condition that causes stenosis- increased resistance to blood flow through the valve. (usually found with mitral valve stenosis)</a:t>
            </a:r>
          </a:p>
          <a:p>
            <a:r>
              <a:rPr lang="en-US" dirty="0" smtClean="0"/>
              <a:t>	Treatment: typically does not require surgery, tricuspid valve replacement) or percutaneous balloon </a:t>
            </a:r>
            <a:r>
              <a:rPr lang="en-US" dirty="0" err="1" smtClean="0"/>
              <a:t>valvuloplasty</a:t>
            </a:r>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44</a:t>
            </a:fld>
            <a:endParaRPr lang="en-US"/>
          </a:p>
        </p:txBody>
      </p:sp>
    </p:spTree>
    <p:extLst>
      <p:ext uri="{BB962C8B-B14F-4D97-AF65-F5344CB8AC3E}">
        <p14:creationId xmlns:p14="http://schemas.microsoft.com/office/powerpoint/2010/main" val="3545375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46</a:t>
            </a:fld>
            <a:endParaRPr lang="en-US"/>
          </a:p>
        </p:txBody>
      </p:sp>
    </p:spTree>
    <p:extLst>
      <p:ext uri="{BB962C8B-B14F-4D97-AF65-F5344CB8AC3E}">
        <p14:creationId xmlns:p14="http://schemas.microsoft.com/office/powerpoint/2010/main" val="444552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49</a:t>
            </a:fld>
            <a:endParaRPr lang="en-US"/>
          </a:p>
        </p:txBody>
      </p:sp>
    </p:spTree>
    <p:extLst>
      <p:ext uri="{BB962C8B-B14F-4D97-AF65-F5344CB8AC3E}">
        <p14:creationId xmlns:p14="http://schemas.microsoft.com/office/powerpoint/2010/main" val="2930026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Dextrocardia</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with tricuspid atresia and normally related great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arteries.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At least two moderate ventricular septal defects with minimal</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restriction.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Unrestrictive atrial septal defect with right to left shunt.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4. Left superior vena cava to the coronary sinus…..NO need for Norwood</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Surgical repair: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atrial connection, shared liver &amp; diaphragm….. right atrium of one baby connected to the left atrium of the other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(1 month later) </a:t>
            </a:r>
            <a:r>
              <a:rPr kumimoji="0" 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pulm</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band</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Pulmonary over-circulation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rPr>
              <a:t>she has elevated pulmonary artery pressures with elevated pulmonary vascular resistance. It is now unlikely that she can tolerate the next stage of a single ventricle palliation because her elevated pulmonary pressures would prevent passive flow needed with a bidirectional Glenn… started </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rPr>
              <a:t>Silfinadil</a:t>
            </a:r>
            <a:endParaRPr kumimoji="0" lang="en-US" sz="1200" b="0" i="0" u="none" strike="noStrike" kern="1200" cap="none" spc="0" normalizeH="0" baseline="0" noProof="0" dirty="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8FA8111F-22C6-4492-BF91-CD209FB6FD1B}" type="slidenum">
              <a:rPr lang="en-US" smtClean="0"/>
              <a:t>54</a:t>
            </a:fld>
            <a:endParaRPr lang="en-US"/>
          </a:p>
        </p:txBody>
      </p:sp>
    </p:spTree>
    <p:extLst>
      <p:ext uri="{BB962C8B-B14F-4D97-AF65-F5344CB8AC3E}">
        <p14:creationId xmlns:p14="http://schemas.microsoft.com/office/powerpoint/2010/main" val="3039614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021K0JP- Norwood  Bypass right ventricle to pulmonary trunk with Synthetic Substitute, open approach</a:t>
            </a:r>
          </a:p>
          <a:p>
            <a:r>
              <a:rPr lang="en-US" dirty="0" smtClean="0"/>
              <a:t>02LR0ZT- PDA ligation Occlusion of </a:t>
            </a:r>
            <a:r>
              <a:rPr lang="en-US" dirty="0" err="1" smtClean="0"/>
              <a:t>ductus</a:t>
            </a:r>
            <a:r>
              <a:rPr lang="en-US" dirty="0" smtClean="0"/>
              <a:t> </a:t>
            </a:r>
            <a:r>
              <a:rPr lang="en-US" dirty="0" err="1" smtClean="0"/>
              <a:t>arteriosus</a:t>
            </a:r>
            <a:r>
              <a:rPr lang="en-US" dirty="0" smtClean="0"/>
              <a:t>, open approach</a:t>
            </a:r>
          </a:p>
          <a:p>
            <a:r>
              <a:rPr lang="en-US" dirty="0" smtClean="0"/>
              <a:t>No separate code for atrial </a:t>
            </a:r>
            <a:r>
              <a:rPr lang="en-US" dirty="0" err="1" smtClean="0"/>
              <a:t>septectomy</a:t>
            </a:r>
            <a:r>
              <a:rPr lang="en-US" dirty="0" smtClean="0"/>
              <a:t>- this is integral to the right ventricle to pulmonary artery conduit…. Make sure to look at the intention of the procedure</a:t>
            </a:r>
          </a:p>
          <a:p>
            <a:r>
              <a:rPr lang="en-US" dirty="0" smtClean="0"/>
              <a:t>****If the </a:t>
            </a:r>
            <a:r>
              <a:rPr lang="en-US" dirty="0" err="1" smtClean="0"/>
              <a:t>septectomy</a:t>
            </a:r>
            <a:r>
              <a:rPr lang="en-US" dirty="0" smtClean="0"/>
              <a:t> is done just to get to the main procedure area then it wouldn’t be coded separately. However sometimes they may have “restrictive atrial septum” so if the procedure was done with this separate objective of correcting the restriction of the atrial septum then it would be coded separately to the root operation of “release”.</a:t>
            </a:r>
          </a:p>
          <a:p>
            <a:r>
              <a:rPr lang="en-US" dirty="0" smtClean="0"/>
              <a:t>02UW07Z- </a:t>
            </a:r>
            <a:r>
              <a:rPr lang="en-US" dirty="0" err="1" smtClean="0"/>
              <a:t>Neoaorta</a:t>
            </a:r>
            <a:r>
              <a:rPr lang="en-US" dirty="0" smtClean="0"/>
              <a:t> Supplement Thoracic aorta, Descending with autologous tissue substitute, open approach</a:t>
            </a:r>
          </a:p>
          <a:p>
            <a:r>
              <a:rPr lang="en-US" dirty="0" smtClean="0"/>
              <a:t>See slide at end with coding clinic for aorta parts</a:t>
            </a:r>
          </a:p>
          <a:p>
            <a:r>
              <a:rPr lang="en-US" dirty="0" smtClean="0"/>
              <a:t>5A1221Z- Cardiopulmonary bypass  Performance of cardiac output, continuous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58</a:t>
            </a:fld>
            <a:endParaRPr lang="en-US"/>
          </a:p>
        </p:txBody>
      </p:sp>
    </p:spTree>
    <p:extLst>
      <p:ext uri="{BB962C8B-B14F-4D97-AF65-F5344CB8AC3E}">
        <p14:creationId xmlns:p14="http://schemas.microsoft.com/office/powerpoint/2010/main" val="309022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 </a:t>
            </a:r>
            <a:r>
              <a:rPr lang="en-US" dirty="0" err="1" smtClean="0"/>
              <a:t>sternonotomy</a:t>
            </a:r>
            <a:r>
              <a:rPr lang="en-US" dirty="0" smtClean="0"/>
              <a:t>- no code needed- this is the </a:t>
            </a:r>
            <a:r>
              <a:rPr lang="en-US" dirty="0" err="1" smtClean="0"/>
              <a:t>apporach</a:t>
            </a:r>
            <a:endParaRPr lang="en-US" dirty="0" smtClean="0"/>
          </a:p>
          <a:p>
            <a:r>
              <a:rPr lang="en-US" dirty="0" smtClean="0"/>
              <a:t>Sano takedown</a:t>
            </a:r>
          </a:p>
          <a:p>
            <a:r>
              <a:rPr lang="en-US" dirty="0" smtClean="0"/>
              <a:t>02PY0JZ  Removal of Synthetic </a:t>
            </a:r>
            <a:r>
              <a:rPr lang="en-US" dirty="0" err="1" smtClean="0"/>
              <a:t>Substitue</a:t>
            </a:r>
            <a:r>
              <a:rPr lang="en-US" dirty="0" smtClean="0"/>
              <a:t>  from great vessel, open approach</a:t>
            </a:r>
          </a:p>
          <a:p>
            <a:r>
              <a:rPr lang="en-US" dirty="0" smtClean="0"/>
              <a:t>02PA0JZ  Removal of Synthetic </a:t>
            </a:r>
            <a:r>
              <a:rPr lang="en-US" dirty="0" err="1" smtClean="0"/>
              <a:t>Substitue</a:t>
            </a:r>
            <a:r>
              <a:rPr lang="en-US" dirty="0" smtClean="0"/>
              <a:t>  from heart , open approach</a:t>
            </a:r>
          </a:p>
          <a:p>
            <a:r>
              <a:rPr lang="en-US" dirty="0" smtClean="0"/>
              <a:t>Bidirectional Glenn</a:t>
            </a:r>
          </a:p>
          <a:p>
            <a:r>
              <a:rPr lang="en-US" dirty="0" smtClean="0"/>
              <a:t>021V0ZQ  Bypass Superior Vena Cava to Right </a:t>
            </a:r>
            <a:r>
              <a:rPr lang="en-US" dirty="0" err="1" smtClean="0"/>
              <a:t>Pulm</a:t>
            </a:r>
            <a:r>
              <a:rPr lang="en-US" dirty="0" smtClean="0"/>
              <a:t> Artery, Open approach</a:t>
            </a:r>
          </a:p>
          <a:p>
            <a:r>
              <a:rPr lang="en-US" dirty="0" smtClean="0"/>
              <a:t>02UP0KZ  Supplement Pulmonary Trunk with </a:t>
            </a:r>
            <a:r>
              <a:rPr lang="en-US" dirty="0" err="1" smtClean="0"/>
              <a:t>Nonautologous</a:t>
            </a:r>
            <a:r>
              <a:rPr lang="en-US" dirty="0" smtClean="0"/>
              <a:t> tissue substitute, open approach</a:t>
            </a:r>
          </a:p>
          <a:p>
            <a:r>
              <a:rPr lang="en-US" dirty="0" smtClean="0"/>
              <a:t>Cardiopulmonary Bypass 5A1221Z</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62</a:t>
            </a:fld>
            <a:endParaRPr lang="en-US"/>
          </a:p>
        </p:txBody>
      </p:sp>
    </p:spTree>
    <p:extLst>
      <p:ext uri="{BB962C8B-B14F-4D97-AF65-F5344CB8AC3E}">
        <p14:creationId xmlns:p14="http://schemas.microsoft.com/office/powerpoint/2010/main" val="400477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02738" indent="-270283">
              <a:defRPr>
                <a:solidFill>
                  <a:schemeClr val="tx1"/>
                </a:solidFill>
                <a:latin typeface="Calibri" panose="020F0502020204030204" pitchFamily="34" charset="0"/>
              </a:defRPr>
            </a:lvl2pPr>
            <a:lvl3pPr marL="1081135" indent="-216227">
              <a:defRPr>
                <a:solidFill>
                  <a:schemeClr val="tx1"/>
                </a:solidFill>
                <a:latin typeface="Calibri" panose="020F0502020204030204" pitchFamily="34" charset="0"/>
              </a:defRPr>
            </a:lvl3pPr>
            <a:lvl4pPr marL="1513590" indent="-216227">
              <a:defRPr>
                <a:solidFill>
                  <a:schemeClr val="tx1"/>
                </a:solidFill>
                <a:latin typeface="Calibri" panose="020F0502020204030204" pitchFamily="34" charset="0"/>
              </a:defRPr>
            </a:lvl4pPr>
            <a:lvl5pPr marL="1946044" indent="-216227">
              <a:defRPr>
                <a:solidFill>
                  <a:schemeClr val="tx1"/>
                </a:solidFill>
                <a:latin typeface="Calibri" panose="020F0502020204030204" pitchFamily="34" charset="0"/>
              </a:defRPr>
            </a:lvl5pPr>
            <a:lvl6pPr marL="2378498" indent="-216227" defTabSz="432454" eaLnBrk="0" fontAlgn="base" hangingPunct="0">
              <a:spcBef>
                <a:spcPct val="0"/>
              </a:spcBef>
              <a:spcAft>
                <a:spcPct val="0"/>
              </a:spcAft>
              <a:defRPr>
                <a:solidFill>
                  <a:schemeClr val="tx1"/>
                </a:solidFill>
                <a:latin typeface="Calibri" panose="020F0502020204030204" pitchFamily="34" charset="0"/>
              </a:defRPr>
            </a:lvl6pPr>
            <a:lvl7pPr marL="2810952" indent="-216227" defTabSz="432454" eaLnBrk="0" fontAlgn="base" hangingPunct="0">
              <a:spcBef>
                <a:spcPct val="0"/>
              </a:spcBef>
              <a:spcAft>
                <a:spcPct val="0"/>
              </a:spcAft>
              <a:defRPr>
                <a:solidFill>
                  <a:schemeClr val="tx1"/>
                </a:solidFill>
                <a:latin typeface="Calibri" panose="020F0502020204030204" pitchFamily="34" charset="0"/>
              </a:defRPr>
            </a:lvl7pPr>
            <a:lvl8pPr marL="3243406" indent="-216227" defTabSz="432454" eaLnBrk="0" fontAlgn="base" hangingPunct="0">
              <a:spcBef>
                <a:spcPct val="0"/>
              </a:spcBef>
              <a:spcAft>
                <a:spcPct val="0"/>
              </a:spcAft>
              <a:defRPr>
                <a:solidFill>
                  <a:schemeClr val="tx1"/>
                </a:solidFill>
                <a:latin typeface="Calibri" panose="020F0502020204030204" pitchFamily="34" charset="0"/>
              </a:defRPr>
            </a:lvl8pPr>
            <a:lvl9pPr marL="3675860" indent="-216227" defTabSz="432454"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C747F9-7F2F-4FC9-B486-8DA153730C19}" type="slidenum">
              <a:rPr lang="en-US" altLang="en-US" smtClean="0"/>
              <a:pPr fontAlgn="base">
                <a:spcBef>
                  <a:spcPct val="0"/>
                </a:spcBef>
                <a:spcAft>
                  <a:spcPct val="0"/>
                </a:spcAft>
              </a:pPr>
              <a:t>5</a:t>
            </a:fld>
            <a:endParaRPr lang="en-US" altLang="en-US" smtClean="0"/>
          </a:p>
        </p:txBody>
      </p:sp>
    </p:spTree>
    <p:extLst>
      <p:ext uri="{BB962C8B-B14F-4D97-AF65-F5344CB8AC3E}">
        <p14:creationId xmlns:p14="http://schemas.microsoft.com/office/powerpoint/2010/main" val="555725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changes</a:t>
            </a:r>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63</a:t>
            </a:fld>
            <a:endParaRPr lang="en-US"/>
          </a:p>
        </p:txBody>
      </p:sp>
    </p:spTree>
    <p:extLst>
      <p:ext uri="{BB962C8B-B14F-4D97-AF65-F5344CB8AC3E}">
        <p14:creationId xmlns:p14="http://schemas.microsoft.com/office/powerpoint/2010/main" val="286177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6</a:t>
            </a:fld>
            <a:endParaRPr lang="en-US"/>
          </a:p>
        </p:txBody>
      </p:sp>
    </p:spTree>
    <p:extLst>
      <p:ext uri="{BB962C8B-B14F-4D97-AF65-F5344CB8AC3E}">
        <p14:creationId xmlns:p14="http://schemas.microsoft.com/office/powerpoint/2010/main" val="84137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8</a:t>
            </a:fld>
            <a:endParaRPr lang="en-US"/>
          </a:p>
        </p:txBody>
      </p:sp>
    </p:spTree>
    <p:extLst>
      <p:ext uri="{BB962C8B-B14F-4D97-AF65-F5344CB8AC3E}">
        <p14:creationId xmlns:p14="http://schemas.microsoft.com/office/powerpoint/2010/main" val="97574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10</a:t>
            </a:fld>
            <a:endParaRPr lang="en-US"/>
          </a:p>
        </p:txBody>
      </p:sp>
    </p:spTree>
    <p:extLst>
      <p:ext uri="{BB962C8B-B14F-4D97-AF65-F5344CB8AC3E}">
        <p14:creationId xmlns:p14="http://schemas.microsoft.com/office/powerpoint/2010/main" val="379932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Statistics- 1 out of every 4,344 babies born in the United States each year is born with </a:t>
            </a:r>
            <a:r>
              <a:rPr kumimoji="0" lang="en-US" sz="1200" b="0" i="0" u="none" strike="noStrike" kern="1200" cap="none" spc="0" normalizeH="0" baseline="0" noProof="0" dirty="0" err="1" smtClean="0">
                <a:ln>
                  <a:noFill/>
                </a:ln>
                <a:solidFill>
                  <a:prstClr val="black"/>
                </a:solidFill>
                <a:effectLst/>
                <a:uLnTx/>
                <a:uFillTx/>
                <a:latin typeface="+mn-lt"/>
              </a:rPr>
              <a:t>hypoplastic</a:t>
            </a:r>
            <a:r>
              <a:rPr kumimoji="0" lang="en-US" sz="1200" b="0" i="0" u="none" strike="noStrike" kern="1200" cap="none" spc="0" normalizeH="0" baseline="0" noProof="0" dirty="0" smtClean="0">
                <a:ln>
                  <a:noFill/>
                </a:ln>
                <a:solidFill>
                  <a:prstClr val="black"/>
                </a:solidFill>
                <a:effectLst/>
                <a:uLnTx/>
                <a:uFillTx/>
                <a:latin typeface="+mn-lt"/>
              </a:rPr>
              <a:t> left heart syndrome (from CDC) or ~960 babies per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25 years ago this diagnosis would have been a fatal 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a:t>
            </a:r>
            <a:r>
              <a:rPr kumimoji="0" lang="en-US" sz="1200" b="0" i="0" u="none" strike="noStrike" kern="1200" cap="none" spc="0" normalizeH="0" baseline="0" noProof="0" dirty="0" err="1" smtClean="0">
                <a:ln>
                  <a:noFill/>
                </a:ln>
                <a:solidFill>
                  <a:prstClr val="black"/>
                </a:solidFill>
                <a:effectLst/>
                <a:uLnTx/>
                <a:uFillTx/>
                <a:latin typeface="+mn-lt"/>
              </a:rPr>
              <a:t>Patana</a:t>
            </a:r>
            <a:r>
              <a:rPr kumimoji="0" lang="en-US" sz="1200" b="0" i="0" u="none" strike="noStrike" kern="1200" cap="none" spc="0" normalizeH="0" baseline="0" noProof="0" dirty="0" smtClean="0">
                <a:ln>
                  <a:noFill/>
                </a:ln>
                <a:solidFill>
                  <a:prstClr val="black"/>
                </a:solidFill>
                <a:effectLst/>
                <a:uLnTx/>
                <a:uFillTx/>
                <a:latin typeface="+mn-lt"/>
              </a:rPr>
              <a:t> &amp; </a:t>
            </a:r>
            <a:r>
              <a:rPr kumimoji="0" lang="en-US" sz="1200" b="0" i="0" u="none" strike="noStrike" kern="1200" cap="none" spc="0" normalizeH="0" baseline="0" noProof="0" dirty="0" err="1" smtClean="0">
                <a:ln>
                  <a:noFill/>
                </a:ln>
                <a:solidFill>
                  <a:prstClr val="black"/>
                </a:solidFill>
                <a:effectLst/>
                <a:uLnTx/>
                <a:uFillTx/>
                <a:latin typeface="+mn-lt"/>
              </a:rPr>
              <a:t>Yabrodi</a:t>
            </a:r>
            <a:r>
              <a:rPr kumimoji="0" lang="en-US" sz="1200" b="0" i="0" u="none" strike="noStrike" kern="1200" cap="none" spc="0" normalizeH="0" baseline="0" noProof="0" dirty="0" smtClean="0">
                <a:ln>
                  <a:noFill/>
                </a:ln>
                <a:solidFill>
                  <a:prstClr val="black"/>
                </a:solidFill>
                <a:effectLst/>
                <a:uLnTx/>
                <a:uFillTx/>
                <a:latin typeface="+mn-lt"/>
              </a:rPr>
              <a:t> and </a:t>
            </a:r>
            <a:r>
              <a:rPr kumimoji="0" lang="en-US" sz="1200" b="0" i="0" u="none" strike="noStrike" kern="1200" cap="none" spc="0" normalizeH="0" baseline="0" noProof="0" dirty="0" err="1" smtClean="0">
                <a:ln>
                  <a:noFill/>
                </a:ln>
                <a:solidFill>
                  <a:prstClr val="black"/>
                </a:solidFill>
                <a:effectLst/>
                <a:uLnTx/>
                <a:uFillTx/>
                <a:latin typeface="+mn-lt"/>
              </a:rPr>
              <a:t>Mastropietro</a:t>
            </a:r>
            <a:r>
              <a:rPr kumimoji="0" lang="en-US" sz="1200" b="0" i="0" u="none" strike="noStrike" kern="1200" cap="none" spc="0" normalizeH="0" baseline="0" noProof="0" dirty="0" smtClean="0">
                <a:ln>
                  <a:noFill/>
                </a:ln>
                <a:solidFill>
                  <a:prstClr val="black"/>
                </a:solidFill>
                <a:effectLst/>
                <a:uLnTx/>
                <a:uFillTx/>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11</a:t>
            </a:fld>
            <a:endParaRPr lang="en-US"/>
          </a:p>
        </p:txBody>
      </p:sp>
    </p:spTree>
    <p:extLst>
      <p:ext uri="{BB962C8B-B14F-4D97-AF65-F5344CB8AC3E}">
        <p14:creationId xmlns:p14="http://schemas.microsoft.com/office/powerpoint/2010/main" val="354912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Patana</a:t>
            </a:r>
            <a:r>
              <a:rPr lang="en-US" dirty="0" smtClean="0"/>
              <a:t> &amp; </a:t>
            </a:r>
            <a:r>
              <a:rPr lang="en-US" dirty="0" err="1" smtClean="0"/>
              <a:t>Yabrodi</a:t>
            </a:r>
            <a:r>
              <a:rPr lang="en-US" dirty="0" smtClean="0"/>
              <a:t> and </a:t>
            </a:r>
            <a:r>
              <a:rPr lang="en-US" dirty="0" err="1" smtClean="0"/>
              <a:t>Mastropietro</a:t>
            </a:r>
            <a:r>
              <a:rPr lang="en-US" dirty="0" smtClean="0"/>
              <a:t>)</a:t>
            </a:r>
          </a:p>
          <a:p>
            <a:endParaRPr lang="en-US" dirty="0" smtClean="0"/>
          </a:p>
          <a:p>
            <a:r>
              <a:rPr lang="en-US" dirty="0" smtClean="0"/>
              <a:t>Early use of prostaglandins</a:t>
            </a:r>
            <a:r>
              <a:rPr lang="en-US" baseline="0" dirty="0" smtClean="0"/>
              <a:t> is indicated to keep the ducts open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12</a:t>
            </a:fld>
            <a:endParaRPr lang="en-US"/>
          </a:p>
        </p:txBody>
      </p:sp>
    </p:spTree>
    <p:extLst>
      <p:ext uri="{BB962C8B-B14F-4D97-AF65-F5344CB8AC3E}">
        <p14:creationId xmlns:p14="http://schemas.microsoft.com/office/powerpoint/2010/main" val="370968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sz="1200" dirty="0" smtClean="0">
                <a:solidFill>
                  <a:prstClr val="black"/>
                </a:solidFill>
              </a:rPr>
              <a:t>Treatment is palliative, the only correction is a heart transplant</a:t>
            </a:r>
          </a:p>
          <a:p>
            <a:pPr defTabSz="873161">
              <a:defRPr/>
            </a:pPr>
            <a:r>
              <a:rPr lang="en-US" sz="1200" dirty="0" smtClean="0">
                <a:solidFill>
                  <a:prstClr val="black"/>
                </a:solidFill>
              </a:rPr>
              <a:t>Norwood is one of the highest risk and costliest surgeries of any congenital heart surgery ….. Now has &gt;90% survival rate. Glenn and </a:t>
            </a:r>
            <a:r>
              <a:rPr lang="en-US" sz="1200" dirty="0" err="1" smtClean="0">
                <a:solidFill>
                  <a:prstClr val="black"/>
                </a:solidFill>
              </a:rPr>
              <a:t>Fontan</a:t>
            </a:r>
            <a:r>
              <a:rPr lang="en-US" sz="1200" dirty="0" smtClean="0">
                <a:solidFill>
                  <a:prstClr val="black"/>
                </a:solidFill>
              </a:rPr>
              <a:t> have evolved into low-risk surgeries (</a:t>
            </a:r>
            <a:r>
              <a:rPr lang="en-US" sz="1200" dirty="0" err="1" smtClean="0">
                <a:solidFill>
                  <a:prstClr val="black"/>
                </a:solidFill>
              </a:rPr>
              <a:t>Ohye</a:t>
            </a:r>
            <a:r>
              <a:rPr lang="en-US" sz="1200" dirty="0" smtClean="0">
                <a:solidFill>
                  <a:prstClr val="black"/>
                </a:solidFill>
              </a:rPr>
              <a:t>, </a:t>
            </a:r>
            <a:r>
              <a:rPr lang="en-US" sz="1200" dirty="0" err="1" smtClean="0">
                <a:solidFill>
                  <a:prstClr val="black"/>
                </a:solidFill>
              </a:rPr>
              <a:t>Schranz</a:t>
            </a:r>
            <a:r>
              <a:rPr lang="en-US" sz="1200" dirty="0" smtClean="0">
                <a:solidFill>
                  <a:prstClr val="black"/>
                </a:solidFill>
              </a:rPr>
              <a:t>, &amp; </a:t>
            </a:r>
            <a:r>
              <a:rPr lang="en-US" sz="1200" dirty="0" err="1" smtClean="0">
                <a:solidFill>
                  <a:prstClr val="black"/>
                </a:solidFill>
              </a:rPr>
              <a:t>D’Udekem</a:t>
            </a:r>
            <a:r>
              <a:rPr lang="en-US" sz="1200" dirty="0" smtClean="0">
                <a:solidFill>
                  <a:prstClr val="black"/>
                </a:solidFill>
              </a:rPr>
              <a:t>, 2016). </a:t>
            </a:r>
          </a:p>
          <a:p>
            <a:pPr defTabSz="873161">
              <a:defRPr/>
            </a:pPr>
            <a:endParaRPr lang="en-US" sz="1200" dirty="0" smtClean="0">
              <a:solidFill>
                <a:prstClr val="black"/>
              </a:solidFill>
            </a:endParaRPr>
          </a:p>
          <a:p>
            <a:pPr defTabSz="873161">
              <a:defRPr/>
            </a:pPr>
            <a:r>
              <a:rPr lang="en-US" sz="1200" dirty="0" smtClean="0">
                <a:solidFill>
                  <a:prstClr val="black"/>
                </a:solidFill>
              </a:rPr>
              <a:t>Survival rate in the 1970’s was 0%... These surgeries have improved survival rate to &gt;90% with many children living into adulthood (</a:t>
            </a:r>
            <a:r>
              <a:rPr lang="en-US" sz="1200" dirty="0" err="1" smtClean="0">
                <a:solidFill>
                  <a:prstClr val="black"/>
                </a:solidFill>
              </a:rPr>
              <a:t>Ohye</a:t>
            </a:r>
            <a:r>
              <a:rPr lang="en-US" sz="1200" dirty="0" smtClean="0">
                <a:solidFill>
                  <a:prstClr val="black"/>
                </a:solidFill>
              </a:rPr>
              <a:t>, </a:t>
            </a:r>
            <a:r>
              <a:rPr lang="en-US" sz="1200" dirty="0" err="1" smtClean="0">
                <a:solidFill>
                  <a:prstClr val="black"/>
                </a:solidFill>
              </a:rPr>
              <a:t>Schranz</a:t>
            </a:r>
            <a:r>
              <a:rPr lang="en-US" sz="1200" dirty="0" smtClean="0">
                <a:solidFill>
                  <a:prstClr val="black"/>
                </a:solidFill>
              </a:rPr>
              <a:t>, &amp; </a:t>
            </a:r>
            <a:r>
              <a:rPr lang="en-US" sz="1200" dirty="0" err="1" smtClean="0">
                <a:solidFill>
                  <a:prstClr val="black"/>
                </a:solidFill>
              </a:rPr>
              <a:t>D’Udekem</a:t>
            </a:r>
            <a:r>
              <a:rPr lang="en-US" sz="1200" dirty="0" smtClean="0">
                <a:solidFill>
                  <a:prstClr val="black"/>
                </a:solidFill>
              </a:rPr>
              <a:t>, 2016 and </a:t>
            </a:r>
            <a:r>
              <a:rPr lang="en-US" sz="1200" dirty="0" err="1" smtClean="0">
                <a:solidFill>
                  <a:prstClr val="black"/>
                </a:solidFill>
              </a:rPr>
              <a:t>Yabrodi</a:t>
            </a:r>
            <a:r>
              <a:rPr lang="en-US" sz="1200" dirty="0" smtClean="0">
                <a:solidFill>
                  <a:prstClr val="black"/>
                </a:solidFill>
              </a:rPr>
              <a:t> &amp; </a:t>
            </a:r>
            <a:r>
              <a:rPr lang="en-US" sz="1200" dirty="0" err="1" smtClean="0">
                <a:solidFill>
                  <a:prstClr val="black"/>
                </a:solidFill>
              </a:rPr>
              <a:t>Mastropietro</a:t>
            </a:r>
            <a:r>
              <a:rPr lang="en-US" sz="1200" dirty="0" smtClean="0">
                <a:solidFill>
                  <a:prstClr val="black"/>
                </a:solidFill>
              </a:rPr>
              <a:t>, 2016).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A8111F-22C6-4492-BF91-CD209FB6FD1B}" type="slidenum">
              <a:rPr lang="en-US" smtClean="0"/>
              <a:t>13</a:t>
            </a:fld>
            <a:endParaRPr lang="en-US"/>
          </a:p>
        </p:txBody>
      </p:sp>
    </p:spTree>
    <p:extLst>
      <p:ext uri="{BB962C8B-B14F-4D97-AF65-F5344CB8AC3E}">
        <p14:creationId xmlns:p14="http://schemas.microsoft.com/office/powerpoint/2010/main" val="223904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07/31/2017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07/31/2017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07/31/2017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07/31/2017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07/31/2017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07/31/2017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07/31/2017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07/31/2017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07/31/2017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07/31/2017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07/31/2017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07/31/2017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0ahUKEwiKxszJ4K3PAhXCJCYKHQ6aBb8QjRwIBw&amp;url=http://www.google.com/url?sa=i&amp;rct=j&amp;q=&amp;esrc=s&amp;source=images&amp;cd=&amp;ved=0ahUKEwiKxszJ4K3PAhXCJCYKHQ6aBb8QjRwIBw&amp;url=http://www.billingadvantage.com/pediatric-billing/&amp;psig=AFQjCNHki8rbI5qJI44PaYcXxASRLgl7TQ&amp;ust=1475004000637092&amp;psig=AFQjCNHki8rbI5qJI44PaYcXxASRLgl7TQ&amp;ust=147500400063709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cdc.gov/ncbddd/heartdefects/tapvr.html" TargetMode="External"/><Relationship Id="rId2" Type="http://schemas.openxmlformats.org/officeDocument/2006/relationships/hyperlink" Target="http://emedicine.medscape.com/article/2035949-overview#a8" TargetMode="External"/><Relationship Id="rId1" Type="http://schemas.openxmlformats.org/officeDocument/2006/relationships/slideLayout" Target="../slideLayouts/slideLayout2.xml"/><Relationship Id="rId6" Type="http://schemas.openxmlformats.org/officeDocument/2006/relationships/hyperlink" Target="http://www.mayoclinic.org/diseases-conditions/transposition-of-the-great-arteries/home/ovc-20169432" TargetMode="External"/><Relationship Id="rId5" Type="http://schemas.openxmlformats.org/officeDocument/2006/relationships/hyperlink" Target="http://www.mayoclinic.org/diseases-conditions/tetralogy-of-fallot/basics/definition/con-20043262" TargetMode="External"/><Relationship Id="rId4" Type="http://schemas.openxmlformats.org/officeDocument/2006/relationships/hyperlink" Target="http://www.mayoclinic.org/diseasesconditions/hypoplastic-left-heart-syndrome/home/ovc-20164178"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emedicine.medscape.com/article/890196-overview" TargetMode="External"/><Relationship Id="rId2" Type="http://schemas.openxmlformats.org/officeDocument/2006/relationships/hyperlink" Target="https://medlineplus.gov/ency/article/001115.htm" TargetMode="External"/><Relationship Id="rId1" Type="http://schemas.openxmlformats.org/officeDocument/2006/relationships/slideLayout" Target="../slideLayouts/slideLayout2.xml"/><Relationship Id="rId4" Type="http://schemas.openxmlformats.org/officeDocument/2006/relationships/hyperlink" Target="http://emedicine.medscape.com/article/905950-overview#a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 </a:t>
            </a:r>
            <a:r>
              <a:rPr lang="en-US" dirty="0" smtClean="0"/>
              <a:t>congenital </a:t>
            </a:r>
            <a:r>
              <a:rPr lang="en-US" smtClean="0"/>
              <a:t>heart defects</a:t>
            </a:r>
            <a:endParaRPr lang="en-US" dirty="0"/>
          </a:p>
        </p:txBody>
      </p:sp>
      <p:sp>
        <p:nvSpPr>
          <p:cNvPr id="3" name="Subtitle 2"/>
          <p:cNvSpPr>
            <a:spLocks noGrp="1"/>
          </p:cNvSpPr>
          <p:nvPr>
            <p:ph type="subTitle" idx="1"/>
          </p:nvPr>
        </p:nvSpPr>
        <p:spPr>
          <a:xfrm>
            <a:off x="8431731" y="4937760"/>
            <a:ext cx="3532472" cy="1687548"/>
          </a:xfrm>
        </p:spPr>
        <p:txBody>
          <a:bodyPr>
            <a:normAutofit/>
          </a:bodyPr>
          <a:lstStyle/>
          <a:p>
            <a:r>
              <a:rPr lang="en-US" dirty="0" smtClean="0">
                <a:solidFill>
                  <a:srgbClr val="FF0000"/>
                </a:solidFill>
              </a:rPr>
              <a:t>Karen Bridgeman, MSN, RN, CCDS</a:t>
            </a:r>
          </a:p>
          <a:p>
            <a:r>
              <a:rPr lang="en-US" dirty="0">
                <a:solidFill>
                  <a:srgbClr val="FF0000"/>
                </a:solidFill>
              </a:rPr>
              <a:t>Medical University of South </a:t>
            </a:r>
            <a:r>
              <a:rPr lang="en-US" dirty="0" smtClean="0">
                <a:solidFill>
                  <a:srgbClr val="FF0000"/>
                </a:solidFill>
              </a:rPr>
              <a:t>Carolina</a:t>
            </a:r>
          </a:p>
          <a:p>
            <a:endParaRPr lang="en-US" sz="900" dirty="0" smtClean="0">
              <a:solidFill>
                <a:srgbClr val="FF0000"/>
              </a:solidFill>
            </a:endParaRPr>
          </a:p>
          <a:p>
            <a:r>
              <a:rPr lang="en-US" dirty="0" smtClean="0">
                <a:solidFill>
                  <a:srgbClr val="FF0000"/>
                </a:solidFill>
              </a:rPr>
              <a:t>Leah Savage, MSN, RN, CCDS</a:t>
            </a:r>
          </a:p>
          <a:p>
            <a:r>
              <a:rPr lang="en-US" dirty="0" smtClean="0">
                <a:solidFill>
                  <a:srgbClr val="FF0000"/>
                </a:solidFill>
              </a:rPr>
              <a:t>Norton Children’s Hospital</a:t>
            </a:r>
            <a:endParaRPr lang="en-US" dirty="0">
              <a:solidFill>
                <a:srgbClr val="FF0000"/>
              </a:solidFill>
            </a:endParaRPr>
          </a:p>
        </p:txBody>
      </p:sp>
      <p:pic>
        <p:nvPicPr>
          <p:cNvPr id="1026" name="Picture 2" descr="Image result for pediatric medical co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303" y="132261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17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Truncus arteriosus</a:t>
            </a:r>
          </a:p>
        </p:txBody>
      </p:sp>
      <p:sp>
        <p:nvSpPr>
          <p:cNvPr id="4" name="Content Placeholder 2"/>
          <p:cNvSpPr>
            <a:spLocks noGrp="1"/>
          </p:cNvSpPr>
          <p:nvPr>
            <p:ph idx="1"/>
          </p:nvPr>
        </p:nvSpPr>
        <p:spPr>
          <a:xfrm>
            <a:off x="664143" y="1915426"/>
            <a:ext cx="6612556" cy="4837529"/>
          </a:xfrm>
        </p:spPr>
        <p:txBody>
          <a:bodyPr numCol="1">
            <a:normAutofit fontScale="92500" lnSpcReduction="10000"/>
          </a:bodyPr>
          <a:lstStyle/>
          <a:p>
            <a:pPr>
              <a:buFont typeface="Arial" panose="020B0604020202020204" pitchFamily="34" charset="0"/>
              <a:buChar char="•"/>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aorta and pulmonary artery are fused together to form a single large vessel, called the truncus arteriosus, with a single valve, </a:t>
            </a:r>
            <a:r>
              <a:rPr lang="en-US" sz="2400" dirty="0" smtClean="0">
                <a:latin typeface="Arial" panose="020B0604020202020204" pitchFamily="34" charset="0"/>
                <a:cs typeface="Arial" panose="020B0604020202020204" pitchFamily="34" charset="0"/>
                <a:sym typeface="Wingdings" panose="05000000000000000000" pitchFamily="2" charset="2"/>
              </a:rPr>
              <a:t>truncal valve</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sym typeface="Wingdings" panose="05000000000000000000" pitchFamily="2" charset="2"/>
              </a:rPr>
              <a:t>The </a:t>
            </a:r>
            <a:r>
              <a:rPr lang="en-US" sz="2400" dirty="0" err="1" smtClean="0">
                <a:latin typeface="Arial" panose="020B0604020202020204" pitchFamily="34" charset="0"/>
                <a:cs typeface="Arial" panose="020B0604020202020204" pitchFamily="34" charset="0"/>
                <a:sym typeface="Wingdings" panose="05000000000000000000" pitchFamily="2" charset="2"/>
              </a:rPr>
              <a:t>truncal</a:t>
            </a:r>
            <a:r>
              <a:rPr lang="en-US" sz="2400" dirty="0" smtClean="0">
                <a:latin typeface="Arial" panose="020B0604020202020204" pitchFamily="34" charset="0"/>
                <a:cs typeface="Arial" panose="020B0604020202020204" pitchFamily="34" charset="0"/>
                <a:sym typeface="Wingdings" panose="05000000000000000000" pitchFamily="2" charset="2"/>
              </a:rPr>
              <a:t> valve is directly above the VSD</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sym typeface="Wingdings" panose="05000000000000000000" pitchFamily="2" charset="2"/>
              </a:rPr>
              <a:t>Carries oxygenated and non-oxygenated blood to the lungs as well as to the body.</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sym typeface="Wingdings" panose="05000000000000000000" pitchFamily="2" charset="2"/>
              </a:rPr>
              <a:t>May develop CHF and pulmonary HTN.</a:t>
            </a:r>
          </a:p>
          <a:p>
            <a:pPr>
              <a:buFont typeface="Arial" panose="020B0604020202020204" pitchFamily="34" charset="0"/>
              <a:buChar char="•"/>
            </a:pP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smtClean="0">
                <a:latin typeface="Arial" panose="020B0604020202020204" pitchFamily="34" charset="0"/>
                <a:cs typeface="Arial" panose="020B0604020202020204" pitchFamily="34" charset="0"/>
                <a:sym typeface="Wingdings" panose="05000000000000000000" pitchFamily="2" charset="2"/>
              </a:rPr>
              <a:t>Repair </a:t>
            </a:r>
            <a:r>
              <a:rPr lang="en-US" sz="2400" dirty="0" err="1" smtClean="0">
                <a:latin typeface="Arial" panose="020B0604020202020204" pitchFamily="34" charset="0"/>
                <a:cs typeface="Arial" panose="020B0604020202020204" pitchFamily="34" charset="0"/>
                <a:sym typeface="Wingdings" panose="05000000000000000000" pitchFamily="2" charset="2"/>
              </a:rPr>
              <a:t>truncus</a:t>
            </a:r>
            <a:r>
              <a:rPr lang="en-US" sz="2400" dirty="0" smtClean="0">
                <a:latin typeface="Arial" panose="020B0604020202020204" pitchFamily="34" charset="0"/>
                <a:cs typeface="Arial" panose="020B0604020202020204" pitchFamily="34" charset="0"/>
                <a:sym typeface="Wingdings" panose="05000000000000000000" pitchFamily="2" charset="2"/>
              </a:rPr>
              <a:t> </a:t>
            </a:r>
            <a:r>
              <a:rPr lang="en-US" sz="2400" dirty="0" err="1" smtClean="0">
                <a:latin typeface="Arial" panose="020B0604020202020204" pitchFamily="34" charset="0"/>
                <a:cs typeface="Arial" panose="020B0604020202020204" pitchFamily="34" charset="0"/>
                <a:sym typeface="Wingdings" panose="05000000000000000000" pitchFamily="2" charset="2"/>
              </a:rPr>
              <a:t>arteriosus</a:t>
            </a:r>
            <a:endParaRPr lang="en-US" sz="2400" dirty="0" smtClean="0">
              <a:latin typeface="Arial" panose="020B0604020202020204" pitchFamily="34" charset="0"/>
              <a:cs typeface="Arial" panose="020B0604020202020204" pitchFamily="34" charset="0"/>
              <a:sym typeface="Wingdings" panose="05000000000000000000" pitchFamily="2" charset="2"/>
            </a:endParaRPr>
          </a:p>
          <a:p>
            <a:pPr lvl="1">
              <a:buFont typeface="Arial" panose="020B0604020202020204" pitchFamily="34" charset="0"/>
              <a:buChar char="•"/>
            </a:pPr>
            <a:r>
              <a:rPr lang="en-US" sz="1900" dirty="0" smtClean="0">
                <a:latin typeface="Arial" panose="020B0604020202020204" pitchFamily="34" charset="0"/>
                <a:cs typeface="Arial" panose="020B0604020202020204" pitchFamily="34" charset="0"/>
                <a:sym typeface="Wingdings" panose="05000000000000000000" pitchFamily="2" charset="2"/>
              </a:rPr>
              <a:t>Creation</a:t>
            </a:r>
          </a:p>
          <a:p>
            <a:pPr lvl="2">
              <a:buFont typeface="Arial" panose="020B0604020202020204" pitchFamily="34" charset="0"/>
              <a:buChar char="•"/>
            </a:pPr>
            <a:r>
              <a:rPr lang="en-US" sz="1900" dirty="0" smtClean="0">
                <a:latin typeface="Arial" panose="020B0604020202020204" pitchFamily="34" charset="0"/>
                <a:cs typeface="Arial" panose="020B0604020202020204" pitchFamily="34" charset="0"/>
                <a:sym typeface="Wingdings" panose="05000000000000000000" pitchFamily="2" charset="2"/>
              </a:rPr>
              <a:t>Aortic valve created from truncal valve</a:t>
            </a:r>
          </a:p>
          <a:p>
            <a:pPr lvl="1">
              <a:buFont typeface="Arial" panose="020B0604020202020204" pitchFamily="34" charset="0"/>
              <a:buChar char="•"/>
            </a:pPr>
            <a:r>
              <a:rPr lang="en-US" sz="1900" dirty="0" smtClean="0">
                <a:latin typeface="Arial" panose="020B0604020202020204" pitchFamily="34" charset="0"/>
                <a:cs typeface="Arial" panose="020B0604020202020204" pitchFamily="34" charset="0"/>
                <a:sym typeface="Wingdings" panose="05000000000000000000" pitchFamily="2" charset="2"/>
              </a:rPr>
              <a:t>Bypass</a:t>
            </a:r>
          </a:p>
          <a:p>
            <a:pPr lvl="2">
              <a:buFont typeface="Arial" panose="020B0604020202020204" pitchFamily="34" charset="0"/>
              <a:buChar char="•"/>
            </a:pPr>
            <a:r>
              <a:rPr lang="en-US" sz="1900" dirty="0" smtClean="0">
                <a:latin typeface="Arial" panose="020B0604020202020204" pitchFamily="34" charset="0"/>
                <a:cs typeface="Arial" panose="020B0604020202020204" pitchFamily="34" charset="0"/>
                <a:sym typeface="Wingdings" panose="05000000000000000000" pitchFamily="2" charset="2"/>
              </a:rPr>
              <a:t>RV to PA conduit</a:t>
            </a:r>
          </a:p>
          <a:p>
            <a:pPr lvl="1">
              <a:buFont typeface="Arial" panose="020B0604020202020204" pitchFamily="34" charset="0"/>
              <a:buChar char="•"/>
            </a:pPr>
            <a:r>
              <a:rPr lang="en-US" sz="1900" dirty="0" smtClean="0">
                <a:latin typeface="Arial" panose="020B0604020202020204" pitchFamily="34" charset="0"/>
                <a:cs typeface="Arial" panose="020B0604020202020204" pitchFamily="34" charset="0"/>
                <a:sym typeface="Wingdings" panose="05000000000000000000" pitchFamily="2" charset="2"/>
              </a:rPr>
              <a:t>VSD closure</a:t>
            </a:r>
          </a:p>
          <a:p>
            <a:pPr lvl="1">
              <a:buFont typeface="Arial" panose="020B0604020202020204" pitchFamily="34" charset="0"/>
              <a:buChar char="•"/>
            </a:pPr>
            <a:r>
              <a:rPr lang="en-US" sz="1900" dirty="0" smtClean="0">
                <a:latin typeface="Arial" panose="020B0604020202020204" pitchFamily="34" charset="0"/>
                <a:cs typeface="Arial" panose="020B0604020202020204" pitchFamily="34" charset="0"/>
                <a:sym typeface="Wingdings" panose="05000000000000000000" pitchFamily="2" charset="2"/>
              </a:rPr>
              <a:t>PFO closure</a:t>
            </a:r>
            <a:endParaRPr lang="en-US" sz="19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741" y="631303"/>
            <a:ext cx="4340204" cy="5563008"/>
          </a:xfrm>
          <a:prstGeom prst="rect">
            <a:avLst/>
          </a:prstGeom>
        </p:spPr>
      </p:pic>
      <p:sp>
        <p:nvSpPr>
          <p:cNvPr id="6" name="TextBox 5"/>
          <p:cNvSpPr txBox="1"/>
          <p:nvPr/>
        </p:nvSpPr>
        <p:spPr>
          <a:xfrm>
            <a:off x="7373741" y="6414402"/>
            <a:ext cx="4340203" cy="338554"/>
          </a:xfrm>
          <a:prstGeom prst="rect">
            <a:avLst/>
          </a:prstGeom>
          <a:noFill/>
        </p:spPr>
        <p:txBody>
          <a:bodyPr wrap="square" rtlCol="0">
            <a:spAutoFit/>
          </a:bodyPr>
          <a:lstStyle/>
          <a:p>
            <a:r>
              <a:rPr lang="en-US" sz="800" dirty="0"/>
              <a:t>By Centers for Disease Control and Prevention - Centers for Disease Control and Prevention, CC0, https://commons.wikimedia.org/w/index.php?curid=29525836</a:t>
            </a:r>
          </a:p>
        </p:txBody>
      </p:sp>
    </p:spTree>
    <p:extLst>
      <p:ext uri="{BB962C8B-B14F-4D97-AF65-F5344CB8AC3E}">
        <p14:creationId xmlns:p14="http://schemas.microsoft.com/office/powerpoint/2010/main" val="241997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Arial" panose="020B0604020202020204" pitchFamily="34" charset="0"/>
                <a:cs typeface="Arial" panose="020B0604020202020204" pitchFamily="34" charset="0"/>
              </a:rPr>
              <a:t>Hypoplastic</a:t>
            </a:r>
            <a:r>
              <a:rPr lang="en-US" sz="3600" b="1" dirty="0">
                <a:latin typeface="Arial" panose="020B0604020202020204" pitchFamily="34" charset="0"/>
                <a:cs typeface="Arial" panose="020B0604020202020204" pitchFamily="34" charset="0"/>
              </a:rPr>
              <a:t> Left Heart </a:t>
            </a:r>
            <a:r>
              <a:rPr lang="en-US" sz="3600" b="1" dirty="0" smtClean="0">
                <a:latin typeface="Arial" panose="020B0604020202020204" pitchFamily="34" charset="0"/>
                <a:cs typeface="Arial" panose="020B0604020202020204" pitchFamily="34" charset="0"/>
              </a:rPr>
              <a:t>Syndrome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Hypoplastic</a:t>
            </a:r>
            <a:r>
              <a:rPr lang="en-US" sz="2800" dirty="0" smtClean="0">
                <a:latin typeface="Arial" panose="020B0604020202020204" pitchFamily="34" charset="0"/>
                <a:cs typeface="Arial" panose="020B0604020202020204" pitchFamily="34" charset="0"/>
              </a:rPr>
              <a:t> left heart syndrome (HLHS).</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 Rare</a:t>
            </a:r>
            <a:r>
              <a:rPr lang="en-US" sz="2800" dirty="0">
                <a:latin typeface="Arial" panose="020B0604020202020204" pitchFamily="34" charset="0"/>
                <a:cs typeface="Arial" panose="020B0604020202020204" pitchFamily="34" charset="0"/>
              </a:rPr>
              <a:t>, complex congenital heart </a:t>
            </a:r>
            <a:r>
              <a:rPr lang="en-US" sz="2800" dirty="0" smtClean="0">
                <a:latin typeface="Arial" panose="020B0604020202020204" pitchFamily="34" charset="0"/>
                <a:cs typeface="Arial" panose="020B0604020202020204" pitchFamily="34" charset="0"/>
              </a:rPr>
              <a:t>defect. </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 Left </a:t>
            </a:r>
            <a:r>
              <a:rPr lang="en-US" sz="2800" dirty="0">
                <a:latin typeface="Arial" panose="020B0604020202020204" pitchFamily="34" charset="0"/>
                <a:cs typeface="Arial" panose="020B0604020202020204" pitchFamily="34" charset="0"/>
              </a:rPr>
              <a:t>side of the heart is severely </a:t>
            </a:r>
            <a:r>
              <a:rPr lang="en-US" sz="2800" dirty="0" smtClean="0">
                <a:latin typeface="Arial" panose="020B0604020202020204" pitchFamily="34" charset="0"/>
                <a:cs typeface="Arial" panose="020B0604020202020204" pitchFamily="34" charset="0"/>
              </a:rPr>
              <a:t>underdeveloped. </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unable to pump blood throughout the body, forcing the right side to do all of the </a:t>
            </a:r>
            <a:r>
              <a:rPr lang="en-US" sz="2800" dirty="0" smtClean="0">
                <a:latin typeface="Arial" panose="020B0604020202020204" pitchFamily="34" charset="0"/>
                <a:cs typeface="Arial" panose="020B0604020202020204" pitchFamily="34" charset="0"/>
              </a:rPr>
              <a:t>pumping.</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Blood flow to the body is severely restricted.</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Fatal </a:t>
            </a:r>
            <a:r>
              <a:rPr lang="en-US" sz="2800" dirty="0">
                <a:latin typeface="Arial" panose="020B0604020202020204" pitchFamily="34" charset="0"/>
                <a:cs typeface="Arial" panose="020B0604020202020204" pitchFamily="34" charset="0"/>
              </a:rPr>
              <a:t>cardiac abnormality if not surgically addressed (&lt;2 weeks).</a:t>
            </a:r>
          </a:p>
          <a:p>
            <a:endParaRPr lang="en-US" dirty="0"/>
          </a:p>
        </p:txBody>
      </p:sp>
    </p:spTree>
    <p:extLst>
      <p:ext uri="{BB962C8B-B14F-4D97-AF65-F5344CB8AC3E}">
        <p14:creationId xmlns:p14="http://schemas.microsoft.com/office/powerpoint/2010/main" val="2456367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latin typeface="Arial" panose="020B0604020202020204" pitchFamily="34" charset="0"/>
                <a:cs typeface="Arial" panose="020B0604020202020204" pitchFamily="34" charset="0"/>
              </a:rPr>
              <a:t>Hypoplastic</a:t>
            </a:r>
            <a:r>
              <a:rPr lang="en-US" sz="3200" b="1" dirty="0">
                <a:latin typeface="Arial" panose="020B0604020202020204" pitchFamily="34" charset="0"/>
                <a:cs typeface="Arial" panose="020B0604020202020204" pitchFamily="34" charset="0"/>
              </a:rPr>
              <a:t> Left Heart </a:t>
            </a:r>
            <a:r>
              <a:rPr lang="en-US" sz="3200" b="1" dirty="0" smtClean="0">
                <a:latin typeface="Arial" panose="020B0604020202020204" pitchFamily="34" charset="0"/>
                <a:cs typeface="Arial" panose="020B0604020202020204" pitchFamily="34" charset="0"/>
              </a:rPr>
              <a:t>Syndrome Anatomy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5642" y="2011680"/>
            <a:ext cx="6814687" cy="4704890"/>
          </a:xfrm>
        </p:spPr>
        <p:txBody>
          <a:bodyPr>
            <a:normAutofit/>
          </a:bodyPr>
          <a:lstStyle/>
          <a:p>
            <a:pPr lvl="0">
              <a:buClr>
                <a:srgbClr val="00B0F0"/>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Underdevelopment </a:t>
            </a:r>
            <a:r>
              <a:rPr lang="en-US" dirty="0">
                <a:latin typeface="Arial" panose="020B0604020202020204" pitchFamily="34" charset="0"/>
                <a:cs typeface="Arial" panose="020B0604020202020204" pitchFamily="34" charset="0"/>
              </a:rPr>
              <a:t>of the left side of the </a:t>
            </a:r>
            <a:r>
              <a:rPr lang="en-US" dirty="0" smtClean="0">
                <a:latin typeface="Arial" panose="020B0604020202020204" pitchFamily="34" charset="0"/>
                <a:cs typeface="Arial" panose="020B0604020202020204" pitchFamily="34" charset="0"/>
              </a:rPr>
              <a:t>heart</a:t>
            </a:r>
          </a:p>
          <a:p>
            <a:pPr lvl="1"/>
            <a:r>
              <a:rPr lang="en-US" sz="2000" dirty="0" smtClean="0">
                <a:latin typeface="Arial" panose="020B0604020202020204" pitchFamily="34" charset="0"/>
                <a:cs typeface="Arial" panose="020B0604020202020204" pitchFamily="34" charset="0"/>
              </a:rPr>
              <a:t>Mitral </a:t>
            </a:r>
            <a:r>
              <a:rPr lang="en-US" sz="2000" dirty="0">
                <a:latin typeface="Arial" panose="020B0604020202020204" pitchFamily="34" charset="0"/>
                <a:cs typeface="Arial" panose="020B0604020202020204" pitchFamily="34" charset="0"/>
              </a:rPr>
              <a:t>stenosis/atresia</a:t>
            </a:r>
          </a:p>
          <a:p>
            <a:pPr lvl="1"/>
            <a:r>
              <a:rPr lang="en-US" sz="2000" dirty="0">
                <a:latin typeface="Arial" panose="020B0604020202020204" pitchFamily="34" charset="0"/>
                <a:cs typeface="Arial" panose="020B0604020202020204" pitchFamily="34" charset="0"/>
              </a:rPr>
              <a:t>Aortic stenosis/atresia </a:t>
            </a:r>
          </a:p>
          <a:p>
            <a:pPr lvl="1"/>
            <a:r>
              <a:rPr lang="en-US" sz="2000" dirty="0" err="1">
                <a:latin typeface="Arial" panose="020B0604020202020204" pitchFamily="34" charset="0"/>
                <a:cs typeface="Arial" panose="020B0604020202020204" pitchFamily="34" charset="0"/>
              </a:rPr>
              <a:t>Hypoplastic</a:t>
            </a:r>
            <a:r>
              <a:rPr lang="en-US" sz="2000" dirty="0">
                <a:latin typeface="Arial" panose="020B0604020202020204" pitchFamily="34" charset="0"/>
                <a:cs typeface="Arial" panose="020B0604020202020204" pitchFamily="34" charset="0"/>
              </a:rPr>
              <a:t> left ventricle</a:t>
            </a:r>
          </a:p>
          <a:p>
            <a:pPr lvl="1"/>
            <a:r>
              <a:rPr lang="en-US" sz="2000" dirty="0" err="1">
                <a:latin typeface="Arial" panose="020B0604020202020204" pitchFamily="34" charset="0"/>
                <a:cs typeface="Arial" panose="020B0604020202020204" pitchFamily="34" charset="0"/>
              </a:rPr>
              <a:t>Hypoplastic</a:t>
            </a:r>
            <a:r>
              <a:rPr lang="en-US" sz="2000" dirty="0">
                <a:latin typeface="Arial" panose="020B0604020202020204" pitchFamily="34" charset="0"/>
                <a:cs typeface="Arial" panose="020B0604020202020204" pitchFamily="34" charset="0"/>
              </a:rPr>
              <a:t> aortic </a:t>
            </a:r>
            <a:r>
              <a:rPr lang="en-US" sz="2000" dirty="0" smtClean="0">
                <a:latin typeface="Arial" panose="020B0604020202020204" pitchFamily="34" charset="0"/>
                <a:cs typeface="Arial" panose="020B0604020202020204" pitchFamily="34" charset="0"/>
              </a:rPr>
              <a:t>arch</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 PFO </a:t>
            </a:r>
            <a:r>
              <a:rPr lang="en-US" dirty="0">
                <a:latin typeface="Arial" panose="020B0604020202020204" pitchFamily="34" charset="0"/>
                <a:cs typeface="Arial" panose="020B0604020202020204" pitchFamily="34" charset="0"/>
              </a:rPr>
              <a:t>or ASD (typically)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Large </a:t>
            </a:r>
            <a:r>
              <a:rPr lang="en-US" dirty="0">
                <a:latin typeface="Arial" panose="020B0604020202020204" pitchFamily="34" charset="0"/>
                <a:cs typeface="Arial" panose="020B0604020202020204" pitchFamily="34" charset="0"/>
              </a:rPr>
              <a:t>PDA (supplies blood to systemic </a:t>
            </a:r>
            <a:r>
              <a:rPr lang="en-US" dirty="0" smtClean="0">
                <a:latin typeface="Arial" panose="020B0604020202020204" pitchFamily="34" charset="0"/>
                <a:cs typeface="Arial" panose="020B0604020202020204" pitchFamily="34" charset="0"/>
              </a:rPr>
              <a:t>circulation)</a:t>
            </a:r>
          </a:p>
          <a:p>
            <a:pPr>
              <a:buFont typeface="Wingdings" panose="05000000000000000000" pitchFamily="2" charset="2"/>
              <a:buChar char="§"/>
            </a:pPr>
            <a:r>
              <a:rPr lang="en-US" dirty="0" err="1" smtClean="0">
                <a:latin typeface="Arial" panose="020B0604020202020204" pitchFamily="34" charset="0"/>
                <a:cs typeface="Arial" panose="020B0604020202020204" pitchFamily="34" charset="0"/>
              </a:rPr>
              <a:t>Coarctation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the </a:t>
            </a:r>
            <a:r>
              <a:rPr lang="en-US" dirty="0" smtClean="0">
                <a:latin typeface="Arial" panose="020B0604020202020204" pitchFamily="34" charset="0"/>
                <a:cs typeface="Arial" panose="020B0604020202020204" pitchFamily="34" charset="0"/>
              </a:rPr>
              <a:t>aorta(common)</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100</a:t>
            </a:r>
            <a:r>
              <a:rPr lang="en-US" dirty="0">
                <a:latin typeface="Arial" panose="020B0604020202020204" pitchFamily="34" charset="0"/>
                <a:cs typeface="Arial" panose="020B0604020202020204" pitchFamily="34" charset="0"/>
              </a:rPr>
              <a:t>% of systemic blood flow is ductal </a:t>
            </a:r>
            <a:r>
              <a:rPr lang="en-US" dirty="0" smtClean="0">
                <a:latin typeface="Arial" panose="020B0604020202020204" pitchFamily="34" charset="0"/>
                <a:cs typeface="Arial" panose="020B0604020202020204" pitchFamily="34" charset="0"/>
              </a:rPr>
              <a:t>dependent</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When the patent ductus </a:t>
            </a:r>
            <a:r>
              <a:rPr lang="en-US" dirty="0" err="1" smtClean="0">
                <a:latin typeface="Arial" panose="020B0604020202020204" pitchFamily="34" charset="0"/>
                <a:cs typeface="Arial" panose="020B0604020202020204" pitchFamily="34" charset="0"/>
              </a:rPr>
              <a:t>arterious</a:t>
            </a:r>
            <a:r>
              <a:rPr lang="en-US" dirty="0" smtClean="0">
                <a:latin typeface="Arial" panose="020B0604020202020204" pitchFamily="34" charset="0"/>
                <a:cs typeface="Arial" panose="020B0604020202020204" pitchFamily="34" charset="0"/>
              </a:rPr>
              <a:t> (PDA) closes, acute cardiogenic shock will develop</a:t>
            </a:r>
            <a:endParaRPr lang="en-US" dirty="0">
              <a:latin typeface="Arial" panose="020B0604020202020204" pitchFamily="34" charset="0"/>
              <a:cs typeface="Arial" panose="020B0604020202020204" pitchFamily="34" charset="0"/>
            </a:endParaRPr>
          </a:p>
          <a:p>
            <a:endParaRPr lang="en-US" dirty="0"/>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440329" y="1713297"/>
            <a:ext cx="4600966" cy="4895323"/>
          </a:xfrm>
          <a:prstGeom prst="rect">
            <a:avLst/>
          </a:prstGeom>
        </p:spPr>
      </p:pic>
      <p:sp>
        <p:nvSpPr>
          <p:cNvPr id="5" name="Rectangle 7"/>
          <p:cNvSpPr>
            <a:spLocks noChangeArrowheads="1"/>
          </p:cNvSpPr>
          <p:nvPr/>
        </p:nvSpPr>
        <p:spPr bwMode="auto">
          <a:xfrm>
            <a:off x="7818556" y="6500670"/>
            <a:ext cx="40052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Clr>
                <a:schemeClr val="accent2"/>
              </a:buClr>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Aft>
                <a:spcPts val="600"/>
              </a:spcAft>
              <a:buClr>
                <a:schemeClr val="accent2"/>
              </a:buClr>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Aft>
                <a:spcPts val="600"/>
              </a:spcAft>
              <a:buClr>
                <a:schemeClr val="accent2"/>
              </a:buClr>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Aft>
                <a:spcPct val="0"/>
              </a:spcAft>
              <a:buClrTx/>
              <a:buFontTx/>
              <a:buNone/>
            </a:pPr>
            <a:r>
              <a:rPr lang="en-US" altLang="en-US" sz="800" dirty="0"/>
              <a:t>https://commons.wikimedia.org/wiki/File%3AHypoplastic_left_heart_syndrome.svg</a:t>
            </a:r>
          </a:p>
        </p:txBody>
      </p:sp>
    </p:spTree>
    <p:extLst>
      <p:ext uri="{BB962C8B-B14F-4D97-AF65-F5344CB8AC3E}">
        <p14:creationId xmlns:p14="http://schemas.microsoft.com/office/powerpoint/2010/main" val="2408340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Arial" panose="020B0604020202020204" pitchFamily="34" charset="0"/>
                <a:cs typeface="Arial" panose="020B0604020202020204" pitchFamily="34" charset="0"/>
              </a:rPr>
              <a:t>Hypoplastic</a:t>
            </a:r>
            <a:r>
              <a:rPr lang="en-US" sz="3600" b="1" dirty="0">
                <a:latin typeface="Arial" panose="020B0604020202020204" pitchFamily="34" charset="0"/>
                <a:cs typeface="Arial" panose="020B0604020202020204" pitchFamily="34" charset="0"/>
              </a:rPr>
              <a:t> Left Heart Syndrome  </a:t>
            </a:r>
            <a:r>
              <a:rPr lang="en-US" sz="3600" b="1" dirty="0" smtClean="0">
                <a:solidFill>
                  <a:srgbClr val="FF9900"/>
                </a:solidFill>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lvl="0" indent="0" algn="ctr">
              <a:buClr>
                <a:srgbClr val="F47B20"/>
              </a:buClr>
              <a:buNone/>
            </a:pPr>
            <a:r>
              <a:rPr lang="en-US" sz="3600" b="1" i="1" dirty="0">
                <a:solidFill>
                  <a:srgbClr val="0070C0"/>
                </a:solidFill>
                <a:latin typeface="Arial" panose="020B0604020202020204" pitchFamily="34" charset="0"/>
                <a:cs typeface="Arial" panose="020B0604020202020204" pitchFamily="34" charset="0"/>
              </a:rPr>
              <a:t>Treatment (palliative)</a:t>
            </a:r>
            <a:endParaRPr lang="en-US" dirty="0">
              <a:solidFill>
                <a:srgbClr val="0070C0"/>
              </a:solidFill>
              <a:latin typeface="Arial" panose="020B0604020202020204" pitchFamily="34" charset="0"/>
              <a:cs typeface="Arial" panose="020B0604020202020204" pitchFamily="34" charset="0"/>
            </a:endParaRPr>
          </a:p>
          <a:p>
            <a:pPr marL="0" lvl="0" indent="0">
              <a:buClr>
                <a:srgbClr val="F47B20"/>
              </a:buClr>
              <a:buNone/>
            </a:pPr>
            <a:r>
              <a:rPr lang="en-US" sz="2800" b="1" u="sng" dirty="0">
                <a:solidFill>
                  <a:srgbClr val="0070C0"/>
                </a:solidFill>
                <a:latin typeface="Arial" panose="020B0604020202020204" pitchFamily="34" charset="0"/>
                <a:cs typeface="Arial" panose="020B0604020202020204" pitchFamily="34" charset="0"/>
              </a:rPr>
              <a:t>Goal: </a:t>
            </a:r>
            <a:r>
              <a:rPr lang="en-US" sz="2800" dirty="0" err="1">
                <a:solidFill>
                  <a:srgbClr val="000000"/>
                </a:solidFill>
                <a:latin typeface="Arial" panose="020B0604020202020204" pitchFamily="34" charset="0"/>
                <a:cs typeface="Arial" panose="020B0604020202020204" pitchFamily="34" charset="0"/>
              </a:rPr>
              <a:t>Fontan</a:t>
            </a:r>
            <a:r>
              <a:rPr lang="en-US" sz="2800" dirty="0">
                <a:solidFill>
                  <a:srgbClr val="000000"/>
                </a:solidFill>
                <a:latin typeface="Arial" panose="020B0604020202020204" pitchFamily="34" charset="0"/>
                <a:cs typeface="Arial" panose="020B0604020202020204" pitchFamily="34" charset="0"/>
              </a:rPr>
              <a:t> circulation or Total </a:t>
            </a:r>
            <a:r>
              <a:rPr lang="en-US" sz="2800" dirty="0" err="1">
                <a:solidFill>
                  <a:srgbClr val="000000"/>
                </a:solidFill>
                <a:latin typeface="Arial" panose="020B0604020202020204" pitchFamily="34" charset="0"/>
                <a:cs typeface="Arial" panose="020B0604020202020204" pitchFamily="34" charset="0"/>
              </a:rPr>
              <a:t>Cavo</a:t>
            </a:r>
            <a:r>
              <a:rPr lang="en-US" sz="2800" dirty="0">
                <a:solidFill>
                  <a:srgbClr val="000000"/>
                </a:solidFill>
                <a:latin typeface="Arial" panose="020B0604020202020204" pitchFamily="34" charset="0"/>
                <a:cs typeface="Arial" panose="020B0604020202020204" pitchFamily="34" charset="0"/>
              </a:rPr>
              <a:t>-pulmonary connection (TCPC)</a:t>
            </a:r>
          </a:p>
          <a:p>
            <a:pPr marL="0" indent="0">
              <a:buNone/>
            </a:pPr>
            <a:endParaRPr lang="en-US" sz="2800" b="1" u="sng" dirty="0">
              <a:solidFill>
                <a:srgbClr val="7030A0"/>
              </a:solidFill>
              <a:latin typeface="Arial" panose="020B0604020202020204" pitchFamily="34" charset="0"/>
              <a:cs typeface="Arial" panose="020B0604020202020204" pitchFamily="34" charset="0"/>
            </a:endParaRPr>
          </a:p>
          <a:p>
            <a:pPr marL="0" indent="0">
              <a:buNone/>
            </a:pPr>
            <a:r>
              <a:rPr lang="en-US" sz="2800" b="1" u="sng" dirty="0">
                <a:solidFill>
                  <a:srgbClr val="0070C0"/>
                </a:solidFill>
                <a:latin typeface="Arial" panose="020B0604020202020204" pitchFamily="34" charset="0"/>
                <a:cs typeface="Arial" panose="020B0604020202020204" pitchFamily="34" charset="0"/>
              </a:rPr>
              <a:t>3 Stages:</a:t>
            </a:r>
          </a:p>
          <a:p>
            <a:pPr lvl="0">
              <a:buClr>
                <a:srgbClr val="F47B20"/>
              </a:buClr>
            </a:pPr>
            <a:r>
              <a:rPr lang="en-US" sz="2800" dirty="0">
                <a:solidFill>
                  <a:srgbClr val="000000"/>
                </a:solidFill>
                <a:latin typeface="Arial" panose="020B0604020202020204" pitchFamily="34" charset="0"/>
                <a:cs typeface="Arial" panose="020B0604020202020204" pitchFamily="34" charset="0"/>
              </a:rPr>
              <a:t>Norwood- performed in the first few weeks of life</a:t>
            </a:r>
          </a:p>
          <a:p>
            <a:pPr lvl="0">
              <a:buClr>
                <a:srgbClr val="F47B20"/>
              </a:buClr>
            </a:pPr>
            <a:r>
              <a:rPr lang="en-US" sz="2800" dirty="0">
                <a:solidFill>
                  <a:srgbClr val="000000"/>
                </a:solidFill>
                <a:latin typeface="Arial" panose="020B0604020202020204" pitchFamily="34" charset="0"/>
                <a:cs typeface="Arial" panose="020B0604020202020204" pitchFamily="34" charset="0"/>
              </a:rPr>
              <a:t>Glenn- performed at 4-6 months of life</a:t>
            </a:r>
          </a:p>
          <a:p>
            <a:pPr lvl="0">
              <a:buClr>
                <a:srgbClr val="F47B20"/>
              </a:buClr>
            </a:pPr>
            <a:r>
              <a:rPr lang="en-US" sz="2800" dirty="0" err="1">
                <a:solidFill>
                  <a:srgbClr val="000000"/>
                </a:solidFill>
                <a:latin typeface="Arial" panose="020B0604020202020204" pitchFamily="34" charset="0"/>
                <a:cs typeface="Arial" panose="020B0604020202020204" pitchFamily="34" charset="0"/>
              </a:rPr>
              <a:t>Fontan</a:t>
            </a:r>
            <a:r>
              <a:rPr lang="en-US" sz="2800" dirty="0">
                <a:solidFill>
                  <a:srgbClr val="000000"/>
                </a:solidFill>
                <a:latin typeface="Arial" panose="020B0604020202020204" pitchFamily="34" charset="0"/>
                <a:cs typeface="Arial" panose="020B0604020202020204" pitchFamily="34" charset="0"/>
              </a:rPr>
              <a:t>- 18mos- 3yrs of age</a:t>
            </a:r>
          </a:p>
          <a:p>
            <a:endParaRPr lang="en-US" dirty="0"/>
          </a:p>
        </p:txBody>
      </p:sp>
    </p:spTree>
    <p:extLst>
      <p:ext uri="{BB962C8B-B14F-4D97-AF65-F5344CB8AC3E}">
        <p14:creationId xmlns:p14="http://schemas.microsoft.com/office/powerpoint/2010/main" val="379781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Norwood procedure</a:t>
            </a:r>
          </a:p>
        </p:txBody>
      </p:sp>
      <p:sp>
        <p:nvSpPr>
          <p:cNvPr id="3" name="Content Placeholder 2"/>
          <p:cNvSpPr>
            <a:spLocks noGrp="1"/>
          </p:cNvSpPr>
          <p:nvPr>
            <p:ph idx="1"/>
          </p:nvPr>
        </p:nvSpPr>
        <p:spPr>
          <a:xfrm>
            <a:off x="1024128" y="2084832"/>
            <a:ext cx="9720073" cy="4023360"/>
          </a:xfrm>
        </p:spPr>
        <p:txBody>
          <a:bodyPr>
            <a:noAutofit/>
          </a:bodyPr>
          <a:lstStyle/>
          <a:p>
            <a:pPr marL="0" indent="0">
              <a:buNone/>
            </a:pPr>
            <a:r>
              <a:rPr lang="en-US" sz="2400" b="1" dirty="0">
                <a:solidFill>
                  <a:srgbClr val="0070C0"/>
                </a:solidFill>
                <a:latin typeface="Arial" panose="020B0604020202020204" pitchFamily="34" charset="0"/>
                <a:cs typeface="Arial" panose="020B0604020202020204" pitchFamily="34" charset="0"/>
              </a:rPr>
              <a:t>Goal:   </a:t>
            </a:r>
            <a:r>
              <a:rPr lang="en-US" sz="2400" dirty="0">
                <a:latin typeface="Arial" panose="020B0604020202020204" pitchFamily="34" charset="0"/>
                <a:cs typeface="Arial" panose="020B0604020202020204" pitchFamily="34" charset="0"/>
              </a:rPr>
              <a:t>right ventricle is to become the main pumping chamber for systemic circulation</a:t>
            </a:r>
          </a:p>
          <a:p>
            <a:pPr marL="0" indent="0">
              <a:buNone/>
            </a:pPr>
            <a:endParaRPr lang="en-US" sz="2400" dirty="0">
              <a:solidFill>
                <a:srgbClr val="7030A0"/>
              </a:solidFill>
              <a:latin typeface="Arial" panose="020B0604020202020204" pitchFamily="34" charset="0"/>
              <a:cs typeface="Arial" panose="020B0604020202020204" pitchFamily="34" charset="0"/>
            </a:endParaRPr>
          </a:p>
          <a:p>
            <a:pPr marL="0" lvl="0" indent="0">
              <a:buClr>
                <a:srgbClr val="F47B20"/>
              </a:buClr>
              <a:buNone/>
            </a:pPr>
            <a:r>
              <a:rPr lang="en-US" sz="2400" b="1" dirty="0">
                <a:solidFill>
                  <a:srgbClr val="0070C0"/>
                </a:solidFill>
                <a:latin typeface="Arial" panose="020B0604020202020204" pitchFamily="34" charset="0"/>
                <a:cs typeface="Arial" panose="020B0604020202020204" pitchFamily="34" charset="0"/>
              </a:rPr>
              <a:t>What must happen?</a:t>
            </a:r>
            <a:endParaRPr lang="en-US" sz="2400" dirty="0">
              <a:solidFill>
                <a:srgbClr val="0070C0"/>
              </a:solidFill>
              <a:latin typeface="Arial" panose="020B0604020202020204" pitchFamily="34" charset="0"/>
              <a:cs typeface="Arial" panose="020B0604020202020204" pitchFamily="34" charset="0"/>
            </a:endParaRPr>
          </a:p>
          <a:p>
            <a:pPr marL="514350" indent="-514350">
              <a:buFont typeface="+mj-lt"/>
              <a:buAutoNum type="arabicPeriod"/>
            </a:pPr>
            <a:r>
              <a:rPr lang="en-US" sz="2400" dirty="0" smtClean="0">
                <a:latin typeface="Arial" panose="020B0604020202020204" pitchFamily="34" charset="0"/>
                <a:cs typeface="Arial" panose="020B0604020202020204" pitchFamily="34" charset="0"/>
              </a:rPr>
              <a:t>Creation </a:t>
            </a:r>
            <a:r>
              <a:rPr lang="en-US" sz="2400" dirty="0">
                <a:latin typeface="Arial" panose="020B0604020202020204" pitchFamily="34" charset="0"/>
                <a:cs typeface="Arial" panose="020B0604020202020204" pitchFamily="34" charset="0"/>
              </a:rPr>
              <a:t>of </a:t>
            </a:r>
            <a:r>
              <a:rPr lang="en-US" sz="2400" dirty="0" err="1">
                <a:latin typeface="Arial" panose="020B0604020202020204" pitchFamily="34" charset="0"/>
                <a:cs typeface="Arial" panose="020B0604020202020204" pitchFamily="34" charset="0"/>
              </a:rPr>
              <a:t>Neoaorta</a:t>
            </a: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dirty="0" err="1">
                <a:latin typeface="Arial" panose="020B0604020202020204" pitchFamily="34" charset="0"/>
                <a:cs typeface="Arial" panose="020B0604020202020204" pitchFamily="34" charset="0"/>
              </a:rPr>
              <a:t>Oversew</a:t>
            </a:r>
            <a:r>
              <a:rPr lang="en-US" sz="2400" dirty="0">
                <a:latin typeface="Arial" panose="020B0604020202020204" pitchFamily="34" charset="0"/>
                <a:cs typeface="Arial" panose="020B0604020202020204" pitchFamily="34" charset="0"/>
              </a:rPr>
              <a:t> MPA</a:t>
            </a:r>
          </a:p>
          <a:p>
            <a:pPr marL="514350" indent="-514350">
              <a:buFont typeface="+mj-lt"/>
              <a:buAutoNum type="arabicPeriod"/>
            </a:pPr>
            <a:r>
              <a:rPr lang="en-US" sz="2400" dirty="0">
                <a:solidFill>
                  <a:srgbClr val="000000"/>
                </a:solidFill>
                <a:latin typeface="Arial" panose="020B0604020202020204" pitchFamily="34" charset="0"/>
                <a:cs typeface="Arial" panose="020B0604020202020204" pitchFamily="34" charset="0"/>
              </a:rPr>
              <a:t>Atrial </a:t>
            </a:r>
            <a:r>
              <a:rPr lang="en-US" sz="2400" dirty="0" err="1">
                <a:solidFill>
                  <a:srgbClr val="000000"/>
                </a:solidFill>
                <a:latin typeface="Arial" panose="020B0604020202020204" pitchFamily="34" charset="0"/>
                <a:cs typeface="Arial" panose="020B0604020202020204" pitchFamily="34" charset="0"/>
              </a:rPr>
              <a:t>septectomy</a:t>
            </a:r>
            <a:endParaRPr lang="en-US" sz="2400" dirty="0">
              <a:solidFill>
                <a:srgbClr val="000000"/>
              </a:solidFill>
              <a:latin typeface="Arial" panose="020B0604020202020204" pitchFamily="34" charset="0"/>
              <a:cs typeface="Arial" panose="020B0604020202020204" pitchFamily="34" charset="0"/>
            </a:endParaRPr>
          </a:p>
          <a:p>
            <a:pPr marL="514350" indent="-514350">
              <a:buFont typeface="+mj-lt"/>
              <a:buAutoNum type="arabicPeriod"/>
            </a:pPr>
            <a:r>
              <a:rPr lang="en-US" sz="2400" dirty="0">
                <a:solidFill>
                  <a:srgbClr val="000000"/>
                </a:solidFill>
                <a:latin typeface="Arial" panose="020B0604020202020204" pitchFamily="34" charset="0"/>
                <a:cs typeface="Arial" panose="020B0604020202020204" pitchFamily="34" charset="0"/>
              </a:rPr>
              <a:t>Modified Blalock- </a:t>
            </a:r>
            <a:r>
              <a:rPr lang="en-US" sz="2400" dirty="0" err="1">
                <a:solidFill>
                  <a:srgbClr val="000000"/>
                </a:solidFill>
                <a:latin typeface="Arial" panose="020B0604020202020204" pitchFamily="34" charset="0"/>
                <a:cs typeface="Arial" panose="020B0604020202020204" pitchFamily="34" charset="0"/>
              </a:rPr>
              <a:t>Taussig</a:t>
            </a:r>
            <a:r>
              <a:rPr lang="en-US" sz="2400" dirty="0">
                <a:solidFill>
                  <a:srgbClr val="000000"/>
                </a:solidFill>
                <a:latin typeface="Arial" panose="020B0604020202020204" pitchFamily="34" charset="0"/>
                <a:cs typeface="Arial" panose="020B0604020202020204" pitchFamily="34" charset="0"/>
              </a:rPr>
              <a:t> or Sano shunt</a:t>
            </a:r>
          </a:p>
          <a:p>
            <a:pPr marL="514350" indent="-514350">
              <a:buFont typeface="+mj-lt"/>
              <a:buAutoNum type="arabicPeriod"/>
            </a:pPr>
            <a:r>
              <a:rPr lang="en-US" sz="2400" dirty="0">
                <a:solidFill>
                  <a:srgbClr val="000000"/>
                </a:solidFill>
                <a:latin typeface="Arial" panose="020B0604020202020204" pitchFamily="34" charset="0"/>
                <a:cs typeface="Arial" panose="020B0604020202020204" pitchFamily="34" charset="0"/>
              </a:rPr>
              <a:t>Ligate and divide PDA</a:t>
            </a:r>
          </a:p>
          <a:p>
            <a:endParaRPr lang="en-US" sz="2400" dirty="0"/>
          </a:p>
        </p:txBody>
      </p:sp>
    </p:spTree>
    <p:extLst>
      <p:ext uri="{BB962C8B-B14F-4D97-AF65-F5344CB8AC3E}">
        <p14:creationId xmlns:p14="http://schemas.microsoft.com/office/powerpoint/2010/main" val="66161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Arial" panose="020B0604020202020204" pitchFamily="34" charset="0"/>
                <a:cs typeface="Arial" panose="020B0604020202020204" pitchFamily="34" charset="0"/>
              </a:rPr>
              <a:t>Norwood procedure- BT shunt   021*0**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8663761"/>
              </p:ext>
            </p:extLst>
          </p:nvPr>
        </p:nvGraphicFramePr>
        <p:xfrm>
          <a:off x="802831" y="2841442"/>
          <a:ext cx="9720264" cy="2413000"/>
        </p:xfrm>
        <a:graphic>
          <a:graphicData uri="http://schemas.openxmlformats.org/drawingml/2006/table">
            <a:tbl>
              <a:tblPr firstRow="1" bandRow="1">
                <a:tableStyleId>{5C22544A-7EE6-4342-B048-85BDC9FD1C3A}</a:tableStyleId>
              </a:tblPr>
              <a:tblGrid>
                <a:gridCol w="2430066"/>
                <a:gridCol w="2430066"/>
                <a:gridCol w="2430066"/>
                <a:gridCol w="2430066"/>
              </a:tblGrid>
              <a:tr h="370840">
                <a:tc>
                  <a:txBody>
                    <a:bodyPr/>
                    <a:lstStyle/>
                    <a:p>
                      <a:r>
                        <a:rPr lang="en-US" dirty="0" smtClean="0">
                          <a:latin typeface="Arial" panose="020B0604020202020204" pitchFamily="34" charset="0"/>
                          <a:cs typeface="Arial" panose="020B0604020202020204" pitchFamily="34" charset="0"/>
                        </a:rPr>
                        <a:t>Body Part</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Approach</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Device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Qualifier</a:t>
                      </a:r>
                      <a:endParaRPr lang="en-US" dirty="0">
                        <a:latin typeface="Arial" panose="020B0604020202020204" pitchFamily="34" charset="0"/>
                        <a:cs typeface="Arial" panose="020B0604020202020204" pitchFamily="34" charset="0"/>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Trunk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Q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Pulmonary Artery, Right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Artery, Lef</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Open</a:t>
                      </a:r>
                      <a:endPar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8</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Zooplastic</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9</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venous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arterial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J</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Synthetic substitute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K</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Nonautologous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 substitute</a:t>
                      </a:r>
                      <a:endPar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Innominate Artery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Subclavian</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Artery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Carotid Artery</a:t>
                      </a:r>
                    </a:p>
                  </a:txBody>
                  <a:tcPr/>
                </a:tc>
              </a:tr>
            </a:tbl>
          </a:graphicData>
        </a:graphic>
      </p:graphicFrame>
      <p:sp>
        <p:nvSpPr>
          <p:cNvPr id="5" name="TextBox 4"/>
          <p:cNvSpPr txBox="1"/>
          <p:nvPr/>
        </p:nvSpPr>
        <p:spPr>
          <a:xfrm>
            <a:off x="824460" y="1854914"/>
            <a:ext cx="9698635" cy="923330"/>
          </a:xfrm>
          <a:prstGeom prst="rect">
            <a:avLst/>
          </a:prstGeom>
          <a:solidFill>
            <a:srgbClr val="0070C0"/>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Section		0-Medical and Surgical</a:t>
            </a:r>
          </a:p>
          <a:p>
            <a:r>
              <a:rPr lang="en-US" b="1" dirty="0">
                <a:solidFill>
                  <a:schemeClr val="bg1"/>
                </a:solidFill>
                <a:latin typeface="Arial" panose="020B0604020202020204" pitchFamily="34" charset="0"/>
                <a:cs typeface="Arial" panose="020B0604020202020204" pitchFamily="34" charset="0"/>
              </a:rPr>
              <a:t>Body system	2- Heart and Great Vessels</a:t>
            </a:r>
          </a:p>
          <a:p>
            <a:r>
              <a:rPr lang="en-US" b="1" dirty="0">
                <a:solidFill>
                  <a:schemeClr val="bg1"/>
                </a:solidFill>
                <a:latin typeface="Arial" panose="020B0604020202020204" pitchFamily="34" charset="0"/>
                <a:cs typeface="Arial" panose="020B0604020202020204" pitchFamily="34" charset="0"/>
              </a:rPr>
              <a:t>Operation	1- Bypass</a:t>
            </a:r>
          </a:p>
        </p:txBody>
      </p:sp>
      <p:pic>
        <p:nvPicPr>
          <p:cNvPr id="6" name="Picture 5"/>
          <p:cNvPicPr>
            <a:picLocks noChangeAspect="1"/>
          </p:cNvPicPr>
          <p:nvPr/>
        </p:nvPicPr>
        <p:blipFill>
          <a:blip r:embed="rId2"/>
          <a:stretch>
            <a:fillRect/>
          </a:stretch>
        </p:blipFill>
        <p:spPr>
          <a:xfrm>
            <a:off x="1606625" y="4047942"/>
            <a:ext cx="3412212" cy="2810057"/>
          </a:xfrm>
          <a:prstGeom prst="rect">
            <a:avLst/>
          </a:prstGeom>
        </p:spPr>
      </p:pic>
      <p:sp>
        <p:nvSpPr>
          <p:cNvPr id="7" name="TextBox 6"/>
          <p:cNvSpPr txBox="1"/>
          <p:nvPr/>
        </p:nvSpPr>
        <p:spPr>
          <a:xfrm>
            <a:off x="6056025" y="6295869"/>
            <a:ext cx="4467070" cy="584775"/>
          </a:xfrm>
          <a:prstGeom prst="rect">
            <a:avLst/>
          </a:prstGeom>
          <a:noFill/>
        </p:spPr>
        <p:txBody>
          <a:bodyPr wrap="square" rtlCol="0">
            <a:spAutoFit/>
          </a:bodyPr>
          <a:lstStyle/>
          <a:p>
            <a:pPr lvl="0"/>
            <a:r>
              <a:rPr lang="en-US" sz="800" dirty="0">
                <a:solidFill>
                  <a:srgbClr val="000000"/>
                </a:solidFill>
                <a:latin typeface="Calibri" panose="020F0502020204030204" pitchFamily="34" charset="0"/>
              </a:rPr>
              <a:t>https://commons.wikimedia.org/w/index.php?title=Special:Search&amp;profile=default&amp;fulltext=Search&amp;search=Modified+Blalock-+Taussig+shunt&amp;uselang=en&amp;searchToken=appmom09npj66jog2zbzqm4ac#/media/File:Blalock_shuntWiki.jpg</a:t>
            </a:r>
          </a:p>
        </p:txBody>
      </p:sp>
    </p:spTree>
    <p:extLst>
      <p:ext uri="{BB962C8B-B14F-4D97-AF65-F5344CB8AC3E}">
        <p14:creationId xmlns:p14="http://schemas.microsoft.com/office/powerpoint/2010/main" val="18022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lumMod val="95000"/>
                    <a:lumOff val="5000"/>
                  </a:prstClr>
                </a:solidFill>
                <a:latin typeface="Arial" panose="020B0604020202020204" pitchFamily="34" charset="0"/>
                <a:cs typeface="Arial" panose="020B0604020202020204" pitchFamily="34" charset="0"/>
              </a:rPr>
              <a:t>Norwood procedure- BT shunt   021*0**</a:t>
            </a:r>
            <a:endParaRPr lang="en-US" b="1"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6936844"/>
              </p:ext>
            </p:extLst>
          </p:nvPr>
        </p:nvGraphicFramePr>
        <p:xfrm>
          <a:off x="852598" y="3125449"/>
          <a:ext cx="9720264" cy="2413000"/>
        </p:xfrm>
        <a:graphic>
          <a:graphicData uri="http://schemas.openxmlformats.org/drawingml/2006/table">
            <a:tbl>
              <a:tblPr firstRow="1" bandRow="1">
                <a:tableStyleId>{5C22544A-7EE6-4342-B048-85BDC9FD1C3A}</a:tableStyleId>
              </a:tblPr>
              <a:tblGrid>
                <a:gridCol w="2430066"/>
                <a:gridCol w="2430066"/>
                <a:gridCol w="2430066"/>
                <a:gridCol w="2430066"/>
              </a:tblGrid>
              <a:tr h="370840">
                <a:tc>
                  <a:txBody>
                    <a:bodyPr/>
                    <a:lstStyle/>
                    <a:p>
                      <a:r>
                        <a:rPr lang="en-US" dirty="0" smtClean="0">
                          <a:latin typeface="Arial" panose="020B0604020202020204" pitchFamily="34" charset="0"/>
                          <a:cs typeface="Arial" panose="020B0604020202020204" pitchFamily="34" charset="0"/>
                        </a:rPr>
                        <a:t>Body Part</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Approach</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Device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Qualifier</a:t>
                      </a:r>
                      <a:endParaRPr lang="en-US" dirty="0">
                        <a:latin typeface="Arial" panose="020B0604020202020204" pitchFamily="34" charset="0"/>
                        <a:cs typeface="Arial" panose="020B0604020202020204" pitchFamily="34" charset="0"/>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K</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Right ventricle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L</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Left ventricle</a:t>
                      </a:r>
                      <a:endPar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Open</a:t>
                      </a:r>
                      <a:endPar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8</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Zooplastic</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9</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venous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arterial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J</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Synthetic substitute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K</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Nonautologous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 substitute</a:t>
                      </a:r>
                      <a:endPar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trunk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Q</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artery, right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artery, left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W</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Aorta</a:t>
                      </a:r>
                      <a:endPar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r>
            </a:tbl>
          </a:graphicData>
        </a:graphic>
      </p:graphicFrame>
      <p:sp>
        <p:nvSpPr>
          <p:cNvPr id="7" name="TextBox 6"/>
          <p:cNvSpPr txBox="1"/>
          <p:nvPr/>
        </p:nvSpPr>
        <p:spPr>
          <a:xfrm>
            <a:off x="874227" y="2084832"/>
            <a:ext cx="9698635" cy="923330"/>
          </a:xfrm>
          <a:prstGeom prst="rect">
            <a:avLst/>
          </a:prstGeom>
          <a:solidFill>
            <a:srgbClr val="0070C0"/>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Section		</a:t>
            </a:r>
            <a:r>
              <a:rPr lang="en-US" b="1" dirty="0" smtClean="0">
                <a:solidFill>
                  <a:schemeClr val="bg1"/>
                </a:solidFill>
                <a:latin typeface="Arial" panose="020B0604020202020204" pitchFamily="34" charset="0"/>
                <a:cs typeface="Arial" panose="020B0604020202020204" pitchFamily="34" charset="0"/>
              </a:rPr>
              <a:t>	0-Medical </a:t>
            </a:r>
            <a:r>
              <a:rPr lang="en-US" b="1" dirty="0">
                <a:solidFill>
                  <a:schemeClr val="bg1"/>
                </a:solidFill>
                <a:latin typeface="Arial" panose="020B0604020202020204" pitchFamily="34" charset="0"/>
                <a:cs typeface="Arial" panose="020B0604020202020204" pitchFamily="34" charset="0"/>
              </a:rPr>
              <a:t>and Surgical</a:t>
            </a:r>
          </a:p>
          <a:p>
            <a:r>
              <a:rPr lang="en-US" b="1" dirty="0">
                <a:solidFill>
                  <a:schemeClr val="bg1"/>
                </a:solidFill>
                <a:latin typeface="Arial" panose="020B0604020202020204" pitchFamily="34" charset="0"/>
                <a:cs typeface="Arial" panose="020B0604020202020204" pitchFamily="34" charset="0"/>
              </a:rPr>
              <a:t>Body system	2- Heart and Great Vessels</a:t>
            </a:r>
          </a:p>
          <a:p>
            <a:r>
              <a:rPr lang="en-US" b="1" dirty="0">
                <a:solidFill>
                  <a:schemeClr val="bg1"/>
                </a:solidFill>
                <a:latin typeface="Arial" panose="020B0604020202020204" pitchFamily="34" charset="0"/>
                <a:cs typeface="Arial" panose="020B0604020202020204" pitchFamily="34" charset="0"/>
              </a:rPr>
              <a:t>Operation	</a:t>
            </a:r>
            <a:r>
              <a:rPr lang="en-US" b="1" dirty="0" smtClean="0">
                <a:solidFill>
                  <a:schemeClr val="bg1"/>
                </a:solidFill>
                <a:latin typeface="Arial" panose="020B0604020202020204" pitchFamily="34" charset="0"/>
                <a:cs typeface="Arial" panose="020B0604020202020204" pitchFamily="34" charset="0"/>
              </a:rPr>
              <a:t>	1- </a:t>
            </a:r>
            <a:r>
              <a:rPr lang="en-US" b="1" dirty="0">
                <a:solidFill>
                  <a:schemeClr val="bg1"/>
                </a:solidFill>
                <a:latin typeface="Arial" panose="020B0604020202020204" pitchFamily="34" charset="0"/>
                <a:cs typeface="Arial" panose="020B0604020202020204" pitchFamily="34" charset="0"/>
              </a:rPr>
              <a:t>Bypass</a:t>
            </a:r>
          </a:p>
        </p:txBody>
      </p:sp>
      <p:pic>
        <p:nvPicPr>
          <p:cNvPr id="8" name="Picture 7"/>
          <p:cNvPicPr>
            <a:picLocks noChangeAspect="1"/>
          </p:cNvPicPr>
          <p:nvPr/>
        </p:nvPicPr>
        <p:blipFill>
          <a:blip r:embed="rId2"/>
          <a:stretch>
            <a:fillRect/>
          </a:stretch>
        </p:blipFill>
        <p:spPr>
          <a:xfrm>
            <a:off x="2449449" y="4002375"/>
            <a:ext cx="3066930" cy="2855626"/>
          </a:xfrm>
          <a:prstGeom prst="rect">
            <a:avLst/>
          </a:prstGeom>
        </p:spPr>
      </p:pic>
    </p:spTree>
    <p:extLst>
      <p:ext uri="{BB962C8B-B14F-4D97-AF65-F5344CB8AC3E}">
        <p14:creationId xmlns:p14="http://schemas.microsoft.com/office/powerpoint/2010/main" val="3618313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Bidirectional Glenn (hemi-</a:t>
            </a:r>
            <a:r>
              <a:rPr lang="en-US" sz="3600" b="1" dirty="0" err="1">
                <a:latin typeface="Arial" panose="020B0604020202020204" pitchFamily="34" charset="0"/>
                <a:cs typeface="Arial" panose="020B0604020202020204" pitchFamily="34" charset="0"/>
              </a:rPr>
              <a:t>Fontan</a:t>
            </a:r>
            <a:r>
              <a:rPr lang="en-US" sz="3600" b="1"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lstStyle/>
          <a:p>
            <a:pPr marL="0" lvl="0" indent="0">
              <a:buClr>
                <a:srgbClr val="F47B20"/>
              </a:buClr>
              <a:buNone/>
            </a:pPr>
            <a:r>
              <a:rPr lang="en-US" sz="3200" b="1" dirty="0">
                <a:solidFill>
                  <a:srgbClr val="0070C0"/>
                </a:solidFill>
                <a:latin typeface="Arial" panose="020B0604020202020204" pitchFamily="34" charset="0"/>
                <a:cs typeface="Arial" panose="020B0604020202020204" pitchFamily="34" charset="0"/>
              </a:rPr>
              <a:t>Goal:   </a:t>
            </a:r>
            <a:r>
              <a:rPr lang="en-US" sz="3200" dirty="0">
                <a:latin typeface="Arial" panose="020B0604020202020204" pitchFamily="34" charset="0"/>
                <a:cs typeface="Arial" panose="020B0604020202020204" pitchFamily="34" charset="0"/>
              </a:rPr>
              <a:t>“unload” the single ventricle so that it only has to pump one circulation by having blood flow through the pulmonary and systemic circulations in series</a:t>
            </a:r>
          </a:p>
          <a:p>
            <a:pPr marL="0" lvl="0" indent="0">
              <a:buClr>
                <a:srgbClr val="F47B20"/>
              </a:buClr>
              <a:buNone/>
            </a:pPr>
            <a:endParaRPr lang="en-US" sz="3200" dirty="0">
              <a:solidFill>
                <a:srgbClr val="7030A0"/>
              </a:solidFill>
              <a:latin typeface="Arial" panose="020B0604020202020204" pitchFamily="34" charset="0"/>
              <a:cs typeface="Arial" panose="020B0604020202020204" pitchFamily="34" charset="0"/>
            </a:endParaRPr>
          </a:p>
          <a:p>
            <a:pPr marL="0" lvl="0" indent="0">
              <a:buClr>
                <a:srgbClr val="F47B20"/>
              </a:buClr>
              <a:buNone/>
            </a:pPr>
            <a:r>
              <a:rPr lang="en-US" sz="3200" b="1" dirty="0">
                <a:solidFill>
                  <a:srgbClr val="0070C0"/>
                </a:solidFill>
                <a:latin typeface="Arial" panose="020B0604020202020204" pitchFamily="34" charset="0"/>
                <a:cs typeface="Arial" panose="020B0604020202020204" pitchFamily="34" charset="0"/>
              </a:rPr>
              <a:t>What must happen?</a:t>
            </a:r>
          </a:p>
          <a:p>
            <a:pPr marL="0" lvl="0" indent="0">
              <a:buClr>
                <a:srgbClr val="F47B20"/>
              </a:buClr>
              <a:buNone/>
            </a:pPr>
            <a:r>
              <a:rPr lang="en-US" sz="3200" dirty="0">
                <a:latin typeface="Arial" panose="020B0604020202020204" pitchFamily="34" charset="0"/>
                <a:cs typeface="Arial" panose="020B0604020202020204" pitchFamily="34" charset="0"/>
              </a:rPr>
              <a:t>Direct blood from the superior vena cava to the lungs</a:t>
            </a:r>
          </a:p>
          <a:p>
            <a:endParaRPr lang="en-US" dirty="0"/>
          </a:p>
        </p:txBody>
      </p:sp>
    </p:spTree>
    <p:extLst>
      <p:ext uri="{BB962C8B-B14F-4D97-AF65-F5344CB8AC3E}">
        <p14:creationId xmlns:p14="http://schemas.microsoft.com/office/powerpoint/2010/main" val="253010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1"/>
                </a:solidFill>
                <a:latin typeface="Arial" panose="020B0604020202020204" pitchFamily="34" charset="0"/>
                <a:cs typeface="Arial" panose="020B0604020202020204" pitchFamily="34" charset="0"/>
              </a:rPr>
              <a:t>Bidirectional Glenn- procedure  021V0**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5055429"/>
              </p:ext>
            </p:extLst>
          </p:nvPr>
        </p:nvGraphicFramePr>
        <p:xfrm>
          <a:off x="824460" y="2930578"/>
          <a:ext cx="9720264" cy="2656840"/>
        </p:xfrm>
        <a:graphic>
          <a:graphicData uri="http://schemas.openxmlformats.org/drawingml/2006/table">
            <a:tbl>
              <a:tblPr firstRow="1" bandRow="1">
                <a:tableStyleId>{5C22544A-7EE6-4342-B048-85BDC9FD1C3A}</a:tableStyleId>
              </a:tblPr>
              <a:tblGrid>
                <a:gridCol w="2430066"/>
                <a:gridCol w="2430066"/>
                <a:gridCol w="2430066"/>
                <a:gridCol w="2430066"/>
              </a:tblGrid>
              <a:tr h="370840">
                <a:tc>
                  <a:txBody>
                    <a:bodyPr/>
                    <a:lstStyle/>
                    <a:p>
                      <a:r>
                        <a:rPr lang="en-US" dirty="0" smtClean="0">
                          <a:latin typeface="Arial" panose="020B0604020202020204" pitchFamily="34" charset="0"/>
                          <a:cs typeface="Arial" panose="020B0604020202020204" pitchFamily="34" charset="0"/>
                        </a:rPr>
                        <a:t>Body Part</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Approach</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Device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Qualifier</a:t>
                      </a:r>
                      <a:endParaRPr lang="en-US" dirty="0">
                        <a:latin typeface="Arial" panose="020B0604020202020204" pitchFamily="34" charset="0"/>
                        <a:cs typeface="Arial" panose="020B0604020202020204" pitchFamily="34" charset="0"/>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V </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Superior Vena Cava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Open</a:t>
                      </a:r>
                      <a:endPar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8</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Zooplastic</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9</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venous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arterial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J</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Synthetic substitute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K</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Nonautologous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 substitute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Z</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No Device</a:t>
                      </a:r>
                      <a:endPar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trunk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Q</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artery, right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artery, left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Pulmonary vein, right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Pulmonary vein, left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U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Pulmonary vein, confluence</a:t>
                      </a:r>
                      <a:endPar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84420" y="1854914"/>
            <a:ext cx="9698635" cy="923330"/>
          </a:xfrm>
          <a:prstGeom prst="rect">
            <a:avLst/>
          </a:prstGeom>
          <a:solidFill>
            <a:srgbClr val="0070C0"/>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Section		</a:t>
            </a:r>
            <a:r>
              <a:rPr lang="en-US" b="1" dirty="0" smtClean="0">
                <a:solidFill>
                  <a:schemeClr val="bg1"/>
                </a:solidFill>
                <a:latin typeface="Arial" panose="020B0604020202020204" pitchFamily="34" charset="0"/>
                <a:cs typeface="Arial" panose="020B0604020202020204" pitchFamily="34" charset="0"/>
              </a:rPr>
              <a:t>	0-Medical </a:t>
            </a:r>
            <a:r>
              <a:rPr lang="en-US" b="1" dirty="0">
                <a:solidFill>
                  <a:schemeClr val="bg1"/>
                </a:solidFill>
                <a:latin typeface="Arial" panose="020B0604020202020204" pitchFamily="34" charset="0"/>
                <a:cs typeface="Arial" panose="020B0604020202020204" pitchFamily="34" charset="0"/>
              </a:rPr>
              <a:t>and Surgical</a:t>
            </a:r>
          </a:p>
          <a:p>
            <a:r>
              <a:rPr lang="en-US" b="1" dirty="0">
                <a:solidFill>
                  <a:schemeClr val="bg1"/>
                </a:solidFill>
                <a:latin typeface="Arial" panose="020B0604020202020204" pitchFamily="34" charset="0"/>
                <a:cs typeface="Arial" panose="020B0604020202020204" pitchFamily="34" charset="0"/>
              </a:rPr>
              <a:t>Body system	2- Heart and Great Vessels</a:t>
            </a:r>
          </a:p>
          <a:p>
            <a:r>
              <a:rPr lang="en-US" b="1" dirty="0">
                <a:solidFill>
                  <a:schemeClr val="bg1"/>
                </a:solidFill>
                <a:latin typeface="Arial" panose="020B0604020202020204" pitchFamily="34" charset="0"/>
                <a:cs typeface="Arial" panose="020B0604020202020204" pitchFamily="34" charset="0"/>
              </a:rPr>
              <a:t>Operation	</a:t>
            </a:r>
            <a:r>
              <a:rPr lang="en-US" b="1" dirty="0" smtClean="0">
                <a:solidFill>
                  <a:schemeClr val="bg1"/>
                </a:solidFill>
                <a:latin typeface="Arial" panose="020B0604020202020204" pitchFamily="34" charset="0"/>
                <a:cs typeface="Arial" panose="020B0604020202020204" pitchFamily="34" charset="0"/>
              </a:rPr>
              <a:t>	1- </a:t>
            </a:r>
            <a:r>
              <a:rPr lang="en-US" b="1" dirty="0">
                <a:solidFill>
                  <a:schemeClr val="bg1"/>
                </a:solidFill>
                <a:latin typeface="Arial" panose="020B0604020202020204" pitchFamily="34" charset="0"/>
                <a:cs typeface="Arial" panose="020B0604020202020204" pitchFamily="34" charset="0"/>
              </a:rPr>
              <a:t>Bypass</a:t>
            </a:r>
          </a:p>
        </p:txBody>
      </p:sp>
      <p:pic>
        <p:nvPicPr>
          <p:cNvPr id="6" name="Picture 5"/>
          <p:cNvPicPr>
            <a:picLocks noChangeAspect="1"/>
          </p:cNvPicPr>
          <p:nvPr/>
        </p:nvPicPr>
        <p:blipFill>
          <a:blip r:embed="rId2"/>
          <a:stretch>
            <a:fillRect/>
          </a:stretch>
        </p:blipFill>
        <p:spPr>
          <a:xfrm>
            <a:off x="1603979" y="3706095"/>
            <a:ext cx="3974937" cy="3151905"/>
          </a:xfrm>
          <a:prstGeom prst="rect">
            <a:avLst/>
          </a:prstGeom>
        </p:spPr>
      </p:pic>
    </p:spTree>
    <p:extLst>
      <p:ext uri="{BB962C8B-B14F-4D97-AF65-F5344CB8AC3E}">
        <p14:creationId xmlns:p14="http://schemas.microsoft.com/office/powerpoint/2010/main" val="1159929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Arial" panose="020B0604020202020204" pitchFamily="34" charset="0"/>
                <a:cs typeface="Arial" panose="020B0604020202020204" pitchFamily="34" charset="0"/>
              </a:rPr>
              <a:t>Fontan</a:t>
            </a:r>
            <a:r>
              <a:rPr lang="en-US" sz="4000" b="1" dirty="0">
                <a:latin typeface="Arial" panose="020B0604020202020204" pitchFamily="34" charset="0"/>
                <a:cs typeface="Arial" panose="020B0604020202020204" pitchFamily="34" charset="0"/>
              </a:rPr>
              <a:t> procedure</a:t>
            </a:r>
          </a:p>
        </p:txBody>
      </p:sp>
      <p:sp>
        <p:nvSpPr>
          <p:cNvPr id="3" name="Content Placeholder 2"/>
          <p:cNvSpPr>
            <a:spLocks noGrp="1"/>
          </p:cNvSpPr>
          <p:nvPr>
            <p:ph idx="1"/>
          </p:nvPr>
        </p:nvSpPr>
        <p:spPr/>
        <p:txBody>
          <a:bodyPr/>
          <a:lstStyle/>
          <a:p>
            <a:pPr marL="0" lvl="0" indent="0">
              <a:buClr>
                <a:srgbClr val="F47B20"/>
              </a:buClr>
              <a:buNone/>
            </a:pPr>
            <a:r>
              <a:rPr lang="en-US" sz="2800" b="1" dirty="0">
                <a:solidFill>
                  <a:srgbClr val="0070C0"/>
                </a:solidFill>
                <a:latin typeface="Arial" panose="020B0604020202020204" pitchFamily="34" charset="0"/>
                <a:cs typeface="Arial" panose="020B0604020202020204" pitchFamily="34" charset="0"/>
              </a:rPr>
              <a:t>Goal:   </a:t>
            </a:r>
            <a:r>
              <a:rPr lang="en-US" sz="2800" dirty="0">
                <a:latin typeface="Arial" panose="020B0604020202020204" pitchFamily="34" charset="0"/>
                <a:cs typeface="Arial" panose="020B0604020202020204" pitchFamily="34" charset="0"/>
              </a:rPr>
              <a:t>direct </a:t>
            </a:r>
            <a:r>
              <a:rPr lang="en-US" sz="2800" dirty="0" err="1">
                <a:latin typeface="Arial" panose="020B0604020202020204" pitchFamily="34" charset="0"/>
                <a:cs typeface="Arial" panose="020B0604020202020204" pitchFamily="34" charset="0"/>
              </a:rPr>
              <a:t>desaturated</a:t>
            </a:r>
            <a:r>
              <a:rPr lang="en-US" sz="2800" dirty="0">
                <a:latin typeface="Arial" panose="020B0604020202020204" pitchFamily="34" charset="0"/>
                <a:cs typeface="Arial" panose="020B0604020202020204" pitchFamily="34" charset="0"/>
              </a:rPr>
              <a:t> systemic venous return from the inferior vena cava into the pulmonary circulation</a:t>
            </a:r>
          </a:p>
          <a:p>
            <a:pPr marL="0" lvl="0" indent="0">
              <a:buClr>
                <a:srgbClr val="F47B20"/>
              </a:buClr>
              <a:buNone/>
            </a:pPr>
            <a:endParaRPr lang="en-US" sz="2800" dirty="0">
              <a:solidFill>
                <a:srgbClr val="7030A0"/>
              </a:solidFill>
              <a:latin typeface="Arial" panose="020B0604020202020204" pitchFamily="34" charset="0"/>
              <a:cs typeface="Arial" panose="020B0604020202020204" pitchFamily="34" charset="0"/>
            </a:endParaRPr>
          </a:p>
          <a:p>
            <a:pPr marL="0" lvl="0" indent="0">
              <a:buClr>
                <a:srgbClr val="F47B20"/>
              </a:buClr>
              <a:buNone/>
            </a:pPr>
            <a:r>
              <a:rPr lang="en-US" sz="2800" b="1" dirty="0">
                <a:solidFill>
                  <a:srgbClr val="0070C0"/>
                </a:solidFill>
                <a:latin typeface="Arial" panose="020B0604020202020204" pitchFamily="34" charset="0"/>
                <a:cs typeface="Arial" panose="020B0604020202020204" pitchFamily="34" charset="0"/>
              </a:rPr>
              <a:t>What must happen?</a:t>
            </a:r>
          </a:p>
          <a:p>
            <a:pPr marL="356616" lvl="2" indent="0">
              <a:buClr>
                <a:srgbClr val="9CBEBD"/>
              </a:buClr>
              <a:buNone/>
            </a:pPr>
            <a:r>
              <a:rPr lang="en-US" sz="2800" dirty="0">
                <a:solidFill>
                  <a:srgbClr val="2E2B21"/>
                </a:solidFill>
                <a:latin typeface="Arial" panose="020B0604020202020204" pitchFamily="34" charset="0"/>
                <a:cs typeface="Arial" panose="020B0604020202020204" pitchFamily="34" charset="0"/>
              </a:rPr>
              <a:t>Direct blood from the inferior vena cava to the </a:t>
            </a:r>
            <a:r>
              <a:rPr lang="en-US" sz="2800" dirty="0" smtClean="0">
                <a:solidFill>
                  <a:srgbClr val="2E2B21"/>
                </a:solidFill>
                <a:latin typeface="Arial" panose="020B0604020202020204" pitchFamily="34" charset="0"/>
                <a:cs typeface="Arial" panose="020B0604020202020204" pitchFamily="34" charset="0"/>
              </a:rPr>
              <a:t>lungs</a:t>
            </a:r>
          </a:p>
          <a:p>
            <a:pPr lvl="0">
              <a:buClr>
                <a:srgbClr val="F47B2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Intracardiac</a:t>
            </a:r>
            <a:endParaRPr lang="en-US" sz="2800" dirty="0">
              <a:latin typeface="Arial" panose="020B0604020202020204" pitchFamily="34" charset="0"/>
              <a:cs typeface="Arial" panose="020B0604020202020204" pitchFamily="34" charset="0"/>
            </a:endParaRPr>
          </a:p>
          <a:p>
            <a:pPr lvl="0">
              <a:buClr>
                <a:srgbClr val="F47B20"/>
              </a:buCl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Extracardiac</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46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106865" y="1591849"/>
            <a:ext cx="4072092" cy="2149488"/>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193699" y="5003750"/>
            <a:ext cx="3104187" cy="613279"/>
          </a:xfrm>
          <a:prstGeom prst="rect">
            <a:avLst/>
          </a:prstGeom>
          <a:noFill/>
          <a:ln>
            <a:noFill/>
          </a:ln>
        </p:spPr>
      </p:pic>
      <p:sp>
        <p:nvSpPr>
          <p:cNvPr id="6" name="TextBox 5"/>
          <p:cNvSpPr txBox="1"/>
          <p:nvPr/>
        </p:nvSpPr>
        <p:spPr>
          <a:xfrm>
            <a:off x="7372364" y="3942505"/>
            <a:ext cx="2466455" cy="584775"/>
          </a:xfrm>
          <a:prstGeom prst="rect">
            <a:avLst/>
          </a:prstGeom>
          <a:noFill/>
        </p:spPr>
        <p:txBody>
          <a:bodyPr wrap="square" rtlCol="0">
            <a:spAutoFit/>
          </a:bodyPr>
          <a:lstStyle/>
          <a:p>
            <a:r>
              <a:rPr lang="en-US" sz="3200" dirty="0" smtClean="0"/>
              <a:t>Louisville, KY</a:t>
            </a:r>
            <a:endParaRPr lang="en-US" sz="3200" dirty="0"/>
          </a:p>
        </p:txBody>
      </p:sp>
      <p:pic>
        <p:nvPicPr>
          <p:cNvPr id="1026" name="Picture 2" descr="C:\Users\klb22\AppData\Local\Microsoft\Windows\Temporary Internet Files\Content.IE5\1OO2TSY5\MUSC_HEA_SOLID_CWP_00447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65" y="3632150"/>
            <a:ext cx="5029200" cy="2743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descr="C:\Users\klb22\AppData\Local\Microsoft\Windows\Temporary Internet Files\Content.IE5\20YZMRGS\Childrens_Health_stack_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162" y="1200906"/>
            <a:ext cx="4096512" cy="2663952"/>
          </a:xfrm>
          <a:prstGeom prst="rect">
            <a:avLst/>
          </a:prstGeom>
          <a:noFill/>
          <a:ln w="63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60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tx1"/>
                </a:solidFill>
                <a:latin typeface="Arial" panose="020B0604020202020204" pitchFamily="34" charset="0"/>
                <a:cs typeface="Arial" panose="020B0604020202020204" pitchFamily="34" charset="0"/>
              </a:rPr>
              <a:t>Extra cardiac </a:t>
            </a:r>
            <a:r>
              <a:rPr lang="en-US" sz="2800" b="1" dirty="0" err="1">
                <a:solidFill>
                  <a:schemeClr val="tx1"/>
                </a:solidFill>
                <a:latin typeface="Arial" panose="020B0604020202020204" pitchFamily="34" charset="0"/>
                <a:cs typeface="Arial" panose="020B0604020202020204" pitchFamily="34" charset="0"/>
              </a:rPr>
              <a:t>Fontan</a:t>
            </a:r>
            <a:r>
              <a:rPr lang="en-US" sz="2800" b="1" dirty="0">
                <a:solidFill>
                  <a:schemeClr val="tx1"/>
                </a:solidFill>
                <a:latin typeface="Arial" panose="020B0604020202020204" pitchFamily="34" charset="0"/>
                <a:cs typeface="Arial" panose="020B0604020202020204" pitchFamily="34" charset="0"/>
              </a:rPr>
              <a:t> procedure 021****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2869971"/>
              </p:ext>
            </p:extLst>
          </p:nvPr>
        </p:nvGraphicFramePr>
        <p:xfrm>
          <a:off x="862791" y="2900596"/>
          <a:ext cx="9720264" cy="2656840"/>
        </p:xfrm>
        <a:graphic>
          <a:graphicData uri="http://schemas.openxmlformats.org/drawingml/2006/table">
            <a:tbl>
              <a:tblPr firstRow="1" bandRow="1">
                <a:tableStyleId>{5C22544A-7EE6-4342-B048-85BDC9FD1C3A}</a:tableStyleId>
              </a:tblPr>
              <a:tblGrid>
                <a:gridCol w="2430066"/>
                <a:gridCol w="2430066"/>
                <a:gridCol w="2430066"/>
                <a:gridCol w="2430066"/>
              </a:tblGrid>
              <a:tr h="370840">
                <a:tc>
                  <a:txBody>
                    <a:bodyPr/>
                    <a:lstStyle/>
                    <a:p>
                      <a:r>
                        <a:rPr lang="en-US" dirty="0" smtClean="0">
                          <a:latin typeface="Arial" panose="020B0604020202020204" pitchFamily="34" charset="0"/>
                          <a:cs typeface="Arial" panose="020B0604020202020204" pitchFamily="34" charset="0"/>
                        </a:rPr>
                        <a:t>Body Part</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Approach</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Device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Qualifier</a:t>
                      </a:r>
                      <a:endParaRPr lang="en-US" dirty="0">
                        <a:latin typeface="Arial" panose="020B0604020202020204" pitchFamily="34" charset="0"/>
                        <a:cs typeface="Arial" panose="020B0604020202020204" pitchFamily="34" charset="0"/>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6 </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Right, atrium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7 </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Left, atrium</a:t>
                      </a:r>
                      <a:endPar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Open</a:t>
                      </a:r>
                      <a:endPar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8</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Zooplastic</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9</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venous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arterial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J</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Synthetic substitute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K</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Nonautologous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 substitute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Z</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No Device</a:t>
                      </a:r>
                      <a:endPar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7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Atrium, left</a:t>
                      </a:r>
                      <a:endPar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trunk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Q</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artery, right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artery, left</a:t>
                      </a:r>
                    </a:p>
                  </a:txBody>
                  <a:tcPr/>
                </a:tc>
              </a:tr>
            </a:tbl>
          </a:graphicData>
        </a:graphic>
      </p:graphicFrame>
      <p:sp>
        <p:nvSpPr>
          <p:cNvPr id="5" name="TextBox 4"/>
          <p:cNvSpPr txBox="1"/>
          <p:nvPr/>
        </p:nvSpPr>
        <p:spPr>
          <a:xfrm>
            <a:off x="884420" y="1854914"/>
            <a:ext cx="9698635" cy="923330"/>
          </a:xfrm>
          <a:prstGeom prst="rect">
            <a:avLst/>
          </a:prstGeom>
          <a:solidFill>
            <a:srgbClr val="0070C0"/>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Section		0-Medical and Surgical</a:t>
            </a:r>
          </a:p>
          <a:p>
            <a:r>
              <a:rPr lang="en-US" b="1" dirty="0">
                <a:solidFill>
                  <a:schemeClr val="bg1"/>
                </a:solidFill>
                <a:latin typeface="Arial" panose="020B0604020202020204" pitchFamily="34" charset="0"/>
                <a:cs typeface="Arial" panose="020B0604020202020204" pitchFamily="34" charset="0"/>
              </a:rPr>
              <a:t>Body system	2- Heart and Great Vessels</a:t>
            </a:r>
          </a:p>
          <a:p>
            <a:r>
              <a:rPr lang="en-US" b="1" dirty="0">
                <a:solidFill>
                  <a:schemeClr val="bg1"/>
                </a:solidFill>
                <a:latin typeface="Arial" panose="020B0604020202020204" pitchFamily="34" charset="0"/>
                <a:cs typeface="Arial" panose="020B0604020202020204" pitchFamily="34" charset="0"/>
              </a:rPr>
              <a:t>Operation	1- Bypass</a:t>
            </a:r>
          </a:p>
        </p:txBody>
      </p:sp>
      <p:pic>
        <p:nvPicPr>
          <p:cNvPr id="6" name="Picture 5"/>
          <p:cNvPicPr>
            <a:picLocks noChangeAspect="1"/>
          </p:cNvPicPr>
          <p:nvPr/>
        </p:nvPicPr>
        <p:blipFill>
          <a:blip r:embed="rId3"/>
          <a:stretch>
            <a:fillRect/>
          </a:stretch>
        </p:blipFill>
        <p:spPr>
          <a:xfrm>
            <a:off x="2473378" y="3607655"/>
            <a:ext cx="2997220" cy="3250345"/>
          </a:xfrm>
          <a:prstGeom prst="rect">
            <a:avLst/>
          </a:prstGeom>
        </p:spPr>
      </p:pic>
    </p:spTree>
    <p:extLst>
      <p:ext uri="{BB962C8B-B14F-4D97-AF65-F5344CB8AC3E}">
        <p14:creationId xmlns:p14="http://schemas.microsoft.com/office/powerpoint/2010/main" val="3254061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solidFill>
                  <a:schemeClr val="tx1"/>
                </a:solidFill>
                <a:latin typeface="Arial" panose="020B0604020202020204" pitchFamily="34" charset="0"/>
                <a:cs typeface="Arial" panose="020B0604020202020204" pitchFamily="34" charset="0"/>
              </a:rPr>
              <a:t>Intracardiac</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Fontan</a:t>
            </a:r>
            <a:r>
              <a:rPr lang="en-US" sz="3200" b="1" dirty="0">
                <a:solidFill>
                  <a:schemeClr val="tx1"/>
                </a:solidFill>
                <a:latin typeface="Arial" panose="020B0604020202020204" pitchFamily="34" charset="0"/>
                <a:cs typeface="Arial" panose="020B0604020202020204" pitchFamily="34" charset="0"/>
              </a:rPr>
              <a:t> procedure 021****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5987841"/>
              </p:ext>
            </p:extLst>
          </p:nvPr>
        </p:nvGraphicFramePr>
        <p:xfrm>
          <a:off x="884420" y="2885606"/>
          <a:ext cx="9720264" cy="2656840"/>
        </p:xfrm>
        <a:graphic>
          <a:graphicData uri="http://schemas.openxmlformats.org/drawingml/2006/table">
            <a:tbl>
              <a:tblPr firstRow="1" bandRow="1">
                <a:tableStyleId>{5C22544A-7EE6-4342-B048-85BDC9FD1C3A}</a:tableStyleId>
              </a:tblPr>
              <a:tblGrid>
                <a:gridCol w="2430066"/>
                <a:gridCol w="2430066"/>
                <a:gridCol w="2430066"/>
                <a:gridCol w="2430066"/>
              </a:tblGrid>
              <a:tr h="370840">
                <a:tc>
                  <a:txBody>
                    <a:bodyPr/>
                    <a:lstStyle/>
                    <a:p>
                      <a:r>
                        <a:rPr lang="en-US" dirty="0" smtClean="0">
                          <a:latin typeface="Arial" panose="020B0604020202020204" pitchFamily="34" charset="0"/>
                          <a:cs typeface="Arial" panose="020B0604020202020204" pitchFamily="34" charset="0"/>
                        </a:rPr>
                        <a:t>Body Part</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Approach</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Device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Qualifier</a:t>
                      </a:r>
                      <a:endParaRPr lang="en-US" dirty="0">
                        <a:latin typeface="Arial" panose="020B0604020202020204" pitchFamily="34" charset="0"/>
                        <a:cs typeface="Arial" panose="020B0604020202020204" pitchFamily="34" charset="0"/>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6 </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Right, atrium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7 </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Left, atrium</a:t>
                      </a:r>
                      <a:endPar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0</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Open</a:t>
                      </a:r>
                      <a:endParaRPr kumimoji="0" lang="en-US" sz="18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8</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Zooplastic</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9</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venous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Autologous arterial tissue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J</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Synthetic substitute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K</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Nonautologous</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tissue substitute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Z</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No Device</a:t>
                      </a:r>
                      <a:endPar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7 </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Atrium, left</a:t>
                      </a:r>
                      <a:endPar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trunk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Q</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artery, right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a:t>
                      </a:r>
                      <a:r>
                        <a:rPr kumimoji="0" lang="en-US" sz="1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Pulmonary artery, left</a:t>
                      </a:r>
                    </a:p>
                  </a:txBody>
                  <a:tcPr/>
                </a:tc>
              </a:tr>
            </a:tbl>
          </a:graphicData>
        </a:graphic>
      </p:graphicFrame>
      <p:sp>
        <p:nvSpPr>
          <p:cNvPr id="5" name="TextBox 4"/>
          <p:cNvSpPr txBox="1"/>
          <p:nvPr/>
        </p:nvSpPr>
        <p:spPr>
          <a:xfrm>
            <a:off x="884420" y="1854914"/>
            <a:ext cx="9698635" cy="923330"/>
          </a:xfrm>
          <a:prstGeom prst="rect">
            <a:avLst/>
          </a:prstGeom>
          <a:solidFill>
            <a:srgbClr val="0070C0"/>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Section		</a:t>
            </a:r>
            <a:r>
              <a:rPr lang="en-US" b="1" dirty="0" smtClean="0">
                <a:solidFill>
                  <a:schemeClr val="bg1"/>
                </a:solidFill>
                <a:latin typeface="Arial" panose="020B0604020202020204" pitchFamily="34" charset="0"/>
                <a:cs typeface="Arial" panose="020B0604020202020204" pitchFamily="34" charset="0"/>
              </a:rPr>
              <a:t>	0-Medical </a:t>
            </a:r>
            <a:r>
              <a:rPr lang="en-US" b="1" dirty="0">
                <a:solidFill>
                  <a:schemeClr val="bg1"/>
                </a:solidFill>
                <a:latin typeface="Arial" panose="020B0604020202020204" pitchFamily="34" charset="0"/>
                <a:cs typeface="Arial" panose="020B0604020202020204" pitchFamily="34" charset="0"/>
              </a:rPr>
              <a:t>and Surgical</a:t>
            </a:r>
          </a:p>
          <a:p>
            <a:r>
              <a:rPr lang="en-US" b="1" dirty="0">
                <a:solidFill>
                  <a:schemeClr val="bg1"/>
                </a:solidFill>
                <a:latin typeface="Arial" panose="020B0604020202020204" pitchFamily="34" charset="0"/>
                <a:cs typeface="Arial" panose="020B0604020202020204" pitchFamily="34" charset="0"/>
              </a:rPr>
              <a:t>Body system	2- Heart and Great Vessels</a:t>
            </a:r>
          </a:p>
          <a:p>
            <a:r>
              <a:rPr lang="en-US" b="1" dirty="0">
                <a:solidFill>
                  <a:schemeClr val="bg1"/>
                </a:solidFill>
                <a:latin typeface="Arial" panose="020B0604020202020204" pitchFamily="34" charset="0"/>
                <a:cs typeface="Arial" panose="020B0604020202020204" pitchFamily="34" charset="0"/>
              </a:rPr>
              <a:t>Operation	</a:t>
            </a:r>
            <a:r>
              <a:rPr lang="en-US" b="1" dirty="0" smtClean="0">
                <a:solidFill>
                  <a:schemeClr val="bg1"/>
                </a:solidFill>
                <a:latin typeface="Arial" panose="020B0604020202020204" pitchFamily="34" charset="0"/>
                <a:cs typeface="Arial" panose="020B0604020202020204" pitchFamily="34" charset="0"/>
              </a:rPr>
              <a:t>	1- </a:t>
            </a:r>
            <a:r>
              <a:rPr lang="en-US" b="1" dirty="0">
                <a:solidFill>
                  <a:schemeClr val="bg1"/>
                </a:solidFill>
                <a:latin typeface="Arial" panose="020B0604020202020204" pitchFamily="34" charset="0"/>
                <a:cs typeface="Arial" panose="020B0604020202020204" pitchFamily="34" charset="0"/>
              </a:rPr>
              <a:t>Bypass</a:t>
            </a:r>
          </a:p>
        </p:txBody>
      </p:sp>
      <p:pic>
        <p:nvPicPr>
          <p:cNvPr id="6" name="Picture 5"/>
          <p:cNvPicPr>
            <a:picLocks noChangeAspect="1"/>
          </p:cNvPicPr>
          <p:nvPr/>
        </p:nvPicPr>
        <p:blipFill>
          <a:blip r:embed="rId2"/>
          <a:stretch>
            <a:fillRect/>
          </a:stretch>
        </p:blipFill>
        <p:spPr>
          <a:xfrm>
            <a:off x="2323475" y="3830794"/>
            <a:ext cx="3410262" cy="3027206"/>
          </a:xfrm>
          <a:prstGeom prst="rect">
            <a:avLst/>
          </a:prstGeom>
        </p:spPr>
      </p:pic>
    </p:spTree>
    <p:extLst>
      <p:ext uri="{BB962C8B-B14F-4D97-AF65-F5344CB8AC3E}">
        <p14:creationId xmlns:p14="http://schemas.microsoft.com/office/powerpoint/2010/main" val="1109993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latin typeface="Arial" panose="020B0604020202020204" pitchFamily="34" charset="0"/>
                <a:cs typeface="Arial" panose="020B0604020202020204" pitchFamily="34" charset="0"/>
              </a:rPr>
              <a:t>Fontan</a:t>
            </a:r>
            <a:r>
              <a:rPr lang="en-US" sz="3200" b="1" dirty="0">
                <a:latin typeface="Arial" panose="020B0604020202020204" pitchFamily="34" charset="0"/>
                <a:cs typeface="Arial" panose="020B0604020202020204" pitchFamily="34" charset="0"/>
              </a:rPr>
              <a:t> completion procedure stage II </a:t>
            </a:r>
          </a:p>
        </p:txBody>
      </p:sp>
      <p:sp>
        <p:nvSpPr>
          <p:cNvPr id="3" name="Content Placeholder 2"/>
          <p:cNvSpPr>
            <a:spLocks noGrp="1"/>
          </p:cNvSpPr>
          <p:nvPr>
            <p:ph idx="1"/>
          </p:nvPr>
        </p:nvSpPr>
        <p:spPr>
          <a:xfrm>
            <a:off x="1024128" y="2084832"/>
            <a:ext cx="9889037" cy="4353339"/>
          </a:xfrm>
        </p:spPr>
        <p:txBody>
          <a:bodyPr>
            <a:normAutofit fontScale="92500"/>
          </a:bodyPr>
          <a:lstStyle/>
          <a:p>
            <a:pPr marL="0" indent="0">
              <a:buNone/>
            </a:pPr>
            <a:r>
              <a:rPr lang="en-US" dirty="0">
                <a:latin typeface="Arial" panose="020B0604020202020204" pitchFamily="34" charset="0"/>
                <a:cs typeface="Arial" panose="020B0604020202020204" pitchFamily="34" charset="0"/>
              </a:rPr>
              <a:t>ICD-10-CM/PCS Coding Clinic, </a:t>
            </a:r>
            <a:r>
              <a:rPr lang="en-US" b="1" dirty="0">
                <a:latin typeface="Arial" panose="020B0604020202020204" pitchFamily="34" charset="0"/>
                <a:cs typeface="Arial" panose="020B0604020202020204" pitchFamily="34" charset="0"/>
              </a:rPr>
              <a:t>Third Quarter ICD-10 2014 </a:t>
            </a:r>
            <a:r>
              <a:rPr lang="en-US" dirty="0">
                <a:latin typeface="Arial" panose="020B0604020202020204" pitchFamily="34" charset="0"/>
                <a:cs typeface="Arial" panose="020B0604020202020204" pitchFamily="34" charset="0"/>
              </a:rPr>
              <a:t>Page: 29 Effective with discharges: September 15, 2014</a:t>
            </a:r>
          </a:p>
          <a:p>
            <a:pPr marL="0" indent="0">
              <a:buNone/>
            </a:pPr>
            <a:r>
              <a:rPr lang="en-US" b="1" dirty="0">
                <a:latin typeface="Arial" panose="020B0604020202020204" pitchFamily="34" charset="0"/>
                <a:cs typeface="Arial" panose="020B0604020202020204" pitchFamily="34" charset="0"/>
              </a:rPr>
              <a:t>Question: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patient diagnosed with </a:t>
            </a:r>
            <a:r>
              <a:rPr lang="en-US" dirty="0" err="1">
                <a:latin typeface="Arial" panose="020B0604020202020204" pitchFamily="34" charset="0"/>
                <a:cs typeface="Arial" panose="020B0604020202020204" pitchFamily="34" charset="0"/>
              </a:rPr>
              <a:t>hypoplastic</a:t>
            </a:r>
            <a:r>
              <a:rPr lang="en-US" dirty="0">
                <a:latin typeface="Arial" panose="020B0604020202020204" pitchFamily="34" charset="0"/>
                <a:cs typeface="Arial" panose="020B0604020202020204" pitchFamily="34" charset="0"/>
              </a:rPr>
              <a:t> left heart syndrome, status post Norwood procedure and bidirectional Glenn procedure, presents for </a:t>
            </a:r>
            <a:r>
              <a:rPr lang="en-US" dirty="0" err="1">
                <a:latin typeface="Arial" panose="020B0604020202020204" pitchFamily="34" charset="0"/>
                <a:cs typeface="Arial" panose="020B0604020202020204" pitchFamily="34" charset="0"/>
              </a:rPr>
              <a:t>Fontan</a:t>
            </a:r>
            <a:r>
              <a:rPr lang="en-US" dirty="0">
                <a:latin typeface="Arial" panose="020B0604020202020204" pitchFamily="34" charset="0"/>
                <a:cs typeface="Arial" panose="020B0604020202020204" pitchFamily="34" charset="0"/>
              </a:rPr>
              <a:t> completion stage II. The intent of the procedure is to connect the inferior vena cava with the right pulmonary artery via a prosthetic conduit. What is the appropriate ICD-10-PCS code for this procedure? </a:t>
            </a:r>
          </a:p>
          <a:p>
            <a:pPr marL="0" indent="0">
              <a:buNone/>
            </a:pPr>
            <a:r>
              <a:rPr lang="en-US" b="1" dirty="0" smtClean="0">
                <a:latin typeface="Arial" panose="020B0604020202020204" pitchFamily="34" charset="0"/>
                <a:cs typeface="Arial" panose="020B0604020202020204" pitchFamily="34" charset="0"/>
              </a:rPr>
              <a:t>Answer</a:t>
            </a:r>
            <a:r>
              <a:rPr lang="en-US" b="1"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Although </a:t>
            </a:r>
            <a:r>
              <a:rPr lang="en-US" dirty="0">
                <a:latin typeface="Arial" panose="020B0604020202020204" pitchFamily="34" charset="0"/>
                <a:cs typeface="Arial" panose="020B0604020202020204" pitchFamily="34" charset="0"/>
              </a:rPr>
              <a:t>there are various methods to complete the </a:t>
            </a:r>
            <a:r>
              <a:rPr lang="en-US" dirty="0" err="1">
                <a:latin typeface="Arial" panose="020B0604020202020204" pitchFamily="34" charset="0"/>
                <a:cs typeface="Arial" panose="020B0604020202020204" pitchFamily="34" charset="0"/>
              </a:rPr>
              <a:t>Fontan</a:t>
            </a:r>
            <a:r>
              <a:rPr lang="en-US" dirty="0">
                <a:latin typeface="Arial" panose="020B0604020202020204" pitchFamily="34" charset="0"/>
                <a:cs typeface="Arial" panose="020B0604020202020204" pitchFamily="34" charset="0"/>
              </a:rPr>
              <a:t> procedure, ultimately the procedure is performed for blood flow to bypass the right ventricle and the blood to pass from the right atrium to the pulmonary artery. For the </a:t>
            </a:r>
            <a:r>
              <a:rPr lang="en-US" dirty="0" err="1">
                <a:latin typeface="Arial" panose="020B0604020202020204" pitchFamily="34" charset="0"/>
                <a:cs typeface="Arial" panose="020B0604020202020204" pitchFamily="34" charset="0"/>
              </a:rPr>
              <a:t>Fontan</a:t>
            </a:r>
            <a:r>
              <a:rPr lang="en-US" dirty="0">
                <a:latin typeface="Arial" panose="020B0604020202020204" pitchFamily="34" charset="0"/>
                <a:cs typeface="Arial" panose="020B0604020202020204" pitchFamily="34" charset="0"/>
              </a:rPr>
              <a:t> completion stage II procedure, assign ICD-10-PCS code as follows:</a:t>
            </a:r>
          </a:p>
          <a:p>
            <a:pPr marL="0" indent="0">
              <a:buNone/>
            </a:pPr>
            <a:r>
              <a:rPr lang="en-US" b="1" dirty="0" smtClean="0">
                <a:latin typeface="Arial" panose="020B0604020202020204" pitchFamily="34" charset="0"/>
                <a:cs typeface="Arial" panose="020B0604020202020204" pitchFamily="34" charset="0"/>
              </a:rPr>
              <a:t>02160JQ</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Bypass right atrium to right pulmonary artery with synthetic substitute, open approach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061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latin typeface="Arial" panose="020B0604020202020204" pitchFamily="34" charset="0"/>
                <a:cs typeface="Arial" panose="020B0604020202020204" pitchFamily="34" charset="0"/>
              </a:rPr>
              <a:t>Hypoplastic</a:t>
            </a:r>
            <a:r>
              <a:rPr lang="en-US" sz="2800" b="1" dirty="0">
                <a:latin typeface="Arial" panose="020B0604020202020204" pitchFamily="34" charset="0"/>
                <a:cs typeface="Arial" panose="020B0604020202020204" pitchFamily="34" charset="0"/>
              </a:rPr>
              <a:t> Right Heart Syndrome  </a:t>
            </a:r>
            <a:r>
              <a:rPr lang="en-US" sz="2800" b="1" dirty="0">
                <a:solidFill>
                  <a:srgbClr val="FF9900"/>
                </a:solidFill>
                <a:latin typeface="Arial" panose="020B0604020202020204" pitchFamily="34" charset="0"/>
                <a:cs typeface="Arial" panose="020B0604020202020204" pitchFamily="34" charset="0"/>
              </a:rPr>
              <a:t>Q226</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9470" y="1753849"/>
            <a:ext cx="10493114" cy="4976735"/>
          </a:xfrm>
        </p:spPr>
        <p:txBody>
          <a:bodyPr>
            <a:normAutofit lnSpcReduction="10000"/>
          </a:bodyPr>
          <a:lstStyle/>
          <a:p>
            <a:pPr marL="0" indent="0" algn="ctr">
              <a:buNone/>
            </a:pPr>
            <a:r>
              <a:rPr lang="en-US" b="1" i="1" dirty="0">
                <a:solidFill>
                  <a:srgbClr val="0070C0"/>
                </a:solidFill>
                <a:latin typeface="Arial" panose="020B0604020202020204" pitchFamily="34" charset="0"/>
                <a:cs typeface="Arial" panose="020B0604020202020204" pitchFamily="34" charset="0"/>
              </a:rPr>
              <a:t>What is it?</a:t>
            </a:r>
          </a:p>
          <a:p>
            <a:r>
              <a:rPr lang="en-US" dirty="0">
                <a:latin typeface="Arial" panose="020B0604020202020204" pitchFamily="34" charset="0"/>
                <a:cs typeface="Arial" panose="020B0604020202020204" pitchFamily="34" charset="0"/>
              </a:rPr>
              <a:t>HRHS</a:t>
            </a:r>
          </a:p>
          <a:p>
            <a:r>
              <a:rPr lang="en-US" dirty="0">
                <a:latin typeface="Arial" panose="020B0604020202020204" pitchFamily="34" charset="0"/>
                <a:cs typeface="Arial" panose="020B0604020202020204" pitchFamily="34" charset="0"/>
              </a:rPr>
              <a:t>Rare, complex congenital heart </a:t>
            </a:r>
            <a:r>
              <a:rPr lang="en-US" dirty="0" smtClean="0">
                <a:latin typeface="Arial" panose="020B0604020202020204" pitchFamily="34" charset="0"/>
                <a:cs typeface="Arial" panose="020B0604020202020204" pitchFamily="34" charset="0"/>
              </a:rPr>
              <a:t>defect- more </a:t>
            </a:r>
            <a:r>
              <a:rPr lang="en-US" dirty="0">
                <a:latin typeface="Arial" panose="020B0604020202020204" pitchFamily="34" charset="0"/>
                <a:cs typeface="Arial" panose="020B0604020202020204" pitchFamily="34" charset="0"/>
              </a:rPr>
              <a:t>rare than HLHS</a:t>
            </a:r>
          </a:p>
          <a:p>
            <a:r>
              <a:rPr lang="en-US" dirty="0">
                <a:latin typeface="Arial" panose="020B0604020202020204" pitchFamily="34" charset="0"/>
                <a:cs typeface="Arial" panose="020B0604020202020204" pitchFamily="34" charset="0"/>
              </a:rPr>
              <a:t>Right side of the heart is severely underdeveloped and unable to pump blood throughout the body, forcing the right side to do all of the pumping.</a:t>
            </a: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b="1" i="1" dirty="0">
                <a:solidFill>
                  <a:srgbClr val="0070C0"/>
                </a:solidFill>
                <a:latin typeface="Arial" panose="020B0604020202020204" pitchFamily="34" charset="0"/>
                <a:cs typeface="Arial" panose="020B0604020202020204" pitchFamily="34" charset="0"/>
              </a:rPr>
              <a:t>Anatomy</a:t>
            </a:r>
          </a:p>
          <a:p>
            <a:pPr>
              <a:buFont typeface="Arial" panose="020B0604020202020204" pitchFamily="34" charset="0"/>
              <a:buChar char="•"/>
            </a:pPr>
            <a:r>
              <a:rPr lang="en-US" dirty="0">
                <a:latin typeface="Arial" panose="020B0604020202020204" pitchFamily="34" charset="0"/>
                <a:cs typeface="Arial" panose="020B0604020202020204" pitchFamily="34" charset="0"/>
              </a:rPr>
              <a:t>Hypoplasia of the right ventricle and pulmonary artery</a:t>
            </a:r>
          </a:p>
          <a:p>
            <a:pPr>
              <a:buFont typeface="Arial" panose="020B0604020202020204" pitchFamily="34" charset="0"/>
              <a:buChar char="•"/>
            </a:pPr>
            <a:r>
              <a:rPr lang="en-US" dirty="0">
                <a:latin typeface="Arial" panose="020B0604020202020204" pitchFamily="34" charset="0"/>
                <a:cs typeface="Arial" panose="020B0604020202020204" pitchFamily="34" charset="0"/>
              </a:rPr>
              <a:t>Enlargement of the left ventricle</a:t>
            </a:r>
          </a:p>
          <a:p>
            <a:pPr>
              <a:buFont typeface="Arial" panose="020B0604020202020204" pitchFamily="34" charset="0"/>
              <a:buChar char="•"/>
            </a:pPr>
            <a:r>
              <a:rPr lang="en-US" dirty="0">
                <a:latin typeface="Arial" panose="020B0604020202020204" pitchFamily="34" charset="0"/>
                <a:cs typeface="Arial" panose="020B0604020202020204" pitchFamily="34" charset="0"/>
              </a:rPr>
              <a:t>Tricuspid valve </a:t>
            </a:r>
            <a:r>
              <a:rPr lang="en-US" dirty="0" err="1">
                <a:latin typeface="Arial" panose="020B0604020202020204" pitchFamily="34" charset="0"/>
                <a:cs typeface="Arial" panose="020B0604020202020204" pitchFamily="34" charset="0"/>
              </a:rPr>
              <a:t>hypoplastic</a:t>
            </a:r>
            <a:r>
              <a:rPr lang="en-US" dirty="0">
                <a:latin typeface="Arial" panose="020B0604020202020204" pitchFamily="34" charset="0"/>
                <a:cs typeface="Arial" panose="020B0604020202020204" pitchFamily="34" charset="0"/>
              </a:rPr>
              <a:t> &amp;/or </a:t>
            </a:r>
            <a:r>
              <a:rPr lang="en-US" dirty="0" err="1">
                <a:latin typeface="Arial" panose="020B0604020202020204" pitchFamily="34" charset="0"/>
                <a:cs typeface="Arial" panose="020B0604020202020204" pitchFamily="34" charset="0"/>
              </a:rPr>
              <a:t>stenotic</a:t>
            </a:r>
            <a:r>
              <a:rPr lang="en-US" dirty="0">
                <a:latin typeface="Arial" panose="020B0604020202020204" pitchFamily="34" charset="0"/>
                <a:cs typeface="Arial" panose="020B0604020202020204" pitchFamily="34" charset="0"/>
              </a:rPr>
              <a:t> </a:t>
            </a:r>
          </a:p>
          <a:p>
            <a:pPr>
              <a:buFont typeface="Arial" panose="020B0604020202020204" pitchFamily="34" charset="0"/>
              <a:buChar char="•"/>
            </a:pPr>
            <a:r>
              <a:rPr lang="en-US" dirty="0">
                <a:latin typeface="Arial" panose="020B0604020202020204" pitchFamily="34" charset="0"/>
                <a:cs typeface="Arial" panose="020B0604020202020204" pitchFamily="34" charset="0"/>
              </a:rPr>
              <a:t>Pulmonary atresia &amp; aortic stenosis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707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latin typeface="Arial" panose="020B0604020202020204" pitchFamily="34" charset="0"/>
                <a:cs typeface="Arial" panose="020B0604020202020204" pitchFamily="34" charset="0"/>
              </a:rPr>
              <a:t>Hypoplastic</a:t>
            </a:r>
            <a:r>
              <a:rPr lang="en-US" sz="2800" b="1" dirty="0">
                <a:latin typeface="Arial" panose="020B0604020202020204" pitchFamily="34" charset="0"/>
                <a:cs typeface="Arial" panose="020B0604020202020204" pitchFamily="34" charset="0"/>
              </a:rPr>
              <a:t> Right Heart Syndrome  </a:t>
            </a:r>
            <a:r>
              <a:rPr lang="en-US" sz="2800" b="1" dirty="0">
                <a:solidFill>
                  <a:srgbClr val="FF9900"/>
                </a:solidFill>
                <a:latin typeface="Arial" panose="020B0604020202020204" pitchFamily="34" charset="0"/>
                <a:cs typeface="Arial" panose="020B0604020202020204" pitchFamily="34" charset="0"/>
              </a:rPr>
              <a:t>Q226</a:t>
            </a:r>
            <a:endParaRPr lang="en-US" sz="28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rot="5400000">
            <a:off x="4173729" y="2286000"/>
            <a:ext cx="3420679" cy="4022725"/>
          </a:xfrm>
          <a:prstGeom prst="rect">
            <a:avLst/>
          </a:prstGeom>
        </p:spPr>
      </p:pic>
      <p:pic>
        <p:nvPicPr>
          <p:cNvPr id="5" name="Content Placeholder 3"/>
          <p:cNvPicPr>
            <a:picLocks noChangeAspect="1"/>
          </p:cNvPicPr>
          <p:nvPr/>
        </p:nvPicPr>
        <p:blipFill>
          <a:blip r:embed="rId3"/>
          <a:stretch>
            <a:fillRect/>
          </a:stretch>
        </p:blipFill>
        <p:spPr>
          <a:xfrm rot="5400000">
            <a:off x="3037690" y="1262062"/>
            <a:ext cx="5044406" cy="6070600"/>
          </a:xfrm>
          <a:prstGeom prst="rect">
            <a:avLst/>
          </a:prstGeom>
          <a:noFill/>
        </p:spPr>
      </p:pic>
    </p:spTree>
    <p:extLst>
      <p:ext uri="{BB962C8B-B14F-4D97-AF65-F5344CB8AC3E}">
        <p14:creationId xmlns:p14="http://schemas.microsoft.com/office/powerpoint/2010/main" val="3857965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Tetralogy of </a:t>
            </a:r>
            <a:r>
              <a:rPr lang="en-US" sz="4000" b="1" dirty="0" err="1" smtClean="0">
                <a:latin typeface="Arial" panose="020B0604020202020204" pitchFamily="34" charset="0"/>
                <a:cs typeface="Arial" panose="020B0604020202020204" pitchFamily="34" charset="0"/>
              </a:rPr>
              <a:t>Fallot</a:t>
            </a:r>
            <a:r>
              <a:rPr lang="en-US" sz="4000" b="1" dirty="0" smtClean="0">
                <a:latin typeface="Arial" panose="020B0604020202020204" pitchFamily="34" charset="0"/>
                <a:cs typeface="Arial" panose="020B0604020202020204" pitchFamily="34" charset="0"/>
              </a:rPr>
              <a:t>  </a:t>
            </a:r>
            <a:r>
              <a:rPr lang="en-US" sz="4000" b="1" dirty="0" smtClean="0">
                <a:solidFill>
                  <a:srgbClr val="FFC000"/>
                </a:solidFill>
                <a:latin typeface="Arial" panose="020B0604020202020204" pitchFamily="34" charset="0"/>
                <a:cs typeface="Arial" panose="020B0604020202020204" pitchFamily="34" charset="0"/>
              </a:rPr>
              <a:t>q213</a:t>
            </a:r>
            <a:endParaRPr lang="en-US" sz="4000" b="1" dirty="0">
              <a:solidFill>
                <a:srgbClr val="FFC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9489" y="1813809"/>
            <a:ext cx="10643016" cy="4886793"/>
          </a:xfrm>
        </p:spPr>
        <p:txBody>
          <a:bodyPr>
            <a:normAutofit fontScale="92500" lnSpcReduction="10000"/>
          </a:bodyPr>
          <a:lstStyle/>
          <a:p>
            <a:pPr marL="0" lvl="0" indent="0" algn="ctr">
              <a:buClr>
                <a:srgbClr val="F47B20"/>
              </a:buClr>
              <a:buNone/>
            </a:pPr>
            <a:r>
              <a:rPr lang="en-US" sz="2400" b="1" i="1" dirty="0">
                <a:solidFill>
                  <a:srgbClr val="0070C0"/>
                </a:solidFill>
                <a:latin typeface="Arial" panose="020B0604020202020204" pitchFamily="34" charset="0"/>
                <a:cs typeface="Arial" panose="020B0604020202020204" pitchFamily="34" charset="0"/>
              </a:rPr>
              <a:t>What is it?</a:t>
            </a:r>
          </a:p>
          <a:p>
            <a:pPr lvl="0">
              <a:buClr>
                <a:srgbClr val="F47B20"/>
              </a:buClr>
            </a:pPr>
            <a:r>
              <a:rPr lang="en-US" sz="2400" dirty="0">
                <a:solidFill>
                  <a:srgbClr val="000000"/>
                </a:solidFill>
                <a:latin typeface="Arial" panose="020B0604020202020204" pitchFamily="34" charset="0"/>
                <a:cs typeface="Arial" panose="020B0604020202020204" pitchFamily="34" charset="0"/>
              </a:rPr>
              <a:t>TOF</a:t>
            </a:r>
          </a:p>
          <a:p>
            <a:pPr lvl="0">
              <a:buClr>
                <a:srgbClr val="F47B20"/>
              </a:buClr>
            </a:pPr>
            <a:r>
              <a:rPr lang="en-US" sz="2400" dirty="0">
                <a:solidFill>
                  <a:srgbClr val="000000"/>
                </a:solidFill>
                <a:latin typeface="Arial" panose="020B0604020202020204" pitchFamily="34" charset="0"/>
                <a:cs typeface="Arial" panose="020B0604020202020204" pitchFamily="34" charset="0"/>
              </a:rPr>
              <a:t>Most common congenital heart disease</a:t>
            </a:r>
          </a:p>
          <a:p>
            <a:pPr lvl="0">
              <a:buClr>
                <a:srgbClr val="F47B20"/>
              </a:buClr>
            </a:pPr>
            <a:r>
              <a:rPr lang="en-US" sz="2400" dirty="0">
                <a:solidFill>
                  <a:srgbClr val="000000"/>
                </a:solidFill>
                <a:latin typeface="Arial" panose="020B0604020202020204" pitchFamily="34" charset="0"/>
                <a:cs typeface="Arial" panose="020B0604020202020204" pitchFamily="34" charset="0"/>
              </a:rPr>
              <a:t>Cyanotic heart disorder</a:t>
            </a:r>
          </a:p>
          <a:p>
            <a:pPr lvl="0">
              <a:buClr>
                <a:srgbClr val="F47B20"/>
              </a:buClr>
            </a:pPr>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tet</a:t>
            </a:r>
            <a:r>
              <a:rPr lang="en-US" sz="2400" dirty="0">
                <a:solidFill>
                  <a:srgbClr val="000000"/>
                </a:solidFill>
                <a:latin typeface="Arial" panose="020B0604020202020204" pitchFamily="34" charset="0"/>
                <a:cs typeface="Arial" panose="020B0604020202020204" pitchFamily="34" charset="0"/>
              </a:rPr>
              <a:t> spell“- turn very blue, have difficulty breathing, become limp, and occasionally lose consciousness</a:t>
            </a:r>
          </a:p>
          <a:p>
            <a:pPr marL="0" lvl="0" indent="0" algn="ctr">
              <a:buClr>
                <a:srgbClr val="F47B20"/>
              </a:buClr>
              <a:buNone/>
            </a:pPr>
            <a:r>
              <a:rPr lang="en-US" sz="2400" b="1" i="1" dirty="0">
                <a:solidFill>
                  <a:srgbClr val="0070C0"/>
                </a:solidFill>
                <a:latin typeface="Arial" panose="020B0604020202020204" pitchFamily="34" charset="0"/>
                <a:cs typeface="Arial" panose="020B0604020202020204" pitchFamily="34" charset="0"/>
              </a:rPr>
              <a:t>Anatomy</a:t>
            </a:r>
          </a:p>
          <a:p>
            <a:r>
              <a:rPr lang="en-US" sz="2600" dirty="0">
                <a:latin typeface="Arial" panose="020B0604020202020204" pitchFamily="34" charset="0"/>
                <a:cs typeface="Arial" panose="020B0604020202020204" pitchFamily="34" charset="0"/>
              </a:rPr>
              <a:t>VSD</a:t>
            </a:r>
          </a:p>
          <a:p>
            <a:r>
              <a:rPr lang="en-US" sz="2600" dirty="0">
                <a:latin typeface="Arial" panose="020B0604020202020204" pitchFamily="34" charset="0"/>
                <a:cs typeface="Arial" panose="020B0604020202020204" pitchFamily="34" charset="0"/>
              </a:rPr>
              <a:t>Pulmonic stenosis</a:t>
            </a:r>
          </a:p>
          <a:p>
            <a:r>
              <a:rPr lang="en-US" sz="2600" dirty="0">
                <a:latin typeface="Arial" panose="020B0604020202020204" pitchFamily="34" charset="0"/>
                <a:cs typeface="Arial" panose="020B0604020202020204" pitchFamily="34" charset="0"/>
              </a:rPr>
              <a:t>Right ventricular hypertrophy</a:t>
            </a:r>
          </a:p>
          <a:p>
            <a:r>
              <a:rPr lang="en-US" sz="2600" dirty="0">
                <a:latin typeface="Arial" panose="020B0604020202020204" pitchFamily="34" charset="0"/>
                <a:cs typeface="Arial" panose="020B0604020202020204" pitchFamily="34" charset="0"/>
              </a:rPr>
              <a:t>Overriding aorta</a:t>
            </a:r>
          </a:p>
          <a:p>
            <a:endParaRPr lang="en-US" dirty="0"/>
          </a:p>
        </p:txBody>
      </p:sp>
    </p:spTree>
    <p:extLst>
      <p:ext uri="{BB962C8B-B14F-4D97-AF65-F5344CB8AC3E}">
        <p14:creationId xmlns:p14="http://schemas.microsoft.com/office/powerpoint/2010/main" val="3054354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lumMod val="95000"/>
                    <a:lumOff val="5000"/>
                  </a:prstClr>
                </a:solidFill>
                <a:latin typeface="Arial" panose="020B0604020202020204" pitchFamily="34" charset="0"/>
                <a:cs typeface="Arial" panose="020B0604020202020204" pitchFamily="34" charset="0"/>
              </a:rPr>
              <a:t>Tetralogy of </a:t>
            </a:r>
            <a:r>
              <a:rPr lang="en-US" sz="4000" b="1" dirty="0" err="1">
                <a:solidFill>
                  <a:prstClr val="black">
                    <a:lumMod val="95000"/>
                    <a:lumOff val="5000"/>
                  </a:prstClr>
                </a:solidFill>
                <a:latin typeface="Arial" panose="020B0604020202020204" pitchFamily="34" charset="0"/>
                <a:cs typeface="Arial" panose="020B0604020202020204" pitchFamily="34" charset="0"/>
              </a:rPr>
              <a:t>Fallot</a:t>
            </a:r>
            <a:r>
              <a:rPr lang="en-US" sz="4000" b="1" dirty="0">
                <a:solidFill>
                  <a:prstClr val="black">
                    <a:lumMod val="95000"/>
                    <a:lumOff val="5000"/>
                  </a:prstClr>
                </a:solidFill>
                <a:latin typeface="Arial" panose="020B0604020202020204" pitchFamily="34" charset="0"/>
                <a:cs typeface="Arial" panose="020B0604020202020204" pitchFamily="34" charset="0"/>
              </a:rPr>
              <a:t>  </a:t>
            </a:r>
            <a:r>
              <a:rPr lang="en-US" sz="4000" b="1" dirty="0">
                <a:solidFill>
                  <a:srgbClr val="FFC000"/>
                </a:solidFill>
                <a:latin typeface="Arial" panose="020B0604020202020204" pitchFamily="34" charset="0"/>
                <a:cs typeface="Arial" panose="020B0604020202020204" pitchFamily="34" charset="0"/>
              </a:rPr>
              <a:t>q213</a:t>
            </a:r>
            <a:endParaRPr lang="en-US" dirty="0"/>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2084832"/>
            <a:ext cx="3757573" cy="4022725"/>
          </a:xfrm>
        </p:spPr>
      </p:pic>
      <p:sp>
        <p:nvSpPr>
          <p:cNvPr id="5" name="TextBox 4"/>
          <p:cNvSpPr txBox="1"/>
          <p:nvPr/>
        </p:nvSpPr>
        <p:spPr>
          <a:xfrm>
            <a:off x="6805535" y="2398425"/>
            <a:ext cx="2863121" cy="230832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Pulmonic stenosis</a:t>
            </a:r>
          </a:p>
          <a:p>
            <a:r>
              <a:rPr lang="en-US" sz="2400" b="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-Overriding aorta</a:t>
            </a:r>
          </a:p>
          <a:p>
            <a:r>
              <a:rPr lang="en-US" sz="2400" b="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VSD</a:t>
            </a:r>
          </a:p>
          <a:p>
            <a:r>
              <a:rPr lang="en-US" sz="2400" b="1" dirty="0">
                <a:solidFill>
                  <a:srgbClr val="000000"/>
                </a:solidFill>
                <a:latin typeface="Arial" panose="020B0604020202020204" pitchFamily="34" charset="0"/>
                <a:cs typeface="Arial" panose="020B0604020202020204" pitchFamily="34" charset="0"/>
              </a:rPr>
              <a:t>D</a:t>
            </a:r>
            <a:r>
              <a:rPr lang="en-US" sz="2400" dirty="0">
                <a:solidFill>
                  <a:srgbClr val="000000"/>
                </a:solidFill>
                <a:latin typeface="Arial" panose="020B0604020202020204" pitchFamily="34" charset="0"/>
                <a:cs typeface="Arial" panose="020B0604020202020204" pitchFamily="34" charset="0"/>
              </a:rPr>
              <a:t>- Right ventricular hypertrophy</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5884164" y="6265889"/>
            <a:ext cx="4362138" cy="461665"/>
          </a:xfrm>
          <a:prstGeom prst="rect">
            <a:avLst/>
          </a:prstGeom>
          <a:noFill/>
        </p:spPr>
        <p:txBody>
          <a:bodyPr wrap="square" rtlCol="0">
            <a:spAutoFit/>
          </a:bodyPr>
          <a:lstStyle/>
          <a:p>
            <a:r>
              <a:rPr lang="en-US" sz="800" dirty="0"/>
              <a:t>By </a:t>
            </a:r>
            <a:r>
              <a:rPr lang="en-US" sz="800" dirty="0" err="1"/>
              <a:t>Wapcaplet</a:t>
            </a:r>
            <a:r>
              <a:rPr lang="en-US" sz="800" dirty="0"/>
              <a:t> - Modified version by </a:t>
            </a:r>
            <a:r>
              <a:rPr lang="en-US" sz="800" dirty="0" err="1"/>
              <a:t>Dake</a:t>
            </a:r>
            <a:r>
              <a:rPr lang="en-US" sz="800" dirty="0"/>
              <a:t> of the original heart diagram by </a:t>
            </a:r>
            <a:r>
              <a:rPr lang="en-US" sz="800" dirty="0" err="1"/>
              <a:t>Wapcaplet</a:t>
            </a:r>
            <a:r>
              <a:rPr lang="en-US" sz="800" dirty="0"/>
              <a:t>. See for another version with labels., CC BY-SA 2.5-2.0-1.0, https://commons.wikimedia.org/w/index.php?curid=954537</a:t>
            </a:r>
          </a:p>
        </p:txBody>
      </p:sp>
    </p:spTree>
    <p:extLst>
      <p:ext uri="{BB962C8B-B14F-4D97-AF65-F5344CB8AC3E}">
        <p14:creationId xmlns:p14="http://schemas.microsoft.com/office/powerpoint/2010/main" val="2942520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lumMod val="95000"/>
                    <a:lumOff val="5000"/>
                  </a:prstClr>
                </a:solidFill>
                <a:latin typeface="Arial" panose="020B0604020202020204" pitchFamily="34" charset="0"/>
                <a:cs typeface="Arial" panose="020B0604020202020204" pitchFamily="34" charset="0"/>
              </a:rPr>
              <a:t>Tetralogy of </a:t>
            </a:r>
            <a:r>
              <a:rPr lang="en-US" sz="4000" b="1" dirty="0" err="1">
                <a:solidFill>
                  <a:prstClr val="black">
                    <a:lumMod val="95000"/>
                    <a:lumOff val="5000"/>
                  </a:prstClr>
                </a:solidFill>
                <a:latin typeface="Arial" panose="020B0604020202020204" pitchFamily="34" charset="0"/>
                <a:cs typeface="Arial" panose="020B0604020202020204" pitchFamily="34" charset="0"/>
              </a:rPr>
              <a:t>Fallot</a:t>
            </a:r>
            <a:r>
              <a:rPr lang="en-US" sz="4000" b="1" dirty="0">
                <a:solidFill>
                  <a:prstClr val="black">
                    <a:lumMod val="95000"/>
                    <a:lumOff val="5000"/>
                  </a:prstClr>
                </a:solidFill>
                <a:latin typeface="Arial" panose="020B0604020202020204" pitchFamily="34" charset="0"/>
                <a:cs typeface="Arial" panose="020B0604020202020204" pitchFamily="34" charset="0"/>
              </a:rPr>
              <a:t>  </a:t>
            </a:r>
            <a:r>
              <a:rPr lang="en-US" sz="4000" b="1" dirty="0">
                <a:solidFill>
                  <a:srgbClr val="FFC000"/>
                </a:solidFill>
                <a:latin typeface="Arial" panose="020B0604020202020204" pitchFamily="34" charset="0"/>
                <a:cs typeface="Arial" panose="020B0604020202020204" pitchFamily="34" charset="0"/>
              </a:rPr>
              <a:t>q213</a:t>
            </a:r>
            <a:endParaRPr lang="en-US" dirty="0"/>
          </a:p>
        </p:txBody>
      </p:sp>
      <p:sp>
        <p:nvSpPr>
          <p:cNvPr id="3" name="Content Placeholder 2"/>
          <p:cNvSpPr>
            <a:spLocks noGrp="1"/>
          </p:cNvSpPr>
          <p:nvPr>
            <p:ph idx="1"/>
          </p:nvPr>
        </p:nvSpPr>
        <p:spPr/>
        <p:txBody>
          <a:bodyPr/>
          <a:lstStyle/>
          <a:p>
            <a:pPr marL="0" lvl="0" indent="0" algn="ctr">
              <a:buClr>
                <a:srgbClr val="F47B20"/>
              </a:buClr>
              <a:buNone/>
            </a:pPr>
            <a:r>
              <a:rPr lang="en-US" sz="2400" b="1" dirty="0">
                <a:solidFill>
                  <a:srgbClr val="0070C0"/>
                </a:solidFill>
                <a:latin typeface="Arial" panose="020B0604020202020204" pitchFamily="34" charset="0"/>
                <a:cs typeface="Arial" panose="020B0604020202020204" pitchFamily="34" charset="0"/>
              </a:rPr>
              <a:t>Treatment</a:t>
            </a:r>
          </a:p>
          <a:p>
            <a:pPr lvl="0">
              <a:buClr>
                <a:srgbClr val="F47B20"/>
              </a:buClr>
            </a:pPr>
            <a:r>
              <a:rPr lang="en-US" sz="2400" dirty="0">
                <a:solidFill>
                  <a:srgbClr val="000000"/>
                </a:solidFill>
                <a:latin typeface="Arial" panose="020B0604020202020204" pitchFamily="34" charset="0"/>
                <a:cs typeface="Arial" panose="020B0604020202020204" pitchFamily="34" charset="0"/>
              </a:rPr>
              <a:t>Relieve right </a:t>
            </a:r>
            <a:r>
              <a:rPr lang="en-US" sz="2400" dirty="0" smtClean="0">
                <a:solidFill>
                  <a:srgbClr val="000000"/>
                </a:solidFill>
                <a:latin typeface="Arial" panose="020B0604020202020204" pitchFamily="34" charset="0"/>
                <a:cs typeface="Arial" panose="020B0604020202020204" pitchFamily="34" charset="0"/>
              </a:rPr>
              <a:t>ventricular outflow </a:t>
            </a:r>
            <a:r>
              <a:rPr lang="en-US" sz="2400" dirty="0">
                <a:solidFill>
                  <a:srgbClr val="000000"/>
                </a:solidFill>
                <a:latin typeface="Arial" panose="020B0604020202020204" pitchFamily="34" charset="0"/>
                <a:cs typeface="Arial" panose="020B0604020202020204" pitchFamily="34" charset="0"/>
              </a:rPr>
              <a:t>tract stenosis</a:t>
            </a:r>
          </a:p>
          <a:p>
            <a:pPr lvl="0">
              <a:buClr>
                <a:srgbClr val="F47B20"/>
              </a:buClr>
            </a:pPr>
            <a:r>
              <a:rPr lang="en-US" sz="2400" dirty="0">
                <a:solidFill>
                  <a:srgbClr val="000000"/>
                </a:solidFill>
                <a:latin typeface="Arial" panose="020B0604020202020204" pitchFamily="34" charset="0"/>
                <a:cs typeface="Arial" panose="020B0604020202020204" pitchFamily="34" charset="0"/>
              </a:rPr>
              <a:t>Repair the VSD</a:t>
            </a:r>
          </a:p>
          <a:p>
            <a:endParaRPr lang="en-US" dirty="0"/>
          </a:p>
        </p:txBody>
      </p:sp>
      <p:pic>
        <p:nvPicPr>
          <p:cNvPr id="5" name="Picture 4"/>
          <p:cNvPicPr>
            <a:picLocks noChangeAspect="1"/>
          </p:cNvPicPr>
          <p:nvPr/>
        </p:nvPicPr>
        <p:blipFill>
          <a:blip r:embed="rId3"/>
          <a:stretch>
            <a:fillRect/>
          </a:stretch>
        </p:blipFill>
        <p:spPr>
          <a:xfrm>
            <a:off x="6373949" y="2618722"/>
            <a:ext cx="3971647" cy="4239278"/>
          </a:xfrm>
          <a:prstGeom prst="rect">
            <a:avLst/>
          </a:prstGeom>
        </p:spPr>
      </p:pic>
      <p:pic>
        <p:nvPicPr>
          <p:cNvPr id="6" name="Picture 5"/>
          <p:cNvPicPr>
            <a:picLocks noChangeAspect="1"/>
          </p:cNvPicPr>
          <p:nvPr/>
        </p:nvPicPr>
        <p:blipFill>
          <a:blip r:embed="rId4"/>
          <a:stretch>
            <a:fillRect/>
          </a:stretch>
        </p:blipFill>
        <p:spPr>
          <a:xfrm>
            <a:off x="7987779" y="4329591"/>
            <a:ext cx="381980" cy="1008427"/>
          </a:xfrm>
          <a:prstGeom prst="rect">
            <a:avLst/>
          </a:prstGeom>
        </p:spPr>
      </p:pic>
      <p:pic>
        <p:nvPicPr>
          <p:cNvPr id="7" name="Picture 6"/>
          <p:cNvPicPr>
            <a:picLocks noChangeAspect="1"/>
          </p:cNvPicPr>
          <p:nvPr/>
        </p:nvPicPr>
        <p:blipFill>
          <a:blip r:embed="rId5"/>
          <a:stretch>
            <a:fillRect/>
          </a:stretch>
        </p:blipFill>
        <p:spPr>
          <a:xfrm>
            <a:off x="8369759" y="4878231"/>
            <a:ext cx="552659" cy="664854"/>
          </a:xfrm>
          <a:prstGeom prst="rect">
            <a:avLst/>
          </a:prstGeom>
        </p:spPr>
      </p:pic>
      <p:pic>
        <p:nvPicPr>
          <p:cNvPr id="9" name="Picture 8"/>
          <p:cNvPicPr>
            <a:picLocks noChangeAspect="1"/>
          </p:cNvPicPr>
          <p:nvPr/>
        </p:nvPicPr>
        <p:blipFill>
          <a:blip r:embed="rId6"/>
          <a:stretch>
            <a:fillRect/>
          </a:stretch>
        </p:blipFill>
        <p:spPr>
          <a:xfrm>
            <a:off x="3024326" y="6016726"/>
            <a:ext cx="4572396" cy="585267"/>
          </a:xfrm>
          <a:prstGeom prst="rect">
            <a:avLst/>
          </a:prstGeom>
        </p:spPr>
      </p:pic>
    </p:spTree>
    <p:extLst>
      <p:ext uri="{BB962C8B-B14F-4D97-AF65-F5344CB8AC3E}">
        <p14:creationId xmlns:p14="http://schemas.microsoft.com/office/powerpoint/2010/main" val="1969761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Tetralogy of </a:t>
            </a:r>
            <a:r>
              <a:rPr lang="en-US" sz="3600" b="1" dirty="0" err="1">
                <a:latin typeface="Arial" panose="020B0604020202020204" pitchFamily="34" charset="0"/>
                <a:cs typeface="Arial" panose="020B0604020202020204" pitchFamily="34" charset="0"/>
              </a:rPr>
              <a:t>Fallot</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procedures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a:p>
        </p:txBody>
      </p:sp>
      <p:pic>
        <p:nvPicPr>
          <p:cNvPr id="5"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a:xfrm>
            <a:off x="1024128" y="1707380"/>
            <a:ext cx="8124669" cy="4601980"/>
          </a:xfrm>
          <a:prstGeom prst="rect">
            <a:avLst/>
          </a:prstGeom>
          <a:noFill/>
        </p:spPr>
      </p:pic>
    </p:spTree>
    <p:extLst>
      <p:ext uri="{BB962C8B-B14F-4D97-AF65-F5344CB8AC3E}">
        <p14:creationId xmlns:p14="http://schemas.microsoft.com/office/powerpoint/2010/main" val="7954339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prstClr val="black">
                    <a:lumMod val="95000"/>
                    <a:lumOff val="5000"/>
                  </a:prstClr>
                </a:solidFill>
                <a:latin typeface="Arial" panose="020B0604020202020204" pitchFamily="34" charset="0"/>
                <a:cs typeface="Arial" panose="020B0604020202020204" pitchFamily="34" charset="0"/>
              </a:rPr>
              <a:t>Repair of </a:t>
            </a:r>
            <a:r>
              <a:rPr lang="en-US" sz="4000" b="1" dirty="0" smtClean="0">
                <a:solidFill>
                  <a:prstClr val="black">
                    <a:lumMod val="95000"/>
                    <a:lumOff val="5000"/>
                  </a:prstClr>
                </a:solidFill>
                <a:latin typeface="Arial" panose="020B0604020202020204" pitchFamily="34" charset="0"/>
                <a:cs typeface="Arial" panose="020B0604020202020204" pitchFamily="34" charset="0"/>
              </a:rPr>
              <a:t>TOF coding clinic</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8" y="1858780"/>
            <a:ext cx="9948672" cy="4721902"/>
          </a:xfrm>
        </p:spPr>
        <p:txBody>
          <a:bodyPr>
            <a:normAutofit lnSpcReduction="10000"/>
          </a:bodyPr>
          <a:lstStyle/>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ICD-10-CM/PCS Coding Clinic, Second Quarter ICD-10 2016 Pages: 23-24 Effective with discharges: May 27, 2016</a:t>
            </a:r>
          </a:p>
          <a:p>
            <a:pPr marL="0" lvl="0" indent="0" defTabSz="457200">
              <a:lnSpc>
                <a:spcPct val="100000"/>
              </a:lnSpc>
              <a:spcBef>
                <a:spcPts val="0"/>
              </a:spcBef>
              <a:spcAft>
                <a:spcPts val="600"/>
              </a:spcAft>
              <a:buClr>
                <a:srgbClr val="F47B20"/>
              </a:buClr>
              <a:buSzTx/>
              <a:buNone/>
            </a:pPr>
            <a:r>
              <a:rPr lang="en-US" sz="2400" b="1" dirty="0">
                <a:solidFill>
                  <a:srgbClr val="000000"/>
                </a:solidFill>
                <a:latin typeface="Arial" panose="020B0604020202020204" pitchFamily="34" charset="0"/>
                <a:cs typeface="Arial" panose="020B0604020202020204" pitchFamily="34" charset="0"/>
              </a:rPr>
              <a:t>Question:</a:t>
            </a:r>
          </a:p>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A patient with tetralogy of </a:t>
            </a:r>
            <a:r>
              <a:rPr lang="en-US" sz="2400" dirty="0" err="1">
                <a:solidFill>
                  <a:srgbClr val="000000"/>
                </a:solidFill>
                <a:latin typeface="Arial" panose="020B0604020202020204" pitchFamily="34" charset="0"/>
                <a:cs typeface="Arial" panose="020B0604020202020204" pitchFamily="34" charset="0"/>
              </a:rPr>
              <a:t>Fallot</a:t>
            </a:r>
            <a:r>
              <a:rPr lang="en-US" sz="2400" dirty="0">
                <a:solidFill>
                  <a:srgbClr val="000000"/>
                </a:solidFill>
                <a:latin typeface="Arial" panose="020B0604020202020204" pitchFamily="34" charset="0"/>
                <a:cs typeface="Arial" panose="020B0604020202020204" pitchFamily="34" charset="0"/>
              </a:rPr>
              <a:t> presents for repair. During the procedure, the anterior portion of the pericardium was resected and treated in </a:t>
            </a:r>
            <a:r>
              <a:rPr lang="en-US" sz="2400" dirty="0" err="1">
                <a:solidFill>
                  <a:srgbClr val="000000"/>
                </a:solidFill>
                <a:latin typeface="Arial" panose="020B0604020202020204" pitchFamily="34" charset="0"/>
                <a:cs typeface="Arial" panose="020B0604020202020204" pitchFamily="34" charset="0"/>
              </a:rPr>
              <a:t>glutaraldehyde</a:t>
            </a:r>
            <a:r>
              <a:rPr lang="en-US" sz="2400" dirty="0">
                <a:solidFill>
                  <a:srgbClr val="000000"/>
                </a:solidFill>
                <a:latin typeface="Arial" panose="020B0604020202020204" pitchFamily="34" charset="0"/>
                <a:cs typeface="Arial" panose="020B0604020202020204" pitchFamily="34" charset="0"/>
              </a:rPr>
              <a:t>. Following the repair, the pulmonary </a:t>
            </a:r>
            <a:r>
              <a:rPr lang="en-US" sz="2400" dirty="0" err="1">
                <a:solidFill>
                  <a:srgbClr val="000000"/>
                </a:solidFill>
                <a:latin typeface="Arial" panose="020B0604020202020204" pitchFamily="34" charset="0"/>
                <a:cs typeface="Arial" panose="020B0604020202020204" pitchFamily="34" charset="0"/>
              </a:rPr>
              <a:t>arteriotomy</a:t>
            </a:r>
            <a:r>
              <a:rPr lang="en-US" sz="2400" dirty="0">
                <a:solidFill>
                  <a:srgbClr val="000000"/>
                </a:solidFill>
                <a:latin typeface="Arial" panose="020B0604020202020204" pitchFamily="34" charset="0"/>
                <a:cs typeface="Arial" panose="020B0604020202020204" pitchFamily="34" charset="0"/>
              </a:rPr>
              <a:t> site was closed with the autologous pericardial patch to enlarge the main pulmonary artery and left pulmonary artery. The </a:t>
            </a:r>
            <a:r>
              <a:rPr lang="en-US" sz="2400" dirty="0" err="1">
                <a:solidFill>
                  <a:srgbClr val="000000"/>
                </a:solidFill>
                <a:latin typeface="Arial" panose="020B0604020202020204" pitchFamily="34" charset="0"/>
                <a:cs typeface="Arial" panose="020B0604020202020204" pitchFamily="34" charset="0"/>
              </a:rPr>
              <a:t>infundibulotomy</a:t>
            </a:r>
            <a:r>
              <a:rPr lang="en-US" sz="2400" dirty="0">
                <a:solidFill>
                  <a:srgbClr val="000000"/>
                </a:solidFill>
                <a:latin typeface="Arial" panose="020B0604020202020204" pitchFamily="34" charset="0"/>
                <a:cs typeface="Arial" panose="020B0604020202020204" pitchFamily="34" charset="0"/>
              </a:rPr>
              <a:t> was closed with an autologous pericardial patch to enlarge the area with running </a:t>
            </a:r>
            <a:r>
              <a:rPr lang="en-US" sz="2400" dirty="0" err="1">
                <a:solidFill>
                  <a:srgbClr val="000000"/>
                </a:solidFill>
                <a:latin typeface="Arial" panose="020B0604020202020204" pitchFamily="34" charset="0"/>
                <a:cs typeface="Arial" panose="020B0604020202020204" pitchFamily="34" charset="0"/>
              </a:rPr>
              <a:t>Prolene</a:t>
            </a:r>
            <a:r>
              <a:rPr lang="en-US" sz="2400" dirty="0">
                <a:solidFill>
                  <a:srgbClr val="000000"/>
                </a:solidFill>
                <a:latin typeface="Arial" panose="020B0604020202020204" pitchFamily="34" charset="0"/>
                <a:cs typeface="Arial" panose="020B0604020202020204" pitchFamily="34" charset="0"/>
              </a:rPr>
              <a:t>® suture.</a:t>
            </a:r>
          </a:p>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Should the pericardial excision be coded separately? Also, should the closure with pericardial patch be coded separately? If so, what is the appropriate root operation?</a:t>
            </a:r>
          </a:p>
          <a:p>
            <a:endParaRPr lang="en-US" dirty="0"/>
          </a:p>
        </p:txBody>
      </p:sp>
    </p:spTree>
    <p:extLst>
      <p:ext uri="{BB962C8B-B14F-4D97-AF65-F5344CB8AC3E}">
        <p14:creationId xmlns:p14="http://schemas.microsoft.com/office/powerpoint/2010/main" val="3347226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Learning Objectives</a:t>
            </a:r>
          </a:p>
        </p:txBody>
      </p:sp>
      <p:sp>
        <p:nvSpPr>
          <p:cNvPr id="3" name="Content Placeholder 2"/>
          <p:cNvSpPr>
            <a:spLocks noGrp="1"/>
          </p:cNvSpPr>
          <p:nvPr>
            <p:ph idx="1"/>
          </p:nvPr>
        </p:nvSpPr>
        <p:spPr>
          <a:xfrm>
            <a:off x="966377" y="1910614"/>
            <a:ext cx="9720073" cy="4442059"/>
          </a:xfrm>
        </p:spPr>
        <p:txBody>
          <a:bodyPr>
            <a:normAutofit fontScale="62500" lnSpcReduction="20000"/>
          </a:bodyPr>
          <a:lstStyle/>
          <a:p>
            <a:r>
              <a:rPr lang="en-US" sz="3200" dirty="0">
                <a:latin typeface="Arial" panose="020B0604020202020204" pitchFamily="34" charset="0"/>
                <a:cs typeface="Arial" panose="020B0604020202020204" pitchFamily="34" charset="0"/>
              </a:rPr>
              <a:t>At the completion of this educational activity, the learner will be able to</a:t>
            </a:r>
            <a:r>
              <a:rPr lang="en-US" sz="3200" dirty="0" smtClean="0">
                <a:latin typeface="Arial" panose="020B0604020202020204" pitchFamily="34" charset="0"/>
                <a:cs typeface="Arial" panose="020B0604020202020204" pitchFamily="34" charset="0"/>
              </a:rPr>
              <a:t>:</a:t>
            </a:r>
          </a:p>
          <a:p>
            <a:endParaRPr lang="en-US" sz="3200" dirty="0" smtClean="0">
              <a:latin typeface="Arial" panose="020B0604020202020204" pitchFamily="34" charset="0"/>
              <a:cs typeface="Arial" panose="020B0604020202020204" pitchFamily="34" charset="0"/>
            </a:endParaRPr>
          </a:p>
          <a:p>
            <a:pPr lvl="1">
              <a:lnSpc>
                <a:spcPct val="160000"/>
              </a:lnSpc>
            </a:pPr>
            <a:r>
              <a:rPr lang="en-US" sz="3200" dirty="0" smtClean="0">
                <a:latin typeface="Arial" panose="020B0604020202020204" pitchFamily="34" charset="0"/>
                <a:cs typeface="Arial" panose="020B0604020202020204" pitchFamily="34" charset="0"/>
              </a:rPr>
              <a:t>Describe </a:t>
            </a:r>
            <a:r>
              <a:rPr lang="en-US" sz="3200" dirty="0">
                <a:latin typeface="Arial" panose="020B0604020202020204" pitchFamily="34" charset="0"/>
                <a:cs typeface="Arial" panose="020B0604020202020204" pitchFamily="34" charset="0"/>
              </a:rPr>
              <a:t>the complex anatomy of </a:t>
            </a:r>
            <a:r>
              <a:rPr lang="en-US" sz="3200" dirty="0" smtClean="0">
                <a:latin typeface="Arial" panose="020B0604020202020204" pitchFamily="34" charset="0"/>
                <a:cs typeface="Arial" panose="020B0604020202020204" pitchFamily="34" charset="0"/>
              </a:rPr>
              <a:t>common </a:t>
            </a:r>
            <a:r>
              <a:rPr lang="en-US" sz="3200" dirty="0">
                <a:latin typeface="Arial" panose="020B0604020202020204" pitchFamily="34" charset="0"/>
                <a:cs typeface="Arial" panose="020B0604020202020204" pitchFamily="34" charset="0"/>
              </a:rPr>
              <a:t>congenital heart </a:t>
            </a:r>
            <a:r>
              <a:rPr lang="en-US" sz="3200" dirty="0" smtClean="0">
                <a:latin typeface="Arial" panose="020B0604020202020204" pitchFamily="34" charset="0"/>
                <a:cs typeface="Arial" panose="020B0604020202020204" pitchFamily="34" charset="0"/>
              </a:rPr>
              <a:t>defects.</a:t>
            </a:r>
          </a:p>
          <a:p>
            <a:pPr lvl="1">
              <a:lnSpc>
                <a:spcPct val="160000"/>
              </a:lnSpc>
            </a:pPr>
            <a:r>
              <a:rPr lang="en-US" sz="3200" dirty="0" smtClean="0">
                <a:latin typeface="Arial" panose="020B0604020202020204" pitchFamily="34" charset="0"/>
                <a:cs typeface="Arial" panose="020B0604020202020204" pitchFamily="34" charset="0"/>
              </a:rPr>
              <a:t>Discuss the intricacies of various congenital anomalies for accurate code assignment in ICD-10.</a:t>
            </a:r>
          </a:p>
          <a:p>
            <a:pPr lvl="1">
              <a:lnSpc>
                <a:spcPct val="160000"/>
              </a:lnSpc>
            </a:pPr>
            <a:r>
              <a:rPr lang="en-US" sz="3200" dirty="0" smtClean="0">
                <a:latin typeface="Arial" panose="020B0604020202020204" pitchFamily="34" charset="0"/>
                <a:cs typeface="Arial" panose="020B0604020202020204" pitchFamily="34" charset="0"/>
              </a:rPr>
              <a:t>Identify documentation needs related to congenital heart defects.</a:t>
            </a:r>
            <a:endParaRPr lang="en-US" sz="3200" dirty="0">
              <a:latin typeface="Arial" panose="020B0604020202020204" pitchFamily="34" charset="0"/>
              <a:cs typeface="Arial" panose="020B0604020202020204" pitchFamily="34" charset="0"/>
            </a:endParaRPr>
          </a:p>
          <a:p>
            <a:pPr lvl="1">
              <a:lnSpc>
                <a:spcPct val="160000"/>
              </a:lnSpc>
            </a:pPr>
            <a:r>
              <a:rPr lang="en-US" sz="3200" dirty="0" smtClean="0">
                <a:latin typeface="Arial" panose="020B0604020202020204" pitchFamily="34" charset="0"/>
                <a:cs typeface="Arial" panose="020B0604020202020204" pitchFamily="34" charset="0"/>
              </a:rPr>
              <a:t>Develop query opportunities for secondary diagnoses in congenital heart defects. </a:t>
            </a:r>
          </a:p>
          <a:p>
            <a:pPr lvl="1">
              <a:lnSpc>
                <a:spcPct val="160000"/>
              </a:lnSpc>
            </a:pPr>
            <a:r>
              <a:rPr lang="en-US" sz="3200" dirty="0" smtClean="0">
                <a:latin typeface="Arial" panose="020B0604020202020204" pitchFamily="34" charset="0"/>
                <a:cs typeface="Arial" panose="020B0604020202020204" pitchFamily="34" charset="0"/>
              </a:rPr>
              <a:t>Relate the </a:t>
            </a:r>
            <a:r>
              <a:rPr lang="en-US" sz="3200" i="1" dirty="0" smtClean="0">
                <a:latin typeface="Arial" panose="020B0604020202020204" pitchFamily="34" charset="0"/>
                <a:cs typeface="Arial" panose="020B0604020202020204" pitchFamily="34" charset="0"/>
              </a:rPr>
              <a:t>CMS ICD-10-CM/PCS Official Guidelines for Coding and Reporting</a:t>
            </a:r>
            <a:r>
              <a:rPr lang="en-US" sz="3200" dirty="0" smtClean="0">
                <a:latin typeface="Arial" panose="020B0604020202020204" pitchFamily="34" charset="0"/>
                <a:cs typeface="Arial" panose="020B0604020202020204" pitchFamily="34" charset="0"/>
              </a:rPr>
              <a:t> for appropriate code assignment in congenital heart defects.  </a:t>
            </a:r>
            <a:endParaRPr lang="en-US" sz="3200" dirty="0">
              <a:latin typeface="Arial" panose="020B0604020202020204" pitchFamily="34" charset="0"/>
              <a:cs typeface="Arial" panose="020B0604020202020204" pitchFamily="34" charset="0"/>
            </a:endParaRPr>
          </a:p>
          <a:p>
            <a:pPr marL="128016" lvl="1" indent="0">
              <a:lnSpc>
                <a:spcPct val="160000"/>
              </a:lnSpc>
              <a:buNone/>
            </a:pPr>
            <a:endParaRPr lang="en-US" dirty="0">
              <a:solidFill>
                <a:srgbClr val="FF0000"/>
              </a:solidFill>
            </a:endParaRPr>
          </a:p>
        </p:txBody>
      </p:sp>
    </p:spTree>
    <p:extLst>
      <p:ext uri="{BB962C8B-B14F-4D97-AF65-F5344CB8AC3E}">
        <p14:creationId xmlns:p14="http://schemas.microsoft.com/office/powerpoint/2010/main" val="486685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prstClr val="black">
                    <a:lumMod val="95000"/>
                    <a:lumOff val="5000"/>
                  </a:prstClr>
                </a:solidFill>
                <a:latin typeface="Arial" panose="020B0604020202020204" pitchFamily="34" charset="0"/>
                <a:cs typeface="Arial" panose="020B0604020202020204" pitchFamily="34" charset="0"/>
              </a:rPr>
              <a:t>Repair of </a:t>
            </a:r>
            <a:r>
              <a:rPr lang="en-US" sz="4400" b="1" dirty="0" smtClean="0">
                <a:solidFill>
                  <a:prstClr val="black">
                    <a:lumMod val="95000"/>
                    <a:lumOff val="5000"/>
                  </a:prstClr>
                </a:solidFill>
                <a:latin typeface="Arial" panose="020B0604020202020204" pitchFamily="34" charset="0"/>
                <a:cs typeface="Arial" panose="020B0604020202020204" pitchFamily="34" charset="0"/>
              </a:rPr>
              <a:t>TOF coding clinic</a:t>
            </a: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8" y="1783830"/>
            <a:ext cx="9843741" cy="4781862"/>
          </a:xfrm>
        </p:spPr>
        <p:txBody>
          <a:bodyPr>
            <a:normAutofit lnSpcReduction="10000"/>
          </a:bodyPr>
          <a:lstStyle/>
          <a:p>
            <a:pPr marL="0" lvl="0" indent="0" defTabSz="457200">
              <a:lnSpc>
                <a:spcPct val="100000"/>
              </a:lnSpc>
              <a:spcBef>
                <a:spcPts val="0"/>
              </a:spcBef>
              <a:spcAft>
                <a:spcPts val="600"/>
              </a:spcAft>
              <a:buClr>
                <a:srgbClr val="F47B20"/>
              </a:buClr>
              <a:buSzTx/>
              <a:buNone/>
            </a:pPr>
            <a:r>
              <a:rPr lang="en-US" sz="2400" b="1" dirty="0">
                <a:solidFill>
                  <a:srgbClr val="000000"/>
                </a:solidFill>
                <a:latin typeface="Arial" panose="020B0604020202020204" pitchFamily="34" charset="0"/>
                <a:cs typeface="Arial" panose="020B0604020202020204" pitchFamily="34" charset="0"/>
              </a:rPr>
              <a:t>Answer: </a:t>
            </a:r>
          </a:p>
          <a:p>
            <a:pPr marL="0" lvl="0" indent="0" defTabSz="457200">
              <a:lnSpc>
                <a:spcPct val="100000"/>
              </a:lnSpc>
              <a:spcBef>
                <a:spcPts val="0"/>
              </a:spcBef>
              <a:spcAft>
                <a:spcPts val="600"/>
              </a:spcAft>
              <a:buClr>
                <a:srgbClr val="F47B20"/>
              </a:buClr>
              <a:buSzTx/>
              <a:buNone/>
            </a:pPr>
            <a:r>
              <a:rPr lang="en-US" dirty="0">
                <a:solidFill>
                  <a:srgbClr val="000000"/>
                </a:solidFill>
                <a:latin typeface="Arial" panose="020B0604020202020204" pitchFamily="34" charset="0"/>
                <a:cs typeface="Arial" panose="020B0604020202020204" pitchFamily="34" charset="0"/>
              </a:rPr>
              <a:t>When autologous graft is obtained from the site of the procedure, (for example, bone graft obtained from the operative site during a fusion procedure) the tissue harvest is typically not coded separately. Therefore, do not assign a separate code for the pericardial excision. The root operation "Supplement" is assigned for the augmentation of the left pulmonary artery and pulmonary trunk as stated in the operative report. Assign ICD-10-PCS codes as follows:</a:t>
            </a:r>
          </a:p>
          <a:p>
            <a:pPr marL="0" lvl="0" indent="0" defTabSz="457200">
              <a:lnSpc>
                <a:spcPct val="100000"/>
              </a:lnSpc>
              <a:spcBef>
                <a:spcPts val="0"/>
              </a:spcBef>
              <a:spcAft>
                <a:spcPts val="600"/>
              </a:spcAft>
              <a:buClr>
                <a:srgbClr val="F47B20"/>
              </a:buClr>
              <a:buSzTx/>
              <a:buNone/>
            </a:pPr>
            <a:endParaRPr lang="en-US" sz="24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b="1" dirty="0">
                <a:solidFill>
                  <a:srgbClr val="000000"/>
                </a:solidFill>
                <a:latin typeface="Arial" panose="020B0604020202020204" pitchFamily="34" charset="0"/>
                <a:cs typeface="Arial" panose="020B0604020202020204" pitchFamily="34" charset="0"/>
              </a:rPr>
              <a:t>02UR07Z</a:t>
            </a:r>
            <a:r>
              <a:rPr lang="en-US" sz="2400" dirty="0">
                <a:solidFill>
                  <a:srgbClr val="000000"/>
                </a:solidFill>
                <a:latin typeface="Arial" panose="020B0604020202020204" pitchFamily="34" charset="0"/>
                <a:cs typeface="Arial" panose="020B0604020202020204" pitchFamily="34" charset="0"/>
              </a:rPr>
              <a:t> Supplement left pulmonary artery with autologous tissue substitute, open approach </a:t>
            </a:r>
          </a:p>
          <a:p>
            <a:pPr marL="0" lvl="0" indent="0" defTabSz="457200">
              <a:lnSpc>
                <a:spcPct val="100000"/>
              </a:lnSpc>
              <a:spcBef>
                <a:spcPts val="0"/>
              </a:spcBef>
              <a:spcAft>
                <a:spcPts val="600"/>
              </a:spcAft>
              <a:buClr>
                <a:srgbClr val="F47B20"/>
              </a:buClr>
              <a:buSzTx/>
              <a:buNone/>
            </a:pPr>
            <a:r>
              <a:rPr lang="en-US" sz="2400" b="1" dirty="0">
                <a:solidFill>
                  <a:srgbClr val="000000"/>
                </a:solidFill>
                <a:latin typeface="Arial" panose="020B0604020202020204" pitchFamily="34" charset="0"/>
                <a:cs typeface="Arial" panose="020B0604020202020204" pitchFamily="34" charset="0"/>
              </a:rPr>
              <a:t>02UP07Z</a:t>
            </a:r>
            <a:r>
              <a:rPr lang="en-US" sz="2400" dirty="0">
                <a:solidFill>
                  <a:srgbClr val="000000"/>
                </a:solidFill>
                <a:latin typeface="Arial" panose="020B0604020202020204" pitchFamily="34" charset="0"/>
                <a:cs typeface="Arial" panose="020B0604020202020204" pitchFamily="34" charset="0"/>
              </a:rPr>
              <a:t> Supplement pulmonary trunk with autologous tissue substitute, open approach</a:t>
            </a:r>
          </a:p>
          <a:p>
            <a:endParaRPr lang="en-US" dirty="0"/>
          </a:p>
        </p:txBody>
      </p:sp>
    </p:spTree>
    <p:extLst>
      <p:ext uri="{BB962C8B-B14F-4D97-AF65-F5344CB8AC3E}">
        <p14:creationId xmlns:p14="http://schemas.microsoft.com/office/powerpoint/2010/main" val="347234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prstClr val="black">
                    <a:lumMod val="95000"/>
                    <a:lumOff val="5000"/>
                  </a:prstClr>
                </a:solidFill>
                <a:latin typeface="Arial" panose="020B0604020202020204" pitchFamily="34" charset="0"/>
                <a:cs typeface="Arial" panose="020B0604020202020204" pitchFamily="34" charset="0"/>
              </a:rPr>
              <a:t>Repair of TOF coding </a:t>
            </a:r>
            <a:r>
              <a:rPr lang="en-US" sz="4000" b="1" dirty="0" smtClean="0">
                <a:solidFill>
                  <a:prstClr val="black">
                    <a:lumMod val="95000"/>
                    <a:lumOff val="5000"/>
                  </a:prstClr>
                </a:solidFill>
                <a:latin typeface="Arial" panose="020B0604020202020204" pitchFamily="34" charset="0"/>
                <a:cs typeface="Arial" panose="020B0604020202020204" pitchFamily="34" charset="0"/>
              </a:rPr>
              <a:t>clinic #2</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8" y="1918741"/>
            <a:ext cx="10443347" cy="4766872"/>
          </a:xfrm>
        </p:spPr>
        <p:txBody>
          <a:bodyPr>
            <a:normAutofit/>
          </a:bodyPr>
          <a:lstStyle/>
          <a:p>
            <a:r>
              <a:rPr lang="en-US" sz="2400" dirty="0">
                <a:latin typeface="Arial" panose="020B0604020202020204" pitchFamily="34" charset="0"/>
                <a:cs typeface="Arial" panose="020B0604020202020204" pitchFamily="34" charset="0"/>
              </a:rPr>
              <a:t>ICD-10-CM/PCS Coding Clinic, </a:t>
            </a:r>
            <a:r>
              <a:rPr lang="en-US" sz="2400" b="1" dirty="0">
                <a:latin typeface="Arial" panose="020B0604020202020204" pitchFamily="34" charset="0"/>
                <a:cs typeface="Arial" panose="020B0604020202020204" pitchFamily="34" charset="0"/>
              </a:rPr>
              <a:t>Third Quarter ICD-10 2014 </a:t>
            </a:r>
            <a:r>
              <a:rPr lang="en-US" sz="2400" dirty="0">
                <a:latin typeface="Arial" panose="020B0604020202020204" pitchFamily="34" charset="0"/>
                <a:cs typeface="Arial" panose="020B0604020202020204" pitchFamily="34" charset="0"/>
              </a:rPr>
              <a:t>Pages: 16-17 Effective with discharges: September 15, 2014</a:t>
            </a:r>
          </a:p>
          <a:p>
            <a:pPr marL="0" indent="0">
              <a:buNone/>
            </a:pPr>
            <a:r>
              <a:rPr lang="en-US" sz="2400" b="1" dirty="0" smtClean="0">
                <a:latin typeface="Arial" panose="020B0604020202020204" pitchFamily="34" charset="0"/>
                <a:cs typeface="Arial" panose="020B0604020202020204" pitchFamily="34" charset="0"/>
              </a:rPr>
              <a:t>Question</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A 4-month-old boy with a large </a:t>
            </a:r>
            <a:r>
              <a:rPr lang="en-US" sz="2400" dirty="0" err="1">
                <a:latin typeface="Arial" panose="020B0604020202020204" pitchFamily="34" charset="0"/>
                <a:cs typeface="Arial" panose="020B0604020202020204" pitchFamily="34" charset="0"/>
              </a:rPr>
              <a:t>conoventricular</a:t>
            </a:r>
            <a:r>
              <a:rPr lang="en-US" sz="2400" dirty="0">
                <a:latin typeface="Arial" panose="020B0604020202020204" pitchFamily="34" charset="0"/>
                <a:cs typeface="Arial" panose="020B0604020202020204" pitchFamily="34" charset="0"/>
              </a:rPr>
              <a:t> ventricular septal defect (VSD) with mild aortic override and mild anterior deviation of the </a:t>
            </a:r>
            <a:r>
              <a:rPr lang="en-US" sz="2400" dirty="0" err="1">
                <a:latin typeface="Arial" panose="020B0604020202020204" pitchFamily="34" charset="0"/>
                <a:cs typeface="Arial" panose="020B0604020202020204" pitchFamily="34" charset="0"/>
              </a:rPr>
              <a:t>conal</a:t>
            </a:r>
            <a:r>
              <a:rPr lang="en-US" sz="2400" dirty="0">
                <a:latin typeface="Arial" panose="020B0604020202020204" pitchFamily="34" charset="0"/>
                <a:cs typeface="Arial" panose="020B0604020202020204" pitchFamily="34" charset="0"/>
              </a:rPr>
              <a:t> septum was admitted for surgical repair. The surgeon accomplished a repair of Tetralogy of </a:t>
            </a:r>
            <a:r>
              <a:rPr lang="en-US" sz="2400" dirty="0" err="1">
                <a:latin typeface="Arial" panose="020B0604020202020204" pitchFamily="34" charset="0"/>
                <a:cs typeface="Arial" panose="020B0604020202020204" pitchFamily="34" charset="0"/>
              </a:rPr>
              <a:t>Fallot</a:t>
            </a:r>
            <a:r>
              <a:rPr lang="en-US" sz="2400" dirty="0">
                <a:latin typeface="Arial" panose="020B0604020202020204" pitchFamily="34" charset="0"/>
                <a:cs typeface="Arial" panose="020B0604020202020204" pitchFamily="34" charset="0"/>
              </a:rPr>
              <a:t>. At surgery, cardiopulmonary bypass was established; the </a:t>
            </a:r>
            <a:r>
              <a:rPr lang="en-US" sz="2400" dirty="0" err="1">
                <a:latin typeface="Arial" panose="020B0604020202020204" pitchFamily="34" charset="0"/>
                <a:cs typeface="Arial" panose="020B0604020202020204" pitchFamily="34" charset="0"/>
              </a:rPr>
              <a:t>ligamentum</a:t>
            </a:r>
            <a:r>
              <a:rPr lang="en-US" sz="2400" dirty="0">
                <a:latin typeface="Arial" panose="020B0604020202020204" pitchFamily="34" charset="0"/>
                <a:cs typeface="Arial" panose="020B0604020202020204" pitchFamily="34" charset="0"/>
              </a:rPr>
              <a:t> was ligated; the thymus was resected; the right ventricle outflow tract (RVOT) was divided and widened; and closure of VSD was done with a </a:t>
            </a:r>
            <a:r>
              <a:rPr lang="en-US" sz="2400" dirty="0" err="1">
                <a:latin typeface="Arial" panose="020B0604020202020204" pitchFamily="34" charset="0"/>
                <a:cs typeface="Arial" panose="020B0604020202020204" pitchFamily="34" charset="0"/>
              </a:rPr>
              <a:t>Gore-tex</a:t>
            </a:r>
            <a:r>
              <a:rPr lang="en-US" sz="2400" dirty="0">
                <a:latin typeface="Arial" panose="020B0604020202020204" pitchFamily="34" charset="0"/>
                <a:cs typeface="Arial" panose="020B0604020202020204" pitchFamily="34" charset="0"/>
              </a:rPr>
              <a:t>® patch. What is the correct ICD-10-CM diagnosis code assignment for obstruction of the right ventricular outflow tract (RVOT) muscle bundles? What are the correct ICD-10-PCS procedure code assignments? </a:t>
            </a:r>
          </a:p>
          <a:p>
            <a:endParaRPr lang="en-US" dirty="0"/>
          </a:p>
        </p:txBody>
      </p:sp>
    </p:spTree>
    <p:extLst>
      <p:ext uri="{BB962C8B-B14F-4D97-AF65-F5344CB8AC3E}">
        <p14:creationId xmlns:p14="http://schemas.microsoft.com/office/powerpoint/2010/main" val="85767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prstClr val="black">
                    <a:lumMod val="95000"/>
                    <a:lumOff val="5000"/>
                  </a:prstClr>
                </a:solidFill>
                <a:latin typeface="Arial" panose="020B0604020202020204" pitchFamily="34" charset="0"/>
                <a:cs typeface="Arial" panose="020B0604020202020204" pitchFamily="34" charset="0"/>
              </a:rPr>
              <a:t>Repair of TOF coding clinic #2</a:t>
            </a:r>
            <a:endParaRPr lang="en-US" dirty="0"/>
          </a:p>
        </p:txBody>
      </p:sp>
      <p:sp>
        <p:nvSpPr>
          <p:cNvPr id="3" name="Content Placeholder 2"/>
          <p:cNvSpPr>
            <a:spLocks noGrp="1"/>
          </p:cNvSpPr>
          <p:nvPr>
            <p:ph idx="1"/>
          </p:nvPr>
        </p:nvSpPr>
        <p:spPr>
          <a:xfrm>
            <a:off x="1024129" y="2084831"/>
            <a:ext cx="9720072" cy="4375929"/>
          </a:xfrm>
        </p:spPr>
        <p:txBody>
          <a:bodyPr>
            <a:normAutofit fontScale="77500" lnSpcReduction="20000"/>
          </a:bodyPr>
          <a:lstStyle/>
          <a:p>
            <a:r>
              <a:rPr lang="en-US" sz="2400" b="1" dirty="0">
                <a:latin typeface="Arial" panose="020B0604020202020204" pitchFamily="34" charset="0"/>
                <a:cs typeface="Arial" panose="020B0604020202020204" pitchFamily="34" charset="0"/>
              </a:rPr>
              <a:t>Answer:</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Assign </a:t>
            </a:r>
            <a:r>
              <a:rPr lang="en-US" sz="2400" dirty="0">
                <a:latin typeface="Arial" panose="020B0604020202020204" pitchFamily="34" charset="0"/>
                <a:cs typeface="Arial" panose="020B0604020202020204" pitchFamily="34" charset="0"/>
              </a:rPr>
              <a:t>code Q21.3, Tetralogy of </a:t>
            </a:r>
            <a:r>
              <a:rPr lang="en-US" sz="2400" dirty="0" err="1">
                <a:latin typeface="Arial" panose="020B0604020202020204" pitchFamily="34" charset="0"/>
                <a:cs typeface="Arial" panose="020B0604020202020204" pitchFamily="34" charset="0"/>
              </a:rPr>
              <a:t>Fallot</a:t>
            </a:r>
            <a:r>
              <a:rPr lang="en-US" sz="2400" dirty="0">
                <a:latin typeface="Arial" panose="020B0604020202020204" pitchFamily="34" charset="0"/>
                <a:cs typeface="Arial" panose="020B0604020202020204" pitchFamily="34" charset="0"/>
              </a:rPr>
              <a:t>, as the principal diagnosis. No separate diagnosis code is assigned for the obstruction of the right ventricular outflow tract muscle bundles, since the obstruction is a component of the Tetralogy of </a:t>
            </a:r>
            <a:r>
              <a:rPr lang="en-US" sz="2400" dirty="0" err="1">
                <a:latin typeface="Arial" panose="020B0604020202020204" pitchFamily="34" charset="0"/>
                <a:cs typeface="Arial" panose="020B0604020202020204" pitchFamily="34" charset="0"/>
              </a:rPr>
              <a:t>Fallot</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The ICD-10-PCS code assignments for the surgery to correct tetralogy of </a:t>
            </a:r>
            <a:r>
              <a:rPr lang="en-US" sz="2400" dirty="0" err="1">
                <a:latin typeface="Arial" panose="020B0604020202020204" pitchFamily="34" charset="0"/>
                <a:cs typeface="Arial" panose="020B0604020202020204" pitchFamily="34" charset="0"/>
              </a:rPr>
              <a:t>Fallot</a:t>
            </a:r>
            <a:r>
              <a:rPr lang="en-US" sz="2400" dirty="0">
                <a:latin typeface="Arial" panose="020B0604020202020204" pitchFamily="34" charset="0"/>
                <a:cs typeface="Arial" panose="020B0604020202020204" pitchFamily="34" charset="0"/>
              </a:rPr>
              <a:t> may be different for each case, since the repair can be performed at various stages. Therefore assign the ICD-10-PCS code(s) describing what was being done during that surgical episode. For this particular case, assign the following ICD-10-PCS codes:</a:t>
            </a:r>
          </a:p>
          <a:p>
            <a:r>
              <a:rPr lang="en-US" sz="2400" b="1" dirty="0">
                <a:latin typeface="Arial" panose="020B0604020202020204" pitchFamily="34" charset="0"/>
                <a:cs typeface="Arial" panose="020B0604020202020204" pitchFamily="34" charset="0"/>
              </a:rPr>
              <a:t>02NK0ZZ</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Release </a:t>
            </a:r>
            <a:r>
              <a:rPr lang="en-US" sz="2400" dirty="0">
                <a:latin typeface="Arial" panose="020B0604020202020204" pitchFamily="34" charset="0"/>
                <a:cs typeface="Arial" panose="020B0604020202020204" pitchFamily="34" charset="0"/>
              </a:rPr>
              <a:t>of right ventricle, open approach (for the widening of the right ventricular outflow tract). 	</a:t>
            </a:r>
          </a:p>
          <a:p>
            <a:pPr marL="0" indent="0">
              <a:buNone/>
            </a:pPr>
            <a:r>
              <a:rPr lang="en-US" sz="2400" b="1" dirty="0" smtClean="0">
                <a:latin typeface="Arial" panose="020B0604020202020204" pitchFamily="34" charset="0"/>
                <a:cs typeface="Arial" panose="020B0604020202020204" pitchFamily="34" charset="0"/>
              </a:rPr>
              <a:t>02UM0JZ</a:t>
            </a:r>
            <a:r>
              <a:rPr lang="en-US" sz="2400" dirty="0" smtClean="0">
                <a:latin typeface="Arial" panose="020B0604020202020204" pitchFamily="34" charset="0"/>
                <a:cs typeface="Arial" panose="020B0604020202020204" pitchFamily="34" charset="0"/>
              </a:rPr>
              <a:t> Supplement </a:t>
            </a:r>
            <a:r>
              <a:rPr lang="en-US" sz="2400" dirty="0">
                <a:latin typeface="Arial" panose="020B0604020202020204" pitchFamily="34" charset="0"/>
                <a:cs typeface="Arial" panose="020B0604020202020204" pitchFamily="34" charset="0"/>
              </a:rPr>
              <a:t>ventricular septum, with synthetic substitute, open approach (for the closure of the ventricular septal defect with </a:t>
            </a:r>
            <a:r>
              <a:rPr lang="en-US" sz="2400" dirty="0" err="1">
                <a:latin typeface="Arial" panose="020B0604020202020204" pitchFamily="34" charset="0"/>
                <a:cs typeface="Arial" panose="020B0604020202020204" pitchFamily="34" charset="0"/>
              </a:rPr>
              <a:t>Goretex</a:t>
            </a:r>
            <a:r>
              <a:rPr lang="en-US" sz="2400" dirty="0">
                <a:latin typeface="Arial" panose="020B0604020202020204" pitchFamily="34" charset="0"/>
                <a:cs typeface="Arial" panose="020B0604020202020204" pitchFamily="34" charset="0"/>
              </a:rPr>
              <a:t>® patch) 	</a:t>
            </a:r>
          </a:p>
          <a:p>
            <a:r>
              <a:rPr lang="en-US" sz="2400" b="1" dirty="0" smtClean="0">
                <a:latin typeface="Arial" panose="020B0604020202020204" pitchFamily="34" charset="0"/>
                <a:cs typeface="Arial" panose="020B0604020202020204" pitchFamily="34" charset="0"/>
              </a:rPr>
              <a:t>07TM0ZZ</a:t>
            </a:r>
            <a:r>
              <a:rPr lang="en-US" sz="2400" dirty="0" smtClean="0">
                <a:latin typeface="Arial" panose="020B0604020202020204" pitchFamily="34" charset="0"/>
                <a:cs typeface="Arial" panose="020B0604020202020204" pitchFamily="34" charset="0"/>
              </a:rPr>
              <a:t> Resection </a:t>
            </a:r>
            <a:r>
              <a:rPr lang="en-US" sz="2400" dirty="0">
                <a:latin typeface="Arial" panose="020B0604020202020204" pitchFamily="34" charset="0"/>
                <a:cs typeface="Arial" panose="020B0604020202020204" pitchFamily="34" charset="0"/>
              </a:rPr>
              <a:t>of thymus, open approach 	</a:t>
            </a:r>
          </a:p>
          <a:p>
            <a:r>
              <a:rPr lang="en-US" sz="2400" b="1" dirty="0" smtClean="0">
                <a:latin typeface="Arial" panose="020B0604020202020204" pitchFamily="34" charset="0"/>
                <a:cs typeface="Arial" panose="020B0604020202020204" pitchFamily="34" charset="0"/>
              </a:rPr>
              <a:t>5A1221Z</a:t>
            </a:r>
            <a:r>
              <a:rPr lang="en-US" sz="2400" dirty="0" smtClean="0">
                <a:latin typeface="Arial" panose="020B0604020202020204" pitchFamily="34" charset="0"/>
                <a:cs typeface="Arial" panose="020B0604020202020204" pitchFamily="34" charset="0"/>
              </a:rPr>
              <a:t> Performance </a:t>
            </a:r>
            <a:r>
              <a:rPr lang="en-US" sz="2400" dirty="0">
                <a:latin typeface="Arial" panose="020B0604020202020204" pitchFamily="34" charset="0"/>
                <a:cs typeface="Arial" panose="020B0604020202020204" pitchFamily="34" charset="0"/>
              </a:rPr>
              <a:t>of cardiac output, continuous (for the cardiopulmonary bypass)	</a:t>
            </a:r>
          </a:p>
          <a:p>
            <a:endParaRPr lang="en-US" sz="2400" dirty="0"/>
          </a:p>
          <a:p>
            <a:endParaRPr lang="en-US" dirty="0"/>
          </a:p>
        </p:txBody>
      </p:sp>
    </p:spTree>
    <p:extLst>
      <p:ext uri="{BB962C8B-B14F-4D97-AF65-F5344CB8AC3E}">
        <p14:creationId xmlns:p14="http://schemas.microsoft.com/office/powerpoint/2010/main" val="3968675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Transposition of the great vessels  </a:t>
            </a:r>
            <a:r>
              <a:rPr lang="en-US" sz="2800" b="1" dirty="0">
                <a:solidFill>
                  <a:srgbClr val="FF9900"/>
                </a:solidFill>
                <a:latin typeface="Arial" panose="020B0604020202020204" pitchFamily="34" charset="0"/>
                <a:cs typeface="Arial" panose="020B0604020202020204" pitchFamily="34" charset="0"/>
              </a:rPr>
              <a:t>Q203</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0679" y="1908312"/>
            <a:ext cx="10301511" cy="4790661"/>
          </a:xfrm>
        </p:spPr>
        <p:txBody>
          <a:bodyPr>
            <a:normAutofit fontScale="92500" lnSpcReduction="10000"/>
          </a:bodyPr>
          <a:lstStyle/>
          <a:p>
            <a:pPr marL="0" lvl="0" indent="0" algn="ctr" defTabSz="457200">
              <a:lnSpc>
                <a:spcPct val="100000"/>
              </a:lnSpc>
              <a:spcBef>
                <a:spcPts val="0"/>
              </a:spcBef>
              <a:spcAft>
                <a:spcPts val="600"/>
              </a:spcAft>
              <a:buClr>
                <a:srgbClr val="F47B20"/>
              </a:buClr>
              <a:buSzTx/>
              <a:buNone/>
            </a:pPr>
            <a:r>
              <a:rPr lang="en-US" sz="2600" b="1" i="1" dirty="0">
                <a:solidFill>
                  <a:srgbClr val="0070C0"/>
                </a:solidFill>
                <a:latin typeface="Arial" panose="020B0604020202020204" pitchFamily="34" charset="0"/>
                <a:cs typeface="Arial" panose="020B0604020202020204" pitchFamily="34" charset="0"/>
              </a:rPr>
              <a:t>What is it?</a:t>
            </a:r>
          </a:p>
          <a:p>
            <a:pPr marL="0" lvl="0" indent="0">
              <a:buNone/>
            </a:pPr>
            <a:r>
              <a:rPr lang="en-US" sz="2400" dirty="0" smtClean="0">
                <a:solidFill>
                  <a:srgbClr val="000000"/>
                </a:solidFill>
                <a:latin typeface="Arial" panose="020B0604020202020204" pitchFamily="34" charset="0"/>
                <a:cs typeface="Arial" panose="020B0604020202020204" pitchFamily="34" charset="0"/>
              </a:rPr>
              <a:t>Abnormal </a:t>
            </a:r>
            <a:r>
              <a:rPr lang="en-US" sz="2400" dirty="0">
                <a:solidFill>
                  <a:srgbClr val="000000"/>
                </a:solidFill>
                <a:latin typeface="Arial" panose="020B0604020202020204" pitchFamily="34" charset="0"/>
                <a:cs typeface="Arial" panose="020B0604020202020204" pitchFamily="34" charset="0"/>
              </a:rPr>
              <a:t>arrangement of any of the great </a:t>
            </a:r>
            <a:r>
              <a:rPr lang="en-US" sz="2400" dirty="0" smtClean="0">
                <a:solidFill>
                  <a:srgbClr val="000000"/>
                </a:solidFill>
                <a:latin typeface="Arial" panose="020B0604020202020204" pitchFamily="34" charset="0"/>
                <a:cs typeface="Arial" panose="020B0604020202020204" pitchFamily="34" charset="0"/>
              </a:rPr>
              <a:t>vessels:</a:t>
            </a:r>
          </a:p>
          <a:p>
            <a:pPr lvl="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Superior/ inferior vena cava</a:t>
            </a:r>
          </a:p>
          <a:p>
            <a:pPr lvl="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pulmonary artery</a:t>
            </a:r>
          </a:p>
          <a:p>
            <a:pPr lvl="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 pulmonary veins</a:t>
            </a:r>
          </a:p>
          <a:p>
            <a:pPr lvl="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aorta</a:t>
            </a:r>
          </a:p>
          <a:p>
            <a:pPr marL="0" lvl="0" indent="0">
              <a:buNone/>
            </a:pPr>
            <a:r>
              <a:rPr lang="en-US" sz="2400" dirty="0" smtClean="0">
                <a:solidFill>
                  <a:srgbClr val="000000"/>
                </a:solidFill>
                <a:latin typeface="Arial" panose="020B0604020202020204" pitchFamily="34" charset="0"/>
                <a:cs typeface="Arial" panose="020B0604020202020204" pitchFamily="34" charset="0"/>
              </a:rPr>
              <a:t>	</a:t>
            </a:r>
          </a:p>
          <a:p>
            <a:pPr marL="0" indent="0" algn="ctr">
              <a:buNone/>
            </a:pPr>
            <a:r>
              <a:rPr lang="en-US" sz="2600" b="1" i="1" dirty="0" smtClean="0">
                <a:solidFill>
                  <a:srgbClr val="0070C0"/>
                </a:solidFill>
                <a:latin typeface="Arial" panose="020B0604020202020204" pitchFamily="34" charset="0"/>
                <a:cs typeface="Arial" panose="020B0604020202020204" pitchFamily="34" charset="0"/>
              </a:rPr>
              <a:t>Anatomy</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 Aorta </a:t>
            </a:r>
            <a:r>
              <a:rPr lang="en-US" dirty="0">
                <a:latin typeface="Arial" panose="020B0604020202020204" pitchFamily="34" charset="0"/>
                <a:cs typeface="Arial" panose="020B0604020202020204" pitchFamily="34" charset="0"/>
              </a:rPr>
              <a:t>comes off the right ventricle</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 Pulmonary </a:t>
            </a:r>
            <a:r>
              <a:rPr lang="en-US" dirty="0">
                <a:latin typeface="Arial" panose="020B0604020202020204" pitchFamily="34" charset="0"/>
                <a:cs typeface="Arial" panose="020B0604020202020204" pitchFamily="34" charset="0"/>
              </a:rPr>
              <a:t>arteries come off the left ventricle</a:t>
            </a:r>
          </a:p>
          <a:p>
            <a:pPr>
              <a:buFont typeface="Wingdings" panose="05000000000000000000" pitchFamily="2" charset="2"/>
              <a:buChar char="Ø"/>
            </a:pPr>
            <a:endParaRPr lang="en-US" dirty="0">
              <a:solidFill>
                <a:srgbClr val="0070C0"/>
              </a:solidFill>
            </a:endParaRPr>
          </a:p>
        </p:txBody>
      </p:sp>
    </p:spTree>
    <p:extLst>
      <p:ext uri="{BB962C8B-B14F-4D97-AF65-F5344CB8AC3E}">
        <p14:creationId xmlns:p14="http://schemas.microsoft.com/office/powerpoint/2010/main" val="1570263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lumMod val="95000"/>
                    <a:lumOff val="5000"/>
                  </a:prstClr>
                </a:solidFill>
                <a:latin typeface="Arial" panose="020B0604020202020204" pitchFamily="34" charset="0"/>
                <a:cs typeface="Arial" panose="020B0604020202020204" pitchFamily="34" charset="0"/>
              </a:rPr>
              <a:t>Transposition of the great vessels  </a:t>
            </a:r>
            <a:r>
              <a:rPr lang="en-US" sz="2800" b="1" dirty="0">
                <a:solidFill>
                  <a:srgbClr val="FF9900"/>
                </a:solidFill>
                <a:latin typeface="Arial" panose="020B0604020202020204" pitchFamily="34" charset="0"/>
                <a:cs typeface="Arial" panose="020B0604020202020204" pitchFamily="34" charset="0"/>
              </a:rPr>
              <a:t>Q203</a:t>
            </a:r>
            <a:endParaRPr lang="en-US" dirty="0"/>
          </a:p>
        </p:txBody>
      </p:sp>
      <p:pic>
        <p:nvPicPr>
          <p:cNvPr id="6" name="Content Placeholder 5"/>
          <p:cNvPicPr>
            <a:picLocks noGrp="1" noChangeAspect="1"/>
          </p:cNvPicPr>
          <p:nvPr>
            <p:ph idx="1"/>
          </p:nvPr>
        </p:nvPicPr>
        <p:blipFill>
          <a:blip r:embed="rId3"/>
          <a:stretch>
            <a:fillRect/>
          </a:stretch>
        </p:blipFill>
        <p:spPr>
          <a:xfrm>
            <a:off x="1582627" y="1709530"/>
            <a:ext cx="3565841" cy="4850249"/>
          </a:xfrm>
          <a:prstGeom prst="rect">
            <a:avLst/>
          </a:prstGeom>
        </p:spPr>
      </p:pic>
      <p:sp>
        <p:nvSpPr>
          <p:cNvPr id="7" name="TextBox 6"/>
          <p:cNvSpPr txBox="1"/>
          <p:nvPr/>
        </p:nvSpPr>
        <p:spPr>
          <a:xfrm>
            <a:off x="6192079" y="5864087"/>
            <a:ext cx="4552121" cy="507831"/>
          </a:xfrm>
          <a:prstGeom prst="rect">
            <a:avLst/>
          </a:prstGeom>
          <a:noFill/>
        </p:spPr>
        <p:txBody>
          <a:bodyPr wrap="square" rtlCol="0">
            <a:spAutoFit/>
          </a:bodyPr>
          <a:lstStyle/>
          <a:p>
            <a:r>
              <a:rPr lang="en-US" sz="900" dirty="0">
                <a:latin typeface="Calibri" panose="020F0502020204030204" pitchFamily="34" charset="0"/>
              </a:rPr>
              <a:t>https://commons.wikimedia.org/w/index.php?title=Special:Search&amp;profile=default&amp;fulltext=Search&amp;search=transposition+of+the+great+vessels&amp;uselang=en&amp;searchToken=apt9xrbkmoerl2ayo2cwq36px#/media/File:D-tga-575px.jpg</a:t>
            </a:r>
          </a:p>
        </p:txBody>
      </p:sp>
    </p:spTree>
    <p:extLst>
      <p:ext uri="{BB962C8B-B14F-4D97-AF65-F5344CB8AC3E}">
        <p14:creationId xmlns:p14="http://schemas.microsoft.com/office/powerpoint/2010/main" val="3247199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lumMod val="95000"/>
                    <a:lumOff val="5000"/>
                  </a:prstClr>
                </a:solidFill>
                <a:latin typeface="Arial" panose="020B0604020202020204" pitchFamily="34" charset="0"/>
                <a:cs typeface="Arial" panose="020B0604020202020204" pitchFamily="34" charset="0"/>
              </a:rPr>
              <a:t>Transposition of the great vessels  </a:t>
            </a:r>
            <a:r>
              <a:rPr lang="en-US" sz="2800" b="1" dirty="0">
                <a:solidFill>
                  <a:srgbClr val="FF9900"/>
                </a:solidFill>
                <a:latin typeface="Arial" panose="020B0604020202020204" pitchFamily="34" charset="0"/>
                <a:cs typeface="Arial" panose="020B0604020202020204" pitchFamily="34" charset="0"/>
              </a:rPr>
              <a:t>Q203</a:t>
            </a:r>
            <a:endParaRPr lang="en-US" dirty="0"/>
          </a:p>
        </p:txBody>
      </p:sp>
      <p:sp>
        <p:nvSpPr>
          <p:cNvPr id="3" name="Content Placeholder 2"/>
          <p:cNvSpPr>
            <a:spLocks noGrp="1"/>
          </p:cNvSpPr>
          <p:nvPr>
            <p:ph idx="1"/>
          </p:nvPr>
        </p:nvSpPr>
        <p:spPr/>
        <p:txBody>
          <a:bodyPr/>
          <a:lstStyle/>
          <a:p>
            <a:pPr marL="0" lvl="0" indent="0" algn="ctr" defTabSz="457200">
              <a:lnSpc>
                <a:spcPct val="100000"/>
              </a:lnSpc>
              <a:spcBef>
                <a:spcPts val="0"/>
              </a:spcBef>
              <a:spcAft>
                <a:spcPts val="600"/>
              </a:spcAft>
              <a:buClr>
                <a:srgbClr val="F47B20"/>
              </a:buClr>
              <a:buSzTx/>
              <a:buNone/>
            </a:pPr>
            <a:r>
              <a:rPr lang="en-US" sz="2600" b="1" i="1" dirty="0" smtClean="0">
                <a:solidFill>
                  <a:srgbClr val="0070C0"/>
                </a:solidFill>
                <a:latin typeface="Arial" panose="020B0604020202020204" pitchFamily="34" charset="0"/>
                <a:cs typeface="Arial" panose="020B0604020202020204" pitchFamily="34" charset="0"/>
              </a:rPr>
              <a:t>Treatment</a:t>
            </a:r>
          </a:p>
          <a:p>
            <a:pPr lvl="0">
              <a:buClr>
                <a:srgbClr val="F47B20"/>
              </a:buClr>
            </a:pPr>
            <a:r>
              <a:rPr lang="en-US" sz="2800" dirty="0">
                <a:solidFill>
                  <a:srgbClr val="000000"/>
                </a:solidFill>
                <a:latin typeface="Arial" panose="020B0604020202020204" pitchFamily="34" charset="0"/>
                <a:cs typeface="Arial" panose="020B0604020202020204" pitchFamily="34" charset="0"/>
              </a:rPr>
              <a:t>Arterial switch procedure</a:t>
            </a:r>
          </a:p>
          <a:p>
            <a:pPr lvl="1"/>
            <a:r>
              <a:rPr lang="en-US" sz="2800" dirty="0">
                <a:latin typeface="Arial" panose="020B0604020202020204" pitchFamily="34" charset="0"/>
                <a:cs typeface="Arial" panose="020B0604020202020204" pitchFamily="34" charset="0"/>
              </a:rPr>
              <a:t>Aorta and pulmonary artery are moved from their native root and attached to the opposite root</a:t>
            </a:r>
          </a:p>
          <a:p>
            <a:pPr lvl="2">
              <a:buClr>
                <a:srgbClr val="F47B20"/>
              </a:buClr>
            </a:pPr>
            <a:r>
              <a:rPr lang="en-US" sz="2800" dirty="0">
                <a:solidFill>
                  <a:srgbClr val="000000"/>
                </a:solidFill>
                <a:latin typeface="Arial" panose="020B0604020202020204" pitchFamily="34" charset="0"/>
                <a:cs typeface="Arial" panose="020B0604020202020204" pitchFamily="34" charset="0"/>
              </a:rPr>
              <a:t>Pulmonary root becomes a neo-aorta</a:t>
            </a:r>
          </a:p>
          <a:p>
            <a:pPr lvl="2">
              <a:buClr>
                <a:srgbClr val="F47B20"/>
              </a:buClr>
            </a:pPr>
            <a:r>
              <a:rPr lang="en-US" sz="2800" dirty="0">
                <a:solidFill>
                  <a:srgbClr val="000000"/>
                </a:solidFill>
                <a:latin typeface="Arial" panose="020B0604020202020204" pitchFamily="34" charset="0"/>
                <a:cs typeface="Arial" panose="020B0604020202020204" pitchFamily="34" charset="0"/>
              </a:rPr>
              <a:t>Aortic root becomes a neo-pulmonary artery</a:t>
            </a: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Coronary arteries transplanted from aorta to neo-aorta</a:t>
            </a:r>
          </a:p>
          <a:p>
            <a:pPr marL="0" lvl="0" indent="0" defTabSz="457200">
              <a:lnSpc>
                <a:spcPct val="100000"/>
              </a:lnSpc>
              <a:spcBef>
                <a:spcPts val="0"/>
              </a:spcBef>
              <a:spcAft>
                <a:spcPts val="600"/>
              </a:spcAft>
              <a:buClr>
                <a:srgbClr val="F47B20"/>
              </a:buClr>
              <a:buSzTx/>
              <a:buNone/>
            </a:pPr>
            <a:endParaRPr lang="en-US" sz="2600" b="1" i="1" dirty="0" smtClean="0">
              <a:latin typeface="Calibri" panose="020F0502020204030204" pitchFamily="34" charset="0"/>
              <a:cs typeface="Arial"/>
            </a:endParaRPr>
          </a:p>
          <a:p>
            <a:endParaRPr lang="en-US" dirty="0"/>
          </a:p>
        </p:txBody>
      </p:sp>
    </p:spTree>
    <p:extLst>
      <p:ext uri="{BB962C8B-B14F-4D97-AF65-F5344CB8AC3E}">
        <p14:creationId xmlns:p14="http://schemas.microsoft.com/office/powerpoint/2010/main" val="3725919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Arterial switch procedure</a:t>
            </a:r>
          </a:p>
        </p:txBody>
      </p:sp>
      <p:pic>
        <p:nvPicPr>
          <p:cNvPr id="4" name="Content Placeholder 3"/>
          <p:cNvPicPr>
            <a:picLocks noGrp="1" noChangeAspect="1"/>
          </p:cNvPicPr>
          <p:nvPr>
            <p:ph idx="1"/>
          </p:nvPr>
        </p:nvPicPr>
        <p:blipFill>
          <a:blip r:embed="rId3"/>
          <a:stretch>
            <a:fillRect/>
          </a:stretch>
        </p:blipFill>
        <p:spPr>
          <a:xfrm>
            <a:off x="1813203" y="2084832"/>
            <a:ext cx="6177858" cy="4637595"/>
          </a:xfrm>
          <a:prstGeom prst="rect">
            <a:avLst/>
          </a:prstGeom>
        </p:spPr>
      </p:pic>
      <p:sp>
        <p:nvSpPr>
          <p:cNvPr id="5" name="TextBox 4"/>
          <p:cNvSpPr txBox="1"/>
          <p:nvPr/>
        </p:nvSpPr>
        <p:spPr>
          <a:xfrm>
            <a:off x="8358809" y="6042990"/>
            <a:ext cx="2385391" cy="507831"/>
          </a:xfrm>
          <a:prstGeom prst="rect">
            <a:avLst/>
          </a:prstGeom>
          <a:noFill/>
        </p:spPr>
        <p:txBody>
          <a:bodyPr wrap="square" rtlCol="0">
            <a:spAutoFit/>
          </a:bodyPr>
          <a:lstStyle/>
          <a:p>
            <a:r>
              <a:rPr lang="en-US" sz="900" dirty="0">
                <a:latin typeface="Calibri" panose="020F0502020204030204" pitchFamily="34" charset="0"/>
              </a:rPr>
              <a:t>By </a:t>
            </a:r>
            <a:r>
              <a:rPr lang="en-US" sz="900" dirty="0" err="1">
                <a:latin typeface="Calibri" panose="020F0502020204030204" pitchFamily="34" charset="0"/>
              </a:rPr>
              <a:t>BruceBlaus</a:t>
            </a:r>
            <a:r>
              <a:rPr lang="en-US" sz="900" dirty="0">
                <a:latin typeface="Calibri" panose="020F0502020204030204" pitchFamily="34" charset="0"/>
              </a:rPr>
              <a:t> - Own work, CC BY 3.0, https://commons.wikimedia.org/w/index.php?curid=31339211</a:t>
            </a:r>
          </a:p>
        </p:txBody>
      </p:sp>
    </p:spTree>
    <p:extLst>
      <p:ext uri="{BB962C8B-B14F-4D97-AF65-F5344CB8AC3E}">
        <p14:creationId xmlns:p14="http://schemas.microsoft.com/office/powerpoint/2010/main" val="1102002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prstClr val="black">
                    <a:lumMod val="95000"/>
                    <a:lumOff val="5000"/>
                  </a:prstClr>
                </a:solidFill>
                <a:latin typeface="Arial" panose="020B0604020202020204" pitchFamily="34" charset="0"/>
                <a:cs typeface="Arial" panose="020B0604020202020204" pitchFamily="34" charset="0"/>
              </a:rPr>
              <a:t>Arterial switch procedure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3037204"/>
              </p:ext>
            </p:extLst>
          </p:nvPr>
        </p:nvGraphicFramePr>
        <p:xfrm>
          <a:off x="1024128" y="2546497"/>
          <a:ext cx="9720264" cy="3876040"/>
        </p:xfrm>
        <a:graphic>
          <a:graphicData uri="http://schemas.openxmlformats.org/drawingml/2006/table">
            <a:tbl>
              <a:tblPr firstRow="1" bandRow="1">
                <a:tableStyleId>{5C22544A-7EE6-4342-B048-85BDC9FD1C3A}</a:tableStyleId>
              </a:tblPr>
              <a:tblGrid>
                <a:gridCol w="2430066"/>
                <a:gridCol w="2430066"/>
                <a:gridCol w="2430066"/>
                <a:gridCol w="2430066"/>
              </a:tblGrid>
              <a:tr h="370840">
                <a:tc>
                  <a:txBody>
                    <a:bodyPr/>
                    <a:lstStyle/>
                    <a:p>
                      <a:r>
                        <a:rPr lang="en-US" sz="1600" dirty="0" smtClean="0">
                          <a:latin typeface="Arial" panose="020B0604020202020204" pitchFamily="34" charset="0"/>
                          <a:cs typeface="Arial" panose="020B0604020202020204" pitchFamily="34" charset="0"/>
                        </a:rPr>
                        <a:t>Body Part</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Approach</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Device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Qualifier</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b="1" dirty="0" smtClean="0">
                          <a:latin typeface="Arial" panose="020B0604020202020204" pitchFamily="34" charset="0"/>
                          <a:cs typeface="Arial" panose="020B0604020202020204" pitchFamily="34" charset="0"/>
                        </a:rPr>
                        <a:t>0</a:t>
                      </a:r>
                      <a:r>
                        <a:rPr lang="en-US" sz="1600" dirty="0" smtClean="0">
                          <a:latin typeface="Arial" panose="020B0604020202020204" pitchFamily="34" charset="0"/>
                          <a:cs typeface="Arial" panose="020B0604020202020204" pitchFamily="34" charset="0"/>
                        </a:rPr>
                        <a:t> Coronary</a:t>
                      </a:r>
                      <a:r>
                        <a:rPr lang="en-US" sz="1600" baseline="0" dirty="0" smtClean="0">
                          <a:latin typeface="Arial" panose="020B0604020202020204" pitchFamily="34" charset="0"/>
                          <a:cs typeface="Arial" panose="020B0604020202020204" pitchFamily="34" charset="0"/>
                        </a:rPr>
                        <a:t> artery, one artery</a:t>
                      </a:r>
                    </a:p>
                    <a:p>
                      <a:r>
                        <a:rPr lang="en-US" sz="1600" b="1" baseline="0" dirty="0" smtClean="0">
                          <a:latin typeface="Arial" panose="020B0604020202020204" pitchFamily="34" charset="0"/>
                          <a:cs typeface="Arial" panose="020B0604020202020204" pitchFamily="34" charset="0"/>
                        </a:rPr>
                        <a:t>1</a:t>
                      </a:r>
                      <a:r>
                        <a:rPr lang="en-US" sz="1600" baseline="0" dirty="0" smtClean="0">
                          <a:latin typeface="Arial" panose="020B0604020202020204" pitchFamily="34" charset="0"/>
                          <a:cs typeface="Arial" panose="020B0604020202020204" pitchFamily="34" charset="0"/>
                        </a:rPr>
                        <a:t> Coronary artery, two arteries</a:t>
                      </a:r>
                    </a:p>
                    <a:p>
                      <a:r>
                        <a:rPr lang="en-US" sz="1600" b="1" baseline="0" dirty="0" smtClean="0">
                          <a:latin typeface="Arial" panose="020B0604020202020204" pitchFamily="34" charset="0"/>
                          <a:cs typeface="Arial" panose="020B0604020202020204" pitchFamily="34" charset="0"/>
                        </a:rPr>
                        <a:t>P</a:t>
                      </a:r>
                      <a:r>
                        <a:rPr lang="en-US" sz="1600" baseline="0" dirty="0" smtClean="0">
                          <a:latin typeface="Arial" panose="020B0604020202020204" pitchFamily="34" charset="0"/>
                          <a:cs typeface="Arial" panose="020B0604020202020204" pitchFamily="34" charset="0"/>
                        </a:rPr>
                        <a:t> Pulmonary Trunk</a:t>
                      </a:r>
                    </a:p>
                    <a:p>
                      <a:r>
                        <a:rPr lang="en-US" sz="1600" b="1" baseline="0" dirty="0" smtClean="0">
                          <a:latin typeface="Arial" panose="020B0604020202020204" pitchFamily="34" charset="0"/>
                          <a:cs typeface="Arial" panose="020B0604020202020204" pitchFamily="34" charset="0"/>
                        </a:rPr>
                        <a:t>Q</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Pulm</a:t>
                      </a:r>
                      <a:r>
                        <a:rPr lang="en-US" sz="1600" baseline="0" dirty="0" smtClean="0">
                          <a:latin typeface="Arial" panose="020B0604020202020204" pitchFamily="34" charset="0"/>
                          <a:cs typeface="Arial" panose="020B0604020202020204" pitchFamily="34" charset="0"/>
                        </a:rPr>
                        <a:t> Artery, Right</a:t>
                      </a:r>
                    </a:p>
                    <a:p>
                      <a:r>
                        <a:rPr lang="en-US" sz="1600" b="1" baseline="0" dirty="0" smtClean="0">
                          <a:latin typeface="Arial" panose="020B0604020202020204" pitchFamily="34" charset="0"/>
                          <a:cs typeface="Arial" panose="020B0604020202020204" pitchFamily="34" charset="0"/>
                        </a:rPr>
                        <a:t>R</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Pulm</a:t>
                      </a:r>
                      <a:r>
                        <a:rPr lang="en-US" sz="1600" baseline="0" dirty="0" smtClean="0">
                          <a:latin typeface="Arial" panose="020B0604020202020204" pitchFamily="34" charset="0"/>
                          <a:cs typeface="Arial" panose="020B0604020202020204" pitchFamily="34" charset="0"/>
                        </a:rPr>
                        <a:t> Artery, Left</a:t>
                      </a:r>
                    </a:p>
                    <a:p>
                      <a:r>
                        <a:rPr lang="en-US" sz="1600" b="1" baseline="0" dirty="0" smtClean="0">
                          <a:latin typeface="Arial" panose="020B0604020202020204" pitchFamily="34" charset="0"/>
                          <a:cs typeface="Arial" panose="020B0604020202020204" pitchFamily="34" charset="0"/>
                        </a:rPr>
                        <a:t>S</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Pulm</a:t>
                      </a:r>
                      <a:r>
                        <a:rPr lang="en-US" sz="1600" baseline="0" dirty="0" smtClean="0">
                          <a:latin typeface="Arial" panose="020B0604020202020204" pitchFamily="34" charset="0"/>
                          <a:cs typeface="Arial" panose="020B0604020202020204" pitchFamily="34" charset="0"/>
                        </a:rPr>
                        <a:t> Vein, Right</a:t>
                      </a:r>
                    </a:p>
                    <a:p>
                      <a:r>
                        <a:rPr lang="en-US" sz="1600" b="1" baseline="0" dirty="0" smtClean="0">
                          <a:latin typeface="Arial" panose="020B0604020202020204" pitchFamily="34" charset="0"/>
                          <a:cs typeface="Arial" panose="020B0604020202020204" pitchFamily="34" charset="0"/>
                        </a:rPr>
                        <a:t>T</a:t>
                      </a:r>
                      <a:r>
                        <a:rPr lang="en-US" sz="1600" baseline="0" dirty="0" smtClean="0">
                          <a:latin typeface="Arial" panose="020B0604020202020204" pitchFamily="34" charset="0"/>
                          <a:cs typeface="Arial" panose="020B0604020202020204" pitchFamily="34" charset="0"/>
                        </a:rPr>
                        <a:t> </a:t>
                      </a:r>
                      <a:r>
                        <a:rPr lang="en-US" sz="1600" baseline="0" dirty="0" err="1" smtClean="0">
                          <a:latin typeface="Arial" panose="020B0604020202020204" pitchFamily="34" charset="0"/>
                          <a:cs typeface="Arial" panose="020B0604020202020204" pitchFamily="34" charset="0"/>
                        </a:rPr>
                        <a:t>Pulm</a:t>
                      </a:r>
                      <a:r>
                        <a:rPr lang="en-US" sz="1600" baseline="0" dirty="0" smtClean="0">
                          <a:latin typeface="Arial" panose="020B0604020202020204" pitchFamily="34" charset="0"/>
                          <a:cs typeface="Arial" panose="020B0604020202020204" pitchFamily="34" charset="0"/>
                        </a:rPr>
                        <a:t> Vein, Left</a:t>
                      </a:r>
                    </a:p>
                    <a:p>
                      <a:r>
                        <a:rPr lang="en-US" sz="1600" b="1" baseline="0" dirty="0" smtClean="0">
                          <a:latin typeface="Arial" panose="020B0604020202020204" pitchFamily="34" charset="0"/>
                          <a:cs typeface="Arial" panose="020B0604020202020204" pitchFamily="34" charset="0"/>
                        </a:rPr>
                        <a:t>V</a:t>
                      </a:r>
                      <a:r>
                        <a:rPr lang="en-US" sz="1600" baseline="0" dirty="0" smtClean="0">
                          <a:latin typeface="Arial" panose="020B0604020202020204" pitchFamily="34" charset="0"/>
                          <a:cs typeface="Arial" panose="020B0604020202020204" pitchFamily="34" charset="0"/>
                        </a:rPr>
                        <a:t> SVC</a:t>
                      </a:r>
                    </a:p>
                    <a:p>
                      <a:r>
                        <a:rPr lang="en-US" sz="1600" b="1" baseline="0" dirty="0" smtClean="0">
                          <a:latin typeface="Arial" panose="020B0604020202020204" pitchFamily="34" charset="0"/>
                          <a:cs typeface="Arial" panose="020B0604020202020204" pitchFamily="34" charset="0"/>
                        </a:rPr>
                        <a:t>W</a:t>
                      </a:r>
                      <a:r>
                        <a:rPr lang="en-US" sz="1600" baseline="0" dirty="0" smtClean="0">
                          <a:latin typeface="Arial" panose="020B0604020202020204" pitchFamily="34" charset="0"/>
                          <a:cs typeface="Arial" panose="020B0604020202020204" pitchFamily="34" charset="0"/>
                        </a:rPr>
                        <a:t> Thoracic Aorta, Descending</a:t>
                      </a:r>
                    </a:p>
                    <a:p>
                      <a:r>
                        <a:rPr lang="en-US" sz="1600" b="1" baseline="0" dirty="0" smtClean="0">
                          <a:latin typeface="Arial" panose="020B0604020202020204" pitchFamily="34" charset="0"/>
                          <a:cs typeface="Arial" panose="020B0604020202020204" pitchFamily="34" charset="0"/>
                        </a:rPr>
                        <a:t>X</a:t>
                      </a:r>
                      <a:r>
                        <a:rPr lang="en-US" sz="1600" baseline="0" dirty="0" smtClean="0">
                          <a:latin typeface="Arial" panose="020B0604020202020204" pitchFamily="34" charset="0"/>
                          <a:cs typeface="Arial" panose="020B0604020202020204" pitchFamily="34" charset="0"/>
                        </a:rPr>
                        <a:t> Thoracic Aorta, Ascending/Arch</a:t>
                      </a:r>
                    </a:p>
                  </a:txBody>
                  <a:tcPr/>
                </a:tc>
                <a:tc>
                  <a:txBody>
                    <a:bodyPr/>
                    <a:lstStyle/>
                    <a:p>
                      <a:r>
                        <a:rPr lang="en-US" sz="1600" b="1" dirty="0" smtClean="0">
                          <a:latin typeface="Arial" panose="020B0604020202020204" pitchFamily="34" charset="0"/>
                          <a:cs typeface="Arial" panose="020B0604020202020204" pitchFamily="34" charset="0"/>
                        </a:rPr>
                        <a:t>0</a:t>
                      </a:r>
                      <a:r>
                        <a:rPr lang="en-US" sz="1600" b="0" dirty="0" smtClean="0">
                          <a:latin typeface="Arial" panose="020B0604020202020204" pitchFamily="34" charset="0"/>
                          <a:cs typeface="Arial" panose="020B0604020202020204" pitchFamily="34" charset="0"/>
                        </a:rPr>
                        <a:t> Open</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Z</a:t>
                      </a:r>
                      <a:r>
                        <a:rPr lang="en-US" sz="1600" b="0" baseline="0" dirty="0" smtClean="0">
                          <a:latin typeface="Arial" panose="020B0604020202020204" pitchFamily="34" charset="0"/>
                          <a:cs typeface="Arial" panose="020B0604020202020204" pitchFamily="34" charset="0"/>
                        </a:rPr>
                        <a:t> No device</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smtClean="0">
                          <a:latin typeface="Arial" panose="020B0604020202020204" pitchFamily="34" charset="0"/>
                          <a:cs typeface="Arial" panose="020B0604020202020204" pitchFamily="34" charset="0"/>
                        </a:rPr>
                        <a:t>Z</a:t>
                      </a:r>
                      <a:r>
                        <a:rPr lang="en-US" sz="1600" b="0" dirty="0" smtClean="0">
                          <a:latin typeface="Arial" panose="020B0604020202020204" pitchFamily="34" charset="0"/>
                          <a:cs typeface="Arial" panose="020B0604020202020204" pitchFamily="34" charset="0"/>
                        </a:rPr>
                        <a:t> No qualifier</a:t>
                      </a:r>
                      <a:endParaRPr lang="en-US" sz="1600" b="1" dirty="0">
                        <a:latin typeface="Arial" panose="020B0604020202020204" pitchFamily="34" charset="0"/>
                        <a:cs typeface="Arial" panose="020B0604020202020204" pitchFamily="34" charset="0"/>
                      </a:endParaRPr>
                    </a:p>
                  </a:txBody>
                  <a:tcPr/>
                </a:tc>
              </a:tr>
            </a:tbl>
          </a:graphicData>
        </a:graphic>
      </p:graphicFrame>
      <p:sp>
        <p:nvSpPr>
          <p:cNvPr id="8" name="TextBox 7"/>
          <p:cNvSpPr txBox="1"/>
          <p:nvPr/>
        </p:nvSpPr>
        <p:spPr>
          <a:xfrm>
            <a:off x="1024128" y="1623167"/>
            <a:ext cx="9720071" cy="923330"/>
          </a:xfrm>
          <a:prstGeom prst="rect">
            <a:avLst/>
          </a:prstGeom>
          <a:solidFill>
            <a:schemeClr val="accent2"/>
          </a:solid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Section				0- Medical and Surgical</a:t>
            </a:r>
          </a:p>
          <a:p>
            <a:r>
              <a:rPr lang="en-US" b="1" dirty="0" smtClean="0">
                <a:solidFill>
                  <a:schemeClr val="bg1"/>
                </a:solidFill>
                <a:latin typeface="Arial" panose="020B0604020202020204" pitchFamily="34" charset="0"/>
                <a:cs typeface="Arial" panose="020B0604020202020204" pitchFamily="34" charset="0"/>
              </a:rPr>
              <a:t>Body System		2- Heart and Great Vessels</a:t>
            </a:r>
          </a:p>
          <a:p>
            <a:r>
              <a:rPr lang="en-US" b="1" dirty="0" smtClean="0">
                <a:solidFill>
                  <a:schemeClr val="bg1"/>
                </a:solidFill>
                <a:latin typeface="Arial" panose="020B0604020202020204" pitchFamily="34" charset="0"/>
                <a:cs typeface="Arial" panose="020B0604020202020204" pitchFamily="34" charset="0"/>
              </a:rPr>
              <a:t>Operation- 			S- Reposition </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1929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latin typeface="Arial" panose="020B0604020202020204" pitchFamily="34" charset="0"/>
                <a:cs typeface="Arial" panose="020B0604020202020204" pitchFamily="34" charset="0"/>
              </a:rPr>
              <a:t>Corrective Surgery for Transposition of the Great Arteries, Atrial Septal Defect and Patent </a:t>
            </a:r>
            <a:r>
              <a:rPr lang="en-US" sz="3200" b="1" dirty="0" err="1">
                <a:latin typeface="Arial" panose="020B0604020202020204" pitchFamily="34" charset="0"/>
                <a:cs typeface="Arial" panose="020B0604020202020204" pitchFamily="34" charset="0"/>
              </a:rPr>
              <a:t>Ductus</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Arteriosus</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 coding clinic</a:t>
            </a:r>
            <a:r>
              <a:rPr lang="en-US" sz="3200" b="1"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024128" y="2233533"/>
            <a:ext cx="9993642" cy="4437089"/>
          </a:xfrm>
        </p:spPr>
        <p:txBody>
          <a:bodyPr>
            <a:normAutofit fontScale="92500" lnSpcReduction="10000"/>
          </a:bodyPr>
          <a:lstStyle/>
          <a:p>
            <a:pPr marL="0" lvl="0" indent="0" defTabSz="457200">
              <a:lnSpc>
                <a:spcPct val="100000"/>
              </a:lnSpc>
              <a:spcBef>
                <a:spcPts val="0"/>
              </a:spcBef>
              <a:spcAft>
                <a:spcPts val="600"/>
              </a:spcAft>
              <a:buClr>
                <a:srgbClr val="F47B20"/>
              </a:buClr>
              <a:buSzTx/>
              <a:buNone/>
            </a:pPr>
            <a:r>
              <a:rPr lang="en-US" sz="2000" dirty="0">
                <a:solidFill>
                  <a:srgbClr val="000000"/>
                </a:solidFill>
                <a:latin typeface="Arial" panose="020B0604020202020204" pitchFamily="34" charset="0"/>
                <a:cs typeface="Arial" panose="020B0604020202020204" pitchFamily="34" charset="0"/>
              </a:rPr>
              <a:t>ICD-10-CM/PCS Coding Clinic, Fourth Quarter ICD-10 2015 Pages: 23-24 Effective with discharges: November 13, </a:t>
            </a:r>
            <a:r>
              <a:rPr lang="en-US" sz="2000" dirty="0" smtClean="0">
                <a:solidFill>
                  <a:srgbClr val="000000"/>
                </a:solidFill>
                <a:latin typeface="Arial" panose="020B0604020202020204" pitchFamily="34" charset="0"/>
                <a:cs typeface="Arial" panose="020B0604020202020204" pitchFamily="34" charset="0"/>
              </a:rPr>
              <a:t>2015</a:t>
            </a:r>
          </a:p>
          <a:p>
            <a:pPr marL="0" lvl="0" indent="0" defTabSz="457200">
              <a:lnSpc>
                <a:spcPct val="100000"/>
              </a:lnSpc>
              <a:spcBef>
                <a:spcPts val="0"/>
              </a:spcBef>
              <a:spcAft>
                <a:spcPts val="600"/>
              </a:spcAft>
              <a:buClr>
                <a:srgbClr val="F47B20"/>
              </a:buClr>
              <a:buSzTx/>
              <a:buNone/>
            </a:pPr>
            <a:endParaRPr lang="en-US" sz="20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600" b="1" dirty="0">
                <a:solidFill>
                  <a:srgbClr val="000000"/>
                </a:solidFill>
                <a:latin typeface="Arial" panose="020B0604020202020204" pitchFamily="34" charset="0"/>
                <a:cs typeface="Arial" panose="020B0604020202020204" pitchFamily="34" charset="0"/>
              </a:rPr>
              <a:t>Question:</a:t>
            </a:r>
            <a:r>
              <a:rPr lang="en-US" sz="2600" dirty="0">
                <a:solidFill>
                  <a:srgbClr val="000000"/>
                </a:solidFill>
                <a:latin typeface="Arial" panose="020B0604020202020204" pitchFamily="34" charset="0"/>
                <a:cs typeface="Arial" panose="020B0604020202020204" pitchFamily="34" charset="0"/>
              </a:rPr>
              <a:t> </a:t>
            </a:r>
          </a:p>
          <a:p>
            <a:pPr marL="0" lvl="0" indent="0" defTabSz="457200">
              <a:lnSpc>
                <a:spcPct val="100000"/>
              </a:lnSpc>
              <a:spcBef>
                <a:spcPts val="0"/>
              </a:spcBef>
              <a:spcAft>
                <a:spcPts val="600"/>
              </a:spcAft>
              <a:buClr>
                <a:srgbClr val="F47B20"/>
              </a:buClr>
              <a:buSzTx/>
              <a:buNone/>
            </a:pPr>
            <a:r>
              <a:rPr lang="en-US" sz="2000" dirty="0">
                <a:solidFill>
                  <a:srgbClr val="000000"/>
                </a:solidFill>
                <a:latin typeface="Arial" panose="020B0604020202020204" pitchFamily="34" charset="0"/>
                <a:cs typeface="Arial" panose="020B0604020202020204" pitchFamily="34" charset="0"/>
              </a:rPr>
              <a:t>A newborn with transposition of the great arteries, atrial septal defect and patent </a:t>
            </a:r>
            <a:r>
              <a:rPr lang="en-US" sz="2000" dirty="0" err="1">
                <a:solidFill>
                  <a:srgbClr val="000000"/>
                </a:solidFill>
                <a:latin typeface="Arial" panose="020B0604020202020204" pitchFamily="34" charset="0"/>
                <a:cs typeface="Arial" panose="020B0604020202020204" pitchFamily="34" charset="0"/>
              </a:rPr>
              <a:t>ductus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arteriosus</a:t>
            </a:r>
            <a:r>
              <a:rPr lang="en-US" sz="2000" dirty="0">
                <a:solidFill>
                  <a:srgbClr val="000000"/>
                </a:solidFill>
                <a:latin typeface="Arial" panose="020B0604020202020204" pitchFamily="34" charset="0"/>
                <a:cs typeface="Arial" panose="020B0604020202020204" pitchFamily="34" charset="0"/>
              </a:rPr>
              <a:t> is brought to the operating room for corrective surgery. The patient was placed on cardiopulmonary bypass and the </a:t>
            </a:r>
            <a:r>
              <a:rPr lang="en-US" sz="2000" dirty="0" err="1">
                <a:solidFill>
                  <a:srgbClr val="000000"/>
                </a:solidFill>
                <a:latin typeface="Arial" panose="020B0604020202020204" pitchFamily="34" charset="0"/>
                <a:cs typeface="Arial" panose="020B0604020202020204" pitchFamily="34" charset="0"/>
              </a:rPr>
              <a:t>ductus</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arteriosus</a:t>
            </a:r>
            <a:r>
              <a:rPr lang="en-US" sz="2000" dirty="0">
                <a:solidFill>
                  <a:srgbClr val="000000"/>
                </a:solidFill>
                <a:latin typeface="Arial" panose="020B0604020202020204" pitchFamily="34" charset="0"/>
                <a:cs typeface="Arial" panose="020B0604020202020204" pitchFamily="34" charset="0"/>
              </a:rPr>
              <a:t> was ligated and divided with a clip placed on the aortic end and the atrial septal defect was closed. The pulmonary artery was divided at the bifurcation and brought anterior to the aorta. At this point, left and right coronary </a:t>
            </a:r>
            <a:r>
              <a:rPr lang="en-US" sz="2000" dirty="0" err="1">
                <a:solidFill>
                  <a:srgbClr val="000000"/>
                </a:solidFill>
                <a:latin typeface="Arial" panose="020B0604020202020204" pitchFamily="34" charset="0"/>
                <a:cs typeface="Arial" panose="020B0604020202020204" pitchFamily="34" charset="0"/>
              </a:rPr>
              <a:t>ostia</a:t>
            </a:r>
            <a:r>
              <a:rPr lang="en-US" sz="2000" dirty="0">
                <a:solidFill>
                  <a:srgbClr val="000000"/>
                </a:solidFill>
                <a:latin typeface="Arial" panose="020B0604020202020204" pitchFamily="34" charset="0"/>
                <a:cs typeface="Arial" panose="020B0604020202020204" pitchFamily="34" charset="0"/>
              </a:rPr>
              <a:t> were excised and </a:t>
            </a:r>
            <a:r>
              <a:rPr lang="en-US" sz="2000" dirty="0" err="1">
                <a:solidFill>
                  <a:srgbClr val="000000"/>
                </a:solidFill>
                <a:latin typeface="Arial" panose="020B0604020202020204" pitchFamily="34" charset="0"/>
                <a:cs typeface="Arial" panose="020B0604020202020204" pitchFamily="34" charset="0"/>
              </a:rPr>
              <a:t>reimplanted</a:t>
            </a:r>
            <a:r>
              <a:rPr lang="en-US" sz="2000" dirty="0">
                <a:solidFill>
                  <a:srgbClr val="000000"/>
                </a:solidFill>
                <a:latin typeface="Arial" panose="020B0604020202020204" pitchFamily="34" charset="0"/>
                <a:cs typeface="Arial" panose="020B0604020202020204" pitchFamily="34" charset="0"/>
              </a:rPr>
              <a:t> in the posterior great vessel and anastomosed to the distal aorta. The defects in the anterior great vessel from which the coronary arteries had been resected were filled with a patch of pulmonary homograft material. What are the correct codes in ICD-10-PCS for the arterial switch procedure with the repositioning of the coronary arteries? Is the repositioning of the coronary arteries assigned a separate code or is that portion of the procedure considered inherent?</a:t>
            </a:r>
          </a:p>
          <a:p>
            <a:endParaRPr lang="en-US" dirty="0"/>
          </a:p>
        </p:txBody>
      </p:sp>
    </p:spTree>
    <p:extLst>
      <p:ext uri="{BB962C8B-B14F-4D97-AF65-F5344CB8AC3E}">
        <p14:creationId xmlns:p14="http://schemas.microsoft.com/office/powerpoint/2010/main" val="584784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913" y="454587"/>
            <a:ext cx="9720072" cy="1499616"/>
          </a:xfrm>
        </p:spPr>
        <p:txBody>
          <a:bodyPr>
            <a:normAutofit fontScale="90000"/>
          </a:bodyPr>
          <a:lstStyle/>
          <a:p>
            <a:r>
              <a:rPr lang="en-US" sz="3200" b="1" dirty="0">
                <a:solidFill>
                  <a:prstClr val="black">
                    <a:lumMod val="95000"/>
                    <a:lumOff val="5000"/>
                  </a:prstClr>
                </a:solidFill>
                <a:latin typeface="Arial" panose="020B0604020202020204" pitchFamily="34" charset="0"/>
                <a:cs typeface="Arial" panose="020B0604020202020204" pitchFamily="34" charset="0"/>
              </a:rPr>
              <a:t>Corrective Surgery for Transposition of the Great Arteries, Atrial Septal Defect and Patent </a:t>
            </a:r>
            <a:r>
              <a:rPr lang="en-US" sz="3200" b="1" dirty="0" err="1">
                <a:solidFill>
                  <a:prstClr val="black">
                    <a:lumMod val="95000"/>
                    <a:lumOff val="5000"/>
                  </a:prstClr>
                </a:solidFill>
                <a:latin typeface="Arial" panose="020B0604020202020204" pitchFamily="34" charset="0"/>
                <a:cs typeface="Arial" panose="020B0604020202020204" pitchFamily="34" charset="0"/>
              </a:rPr>
              <a:t>Ductus</a:t>
            </a:r>
            <a:r>
              <a:rPr lang="en-US" sz="3200" b="1" dirty="0">
                <a:solidFill>
                  <a:prstClr val="black">
                    <a:lumMod val="95000"/>
                    <a:lumOff val="5000"/>
                  </a:prstClr>
                </a:solidFill>
                <a:latin typeface="Arial" panose="020B0604020202020204" pitchFamily="34" charset="0"/>
                <a:cs typeface="Arial" panose="020B0604020202020204" pitchFamily="34" charset="0"/>
              </a:rPr>
              <a:t> </a:t>
            </a:r>
            <a:r>
              <a:rPr lang="en-US" sz="3200" b="1" dirty="0" err="1">
                <a:solidFill>
                  <a:prstClr val="black">
                    <a:lumMod val="95000"/>
                    <a:lumOff val="5000"/>
                  </a:prstClr>
                </a:solidFill>
                <a:latin typeface="Arial" panose="020B0604020202020204" pitchFamily="34" charset="0"/>
                <a:cs typeface="Arial" panose="020B0604020202020204" pitchFamily="34" charset="0"/>
              </a:rPr>
              <a:t>Arteriosus</a:t>
            </a:r>
            <a:r>
              <a:rPr lang="en-US" sz="3200" b="1" dirty="0">
                <a:solidFill>
                  <a:prstClr val="black">
                    <a:lumMod val="95000"/>
                    <a:lumOff val="5000"/>
                  </a:prstClr>
                </a:solidFill>
                <a:latin typeface="Arial" panose="020B0604020202020204" pitchFamily="34" charset="0"/>
                <a:cs typeface="Arial" panose="020B0604020202020204" pitchFamily="34" charset="0"/>
              </a:rPr>
              <a:t>  coding clinic	</a:t>
            </a:r>
            <a:r>
              <a:rPr lang="en-US" sz="4500" dirty="0">
                <a:solidFill>
                  <a:prstClr val="black">
                    <a:lumMod val="95000"/>
                    <a:lumOff val="5000"/>
                  </a:prstClr>
                </a:solidFill>
              </a:rPr>
              <a:t>	</a:t>
            </a:r>
            <a:endParaRPr lang="en-US" dirty="0"/>
          </a:p>
        </p:txBody>
      </p:sp>
      <p:sp>
        <p:nvSpPr>
          <p:cNvPr id="3" name="Content Placeholder 2"/>
          <p:cNvSpPr>
            <a:spLocks noGrp="1"/>
          </p:cNvSpPr>
          <p:nvPr>
            <p:ph idx="1"/>
          </p:nvPr>
        </p:nvSpPr>
        <p:spPr>
          <a:xfrm>
            <a:off x="1024128" y="2248525"/>
            <a:ext cx="9993642" cy="4422098"/>
          </a:xfrm>
        </p:spPr>
        <p:txBody>
          <a:bodyPr>
            <a:normAutofit fontScale="92500" lnSpcReduction="10000"/>
          </a:bodyPr>
          <a:lstStyle/>
          <a:p>
            <a:pPr marL="0" lvl="0" indent="0" defTabSz="457200">
              <a:lnSpc>
                <a:spcPct val="100000"/>
              </a:lnSpc>
              <a:spcBef>
                <a:spcPts val="0"/>
              </a:spcBef>
              <a:spcAft>
                <a:spcPts val="600"/>
              </a:spcAft>
              <a:buClr>
                <a:srgbClr val="F47B20"/>
              </a:buClr>
              <a:buSzTx/>
              <a:buNone/>
            </a:pPr>
            <a:r>
              <a:rPr lang="en-US" sz="1900" b="1" dirty="0">
                <a:solidFill>
                  <a:srgbClr val="000000"/>
                </a:solidFill>
                <a:latin typeface="Arial" panose="020B0604020202020204" pitchFamily="34" charset="0"/>
                <a:cs typeface="Arial" panose="020B0604020202020204" pitchFamily="34" charset="0"/>
              </a:rPr>
              <a:t>Answer: </a:t>
            </a:r>
          </a:p>
          <a:p>
            <a:pPr marL="0" lvl="0" indent="0" defTabSz="457200">
              <a:lnSpc>
                <a:spcPct val="100000"/>
              </a:lnSpc>
              <a:spcBef>
                <a:spcPts val="0"/>
              </a:spcBef>
              <a:spcAft>
                <a:spcPts val="600"/>
              </a:spcAft>
              <a:buClr>
                <a:srgbClr val="F47B20"/>
              </a:buClr>
              <a:buSzTx/>
              <a:buNone/>
            </a:pPr>
            <a:r>
              <a:rPr lang="en-US" sz="1900" dirty="0">
                <a:solidFill>
                  <a:srgbClr val="000000"/>
                </a:solidFill>
                <a:latin typeface="Arial" panose="020B0604020202020204" pitchFamily="34" charset="0"/>
                <a:cs typeface="Arial" panose="020B0604020202020204" pitchFamily="34" charset="0"/>
              </a:rPr>
              <a:t>The arterial switch surgery is used to treat patients with transposition of the great arteries (TGA). During surgery, the aortic root and pulmonary trunk are switched and connected to the correct ventricles. The coronary arteries (called buttons in this context) are also removed from the original aortic root and reconnected to the switched pulmonary trunk-the new neo-aorta. Assign the following ICD-PCS codes for the corrective surgery to repair transposition of the great arteries, atrial septal defect and patent </a:t>
            </a:r>
            <a:r>
              <a:rPr lang="en-US" sz="1900" dirty="0" err="1">
                <a:solidFill>
                  <a:srgbClr val="000000"/>
                </a:solidFill>
                <a:latin typeface="Arial" panose="020B0604020202020204" pitchFamily="34" charset="0"/>
                <a:cs typeface="Arial" panose="020B0604020202020204" pitchFamily="34" charset="0"/>
              </a:rPr>
              <a:t>ductus</a:t>
            </a:r>
            <a:r>
              <a:rPr lang="en-US" sz="1900" dirty="0">
                <a:solidFill>
                  <a:srgbClr val="000000"/>
                </a:solidFill>
                <a:latin typeface="Arial" panose="020B0604020202020204" pitchFamily="34" charset="0"/>
                <a:cs typeface="Arial" panose="020B0604020202020204" pitchFamily="34" charset="0"/>
              </a:rPr>
              <a:t> </a:t>
            </a:r>
            <a:r>
              <a:rPr lang="en-US" sz="1900" dirty="0" err="1">
                <a:solidFill>
                  <a:srgbClr val="000000"/>
                </a:solidFill>
                <a:latin typeface="Arial" panose="020B0604020202020204" pitchFamily="34" charset="0"/>
                <a:cs typeface="Arial" panose="020B0604020202020204" pitchFamily="34" charset="0"/>
              </a:rPr>
              <a:t>arteriosus</a:t>
            </a:r>
            <a:r>
              <a:rPr lang="en-US" sz="1900" dirty="0">
                <a:solidFill>
                  <a:srgbClr val="000000"/>
                </a:solidFill>
                <a:latin typeface="Arial" panose="020B0604020202020204" pitchFamily="34" charset="0"/>
                <a:cs typeface="Arial" panose="020B0604020202020204" pitchFamily="34" charset="0"/>
              </a:rPr>
              <a:t>:</a:t>
            </a:r>
          </a:p>
          <a:p>
            <a:pPr marL="0" lvl="0" indent="0" defTabSz="457200">
              <a:lnSpc>
                <a:spcPct val="100000"/>
              </a:lnSpc>
              <a:spcBef>
                <a:spcPts val="0"/>
              </a:spcBef>
              <a:spcAft>
                <a:spcPts val="600"/>
              </a:spcAft>
              <a:buClr>
                <a:srgbClr val="F47B20"/>
              </a:buClr>
              <a:buSzTx/>
              <a:buNone/>
            </a:pPr>
            <a:endParaRPr lang="en-US" sz="19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1900" b="1" dirty="0">
                <a:solidFill>
                  <a:srgbClr val="000000"/>
                </a:solidFill>
                <a:latin typeface="Arial" panose="020B0604020202020204" pitchFamily="34" charset="0"/>
                <a:cs typeface="Arial" panose="020B0604020202020204" pitchFamily="34" charset="0"/>
              </a:rPr>
              <a:t>02SP0ZZ</a:t>
            </a:r>
            <a:r>
              <a:rPr lang="en-US" sz="1900" dirty="0">
                <a:solidFill>
                  <a:srgbClr val="000000"/>
                </a:solidFill>
                <a:latin typeface="Arial" panose="020B0604020202020204" pitchFamily="34" charset="0"/>
                <a:cs typeface="Arial" panose="020B0604020202020204" pitchFamily="34" charset="0"/>
              </a:rPr>
              <a:t> Reposition pulmonary trunk, open approach	</a:t>
            </a:r>
          </a:p>
          <a:p>
            <a:pPr marL="0" lvl="0" indent="0" defTabSz="457200">
              <a:lnSpc>
                <a:spcPct val="100000"/>
              </a:lnSpc>
              <a:spcBef>
                <a:spcPts val="0"/>
              </a:spcBef>
              <a:spcAft>
                <a:spcPts val="600"/>
              </a:spcAft>
              <a:buClr>
                <a:srgbClr val="F47B20"/>
              </a:buClr>
              <a:buSzTx/>
              <a:buNone/>
            </a:pPr>
            <a:r>
              <a:rPr lang="en-US" sz="1900" b="1" dirty="0">
                <a:solidFill>
                  <a:srgbClr val="000000"/>
                </a:solidFill>
                <a:latin typeface="Arial" panose="020B0604020202020204" pitchFamily="34" charset="0"/>
                <a:cs typeface="Arial" panose="020B0604020202020204" pitchFamily="34" charset="0"/>
              </a:rPr>
              <a:t>02SW0ZZ</a:t>
            </a:r>
            <a:r>
              <a:rPr lang="en-US" sz="1900" dirty="0">
                <a:solidFill>
                  <a:srgbClr val="000000"/>
                </a:solidFill>
                <a:latin typeface="Arial" panose="020B0604020202020204" pitchFamily="34" charset="0"/>
                <a:cs typeface="Arial" panose="020B0604020202020204" pitchFamily="34" charset="0"/>
              </a:rPr>
              <a:t> Reposition thoracic aorta, open approach	</a:t>
            </a:r>
          </a:p>
          <a:p>
            <a:pPr marL="0" lvl="0" indent="0" defTabSz="457200">
              <a:lnSpc>
                <a:spcPct val="100000"/>
              </a:lnSpc>
              <a:spcBef>
                <a:spcPts val="0"/>
              </a:spcBef>
              <a:spcAft>
                <a:spcPts val="600"/>
              </a:spcAft>
              <a:buClr>
                <a:srgbClr val="F47B20"/>
              </a:buClr>
              <a:buSzTx/>
              <a:buNone/>
            </a:pPr>
            <a:r>
              <a:rPr lang="en-US" sz="1900" b="1" dirty="0">
                <a:solidFill>
                  <a:srgbClr val="000000"/>
                </a:solidFill>
                <a:latin typeface="Arial" panose="020B0604020202020204" pitchFamily="34" charset="0"/>
                <a:cs typeface="Arial" panose="020B0604020202020204" pitchFamily="34" charset="0"/>
              </a:rPr>
              <a:t>02LR0ZT</a:t>
            </a:r>
            <a:r>
              <a:rPr lang="en-US" sz="1900" dirty="0">
                <a:solidFill>
                  <a:srgbClr val="000000"/>
                </a:solidFill>
                <a:latin typeface="Arial" panose="020B0604020202020204" pitchFamily="34" charset="0"/>
                <a:cs typeface="Arial" panose="020B0604020202020204" pitchFamily="34" charset="0"/>
              </a:rPr>
              <a:t>  Occlusion of </a:t>
            </a:r>
            <a:r>
              <a:rPr lang="en-US" sz="1900" dirty="0" err="1">
                <a:solidFill>
                  <a:srgbClr val="000000"/>
                </a:solidFill>
                <a:latin typeface="Arial" panose="020B0604020202020204" pitchFamily="34" charset="0"/>
                <a:cs typeface="Arial" panose="020B0604020202020204" pitchFamily="34" charset="0"/>
              </a:rPr>
              <a:t>ductus</a:t>
            </a:r>
            <a:r>
              <a:rPr lang="en-US" sz="1900" dirty="0">
                <a:solidFill>
                  <a:srgbClr val="000000"/>
                </a:solidFill>
                <a:latin typeface="Arial" panose="020B0604020202020204" pitchFamily="34" charset="0"/>
                <a:cs typeface="Arial" panose="020B0604020202020204" pitchFamily="34" charset="0"/>
              </a:rPr>
              <a:t> </a:t>
            </a:r>
            <a:r>
              <a:rPr lang="en-US" sz="1900" dirty="0" err="1">
                <a:solidFill>
                  <a:srgbClr val="000000"/>
                </a:solidFill>
                <a:latin typeface="Arial" panose="020B0604020202020204" pitchFamily="34" charset="0"/>
                <a:cs typeface="Arial" panose="020B0604020202020204" pitchFamily="34" charset="0"/>
              </a:rPr>
              <a:t>arteriosus</a:t>
            </a:r>
            <a:r>
              <a:rPr lang="en-US" sz="1900" dirty="0">
                <a:solidFill>
                  <a:srgbClr val="000000"/>
                </a:solidFill>
                <a:latin typeface="Arial" panose="020B0604020202020204" pitchFamily="34" charset="0"/>
                <a:cs typeface="Arial" panose="020B0604020202020204" pitchFamily="34" charset="0"/>
              </a:rPr>
              <a:t>, open approach	</a:t>
            </a:r>
          </a:p>
          <a:p>
            <a:pPr marL="0" lvl="0" indent="0" defTabSz="457200">
              <a:lnSpc>
                <a:spcPct val="100000"/>
              </a:lnSpc>
              <a:spcBef>
                <a:spcPts val="0"/>
              </a:spcBef>
              <a:spcAft>
                <a:spcPts val="600"/>
              </a:spcAft>
              <a:buClr>
                <a:srgbClr val="F47B20"/>
              </a:buClr>
              <a:buSzTx/>
              <a:buNone/>
            </a:pPr>
            <a:r>
              <a:rPr lang="en-US" sz="1900" b="1" dirty="0">
                <a:solidFill>
                  <a:srgbClr val="000000"/>
                </a:solidFill>
                <a:latin typeface="Arial" panose="020B0604020202020204" pitchFamily="34" charset="0"/>
                <a:cs typeface="Arial" panose="020B0604020202020204" pitchFamily="34" charset="0"/>
              </a:rPr>
              <a:t>02Q50ZZ</a:t>
            </a:r>
            <a:r>
              <a:rPr lang="en-US" sz="1900" dirty="0">
                <a:solidFill>
                  <a:srgbClr val="000000"/>
                </a:solidFill>
                <a:latin typeface="Arial" panose="020B0604020202020204" pitchFamily="34" charset="0"/>
                <a:cs typeface="Arial" panose="020B0604020202020204" pitchFamily="34" charset="0"/>
              </a:rPr>
              <a:t> Repair atrial septum, open approach	</a:t>
            </a:r>
          </a:p>
          <a:p>
            <a:pPr marL="0" lvl="0" indent="0" defTabSz="457200">
              <a:lnSpc>
                <a:spcPct val="100000"/>
              </a:lnSpc>
              <a:spcBef>
                <a:spcPts val="0"/>
              </a:spcBef>
              <a:spcAft>
                <a:spcPts val="600"/>
              </a:spcAft>
              <a:buClr>
                <a:srgbClr val="F47B20"/>
              </a:buClr>
              <a:buSzTx/>
              <a:buNone/>
            </a:pPr>
            <a:r>
              <a:rPr lang="en-US" sz="1900" b="1" dirty="0">
                <a:solidFill>
                  <a:srgbClr val="000000"/>
                </a:solidFill>
                <a:latin typeface="Arial" panose="020B0604020202020204" pitchFamily="34" charset="0"/>
                <a:cs typeface="Arial" panose="020B0604020202020204" pitchFamily="34" charset="0"/>
              </a:rPr>
              <a:t>02UW07Z</a:t>
            </a:r>
            <a:r>
              <a:rPr lang="en-US" sz="1900" dirty="0">
                <a:solidFill>
                  <a:srgbClr val="000000"/>
                </a:solidFill>
                <a:latin typeface="Arial" panose="020B0604020202020204" pitchFamily="34" charset="0"/>
                <a:cs typeface="Arial" panose="020B0604020202020204" pitchFamily="34" charset="0"/>
              </a:rPr>
              <a:t> Supplement thoracic aorta with autologous tissue substitute, open approach	</a:t>
            </a:r>
          </a:p>
          <a:p>
            <a:pPr marL="0" lvl="0" indent="0" defTabSz="457200">
              <a:lnSpc>
                <a:spcPct val="100000"/>
              </a:lnSpc>
              <a:spcBef>
                <a:spcPts val="0"/>
              </a:spcBef>
              <a:spcAft>
                <a:spcPts val="600"/>
              </a:spcAft>
              <a:buClr>
                <a:srgbClr val="F47B20"/>
              </a:buClr>
              <a:buSzTx/>
              <a:buNone/>
            </a:pPr>
            <a:r>
              <a:rPr lang="en-US" sz="1900" b="1" dirty="0">
                <a:solidFill>
                  <a:srgbClr val="000000"/>
                </a:solidFill>
                <a:latin typeface="Arial" panose="020B0604020202020204" pitchFamily="34" charset="0"/>
                <a:cs typeface="Arial" panose="020B0604020202020204" pitchFamily="34" charset="0"/>
              </a:rPr>
              <a:t>5A1221Z</a:t>
            </a:r>
            <a:r>
              <a:rPr lang="en-US" sz="1900" dirty="0">
                <a:solidFill>
                  <a:srgbClr val="000000"/>
                </a:solidFill>
                <a:latin typeface="Arial" panose="020B0604020202020204" pitchFamily="34" charset="0"/>
                <a:cs typeface="Arial" panose="020B0604020202020204" pitchFamily="34" charset="0"/>
              </a:rPr>
              <a:t> Performance of cardiac output, continuous	</a:t>
            </a:r>
          </a:p>
          <a:p>
            <a:endParaRPr lang="en-US" dirty="0"/>
          </a:p>
        </p:txBody>
      </p:sp>
    </p:spTree>
    <p:extLst>
      <p:ext uri="{BB962C8B-B14F-4D97-AF65-F5344CB8AC3E}">
        <p14:creationId xmlns:p14="http://schemas.microsoft.com/office/powerpoint/2010/main" val="4267831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It’s all about a strawberry….</a:t>
            </a:r>
          </a:p>
        </p:txBody>
      </p:sp>
      <p:pic>
        <p:nvPicPr>
          <p:cNvPr id="4" name="Content Placeholder 3"/>
          <p:cNvPicPr>
            <a:picLocks noGrp="1" noChangeAspect="1"/>
          </p:cNvPicPr>
          <p:nvPr>
            <p:ph idx="1"/>
          </p:nvPr>
        </p:nvPicPr>
        <p:blipFill>
          <a:blip r:embed="rId2"/>
          <a:stretch>
            <a:fillRect/>
          </a:stretch>
        </p:blipFill>
        <p:spPr>
          <a:xfrm>
            <a:off x="1369063" y="2279704"/>
            <a:ext cx="3333750" cy="2705100"/>
          </a:xfrm>
          <a:prstGeom prst="rect">
            <a:avLst/>
          </a:prstGeom>
        </p:spPr>
      </p:pic>
      <p:sp>
        <p:nvSpPr>
          <p:cNvPr id="5" name="Rectangle 4"/>
          <p:cNvSpPr/>
          <p:nvPr/>
        </p:nvSpPr>
        <p:spPr>
          <a:xfrm>
            <a:off x="5626308" y="2467885"/>
            <a:ext cx="6096000" cy="1938992"/>
          </a:xfrm>
          <a:prstGeom prst="rect">
            <a:avLst/>
          </a:prstGeom>
        </p:spPr>
        <p:txBody>
          <a:bodyPr>
            <a:spAutoFit/>
          </a:bodyPr>
          <a:lstStyle/>
          <a:p>
            <a:r>
              <a:rPr lang="en-US" sz="4000" dirty="0">
                <a:latin typeface="Arial" panose="020B0604020202020204" pitchFamily="34" charset="0"/>
                <a:cs typeface="Arial" panose="020B0604020202020204" pitchFamily="34" charset="0"/>
              </a:rPr>
              <a:t>The average newborn heart is approximately the size of a strawberry</a:t>
            </a:r>
          </a:p>
        </p:txBody>
      </p:sp>
      <p:sp>
        <p:nvSpPr>
          <p:cNvPr id="6" name="Rectangle 5"/>
          <p:cNvSpPr/>
          <p:nvPr/>
        </p:nvSpPr>
        <p:spPr>
          <a:xfrm>
            <a:off x="6750571" y="6085290"/>
            <a:ext cx="6096000" cy="400110"/>
          </a:xfrm>
          <a:prstGeom prst="rect">
            <a:avLst/>
          </a:prstGeom>
        </p:spPr>
        <p:txBody>
          <a:bodyPr>
            <a:spAutoFit/>
          </a:bodyPr>
          <a:lstStyle/>
          <a:p>
            <a:r>
              <a:rPr lang="en-US" sz="1000" dirty="0">
                <a:latin typeface="Calibri" panose="020F0502020204030204" pitchFamily="34" charset="0"/>
              </a:rPr>
              <a:t>By </a:t>
            </a:r>
            <a:r>
              <a:rPr lang="en-US" sz="1000" dirty="0" err="1">
                <a:latin typeface="Calibri" panose="020F0502020204030204" pitchFamily="34" charset="0"/>
              </a:rPr>
              <a:t>FoeNyx</a:t>
            </a:r>
            <a:r>
              <a:rPr lang="en-US" sz="1000" dirty="0">
                <a:latin typeface="Calibri" panose="020F0502020204030204" pitchFamily="34" charset="0"/>
              </a:rPr>
              <a:t>, France - Self-published work by </a:t>
            </a:r>
            <a:r>
              <a:rPr lang="en-US" sz="1000" dirty="0" err="1">
                <a:latin typeface="Calibri" panose="020F0502020204030204" pitchFamily="34" charset="0"/>
              </a:rPr>
              <a:t>FoeNyx</a:t>
            </a:r>
            <a:r>
              <a:rPr lang="en-US" sz="1000" dirty="0">
                <a:latin typeface="Calibri" panose="020F0502020204030204" pitchFamily="34" charset="0"/>
              </a:rPr>
              <a:t>, CC BY-SA 3.0, https://commons.wikimedia.org/w/index.php?curid=21279</a:t>
            </a:r>
          </a:p>
        </p:txBody>
      </p:sp>
    </p:spTree>
    <p:extLst>
      <p:ext uri="{BB962C8B-B14F-4D97-AF65-F5344CB8AC3E}">
        <p14:creationId xmlns:p14="http://schemas.microsoft.com/office/powerpoint/2010/main" val="24818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Total anomalous pulmonary venous return  </a:t>
            </a:r>
            <a:r>
              <a:rPr lang="en-US" sz="2800" b="1" dirty="0">
                <a:solidFill>
                  <a:srgbClr val="FF9900"/>
                </a:solidFill>
                <a:latin typeface="Arial" panose="020B0604020202020204" pitchFamily="34" charset="0"/>
                <a:cs typeface="Arial" panose="020B0604020202020204" pitchFamily="34" charset="0"/>
              </a:rPr>
              <a:t>Q262</a:t>
            </a:r>
            <a:r>
              <a:rPr lang="en-US" sz="2800" b="1"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024128" y="2285999"/>
            <a:ext cx="10226968" cy="4214191"/>
          </a:xfrm>
        </p:spPr>
        <p:txBody>
          <a:bodyPr>
            <a:normAutofit lnSpcReduction="10000"/>
          </a:bodyPr>
          <a:lstStyle/>
          <a:p>
            <a:pPr marL="0" lvl="0" indent="0" algn="ctr" defTabSz="457200">
              <a:lnSpc>
                <a:spcPct val="100000"/>
              </a:lnSpc>
              <a:spcBef>
                <a:spcPts val="0"/>
              </a:spcBef>
              <a:spcAft>
                <a:spcPts val="600"/>
              </a:spcAft>
              <a:buClr>
                <a:srgbClr val="F47B20"/>
              </a:buClr>
              <a:buSzTx/>
              <a:buNone/>
            </a:pPr>
            <a:r>
              <a:rPr lang="en-US" sz="2400" b="1" i="1" dirty="0">
                <a:solidFill>
                  <a:srgbClr val="0070C0"/>
                </a:solidFill>
                <a:latin typeface="Calibri" panose="020F0502020204030204" pitchFamily="34" charset="0"/>
                <a:cs typeface="Arial"/>
              </a:rPr>
              <a:t>What is it?</a:t>
            </a:r>
          </a:p>
          <a:p>
            <a:pPr marL="342900" lvl="0" indent="-342900" defTabSz="457200">
              <a:lnSpc>
                <a:spcPct val="100000"/>
              </a:lnSpc>
              <a:spcBef>
                <a:spcPts val="0"/>
              </a:spcBef>
              <a:spcAft>
                <a:spcPts val="600"/>
              </a:spcAft>
              <a:buClr>
                <a:srgbClr val="F47B20"/>
              </a:buClr>
              <a:buSzTx/>
              <a:buFont typeface="Arial"/>
              <a:buChar char="•"/>
            </a:pPr>
            <a:r>
              <a:rPr lang="en-US" sz="2400" dirty="0">
                <a:solidFill>
                  <a:srgbClr val="000000"/>
                </a:solidFill>
                <a:latin typeface="Calibri" panose="020F0502020204030204" pitchFamily="34" charset="0"/>
                <a:cs typeface="Arial"/>
              </a:rPr>
              <a:t>TAPVR</a:t>
            </a:r>
          </a:p>
          <a:p>
            <a:pPr marL="342900" lvl="0" indent="-342900" defTabSz="457200">
              <a:lnSpc>
                <a:spcPct val="100000"/>
              </a:lnSpc>
              <a:spcBef>
                <a:spcPts val="0"/>
              </a:spcBef>
              <a:spcAft>
                <a:spcPts val="600"/>
              </a:spcAft>
              <a:buClr>
                <a:srgbClr val="F47B20"/>
              </a:buClr>
              <a:buSzTx/>
              <a:buFont typeface="Arial"/>
              <a:buChar char="•"/>
            </a:pPr>
            <a:r>
              <a:rPr lang="en-US" sz="2400" dirty="0">
                <a:solidFill>
                  <a:srgbClr val="000000"/>
                </a:solidFill>
                <a:latin typeface="Calibri" panose="020F0502020204030204" pitchFamily="34" charset="0"/>
                <a:cs typeface="Arial"/>
              </a:rPr>
              <a:t>Anomalous pulmonary venous connection</a:t>
            </a:r>
          </a:p>
          <a:p>
            <a:pPr marL="342900" lvl="0" indent="-342900" defTabSz="457200">
              <a:lnSpc>
                <a:spcPct val="100000"/>
              </a:lnSpc>
              <a:spcBef>
                <a:spcPts val="0"/>
              </a:spcBef>
              <a:spcAft>
                <a:spcPts val="600"/>
              </a:spcAft>
              <a:buClr>
                <a:srgbClr val="F47B20"/>
              </a:buClr>
              <a:buSzTx/>
              <a:buFont typeface="Arial"/>
              <a:buChar char="•"/>
            </a:pPr>
            <a:r>
              <a:rPr lang="en-US" sz="2400" dirty="0">
                <a:solidFill>
                  <a:srgbClr val="000000"/>
                </a:solidFill>
                <a:latin typeface="Calibri" panose="020F0502020204030204" pitchFamily="34" charset="0"/>
                <a:cs typeface="Arial"/>
              </a:rPr>
              <a:t>4 veins that take blood from the lungs to the heart do not attach to the left atrium- attach to other vessels or other parts of the heart </a:t>
            </a:r>
          </a:p>
          <a:p>
            <a:pPr marL="342900" lvl="0" indent="-342900" defTabSz="457200">
              <a:lnSpc>
                <a:spcPct val="100000"/>
              </a:lnSpc>
              <a:spcBef>
                <a:spcPts val="0"/>
              </a:spcBef>
              <a:spcAft>
                <a:spcPts val="600"/>
              </a:spcAft>
              <a:buClr>
                <a:srgbClr val="F47B20"/>
              </a:buClr>
              <a:buSzTx/>
              <a:buFont typeface="Arial"/>
              <a:buChar char="•"/>
            </a:pPr>
            <a:r>
              <a:rPr lang="en-US" sz="2400" dirty="0">
                <a:solidFill>
                  <a:srgbClr val="000000"/>
                </a:solidFill>
                <a:latin typeface="Calibri" panose="020F0502020204030204" pitchFamily="34" charset="0"/>
                <a:cs typeface="Arial"/>
              </a:rPr>
              <a:t>Can occur with or with out obstruction (</a:t>
            </a:r>
            <a:r>
              <a:rPr lang="en-US" sz="2000" dirty="0">
                <a:solidFill>
                  <a:srgbClr val="000000"/>
                </a:solidFill>
                <a:latin typeface="Calibri" panose="020F0502020204030204" pitchFamily="34" charset="0"/>
                <a:cs typeface="Arial"/>
              </a:rPr>
              <a:t>Obstruction requires immediate surgery)</a:t>
            </a:r>
          </a:p>
          <a:p>
            <a:pPr marL="0" lvl="0" indent="0" algn="ctr" defTabSz="457200">
              <a:lnSpc>
                <a:spcPct val="100000"/>
              </a:lnSpc>
              <a:spcBef>
                <a:spcPts val="0"/>
              </a:spcBef>
              <a:spcAft>
                <a:spcPts val="600"/>
              </a:spcAft>
              <a:buClr>
                <a:srgbClr val="F47B20"/>
              </a:buClr>
              <a:buSzTx/>
              <a:buNone/>
            </a:pPr>
            <a:r>
              <a:rPr lang="en-US" sz="2400" b="1" i="1" dirty="0" smtClean="0">
                <a:solidFill>
                  <a:srgbClr val="0070C0"/>
                </a:solidFill>
                <a:latin typeface="Calibri" panose="020F0502020204030204" pitchFamily="34" charset="0"/>
                <a:cs typeface="Arial"/>
              </a:rPr>
              <a:t>Anatomy</a:t>
            </a:r>
          </a:p>
          <a:p>
            <a:pPr marL="342900" lvl="0" indent="-342900" defTabSz="457200">
              <a:lnSpc>
                <a:spcPct val="100000"/>
              </a:lnSpc>
              <a:spcBef>
                <a:spcPts val="0"/>
              </a:spcBef>
              <a:spcAft>
                <a:spcPts val="600"/>
              </a:spcAft>
              <a:buClr>
                <a:srgbClr val="F47B20"/>
              </a:buClr>
              <a:buSzTx/>
              <a:buFont typeface="Arial"/>
              <a:buChar char="•"/>
            </a:pPr>
            <a:r>
              <a:rPr lang="en-US" sz="2400" dirty="0" err="1">
                <a:solidFill>
                  <a:srgbClr val="000000"/>
                </a:solidFill>
                <a:latin typeface="Calibri" panose="020F0502020204030204" pitchFamily="34" charset="0"/>
                <a:cs typeface="Arial"/>
              </a:rPr>
              <a:t>Supracardiac</a:t>
            </a:r>
            <a:r>
              <a:rPr lang="en-US" sz="2400" dirty="0">
                <a:solidFill>
                  <a:srgbClr val="000000"/>
                </a:solidFill>
                <a:latin typeface="Calibri" panose="020F0502020204030204" pitchFamily="34" charset="0"/>
                <a:cs typeface="Arial"/>
              </a:rPr>
              <a:t>- connect above at the superior vena cava</a:t>
            </a:r>
          </a:p>
          <a:p>
            <a:pPr marL="342900" lvl="0" indent="-342900" defTabSz="457200">
              <a:lnSpc>
                <a:spcPct val="100000"/>
              </a:lnSpc>
              <a:spcBef>
                <a:spcPts val="0"/>
              </a:spcBef>
              <a:spcAft>
                <a:spcPts val="600"/>
              </a:spcAft>
              <a:buClr>
                <a:srgbClr val="F47B20"/>
              </a:buClr>
              <a:buSzTx/>
              <a:buFont typeface="Arial"/>
              <a:buChar char="•"/>
            </a:pPr>
            <a:r>
              <a:rPr lang="en-US" sz="2400" dirty="0">
                <a:solidFill>
                  <a:srgbClr val="000000"/>
                </a:solidFill>
                <a:latin typeface="Calibri" panose="020F0502020204030204" pitchFamily="34" charset="0"/>
                <a:cs typeface="Arial"/>
              </a:rPr>
              <a:t>Cardiac- connect behind the heart to the right atrium</a:t>
            </a:r>
          </a:p>
          <a:p>
            <a:pPr marL="342900" lvl="0" indent="-342900" defTabSz="457200">
              <a:lnSpc>
                <a:spcPct val="100000"/>
              </a:lnSpc>
              <a:spcBef>
                <a:spcPts val="0"/>
              </a:spcBef>
              <a:spcAft>
                <a:spcPts val="600"/>
              </a:spcAft>
              <a:buClr>
                <a:srgbClr val="F47B20"/>
              </a:buClr>
              <a:buSzTx/>
              <a:buFont typeface="Arial"/>
              <a:buChar char="•"/>
            </a:pPr>
            <a:r>
              <a:rPr lang="en-US" sz="2400" dirty="0" err="1">
                <a:solidFill>
                  <a:srgbClr val="000000"/>
                </a:solidFill>
                <a:latin typeface="Calibri" panose="020F0502020204030204" pitchFamily="34" charset="0"/>
                <a:cs typeface="Arial"/>
              </a:rPr>
              <a:t>Infracardiac</a:t>
            </a:r>
            <a:r>
              <a:rPr lang="en-US" sz="2400" dirty="0">
                <a:solidFill>
                  <a:srgbClr val="000000"/>
                </a:solidFill>
                <a:latin typeface="Calibri" panose="020F0502020204030204" pitchFamily="34" charset="0"/>
                <a:cs typeface="Arial"/>
              </a:rPr>
              <a:t>- connect below the heart at the inferior vena cava</a:t>
            </a:r>
          </a:p>
          <a:p>
            <a:pPr marL="0" lvl="0" indent="0" defTabSz="457200">
              <a:lnSpc>
                <a:spcPct val="100000"/>
              </a:lnSpc>
              <a:spcBef>
                <a:spcPts val="0"/>
              </a:spcBef>
              <a:spcAft>
                <a:spcPts val="600"/>
              </a:spcAft>
              <a:buClr>
                <a:srgbClr val="F47B20"/>
              </a:buClr>
              <a:buSzTx/>
              <a:buNone/>
            </a:pPr>
            <a:endParaRPr lang="en-US" sz="2400" dirty="0" smtClean="0">
              <a:latin typeface="Calibri" panose="020F0502020204030204" pitchFamily="34" charset="0"/>
              <a:cs typeface="Arial"/>
            </a:endParaRPr>
          </a:p>
          <a:p>
            <a:pPr marL="0" lvl="0" indent="0" defTabSz="457200">
              <a:lnSpc>
                <a:spcPct val="100000"/>
              </a:lnSpc>
              <a:spcBef>
                <a:spcPts val="0"/>
              </a:spcBef>
              <a:spcAft>
                <a:spcPts val="600"/>
              </a:spcAft>
              <a:buClr>
                <a:srgbClr val="F47B20"/>
              </a:buClr>
              <a:buSzTx/>
              <a:buNone/>
            </a:pPr>
            <a:endParaRPr lang="en-US" sz="2400" b="1" i="1" dirty="0">
              <a:solidFill>
                <a:srgbClr val="0070C0"/>
              </a:solidFill>
              <a:latin typeface="Calibri" panose="020F0502020204030204" pitchFamily="34" charset="0"/>
              <a:cs typeface="Arial"/>
            </a:endParaRPr>
          </a:p>
          <a:p>
            <a:endParaRPr lang="en-US" dirty="0"/>
          </a:p>
        </p:txBody>
      </p:sp>
    </p:spTree>
    <p:extLst>
      <p:ext uri="{BB962C8B-B14F-4D97-AF65-F5344CB8AC3E}">
        <p14:creationId xmlns:p14="http://schemas.microsoft.com/office/powerpoint/2010/main" val="11960540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lumMod val="95000"/>
                    <a:lumOff val="5000"/>
                  </a:prstClr>
                </a:solidFill>
                <a:latin typeface="Arial" panose="020B0604020202020204" pitchFamily="34" charset="0"/>
                <a:cs typeface="Arial" panose="020B0604020202020204" pitchFamily="34" charset="0"/>
              </a:rPr>
              <a:t>Total anomalous pulmonary venous return  </a:t>
            </a:r>
            <a:r>
              <a:rPr lang="en-US" sz="2800" b="1" dirty="0">
                <a:solidFill>
                  <a:srgbClr val="FF9900"/>
                </a:solidFill>
                <a:latin typeface="Arial" panose="020B0604020202020204" pitchFamily="34" charset="0"/>
                <a:cs typeface="Arial" panose="020B0604020202020204" pitchFamily="34" charset="0"/>
              </a:rPr>
              <a:t>Q262</a:t>
            </a:r>
            <a:r>
              <a:rPr lang="en-US" sz="2800" b="1" dirty="0">
                <a:solidFill>
                  <a:prstClr val="black">
                    <a:lumMod val="95000"/>
                    <a:lumOff val="5000"/>
                  </a:prstClr>
                </a:solidFill>
                <a:latin typeface="Arial" panose="020B0604020202020204" pitchFamily="34" charset="0"/>
                <a:cs typeface="Arial" panose="020B0604020202020204" pitchFamily="34" charset="0"/>
              </a:rPr>
              <a:t> </a:t>
            </a:r>
            <a:endParaRPr lang="en-US" dirty="0"/>
          </a:p>
        </p:txBody>
      </p:sp>
      <p:pic>
        <p:nvPicPr>
          <p:cNvPr id="4" name="Content Placeholder 3"/>
          <p:cNvPicPr>
            <a:picLocks noGrp="1" noChangeAspect="1"/>
          </p:cNvPicPr>
          <p:nvPr>
            <p:ph idx="1"/>
          </p:nvPr>
        </p:nvPicPr>
        <p:blipFill>
          <a:blip r:embed="rId3"/>
          <a:stretch>
            <a:fillRect/>
          </a:stretch>
        </p:blipFill>
        <p:spPr>
          <a:xfrm>
            <a:off x="3495114" y="2084832"/>
            <a:ext cx="3791358" cy="4400412"/>
          </a:xfrm>
          <a:prstGeom prst="rect">
            <a:avLst/>
          </a:prstGeom>
        </p:spPr>
      </p:pic>
      <p:sp>
        <p:nvSpPr>
          <p:cNvPr id="5" name="TextBox 4"/>
          <p:cNvSpPr txBox="1"/>
          <p:nvPr/>
        </p:nvSpPr>
        <p:spPr>
          <a:xfrm>
            <a:off x="7613374" y="5838913"/>
            <a:ext cx="3737113" cy="646331"/>
          </a:xfrm>
          <a:prstGeom prst="rect">
            <a:avLst/>
          </a:prstGeom>
          <a:noFill/>
        </p:spPr>
        <p:txBody>
          <a:bodyPr wrap="square" rtlCol="0">
            <a:spAutoFit/>
          </a:bodyPr>
          <a:lstStyle/>
          <a:p>
            <a:r>
              <a:rPr lang="en-US" sz="900" dirty="0">
                <a:latin typeface="Calibri" panose="020F0502020204030204" pitchFamily="34" charset="0"/>
              </a:rPr>
              <a:t>https://commons.wikimedia.org/w/index.php?title=Special:Search&amp;profile=default&amp;fulltext=Search&amp;search=Anomalous+pulmonary+venous+connection&amp;uselang=en&amp;searchToken=cgs3w23buu1nwy4s6wxog24mi#/media/File:Tapv-575px.jpg</a:t>
            </a:r>
          </a:p>
        </p:txBody>
      </p:sp>
    </p:spTree>
    <p:extLst>
      <p:ext uri="{BB962C8B-B14F-4D97-AF65-F5344CB8AC3E}">
        <p14:creationId xmlns:p14="http://schemas.microsoft.com/office/powerpoint/2010/main" val="2392623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solidFill>
                <a:latin typeface="Arial" panose="020B0604020202020204" pitchFamily="34" charset="0"/>
                <a:cs typeface="Arial" panose="020B0604020202020204" pitchFamily="34" charset="0"/>
              </a:rPr>
              <a:t>Total anomalous pulmonary venous return  </a:t>
            </a:r>
            <a:r>
              <a:rPr lang="en-US" sz="2800" b="1" dirty="0">
                <a:solidFill>
                  <a:srgbClr val="FF9900"/>
                </a:solidFill>
                <a:latin typeface="Arial" panose="020B0604020202020204" pitchFamily="34" charset="0"/>
                <a:cs typeface="Arial" panose="020B0604020202020204" pitchFamily="34" charset="0"/>
              </a:rPr>
              <a:t>Q262</a:t>
            </a:r>
            <a:r>
              <a:rPr lang="en-US" sz="2800" b="1" dirty="0">
                <a:solidFill>
                  <a:srgbClr val="682566"/>
                </a:solidFill>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lvl="0" indent="0" algn="ctr" defTabSz="457200">
              <a:lnSpc>
                <a:spcPct val="100000"/>
              </a:lnSpc>
              <a:spcBef>
                <a:spcPts val="0"/>
              </a:spcBef>
              <a:spcAft>
                <a:spcPts val="600"/>
              </a:spcAft>
              <a:buClr>
                <a:srgbClr val="F47B20"/>
              </a:buClr>
              <a:buSzTx/>
              <a:buNone/>
            </a:pPr>
            <a:r>
              <a:rPr lang="en-US" sz="3200" b="1" i="1" dirty="0">
                <a:solidFill>
                  <a:srgbClr val="0070C0"/>
                </a:solidFill>
                <a:latin typeface="Arial" panose="020B0604020202020204" pitchFamily="34" charset="0"/>
                <a:cs typeface="Arial" panose="020B0604020202020204" pitchFamily="34" charset="0"/>
              </a:rPr>
              <a:t>Treatment</a:t>
            </a:r>
          </a:p>
          <a:p>
            <a:pPr marL="0" lvl="0" indent="0" defTabSz="457200">
              <a:lnSpc>
                <a:spcPct val="100000"/>
              </a:lnSpc>
              <a:spcBef>
                <a:spcPts val="0"/>
              </a:spcBef>
              <a:spcAft>
                <a:spcPts val="600"/>
              </a:spcAft>
              <a:buClr>
                <a:srgbClr val="F47B20"/>
              </a:buClr>
              <a:buSzTx/>
              <a:buNone/>
            </a:pPr>
            <a:r>
              <a:rPr lang="en-US" sz="3200" dirty="0">
                <a:solidFill>
                  <a:srgbClr val="000000"/>
                </a:solidFill>
                <a:latin typeface="Arial" panose="020B0604020202020204" pitchFamily="34" charset="0"/>
                <a:cs typeface="Arial" panose="020B0604020202020204" pitchFamily="34" charset="0"/>
              </a:rPr>
              <a:t>Surgery</a:t>
            </a:r>
          </a:p>
          <a:p>
            <a:pPr marL="742950" lvl="1" indent="-285750" defTabSz="457200">
              <a:lnSpc>
                <a:spcPct val="100000"/>
              </a:lnSpc>
              <a:spcBef>
                <a:spcPts val="0"/>
              </a:spcBef>
              <a:spcAft>
                <a:spcPts val="600"/>
              </a:spcAft>
              <a:buClr>
                <a:srgbClr val="F47B20"/>
              </a:buClr>
              <a:buFont typeface="Arial"/>
              <a:buChar char="–"/>
            </a:pPr>
            <a:r>
              <a:rPr lang="en-US" sz="3200" dirty="0">
                <a:solidFill>
                  <a:srgbClr val="000000"/>
                </a:solidFill>
                <a:latin typeface="Arial" panose="020B0604020202020204" pitchFamily="34" charset="0"/>
                <a:cs typeface="Arial" panose="020B0604020202020204" pitchFamily="34" charset="0"/>
              </a:rPr>
              <a:t>4 pulmonary veins are connected to the left atrium</a:t>
            </a:r>
          </a:p>
          <a:p>
            <a:pPr marL="742950" lvl="1" indent="-285750" defTabSz="457200">
              <a:lnSpc>
                <a:spcPct val="100000"/>
              </a:lnSpc>
              <a:spcBef>
                <a:spcPts val="0"/>
              </a:spcBef>
              <a:spcAft>
                <a:spcPts val="600"/>
              </a:spcAft>
              <a:buClr>
                <a:srgbClr val="F47B20"/>
              </a:buClr>
              <a:buFont typeface="Arial"/>
              <a:buChar char="–"/>
            </a:pPr>
            <a:r>
              <a:rPr lang="en-US" sz="3200" dirty="0">
                <a:solidFill>
                  <a:srgbClr val="000000"/>
                </a:solidFill>
                <a:latin typeface="Arial" panose="020B0604020202020204" pitchFamily="34" charset="0"/>
                <a:cs typeface="Arial" panose="020B0604020202020204" pitchFamily="34" charset="0"/>
              </a:rPr>
              <a:t>ASD, VSD, PFO, or PDA closed</a:t>
            </a:r>
          </a:p>
          <a:p>
            <a:endParaRPr lang="en-US" dirty="0"/>
          </a:p>
        </p:txBody>
      </p:sp>
    </p:spTree>
    <p:extLst>
      <p:ext uri="{BB962C8B-B14F-4D97-AF65-F5344CB8AC3E}">
        <p14:creationId xmlns:p14="http://schemas.microsoft.com/office/powerpoint/2010/main" val="737498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Total anomalous pulmonary venous </a:t>
            </a:r>
            <a:r>
              <a:rPr lang="en-US" sz="2400" b="1" dirty="0" smtClean="0">
                <a:latin typeface="Arial" panose="020B0604020202020204" pitchFamily="34" charset="0"/>
                <a:cs typeface="Arial" panose="020B0604020202020204" pitchFamily="34" charset="0"/>
              </a:rPr>
              <a:t>return procedure</a:t>
            </a:r>
            <a:endParaRPr lang="en-US" sz="24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5670922"/>
              </p:ext>
            </p:extLst>
          </p:nvPr>
        </p:nvGraphicFramePr>
        <p:xfrm>
          <a:off x="1024128" y="3122660"/>
          <a:ext cx="9720264" cy="2656840"/>
        </p:xfrm>
        <a:graphic>
          <a:graphicData uri="http://schemas.openxmlformats.org/drawingml/2006/table">
            <a:tbl>
              <a:tblPr firstRow="1" bandRow="1">
                <a:tableStyleId>{5C22544A-7EE6-4342-B048-85BDC9FD1C3A}</a:tableStyleId>
              </a:tblPr>
              <a:tblGrid>
                <a:gridCol w="2430066"/>
                <a:gridCol w="2430066"/>
                <a:gridCol w="2430066"/>
                <a:gridCol w="2430066"/>
              </a:tblGrid>
              <a:tr h="370840">
                <a:tc>
                  <a:txBody>
                    <a:bodyPr/>
                    <a:lstStyle/>
                    <a:p>
                      <a:r>
                        <a:rPr lang="en-US" dirty="0" smtClean="0">
                          <a:latin typeface="Arial" panose="020B0604020202020204" pitchFamily="34" charset="0"/>
                          <a:cs typeface="Arial" panose="020B0604020202020204" pitchFamily="34" charset="0"/>
                        </a:rPr>
                        <a:t>Body Part</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Approach</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Device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Qualifier</a:t>
                      </a:r>
                      <a:endParaRPr lang="en-US" dirty="0">
                        <a:latin typeface="Arial" panose="020B0604020202020204" pitchFamily="34" charset="0"/>
                        <a:cs typeface="Arial" panose="020B0604020202020204" pitchFamily="34" charset="0"/>
                      </a:endParaRPr>
                    </a:p>
                  </a:txBody>
                  <a:tcPr/>
                </a:tc>
              </a:tr>
              <a:tr h="370840">
                <a:tc>
                  <a:txBody>
                    <a:bodyPr/>
                    <a:lstStyle/>
                    <a:p>
                      <a:r>
                        <a:rPr lang="en-US" b="1" dirty="0" smtClean="0">
                          <a:latin typeface="Arial" panose="020B0604020202020204" pitchFamily="34" charset="0"/>
                          <a:cs typeface="Arial" panose="020B0604020202020204" pitchFamily="34" charset="0"/>
                        </a:rPr>
                        <a:t>6</a:t>
                      </a:r>
                      <a:r>
                        <a:rPr lang="en-US" dirty="0" smtClean="0">
                          <a:latin typeface="Arial" panose="020B0604020202020204" pitchFamily="34" charset="0"/>
                          <a:cs typeface="Arial" panose="020B0604020202020204" pitchFamily="34" charset="0"/>
                        </a:rPr>
                        <a:t> Atrium, Right</a:t>
                      </a:r>
                    </a:p>
                    <a:p>
                      <a:r>
                        <a:rPr lang="en-US" b="1" dirty="0" smtClean="0">
                          <a:latin typeface="Arial" panose="020B0604020202020204" pitchFamily="34" charset="0"/>
                          <a:cs typeface="Arial" panose="020B0604020202020204" pitchFamily="34" charset="0"/>
                        </a:rPr>
                        <a:t>7</a:t>
                      </a:r>
                      <a:r>
                        <a:rPr lang="en-US" dirty="0" smtClean="0">
                          <a:latin typeface="Arial" panose="020B0604020202020204" pitchFamily="34" charset="0"/>
                          <a:cs typeface="Arial" panose="020B0604020202020204" pitchFamily="34" charset="0"/>
                        </a:rPr>
                        <a:t> Atrium,</a:t>
                      </a:r>
                      <a:r>
                        <a:rPr lang="en-US" baseline="0" dirty="0" smtClean="0">
                          <a:latin typeface="Arial" panose="020B0604020202020204" pitchFamily="34" charset="0"/>
                          <a:cs typeface="Arial" panose="020B0604020202020204" pitchFamily="34" charset="0"/>
                        </a:rPr>
                        <a:t> Left</a:t>
                      </a:r>
                      <a:endParaRPr lang="en-US" dirty="0">
                        <a:latin typeface="Arial" panose="020B0604020202020204" pitchFamily="34" charset="0"/>
                        <a:cs typeface="Arial" panose="020B0604020202020204" pitchFamily="34" charset="0"/>
                      </a:endParaRPr>
                    </a:p>
                  </a:txBody>
                  <a:tcPr/>
                </a:tc>
                <a:tc>
                  <a:txBody>
                    <a:bodyPr/>
                    <a:lstStyle/>
                    <a:p>
                      <a:r>
                        <a:rPr lang="en-US" b="1" dirty="0" smtClean="0">
                          <a:latin typeface="Arial" panose="020B0604020202020204" pitchFamily="34" charset="0"/>
                          <a:cs typeface="Arial" panose="020B0604020202020204" pitchFamily="34" charset="0"/>
                        </a:rPr>
                        <a:t>0</a:t>
                      </a:r>
                      <a:r>
                        <a:rPr lang="en-US" dirty="0" smtClean="0">
                          <a:latin typeface="Arial" panose="020B0604020202020204" pitchFamily="34" charset="0"/>
                          <a:cs typeface="Arial" panose="020B0604020202020204" pitchFamily="34" charset="0"/>
                        </a:rPr>
                        <a:t> Open</a:t>
                      </a:r>
                      <a:endParaRPr lang="en-US" dirty="0">
                        <a:latin typeface="Arial" panose="020B0604020202020204" pitchFamily="34" charset="0"/>
                        <a:cs typeface="Arial" panose="020B0604020202020204" pitchFamily="34" charset="0"/>
                      </a:endParaRPr>
                    </a:p>
                  </a:txBody>
                  <a:tcPr/>
                </a:tc>
                <a:tc>
                  <a:txBody>
                    <a:bodyPr/>
                    <a:lstStyle/>
                    <a:p>
                      <a:r>
                        <a:rPr lang="en-US" b="1" dirty="0" smtClean="0">
                          <a:latin typeface="Arial" panose="020B0604020202020204" pitchFamily="34" charset="0"/>
                          <a:cs typeface="Arial" panose="020B0604020202020204" pitchFamily="34" charset="0"/>
                        </a:rPr>
                        <a:t>8</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Zooplastic</a:t>
                      </a:r>
                      <a:r>
                        <a:rPr lang="en-US" baseline="0" dirty="0" smtClean="0">
                          <a:latin typeface="Arial" panose="020B0604020202020204" pitchFamily="34" charset="0"/>
                          <a:cs typeface="Arial" panose="020B0604020202020204" pitchFamily="34" charset="0"/>
                        </a:rPr>
                        <a:t> Tissue</a:t>
                      </a:r>
                    </a:p>
                    <a:p>
                      <a:r>
                        <a:rPr lang="en-US" b="1" baseline="0" dirty="0" smtClean="0">
                          <a:latin typeface="Arial" panose="020B0604020202020204" pitchFamily="34" charset="0"/>
                          <a:cs typeface="Arial" panose="020B0604020202020204" pitchFamily="34" charset="0"/>
                        </a:rPr>
                        <a:t>9</a:t>
                      </a:r>
                      <a:r>
                        <a:rPr lang="en-US" baseline="0" dirty="0" smtClean="0">
                          <a:latin typeface="Arial" panose="020B0604020202020204" pitchFamily="34" charset="0"/>
                          <a:cs typeface="Arial" panose="020B0604020202020204" pitchFamily="34" charset="0"/>
                        </a:rPr>
                        <a:t> Autologous Venous Tissue</a:t>
                      </a:r>
                    </a:p>
                    <a:p>
                      <a:r>
                        <a:rPr lang="en-US" b="1" baseline="0" dirty="0" smtClean="0">
                          <a:latin typeface="Arial" panose="020B0604020202020204" pitchFamily="34" charset="0"/>
                          <a:cs typeface="Arial" panose="020B0604020202020204" pitchFamily="34" charset="0"/>
                        </a:rPr>
                        <a:t>A</a:t>
                      </a:r>
                      <a:r>
                        <a:rPr lang="en-US" baseline="0" dirty="0" smtClean="0">
                          <a:latin typeface="Arial" panose="020B0604020202020204" pitchFamily="34" charset="0"/>
                          <a:cs typeface="Arial" panose="020B0604020202020204" pitchFamily="34" charset="0"/>
                        </a:rPr>
                        <a:t> Autologous Arterial Tissue</a:t>
                      </a:r>
                    </a:p>
                    <a:p>
                      <a:r>
                        <a:rPr lang="en-US" b="1" baseline="0" dirty="0" smtClean="0">
                          <a:latin typeface="Arial" panose="020B0604020202020204" pitchFamily="34" charset="0"/>
                          <a:cs typeface="Arial" panose="020B0604020202020204" pitchFamily="34" charset="0"/>
                        </a:rPr>
                        <a:t>J</a:t>
                      </a:r>
                      <a:r>
                        <a:rPr lang="en-US" baseline="0" dirty="0" smtClean="0">
                          <a:latin typeface="Arial" panose="020B0604020202020204" pitchFamily="34" charset="0"/>
                          <a:cs typeface="Arial" panose="020B0604020202020204" pitchFamily="34" charset="0"/>
                        </a:rPr>
                        <a:t> Synthetic Substitute</a:t>
                      </a:r>
                    </a:p>
                    <a:p>
                      <a:r>
                        <a:rPr lang="en-US" b="1" baseline="0" dirty="0" smtClean="0">
                          <a:latin typeface="Arial" panose="020B0604020202020204" pitchFamily="34" charset="0"/>
                          <a:cs typeface="Arial" panose="020B0604020202020204" pitchFamily="34" charset="0"/>
                        </a:rPr>
                        <a:t>K</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Nonautologous</a:t>
                      </a:r>
                      <a:r>
                        <a:rPr lang="en-US" baseline="0" dirty="0" smtClean="0">
                          <a:latin typeface="Arial" panose="020B0604020202020204" pitchFamily="34" charset="0"/>
                          <a:cs typeface="Arial" panose="020B0604020202020204" pitchFamily="34" charset="0"/>
                        </a:rPr>
                        <a:t> Tissue substitute</a:t>
                      </a:r>
                      <a:endParaRPr lang="en-US" dirty="0">
                        <a:latin typeface="Arial" panose="020B0604020202020204" pitchFamily="34" charset="0"/>
                        <a:cs typeface="Arial" panose="020B0604020202020204" pitchFamily="34" charset="0"/>
                      </a:endParaRPr>
                    </a:p>
                  </a:txBody>
                  <a:tcPr/>
                </a:tc>
                <a:tc>
                  <a:txBody>
                    <a:bodyPr/>
                    <a:lstStyle/>
                    <a:p>
                      <a:r>
                        <a:rPr lang="en-US" b="1" dirty="0" smtClean="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 Pulmonary Trunk</a:t>
                      </a:r>
                    </a:p>
                    <a:p>
                      <a:r>
                        <a:rPr lang="en-US" b="1" dirty="0" smtClean="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 Pulmonary Vein, Right</a:t>
                      </a:r>
                    </a:p>
                    <a:p>
                      <a:r>
                        <a:rPr lang="en-US" b="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Pulmonary Vein,</a:t>
                      </a:r>
                      <a:r>
                        <a:rPr lang="en-US" baseline="0" dirty="0" smtClean="0">
                          <a:latin typeface="Arial" panose="020B0604020202020204" pitchFamily="34" charset="0"/>
                          <a:cs typeface="Arial" panose="020B0604020202020204" pitchFamily="34" charset="0"/>
                        </a:rPr>
                        <a:t> Left</a:t>
                      </a:r>
                    </a:p>
                    <a:p>
                      <a:r>
                        <a:rPr lang="en-US" b="1" dirty="0" smtClean="0">
                          <a:latin typeface="Arial" panose="020B0604020202020204" pitchFamily="34" charset="0"/>
                          <a:cs typeface="Arial" panose="020B0604020202020204" pitchFamily="34" charset="0"/>
                        </a:rPr>
                        <a:t>U </a:t>
                      </a:r>
                      <a:r>
                        <a:rPr lang="en-US" b="0" dirty="0" smtClean="0">
                          <a:latin typeface="Arial" panose="020B0604020202020204" pitchFamily="34" charset="0"/>
                          <a:cs typeface="Arial" panose="020B0604020202020204" pitchFamily="34" charset="0"/>
                        </a:rPr>
                        <a:t>Pulmonary Vein, Confluence</a:t>
                      </a:r>
                      <a:endParaRPr lang="en-US" b="1"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1024128" y="2142081"/>
            <a:ext cx="9720072" cy="923330"/>
          </a:xfrm>
          <a:prstGeom prst="rect">
            <a:avLst/>
          </a:prstGeom>
          <a:solidFill>
            <a:srgbClr val="0070C0"/>
          </a:solid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Section			0- Medical and Surgical</a:t>
            </a:r>
          </a:p>
          <a:p>
            <a:r>
              <a:rPr lang="en-US" b="1" dirty="0" smtClean="0">
                <a:solidFill>
                  <a:schemeClr val="bg1"/>
                </a:solidFill>
                <a:latin typeface="Arial" panose="020B0604020202020204" pitchFamily="34" charset="0"/>
                <a:cs typeface="Arial" panose="020B0604020202020204" pitchFamily="34" charset="0"/>
              </a:rPr>
              <a:t>Body System	2- Heart and Great Vessels</a:t>
            </a:r>
          </a:p>
          <a:p>
            <a:r>
              <a:rPr lang="en-US" b="1" dirty="0" smtClean="0">
                <a:solidFill>
                  <a:schemeClr val="bg1"/>
                </a:solidFill>
                <a:latin typeface="Arial" panose="020B0604020202020204" pitchFamily="34" charset="0"/>
                <a:cs typeface="Arial" panose="020B0604020202020204" pitchFamily="34" charset="0"/>
              </a:rPr>
              <a:t>Operation		1- Bypass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52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Arial" panose="020B0604020202020204" pitchFamily="34" charset="0"/>
                <a:cs typeface="Arial" panose="020B0604020202020204" pitchFamily="34" charset="0"/>
              </a:rPr>
              <a:t>Valvular</a:t>
            </a:r>
            <a:r>
              <a:rPr lang="en-US" sz="4000" b="1" dirty="0">
                <a:latin typeface="Arial" panose="020B0604020202020204" pitchFamily="34" charset="0"/>
                <a:cs typeface="Arial" panose="020B0604020202020204" pitchFamily="34" charset="0"/>
              </a:rPr>
              <a:t> disorders</a:t>
            </a:r>
          </a:p>
        </p:txBody>
      </p:sp>
      <p:sp>
        <p:nvSpPr>
          <p:cNvPr id="3" name="Content Placeholder 2"/>
          <p:cNvSpPr>
            <a:spLocks noGrp="1"/>
          </p:cNvSpPr>
          <p:nvPr>
            <p:ph idx="1"/>
          </p:nvPr>
        </p:nvSpPr>
        <p:spPr/>
        <p:txBody>
          <a:bodyPr/>
          <a:lstStyle/>
          <a:p>
            <a:pPr marL="342900" lvl="0" indent="-342900" defTabSz="457200">
              <a:lnSpc>
                <a:spcPct val="100000"/>
              </a:lnSpc>
              <a:spcBef>
                <a:spcPts val="0"/>
              </a:spcBef>
              <a:spcAft>
                <a:spcPts val="600"/>
              </a:spcAft>
              <a:buClr>
                <a:srgbClr val="F47B20"/>
              </a:buClr>
              <a:buSzTx/>
              <a:buFont typeface="Arial"/>
              <a:buChar char="•"/>
            </a:pPr>
            <a:r>
              <a:rPr lang="en-US" sz="2800" dirty="0">
                <a:solidFill>
                  <a:srgbClr val="000000"/>
                </a:solidFill>
                <a:latin typeface="Arial" panose="020B0604020202020204" pitchFamily="34" charset="0"/>
                <a:cs typeface="Arial" panose="020B0604020202020204" pitchFamily="34" charset="0"/>
              </a:rPr>
              <a:t>Aortic stenosis</a:t>
            </a:r>
          </a:p>
          <a:p>
            <a:pPr marL="342900" lvl="0" indent="-342900" defTabSz="457200">
              <a:lnSpc>
                <a:spcPct val="100000"/>
              </a:lnSpc>
              <a:spcBef>
                <a:spcPts val="0"/>
              </a:spcBef>
              <a:spcAft>
                <a:spcPts val="600"/>
              </a:spcAft>
              <a:buClr>
                <a:srgbClr val="F47B20"/>
              </a:buClr>
              <a:buSzTx/>
              <a:buFont typeface="Arial"/>
              <a:buChar char="•"/>
            </a:pPr>
            <a:r>
              <a:rPr lang="en-US" sz="2800" dirty="0">
                <a:solidFill>
                  <a:srgbClr val="000000"/>
                </a:solidFill>
                <a:latin typeface="Arial" panose="020B0604020202020204" pitchFamily="34" charset="0"/>
                <a:cs typeface="Arial" panose="020B0604020202020204" pitchFamily="34" charset="0"/>
              </a:rPr>
              <a:t>Mitral valve stenosis</a:t>
            </a:r>
          </a:p>
          <a:p>
            <a:pPr marL="342900" lvl="0" indent="-342900" defTabSz="457200">
              <a:lnSpc>
                <a:spcPct val="100000"/>
              </a:lnSpc>
              <a:spcBef>
                <a:spcPts val="0"/>
              </a:spcBef>
              <a:spcAft>
                <a:spcPts val="600"/>
              </a:spcAft>
              <a:buClr>
                <a:srgbClr val="F47B20"/>
              </a:buClr>
              <a:buSzTx/>
              <a:buFont typeface="Arial"/>
              <a:buChar char="•"/>
            </a:pPr>
            <a:r>
              <a:rPr lang="en-US" sz="2800" dirty="0">
                <a:solidFill>
                  <a:srgbClr val="000000"/>
                </a:solidFill>
                <a:latin typeface="Arial" panose="020B0604020202020204" pitchFamily="34" charset="0"/>
                <a:cs typeface="Arial" panose="020B0604020202020204" pitchFamily="34" charset="0"/>
              </a:rPr>
              <a:t>Pulmonary stenosis</a:t>
            </a:r>
          </a:p>
          <a:p>
            <a:pPr marL="342900" lvl="0" indent="-342900" defTabSz="457200">
              <a:lnSpc>
                <a:spcPct val="100000"/>
              </a:lnSpc>
              <a:spcBef>
                <a:spcPts val="0"/>
              </a:spcBef>
              <a:spcAft>
                <a:spcPts val="600"/>
              </a:spcAft>
              <a:buClr>
                <a:srgbClr val="F47B20"/>
              </a:buClr>
              <a:buSzTx/>
              <a:buFont typeface="Arial"/>
              <a:buChar char="•"/>
            </a:pPr>
            <a:r>
              <a:rPr lang="en-US" sz="2800" dirty="0">
                <a:solidFill>
                  <a:srgbClr val="000000"/>
                </a:solidFill>
                <a:latin typeface="Arial" panose="020B0604020202020204" pitchFamily="34" charset="0"/>
                <a:cs typeface="Arial" panose="020B0604020202020204" pitchFamily="34" charset="0"/>
              </a:rPr>
              <a:t>Tricuspid stenosis</a:t>
            </a:r>
          </a:p>
          <a:p>
            <a:endParaRPr lang="en-US" dirty="0">
              <a:latin typeface="Arial" panose="020B0604020202020204" pitchFamily="34" charset="0"/>
              <a:cs typeface="Arial" panose="020B0604020202020204" pitchFamily="34" charset="0"/>
            </a:endParaRPr>
          </a:p>
        </p:txBody>
      </p:sp>
      <p:pic>
        <p:nvPicPr>
          <p:cNvPr id="4" name="Content Placeholder 3"/>
          <p:cNvPicPr>
            <a:picLocks noChangeAspect="1"/>
          </p:cNvPicPr>
          <p:nvPr/>
        </p:nvPicPr>
        <p:blipFill>
          <a:blip r:embed="rId3"/>
          <a:stretch>
            <a:fillRect/>
          </a:stretch>
        </p:blipFill>
        <p:spPr>
          <a:xfrm>
            <a:off x="5884164" y="1775936"/>
            <a:ext cx="5043487" cy="5043487"/>
          </a:xfrm>
          <a:prstGeom prst="rect">
            <a:avLst/>
          </a:prstGeom>
          <a:noFill/>
        </p:spPr>
      </p:pic>
      <p:sp>
        <p:nvSpPr>
          <p:cNvPr id="5" name="TextBox 4"/>
          <p:cNvSpPr txBox="1"/>
          <p:nvPr/>
        </p:nvSpPr>
        <p:spPr>
          <a:xfrm>
            <a:off x="1828800" y="6015364"/>
            <a:ext cx="2802835" cy="587992"/>
          </a:xfrm>
          <a:prstGeom prst="rect">
            <a:avLst/>
          </a:prstGeom>
          <a:noFill/>
        </p:spPr>
        <p:txBody>
          <a:bodyPr wrap="square" rtlCol="0">
            <a:spAutoFit/>
          </a:bodyPr>
          <a:lstStyle/>
          <a:p>
            <a:pPr lvl="0">
              <a:lnSpc>
                <a:spcPct val="107000"/>
              </a:lnSpc>
              <a:spcAft>
                <a:spcPts val="800"/>
              </a:spcAft>
            </a:pPr>
            <a:r>
              <a:rPr lang="en-US" sz="1000">
                <a:solidFill>
                  <a:srgbClr val="000000"/>
                </a:solidFill>
                <a:latin typeface="Calibri" panose="020F0502020204030204" pitchFamily="34" charset="0"/>
                <a:ea typeface="Calibri" panose="020F0502020204030204" pitchFamily="34" charset="0"/>
                <a:cs typeface="Arial" panose="020B0604020202020204" pitchFamily="34" charset="0"/>
              </a:rPr>
              <a:t>By Own work, CC BY-SA 3.0, https://commons.wikimedia.org/w/index.php?curid=830253</a:t>
            </a:r>
            <a:endParaRPr lang="en-US" sz="1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316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solidFill>
                  <a:schemeClr val="tx1"/>
                </a:solidFill>
                <a:latin typeface="Arial" panose="020B0604020202020204" pitchFamily="34" charset="0"/>
                <a:cs typeface="Arial" panose="020B0604020202020204" pitchFamily="34" charset="0"/>
              </a:rPr>
              <a:t>Valvuloplasty</a:t>
            </a:r>
            <a:endParaRPr lang="en-US" sz="4000" b="1" dirty="0">
              <a:solidFill>
                <a:schemeClr val="tx1"/>
              </a:solidFill>
              <a:latin typeface="Arial" panose="020B0604020202020204" pitchFamily="34" charset="0"/>
              <a:cs typeface="Arial" panose="020B0604020202020204" pitchFamily="34" charset="0"/>
            </a:endParaRPr>
          </a:p>
        </p:txBody>
      </p:sp>
      <p:sp>
        <p:nvSpPr>
          <p:cNvPr id="4" name="TextBox 10"/>
          <p:cNvSpPr txBox="1">
            <a:spLocks noGrp="1" noChangeArrowheads="1"/>
          </p:cNvSpPr>
          <p:nvPr>
            <p:ph idx="1"/>
          </p:nvPr>
        </p:nvSpPr>
        <p:spPr bwMode="auto">
          <a:xfrm>
            <a:off x="1033753" y="2112745"/>
            <a:ext cx="972007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Clr>
                <a:schemeClr val="accent2"/>
              </a:buClr>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Aft>
                <a:spcPts val="600"/>
              </a:spcAft>
              <a:buClr>
                <a:schemeClr val="accent2"/>
              </a:buClr>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Aft>
                <a:spcPts val="600"/>
              </a:spcAft>
              <a:buClr>
                <a:schemeClr val="accent2"/>
              </a:buClr>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Aft>
                <a:spcPct val="0"/>
              </a:spcAft>
              <a:buClrTx/>
              <a:buFontTx/>
              <a:buNone/>
            </a:pPr>
            <a:r>
              <a:rPr lang="en-US" altLang="en-US" sz="2000" dirty="0" err="1">
                <a:latin typeface="Arial" panose="020B0604020202020204" pitchFamily="34" charset="0"/>
              </a:rPr>
              <a:t>Valvuloplasty</a:t>
            </a:r>
            <a:r>
              <a:rPr lang="en-US" altLang="en-US" sz="2000" dirty="0">
                <a:latin typeface="Arial" panose="020B0604020202020204" pitchFamily="34" charset="0"/>
              </a:rPr>
              <a:t> is the surgical reconstruction of a deformed cardiac valve, </a:t>
            </a:r>
            <a:r>
              <a:rPr lang="en-US" altLang="en-US" sz="2000" dirty="0" smtClean="0">
                <a:latin typeface="Arial" panose="020B0604020202020204" pitchFamily="34" charset="0"/>
              </a:rPr>
              <a:t>                                        for </a:t>
            </a:r>
            <a:r>
              <a:rPr lang="en-US" altLang="en-US" sz="2000" dirty="0">
                <a:latin typeface="Arial" panose="020B0604020202020204" pitchFamily="34" charset="0"/>
              </a:rPr>
              <a:t>the relief of stenosis or incompetence</a:t>
            </a:r>
            <a:r>
              <a:rPr lang="en-US" altLang="en-US" sz="2400" dirty="0">
                <a:latin typeface="Arial" panose="020B0604020202020204" pitchFamily="34" charset="0"/>
              </a:rPr>
              <a:t>.  </a:t>
            </a:r>
          </a:p>
        </p:txBody>
      </p:sp>
      <p:sp>
        <p:nvSpPr>
          <p:cNvPr id="6" name="Content Placeholder 8"/>
          <p:cNvSpPr txBox="1">
            <a:spLocks/>
          </p:cNvSpPr>
          <p:nvPr/>
        </p:nvSpPr>
        <p:spPr bwMode="auto">
          <a:xfrm>
            <a:off x="1591008" y="2991339"/>
            <a:ext cx="8554478" cy="386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3" rtlCol="0" anchor="t" anchorCtr="0" compatLnSpc="1">
            <a:prstTxWarp prst="textNoShape">
              <a:avLst/>
            </a:prstTxWarp>
            <a:noAutofit/>
          </a:bodyPr>
          <a:lstStyle>
            <a:lvl1pPr marL="342900" indent="-342900" algn="l" defTabSz="457200" rtl="0" eaLnBrk="0" fontAlgn="base" hangingPunct="0">
              <a:spcBef>
                <a:spcPct val="0"/>
              </a:spcBef>
              <a:spcAft>
                <a:spcPts val="600"/>
              </a:spcAft>
              <a:buClr>
                <a:schemeClr val="accent2"/>
              </a:buClr>
              <a:buFont typeface="Arial" panose="020B0604020202020204" pitchFamily="34" charset="0"/>
              <a:buChar char="•"/>
              <a:defRPr sz="2800" kern="1200">
                <a:solidFill>
                  <a:schemeClr val="tx1"/>
                </a:solidFill>
                <a:latin typeface="Calibri" panose="020F0502020204030204" pitchFamily="34" charset="0"/>
                <a:ea typeface="Arial" charset="0"/>
                <a:cs typeface="Arial"/>
              </a:defRPr>
            </a:lvl1pPr>
            <a:lvl2pPr marL="742950" indent="-285750" algn="l" defTabSz="457200" rtl="0" eaLnBrk="0" fontAlgn="base" hangingPunct="0">
              <a:spcBef>
                <a:spcPct val="0"/>
              </a:spcBef>
              <a:spcAft>
                <a:spcPts val="600"/>
              </a:spcAft>
              <a:buClr>
                <a:schemeClr val="accent2"/>
              </a:buClr>
              <a:buFont typeface="Arial" panose="020B0604020202020204" pitchFamily="34" charset="0"/>
              <a:buChar char="–"/>
              <a:defRPr sz="2400" kern="1200">
                <a:solidFill>
                  <a:schemeClr val="tx1"/>
                </a:solidFill>
                <a:latin typeface="Calibri" panose="020F0502020204030204" pitchFamily="34" charset="0"/>
                <a:ea typeface="Arial" charset="0"/>
                <a:cs typeface="Arial"/>
              </a:defRPr>
            </a:lvl2pPr>
            <a:lvl3pPr marL="1143000" indent="-228600" algn="l" defTabSz="457200" rtl="0" eaLnBrk="0" fontAlgn="base" hangingPunct="0">
              <a:spcBef>
                <a:spcPct val="0"/>
              </a:spcBef>
              <a:spcAft>
                <a:spcPts val="600"/>
              </a:spcAft>
              <a:buClr>
                <a:schemeClr val="accent2"/>
              </a:buClr>
              <a:buFont typeface="Arial" panose="020B0604020202020204" pitchFamily="34" charset="0"/>
              <a:buChar char="•"/>
              <a:defRPr sz="2400" kern="1200">
                <a:solidFill>
                  <a:schemeClr val="tx1"/>
                </a:solidFill>
                <a:latin typeface="Calibri" panose="020F0502020204030204" pitchFamily="34" charset="0"/>
                <a:ea typeface="Arial" charset="0"/>
                <a:cs typeface="Arial"/>
              </a:defRPr>
            </a:lvl3pPr>
            <a:lvl4pPr marL="1600200" indent="-228600" algn="l" defTabSz="457200" rtl="0" eaLnBrk="0" fontAlgn="base" hangingPunct="0">
              <a:spcBef>
                <a:spcPct val="0"/>
              </a:spcBef>
              <a:spcAft>
                <a:spcPts val="600"/>
              </a:spcAft>
              <a:buClr>
                <a:schemeClr val="accent2"/>
              </a:buClr>
              <a:buFont typeface="Arial" panose="020B0604020202020204" pitchFamily="34" charset="0"/>
              <a:buChar char="–"/>
              <a:defRPr sz="2000" kern="1200">
                <a:solidFill>
                  <a:schemeClr val="tx1"/>
                </a:solidFill>
                <a:latin typeface="Calibri" panose="020F0502020204030204" pitchFamily="34" charset="0"/>
                <a:ea typeface="Arial" charset="0"/>
                <a:cs typeface="Arial"/>
              </a:defRPr>
            </a:lvl4pPr>
            <a:lvl5pPr marL="2057400" indent="-228600" algn="l" defTabSz="457200" rtl="0" eaLnBrk="0" fontAlgn="base" hangingPunct="0">
              <a:spcBef>
                <a:spcPct val="0"/>
              </a:spcBef>
              <a:spcAft>
                <a:spcPts val="600"/>
              </a:spcAft>
              <a:buClr>
                <a:schemeClr val="accent2"/>
              </a:buClr>
              <a:buFont typeface="Arial" panose="020B0604020202020204" pitchFamily="34" charset="0"/>
              <a:buChar char="»"/>
              <a:defRPr sz="2000" kern="1200">
                <a:solidFill>
                  <a:schemeClr val="tx1"/>
                </a:solidFill>
                <a:latin typeface="Calibri" panose="020F0502020204030204" pitchFamily="34" charset="0"/>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r>
              <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Dilation</a:t>
            </a: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p>
          <a:p>
            <a:pPr marL="342900" marR="0" lvl="0" indent="-342900" algn="l" defTabSz="457200" rtl="0" eaLnBrk="1" fontAlgn="auto" latinLnBrk="0" hangingPunct="1">
              <a:lnSpc>
                <a:spcPct val="100000"/>
              </a:lnSpc>
              <a:spcBef>
                <a:spcPts val="0"/>
              </a:spcBef>
              <a:spcAft>
                <a:spcPts val="600"/>
              </a:spcAft>
              <a:buClr>
                <a:srgbClr val="F47B20"/>
              </a:buClr>
              <a:buSzTx/>
              <a:buFont typeface="Arial"/>
              <a:buChar char="•"/>
              <a:tabLst/>
              <a:defRPr/>
            </a:pPr>
            <a:endPar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0"/>
              </a:spcBef>
              <a:spcAft>
                <a:spcPts val="6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A 18-day-old neonate with congenital pulmonary valve stenosis </a:t>
            </a:r>
          </a:p>
          <a:p>
            <a:pPr marL="342900" marR="0" lvl="0" indent="-342900" algn="l" defTabSz="457200" rtl="0" eaLnBrk="1" fontAlgn="auto" latinLnBrk="0" hangingPunct="1">
              <a:lnSpc>
                <a:spcPct val="100000"/>
              </a:lnSpc>
              <a:spcBef>
                <a:spcPts val="0"/>
              </a:spcBef>
              <a:spcAft>
                <a:spcPts val="600"/>
              </a:spcAft>
              <a:buClr>
                <a:srgbClr val="F47B20"/>
              </a:buClr>
              <a:buSzTx/>
              <a:buFont typeface="Arial"/>
              <a:buChar char="•"/>
              <a:tabLst/>
              <a:defRPr/>
            </a:pPr>
            <a:endPar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0"/>
              </a:spcBef>
              <a:spcAft>
                <a:spcPts val="6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S/P percutaneous balloon pulmonary </a:t>
            </a:r>
            <a:r>
              <a:rPr kumimoji="0" lang="en-US" sz="1400" b="0" i="0"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valvuloplasty</a:t>
            </a: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lang="en-US" sz="1400" b="1" dirty="0">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lang="en-US" sz="1400" b="1" dirty="0">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r>
              <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Replacement</a:t>
            </a: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0"/>
              </a:spcBef>
              <a:spcAft>
                <a:spcPts val="6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A 6-year-old with congenital aortic valve stenosis</a:t>
            </a:r>
          </a:p>
          <a:p>
            <a:pPr marL="342900" marR="0" lvl="0" indent="-342900" algn="l" defTabSz="457200" rtl="0" eaLnBrk="1" fontAlgn="auto" latinLnBrk="0" hangingPunct="1">
              <a:lnSpc>
                <a:spcPct val="100000"/>
              </a:lnSpc>
              <a:spcBef>
                <a:spcPts val="0"/>
              </a:spcBef>
              <a:spcAft>
                <a:spcPts val="600"/>
              </a:spcAft>
              <a:buClr>
                <a:srgbClr val="F47B20"/>
              </a:buClr>
              <a:buSzTx/>
              <a:buFont typeface="Arial"/>
              <a:buChar char="•"/>
              <a:tabLst/>
              <a:defRPr/>
            </a:pPr>
            <a:endPar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600"/>
              </a:spcAft>
              <a:buClr>
                <a:srgbClr val="F47B20"/>
              </a:buClr>
              <a:buSzTx/>
              <a:buFont typeface="Arial"/>
              <a:buChar char="•"/>
              <a:tabLst/>
              <a:defRPr/>
            </a:pPr>
            <a:endPar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0"/>
              </a:spcBef>
              <a:spcAft>
                <a:spcPts val="6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S/P </a:t>
            </a:r>
            <a:r>
              <a:rPr kumimoji="0" lang="en-US" sz="1400" b="0" i="0"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valvuloplasty</a:t>
            </a: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with an Edwards SAPIEN heart valve implanted</a:t>
            </a: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lang="en-US" sz="1400" b="1" dirty="0">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lang="en-US" sz="1400" b="1" dirty="0">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r>
              <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Supplement</a:t>
            </a: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
                <a:srgbClr val="F47B20"/>
              </a:buClr>
              <a:buSzTx/>
              <a:buFont typeface="Arial"/>
              <a:buNone/>
              <a:tabLst/>
              <a:defRPr/>
            </a:pPr>
            <a:endParaRPr kumimoji="0" lang="en-US" sz="1400" b="1"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0"/>
              </a:spcBef>
              <a:spcAft>
                <a:spcPts val="6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A 18-month-old with history of HLHS post Fontan presents with tricuspid regurgitation</a:t>
            </a:r>
          </a:p>
          <a:p>
            <a:pPr marL="342900" marR="0" lvl="0" indent="-342900" algn="l" defTabSz="457200" rtl="0" eaLnBrk="1" fontAlgn="auto" latinLnBrk="0" hangingPunct="1">
              <a:lnSpc>
                <a:spcPct val="100000"/>
              </a:lnSpc>
              <a:spcBef>
                <a:spcPts val="0"/>
              </a:spcBef>
              <a:spcAft>
                <a:spcPts val="600"/>
              </a:spcAft>
              <a:buClr>
                <a:srgbClr val="F47B20"/>
              </a:buClr>
              <a:buSzTx/>
              <a:buFont typeface="Arial"/>
              <a:buChar char="•"/>
              <a:tabLst/>
              <a:defRPr/>
            </a:pPr>
            <a:endPar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0"/>
              </a:spcBef>
              <a:spcAft>
                <a:spcPts val="600"/>
              </a:spcAft>
              <a:buClr>
                <a:schemeClr val="accent1"/>
              </a:buClr>
              <a:buSzTx/>
              <a:buFont typeface="Wingdings" panose="05000000000000000000" pitchFamily="2" charset="2"/>
              <a:buChar char="§"/>
              <a:tabLst/>
              <a:defRPr/>
            </a:pP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S/P </a:t>
            </a:r>
            <a:r>
              <a:rPr kumimoji="0" lang="en-US" sz="1400" b="0" i="0"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valvuloplasty</a:t>
            </a: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with </a:t>
            </a:r>
            <a:r>
              <a:rPr kumimoji="0" lang="en-US" sz="1400" b="0" i="0"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annuloplasty</a:t>
            </a:r>
            <a:r>
              <a:rPr kumimoji="0" lang="en-US" sz="1400" b="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ring sutured into place</a:t>
            </a:r>
            <a:endParaRPr kumimoji="0" lang="en-US"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5919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solidFill>
                  <a:schemeClr val="tx1"/>
                </a:solidFill>
                <a:latin typeface="Arial" panose="020B0604020202020204" pitchFamily="34" charset="0"/>
                <a:cs typeface="Arial" panose="020B0604020202020204" pitchFamily="34" charset="0"/>
              </a:rPr>
              <a:t>Common congenital heart devices</a:t>
            </a:r>
            <a:endParaRPr lang="en-US" sz="3600" b="1"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p:txBody>
          <a:bodyPr>
            <a:noAutofit/>
          </a:bodyPr>
          <a:lstStyle/>
          <a:p>
            <a:pPr>
              <a:buFont typeface="Wingdings" panose="05000000000000000000" pitchFamily="2" charset="2"/>
              <a:buChar char="§"/>
            </a:pPr>
            <a:r>
              <a:rPr lang="en-US" sz="3200" b="1" dirty="0" err="1" smtClean="0">
                <a:latin typeface="Arial" panose="020B0604020202020204" pitchFamily="34" charset="0"/>
                <a:cs typeface="Arial" panose="020B0604020202020204" pitchFamily="34" charset="0"/>
              </a:rPr>
              <a:t>Zooplastic</a:t>
            </a:r>
            <a:endParaRPr lang="en-US" sz="3200" b="1"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400" dirty="0" err="1" smtClean="0">
                <a:latin typeface="Arial" panose="020B0604020202020204" pitchFamily="34" charset="0"/>
                <a:cs typeface="Arial" panose="020B0604020202020204" pitchFamily="34" charset="0"/>
              </a:rPr>
              <a:t>Admedus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cardiocel</a:t>
            </a:r>
            <a:r>
              <a:rPr lang="en-US" sz="2400" dirty="0" smtClean="0">
                <a:latin typeface="Arial" panose="020B0604020202020204" pitchFamily="34" charset="0"/>
                <a:cs typeface="Arial" panose="020B0604020202020204" pitchFamily="34" charset="0"/>
              </a:rPr>
              <a:t> scaffold collagen</a:t>
            </a:r>
          </a:p>
          <a:p>
            <a:pPr lvl="1">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Edwards SAPIEN valve</a:t>
            </a:r>
          </a:p>
          <a:p>
            <a:pPr lvl="1">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Mosaic </a:t>
            </a:r>
            <a:r>
              <a:rPr lang="en-US" sz="2400" dirty="0" err="1" smtClean="0">
                <a:latin typeface="Arial" panose="020B0604020202020204" pitchFamily="34" charset="0"/>
                <a:cs typeface="Arial" panose="020B0604020202020204" pitchFamily="34" charset="0"/>
              </a:rPr>
              <a:t>bioprosthesis</a:t>
            </a:r>
            <a:endParaRPr lang="en-US" sz="2400" dirty="0" smtClean="0">
              <a:latin typeface="Arial" panose="020B0604020202020204" pitchFamily="34" charset="0"/>
              <a:cs typeface="Arial" panose="020B0604020202020204" pitchFamily="34" charset="0"/>
            </a:endParaRPr>
          </a:p>
          <a:p>
            <a:pPr lvl="3">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aortic or mitral valve</a:t>
            </a:r>
          </a:p>
          <a:p>
            <a:pPr lvl="1">
              <a:buFont typeface="Wingdings" panose="05000000000000000000" pitchFamily="2" charset="2"/>
              <a:buChar char="§"/>
            </a:pPr>
            <a:r>
              <a:rPr lang="en-US" sz="2400" dirty="0" err="1" smtClean="0">
                <a:latin typeface="Arial" panose="020B0604020202020204" pitchFamily="34" charset="0"/>
                <a:cs typeface="Arial" panose="020B0604020202020204" pitchFamily="34" charset="0"/>
              </a:rPr>
              <a:t>Contegra</a:t>
            </a:r>
            <a:r>
              <a:rPr lang="en-US" sz="2400" dirty="0" smtClean="0">
                <a:latin typeface="Arial" panose="020B0604020202020204" pitchFamily="34" charset="0"/>
                <a:cs typeface="Arial" panose="020B0604020202020204" pitchFamily="34" charset="0"/>
              </a:rPr>
              <a:t> conduits</a:t>
            </a:r>
          </a:p>
          <a:p>
            <a:pPr lvl="1">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Baxter PCO404N (bovine)</a:t>
            </a:r>
          </a:p>
          <a:p>
            <a:pPr lvl="1">
              <a:buFont typeface="Wingdings" panose="05000000000000000000" pitchFamily="2" charset="2"/>
              <a:buChar char="§"/>
            </a:pPr>
            <a:r>
              <a:rPr lang="en-US" sz="2400" dirty="0" err="1" smtClean="0">
                <a:latin typeface="Arial" panose="020B0604020202020204" pitchFamily="34" charset="0"/>
                <a:cs typeface="Arial" panose="020B0604020202020204" pitchFamily="34" charset="0"/>
              </a:rPr>
              <a:t>Bioprosthesis</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p:txBody>
          <a:bodyPr>
            <a:normAutofit/>
          </a:bodyPr>
          <a:lstStyle/>
          <a:p>
            <a:pPr>
              <a:buFont typeface="Wingdings" panose="05000000000000000000" pitchFamily="2" charset="2"/>
              <a:buChar char="§"/>
            </a:pPr>
            <a:r>
              <a:rPr lang="en-US" sz="3200" b="1" dirty="0" smtClean="0">
                <a:latin typeface="Arial" panose="020B0604020202020204" pitchFamily="34" charset="0"/>
                <a:cs typeface="Arial" panose="020B0604020202020204" pitchFamily="34" charset="0"/>
              </a:rPr>
              <a:t>Synthetic</a:t>
            </a:r>
          </a:p>
          <a:p>
            <a:pPr lvl="1">
              <a:buFont typeface="Wingdings" panose="05000000000000000000" pitchFamily="2" charset="2"/>
              <a:buChar char="§"/>
            </a:pPr>
            <a:r>
              <a:rPr lang="en-US" sz="2400" dirty="0" err="1" smtClean="0">
                <a:latin typeface="Arial" panose="020B0604020202020204" pitchFamily="34" charset="0"/>
                <a:cs typeface="Arial" panose="020B0604020202020204" pitchFamily="34" charset="0"/>
              </a:rPr>
              <a:t>Goretex</a:t>
            </a:r>
            <a:endParaRPr lang="en-US" sz="24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Silicone</a:t>
            </a:r>
          </a:p>
          <a:p>
            <a:pPr lvl="1">
              <a:buFont typeface="Wingdings" panose="05000000000000000000" pitchFamily="2" charset="2"/>
              <a:buChar char="§"/>
            </a:pPr>
            <a:r>
              <a:rPr lang="en-US" sz="2400" dirty="0" err="1" smtClean="0">
                <a:latin typeface="Arial" panose="020B0604020202020204" pitchFamily="34" charset="0"/>
                <a:cs typeface="Arial" panose="020B0604020202020204" pitchFamily="34" charset="0"/>
              </a:rPr>
              <a:t>Carpentier</a:t>
            </a:r>
            <a:r>
              <a:rPr lang="en-US" sz="2400" dirty="0" smtClean="0">
                <a:latin typeface="Arial" panose="020B0604020202020204" pitchFamily="34" charset="0"/>
                <a:cs typeface="Arial" panose="020B0604020202020204" pitchFamily="34" charset="0"/>
              </a:rPr>
              <a:t>-Edwards </a:t>
            </a:r>
            <a:r>
              <a:rPr lang="en-US" sz="2400" dirty="0" err="1" smtClean="0">
                <a:latin typeface="Arial" panose="020B0604020202020204" pitchFamily="34" charset="0"/>
                <a:cs typeface="Arial" panose="020B0604020202020204" pitchFamily="34" charset="0"/>
              </a:rPr>
              <a:t>annuloplasty</a:t>
            </a:r>
            <a:r>
              <a:rPr lang="en-US" sz="2400" dirty="0" smtClean="0">
                <a:latin typeface="Arial" panose="020B0604020202020204" pitchFamily="34" charset="0"/>
                <a:cs typeface="Arial" panose="020B0604020202020204" pitchFamily="34" charset="0"/>
              </a:rPr>
              <a:t> rings</a:t>
            </a:r>
          </a:p>
          <a:p>
            <a:pPr lvl="1">
              <a:buFont typeface="Wingdings" panose="05000000000000000000" pitchFamily="2" charset="2"/>
              <a:buChar char="§"/>
            </a:pPr>
            <a:r>
              <a:rPr lang="en-US" sz="2400" dirty="0" err="1" smtClean="0">
                <a:latin typeface="Arial" panose="020B0604020202020204" pitchFamily="34" charset="0"/>
                <a:cs typeface="Arial" panose="020B0604020202020204" pitchFamily="34" charset="0"/>
              </a:rPr>
              <a:t>CryoLife</a:t>
            </a:r>
            <a:r>
              <a:rPr lang="en-US" sz="2400" dirty="0" smtClean="0">
                <a:latin typeface="Arial" panose="020B0604020202020204" pitchFamily="34" charset="0"/>
                <a:cs typeface="Arial" panose="020B0604020202020204" pitchFamily="34" charset="0"/>
              </a:rPr>
              <a:t> On-X Valves</a:t>
            </a:r>
          </a:p>
          <a:p>
            <a:pPr>
              <a:buFont typeface="Wingdings" panose="05000000000000000000" pitchFamily="2" charset="2"/>
              <a:buChar char="§"/>
            </a:pPr>
            <a:r>
              <a:rPr lang="en-US" sz="3200" b="1" dirty="0" smtClean="0">
                <a:latin typeface="Arial" panose="020B0604020202020204" pitchFamily="34" charset="0"/>
                <a:cs typeface="Arial" panose="020B0604020202020204" pitchFamily="34" charset="0"/>
              </a:rPr>
              <a:t>Allograft</a:t>
            </a:r>
          </a:p>
          <a:p>
            <a:pPr lvl="1">
              <a:buFont typeface="Wingdings" panose="05000000000000000000" pitchFamily="2" charset="2"/>
              <a:buChar char="§"/>
            </a:pPr>
            <a:r>
              <a:rPr lang="en-US" sz="2400" dirty="0" err="1" smtClean="0">
                <a:latin typeface="Arial" panose="020B0604020202020204" pitchFamily="34" charset="0"/>
                <a:cs typeface="Arial" panose="020B0604020202020204" pitchFamily="34" charset="0"/>
              </a:rPr>
              <a:t>Cryolife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781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latin typeface="Arial" panose="020B0604020202020204" pitchFamily="34" charset="0"/>
                <a:cs typeface="Arial" panose="020B0604020202020204" pitchFamily="34" charset="0"/>
              </a:rPr>
              <a:t>Secondary Diagnoses</a:t>
            </a:r>
            <a:endParaRPr lang="en-US" sz="4000" b="1"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1158881" y="2040556"/>
            <a:ext cx="4754880" cy="4562374"/>
          </a:xfrm>
          <a:ln w="12700">
            <a:noFill/>
          </a:ln>
        </p:spPr>
        <p:txBody>
          <a:bodyPr>
            <a:normAutofit fontScale="55000" lnSpcReduction="20000"/>
          </a:bodyPr>
          <a:lstStyle/>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Acidosis/alkalosis</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Acquired coagulation factor deficiency</a:t>
            </a:r>
          </a:p>
          <a:p>
            <a:pPr lvl="1">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Administration of Factor VII</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Awaiting transplant status</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Cardiomyopathy </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Cyanosis</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Developmental delays</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Down syndrome</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Electrolyte imbalances</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Exposure to smoke</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Failure to thrive</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Feeding difficulties</a:t>
            </a:r>
          </a:p>
          <a:p>
            <a:endParaRPr lang="en-US" dirty="0"/>
          </a:p>
        </p:txBody>
      </p:sp>
      <p:sp>
        <p:nvSpPr>
          <p:cNvPr id="5" name="Content Placeholder 4"/>
          <p:cNvSpPr>
            <a:spLocks noGrp="1"/>
          </p:cNvSpPr>
          <p:nvPr>
            <p:ph sz="half" idx="2"/>
          </p:nvPr>
        </p:nvSpPr>
        <p:spPr>
          <a:xfrm>
            <a:off x="5989320" y="2040557"/>
            <a:ext cx="4754880" cy="4562374"/>
          </a:xfrm>
          <a:ln w="12700">
            <a:noFill/>
          </a:ln>
        </p:spPr>
        <p:txBody>
          <a:bodyPr>
            <a:normAutofit fontScale="55000" lnSpcReduction="20000"/>
          </a:bodyPr>
          <a:lstStyle/>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Heart arrhythmias</a:t>
            </a:r>
          </a:p>
          <a:p>
            <a:pPr lvl="1">
              <a:lnSpc>
                <a:spcPct val="80000"/>
              </a:lnSpc>
              <a:buFont typeface="Wingdings" panose="05000000000000000000" pitchFamily="2" charset="2"/>
              <a:buChar char="§"/>
            </a:pPr>
            <a:r>
              <a:rPr lang="en-US" altLang="en-US" sz="2900" dirty="0">
                <a:latin typeface="Arial" panose="020B0604020202020204" pitchFamily="34" charset="0"/>
                <a:cs typeface="Arial" panose="020B0604020202020204" pitchFamily="34" charset="0"/>
              </a:rPr>
              <a:t>Complete heart block</a:t>
            </a:r>
          </a:p>
          <a:p>
            <a:pPr lvl="1">
              <a:lnSpc>
                <a:spcPct val="80000"/>
              </a:lnSpc>
              <a:buFont typeface="Wingdings" panose="05000000000000000000" pitchFamily="2" charset="2"/>
              <a:buChar char="§"/>
            </a:pPr>
            <a:r>
              <a:rPr lang="en-US" altLang="en-US" sz="2900" dirty="0">
                <a:latin typeface="Arial" panose="020B0604020202020204" pitchFamily="34" charset="0"/>
                <a:cs typeface="Arial" panose="020B0604020202020204" pitchFamily="34" charset="0"/>
              </a:rPr>
              <a:t>Junctional ectopic tachycardia (JET)</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Heart failure</a:t>
            </a:r>
          </a:p>
          <a:p>
            <a:pPr lvl="1">
              <a:lnSpc>
                <a:spcPct val="80000"/>
              </a:lnSpc>
              <a:buFont typeface="Wingdings" panose="05000000000000000000" pitchFamily="2" charset="2"/>
              <a:buChar char="§"/>
            </a:pPr>
            <a:r>
              <a:rPr lang="en-US" altLang="en-US" sz="2900" dirty="0">
                <a:latin typeface="Arial" panose="020B0604020202020204" pitchFamily="34" charset="0"/>
                <a:cs typeface="Arial" panose="020B0604020202020204" pitchFamily="34" charset="0"/>
              </a:rPr>
              <a:t>Congestive heart </a:t>
            </a:r>
            <a:r>
              <a:rPr lang="en-US" altLang="en-US" sz="2900" dirty="0" smtClean="0">
                <a:latin typeface="Arial" panose="020B0604020202020204" pitchFamily="34" charset="0"/>
                <a:cs typeface="Arial" panose="020B0604020202020204" pitchFamily="34" charset="0"/>
              </a:rPr>
              <a:t>failure – systolic / diastolic</a:t>
            </a:r>
            <a:endParaRPr lang="en-US" altLang="en-US" sz="2900" dirty="0">
              <a:latin typeface="Arial" panose="020B0604020202020204" pitchFamily="34" charset="0"/>
              <a:cs typeface="Arial" panose="020B0604020202020204" pitchFamily="34" charset="0"/>
            </a:endParaRPr>
          </a:p>
          <a:p>
            <a:pPr lvl="1">
              <a:lnSpc>
                <a:spcPct val="80000"/>
              </a:lnSpc>
              <a:buFont typeface="Wingdings" panose="05000000000000000000" pitchFamily="2" charset="2"/>
              <a:buChar char="§"/>
            </a:pPr>
            <a:r>
              <a:rPr lang="en-US" altLang="en-US" sz="2900" dirty="0">
                <a:latin typeface="Arial" panose="020B0604020202020204" pitchFamily="34" charset="0"/>
                <a:cs typeface="Arial" panose="020B0604020202020204" pitchFamily="34" charset="0"/>
              </a:rPr>
              <a:t>Neonatal heart failure</a:t>
            </a:r>
          </a:p>
          <a:p>
            <a:pPr>
              <a:lnSpc>
                <a:spcPct val="80000"/>
              </a:lnSpc>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Hypoxia or hypercapnia</a:t>
            </a:r>
          </a:p>
          <a:p>
            <a:pPr>
              <a:lnSpc>
                <a:spcPct val="80000"/>
              </a:lnSpc>
              <a:buFont typeface="Wingdings" panose="05000000000000000000" pitchFamily="2" charset="2"/>
              <a:buChar char="§"/>
            </a:pPr>
            <a:r>
              <a:rPr lang="en-US" altLang="en-US" sz="3200" dirty="0" smtClean="0">
                <a:latin typeface="Arial" panose="020B0604020202020204" pitchFamily="34" charset="0"/>
                <a:cs typeface="Arial" panose="020B0604020202020204" pitchFamily="34" charset="0"/>
              </a:rPr>
              <a:t>Long-term </a:t>
            </a:r>
            <a:r>
              <a:rPr lang="en-US" altLang="en-US" sz="3200" dirty="0">
                <a:latin typeface="Arial" panose="020B0604020202020204" pitchFamily="34" charset="0"/>
                <a:cs typeface="Arial" panose="020B0604020202020204" pitchFamily="34" charset="0"/>
              </a:rPr>
              <a:t>use of aspirin or anticoagulants</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Presence of prosthetic heart valve</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Pulmonary artery HTN/secondary pulmonary HTN</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Respiratory distress </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Respiratory failure </a:t>
            </a:r>
          </a:p>
          <a:p>
            <a:pPr>
              <a:lnSpc>
                <a:spcPct val="80000"/>
              </a:lnSpc>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22q11.2 deletion syndrome</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4265348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614091"/>
            <a:ext cx="9720072" cy="1499616"/>
          </a:xfrm>
        </p:spPr>
        <p:txBody>
          <a:bodyPr>
            <a:normAutofit/>
          </a:bodyPr>
          <a:lstStyle/>
          <a:p>
            <a:r>
              <a:rPr lang="en-US" sz="4000" b="1" dirty="0" smtClean="0">
                <a:solidFill>
                  <a:schemeClr val="tx1"/>
                </a:solidFill>
                <a:latin typeface="Arial" panose="020B0604020202020204" pitchFamily="34" charset="0"/>
                <a:cs typeface="Arial" panose="020B0604020202020204" pitchFamily="34" charset="0"/>
              </a:rPr>
              <a:t>Query for Factor VII</a:t>
            </a:r>
            <a:endParaRPr lang="en-US" sz="4000"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lstStyle/>
          <a:p>
            <a:pPr>
              <a:defRPr/>
            </a:pPr>
            <a:r>
              <a:rPr lang="en-US" altLang="en-US" sz="2000" dirty="0">
                <a:latin typeface="Arial" panose="020B0604020202020204" pitchFamily="34" charset="0"/>
                <a:cs typeface="Arial" panose="020B0604020202020204" pitchFamily="34" charset="0"/>
              </a:rPr>
              <a:t>Patient is a 10-day-old neonate with d-transposition of great vessels, </a:t>
            </a:r>
            <a:r>
              <a:rPr lang="en-US" altLang="en-US" sz="2000" dirty="0" err="1">
                <a:latin typeface="Arial" panose="020B0604020202020204" pitchFamily="34" charset="0"/>
                <a:cs typeface="Arial" panose="020B0604020202020204" pitchFamily="34" charset="0"/>
              </a:rPr>
              <a:t>subpulmonary</a:t>
            </a:r>
            <a:r>
              <a:rPr lang="en-US" altLang="en-US" sz="2000" dirty="0">
                <a:latin typeface="Arial" panose="020B0604020202020204" pitchFamily="34" charset="0"/>
                <a:cs typeface="Arial" panose="020B0604020202020204" pitchFamily="34" charset="0"/>
              </a:rPr>
              <a:t> ventricular septal defect, and patent ductus arteriosus. S/P arterial switch, VSD patch, and division of PDA. OP report notes “Obtaining hemostasis required administration of platelets, cryoprecipitate, and two doses of recombinant factor 7.” Can these clinical findings be further specified? E.g</a:t>
            </a:r>
            <a:r>
              <a:rPr lang="en-US" altLang="en-US" sz="2000" dirty="0" smtClean="0">
                <a:latin typeface="Arial" panose="020B0604020202020204" pitchFamily="34" charset="0"/>
                <a:cs typeface="Arial" panose="020B0604020202020204" pitchFamily="34" charset="0"/>
              </a:rPr>
              <a:t>.,</a:t>
            </a:r>
          </a:p>
          <a:p>
            <a:pPr>
              <a:defRPr/>
            </a:pPr>
            <a:endParaRPr lang="en-US" altLang="en-US" sz="2400" dirty="0">
              <a:latin typeface="Arial" panose="020B0604020202020204" pitchFamily="34" charset="0"/>
              <a:cs typeface="Arial" panose="020B0604020202020204" pitchFamily="34" charset="0"/>
            </a:endParaRPr>
          </a:p>
          <a:p>
            <a:pPr lvl="1">
              <a:defRPr/>
            </a:pPr>
            <a:r>
              <a:rPr lang="en-US" altLang="en-US" sz="2000" dirty="0">
                <a:latin typeface="Arial" panose="020B0604020202020204" pitchFamily="34" charset="0"/>
                <a:cs typeface="Arial" panose="020B0604020202020204" pitchFamily="34" charset="0"/>
              </a:rPr>
              <a:t>Acquired coagulation deficiency </a:t>
            </a:r>
          </a:p>
          <a:p>
            <a:pPr lvl="1">
              <a:defRPr/>
            </a:pPr>
            <a:r>
              <a:rPr lang="en-US" altLang="en-US" sz="2000" dirty="0">
                <a:latin typeface="Arial" panose="020B0604020202020204" pitchFamily="34" charset="0"/>
                <a:cs typeface="Arial" panose="020B0604020202020204" pitchFamily="34" charset="0"/>
              </a:rPr>
              <a:t>Acquired coagulation disorder </a:t>
            </a:r>
          </a:p>
          <a:p>
            <a:pPr lvl="1">
              <a:defRPr/>
            </a:pPr>
            <a:r>
              <a:rPr lang="en-US" altLang="en-US" sz="2000" dirty="0">
                <a:latin typeface="Arial" panose="020B0604020202020204" pitchFamily="34" charset="0"/>
                <a:cs typeface="Arial" panose="020B0604020202020204" pitchFamily="34" charset="0"/>
              </a:rPr>
              <a:t>Other __________________</a:t>
            </a:r>
          </a:p>
          <a:p>
            <a:pPr lvl="1">
              <a:defRPr/>
            </a:pPr>
            <a:r>
              <a:rPr lang="en-US" altLang="en-US" sz="2000" dirty="0">
                <a:latin typeface="Arial" panose="020B0604020202020204" pitchFamily="34" charset="0"/>
                <a:cs typeface="Arial" panose="020B0604020202020204" pitchFamily="34" charset="0"/>
              </a:rPr>
              <a:t>Clinically undetermined</a:t>
            </a:r>
          </a:p>
          <a:p>
            <a:endParaRPr lang="en-US" dirty="0"/>
          </a:p>
        </p:txBody>
      </p:sp>
    </p:spTree>
    <p:extLst>
      <p:ext uri="{BB962C8B-B14F-4D97-AF65-F5344CB8AC3E}">
        <p14:creationId xmlns:p14="http://schemas.microsoft.com/office/powerpoint/2010/main" val="2309817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latin typeface="Arial" panose="020B0604020202020204" pitchFamily="34" charset="0"/>
                <a:cs typeface="Arial" panose="020B0604020202020204" pitchFamily="34" charset="0"/>
              </a:rPr>
              <a:t>Complications of Congenital Heart Surgery</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024127" y="2199373"/>
            <a:ext cx="4754880" cy="4658627"/>
          </a:xfrm>
          <a:ln w="12700">
            <a:noFill/>
          </a:ln>
        </p:spPr>
        <p:txBody>
          <a:bodyPr>
            <a:normAutofit fontScale="77500" lnSpcReduction="20000"/>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Abnormal shaped heart valve may develop</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Endocarditis</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Regurgitation</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Arrhythmias</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Complete heart block</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Junctional ectopic tachycardia (JET)</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Cardiomegaly</a:t>
            </a:r>
          </a:p>
          <a:p>
            <a:pPr>
              <a:buFont typeface="Wingdings" panose="05000000000000000000" pitchFamily="2" charset="2"/>
              <a:buChar char="§"/>
            </a:pPr>
            <a:r>
              <a:rPr lang="en-US" dirty="0" err="1" smtClean="0">
                <a:latin typeface="Arial" panose="020B0604020202020204" pitchFamily="34" charset="0"/>
                <a:cs typeface="Arial" panose="020B0604020202020204" pitchFamily="34" charset="0"/>
              </a:rPr>
              <a:t>Chylothorax</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Developmental delays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Frequent respiratory infections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Heart failure</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Congestive heart failure – systolic or diastolic </a:t>
            </a:r>
          </a:p>
          <a:p>
            <a:pPr lvl="1">
              <a:buFont typeface="Wingdings" panose="05000000000000000000" pitchFamily="2" charset="2"/>
              <a:buChar char="§"/>
            </a:pPr>
            <a:r>
              <a:rPr lang="en-US" dirty="0" smtClean="0">
                <a:latin typeface="Arial" panose="020B0604020202020204" pitchFamily="34" charset="0"/>
                <a:cs typeface="Arial" panose="020B0604020202020204" pitchFamily="34" charset="0"/>
              </a:rPr>
              <a:t>Neonatal heart failure </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Horner’s syndrome</a:t>
            </a:r>
          </a:p>
          <a:p>
            <a:pPr marL="128016" lvl="1" indent="0">
              <a:buNone/>
            </a:pPr>
            <a:r>
              <a:rPr lang="en-US" dirty="0"/>
              <a:t>	</a:t>
            </a:r>
          </a:p>
        </p:txBody>
      </p:sp>
      <p:sp>
        <p:nvSpPr>
          <p:cNvPr id="4" name="Content Placeholder 3"/>
          <p:cNvSpPr>
            <a:spLocks noGrp="1"/>
          </p:cNvSpPr>
          <p:nvPr>
            <p:ph sz="half" idx="2"/>
          </p:nvPr>
        </p:nvSpPr>
        <p:spPr>
          <a:xfrm>
            <a:off x="5970070" y="2199372"/>
            <a:ext cx="4754880" cy="4658628"/>
          </a:xfrm>
        </p:spPr>
        <p:txBody>
          <a:bodyPr>
            <a:normAutofit fontScale="77500" lnSpcReduction="20000"/>
          </a:bodyPr>
          <a:lstStyle/>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Hypocalcemia (</a:t>
            </a:r>
            <a:r>
              <a:rPr lang="en-US" dirty="0" err="1" smtClean="0">
                <a:latin typeface="Arial" panose="020B0604020202020204" pitchFamily="34" charset="0"/>
                <a:cs typeface="Arial" panose="020B0604020202020204" pitchFamily="34" charset="0"/>
              </a:rPr>
              <a:t>DiGeorge</a:t>
            </a:r>
            <a:r>
              <a:rPr lang="en-US" dirty="0" smtClean="0">
                <a:latin typeface="Arial" panose="020B0604020202020204" pitchFamily="34" charset="0"/>
                <a:cs typeface="Arial" panose="020B0604020202020204" pitchFamily="34" charset="0"/>
              </a:rPr>
              <a:t> Syndrome)</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Learning disability</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Plastic bronchitis </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Pleural effusions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Post-</a:t>
            </a:r>
            <a:r>
              <a:rPr lang="en-US" dirty="0" err="1" smtClean="0">
                <a:latin typeface="Arial" panose="020B0604020202020204" pitchFamily="34" charset="0"/>
                <a:cs typeface="Arial" panose="020B0604020202020204" pitchFamily="34" charset="0"/>
              </a:rPr>
              <a:t>pericardiotomy</a:t>
            </a:r>
            <a:r>
              <a:rPr lang="en-US" dirty="0" smtClean="0">
                <a:latin typeface="Arial" panose="020B0604020202020204" pitchFamily="34" charset="0"/>
                <a:cs typeface="Arial" panose="020B0604020202020204" pitchFamily="34" charset="0"/>
              </a:rPr>
              <a:t> syndrome</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Protein-losing enteropathy (PLE)</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Pulmonary hypertension</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Residual defects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Shunt stenosis</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Stroke</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Shunt thrombosis </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Wound infections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92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altLang="en-US" sz="4000" b="1" dirty="0" smtClean="0">
                <a:solidFill>
                  <a:schemeClr val="tx1"/>
                </a:solidFill>
                <a:latin typeface="Arial" panose="020B0604020202020204" pitchFamily="34" charset="0"/>
                <a:cs typeface="Arial" panose="020B0604020202020204" pitchFamily="34" charset="0"/>
              </a:rPr>
              <a:t>Healthy Hearts</a:t>
            </a:r>
          </a:p>
        </p:txBody>
      </p:sp>
      <p:pic>
        <p:nvPicPr>
          <p:cNvPr id="22531"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08390" y="1713298"/>
            <a:ext cx="11275281" cy="4995510"/>
          </a:xfrm>
        </p:spPr>
      </p:pic>
      <p:sp>
        <p:nvSpPr>
          <p:cNvPr id="22532" name="TextBox 6"/>
          <p:cNvSpPr txBox="1">
            <a:spLocks noChangeArrowheads="1"/>
          </p:cNvSpPr>
          <p:nvPr/>
        </p:nvSpPr>
        <p:spPr bwMode="auto">
          <a:xfrm>
            <a:off x="606970" y="6491364"/>
            <a:ext cx="1126066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600"/>
              </a:spcAft>
              <a:buClr>
                <a:schemeClr val="accent2"/>
              </a:buClr>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spcAft>
                <a:spcPts val="600"/>
              </a:spcAft>
              <a:buClr>
                <a:schemeClr val="accent2"/>
              </a:buClr>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spcAft>
                <a:spcPts val="600"/>
              </a:spcAft>
              <a:buClr>
                <a:schemeClr val="accent2"/>
              </a:buClr>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ts val="600"/>
              </a:spcAft>
              <a:buClr>
                <a:schemeClr val="accent2"/>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r" eaLnBrk="1" hangingPunct="1">
              <a:spcAft>
                <a:spcPct val="0"/>
              </a:spcAft>
              <a:buClrTx/>
              <a:buFontTx/>
              <a:buNone/>
            </a:pPr>
            <a:r>
              <a:rPr lang="en-US" altLang="en-US" sz="800" dirty="0"/>
              <a:t>https://commons.wikimedia.org/wiki/File%3ANeonatal_Heart_Circulation.png</a:t>
            </a:r>
          </a:p>
        </p:txBody>
      </p:sp>
    </p:spTree>
    <p:custDataLst>
      <p:tags r:id="rId1"/>
    </p:custDataLst>
    <p:extLst>
      <p:ext uri="{BB962C8B-B14F-4D97-AF65-F5344CB8AC3E}">
        <p14:creationId xmlns:p14="http://schemas.microsoft.com/office/powerpoint/2010/main" val="1143444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smtClean="0">
                <a:latin typeface="Arial" panose="020B0604020202020204" pitchFamily="34" charset="0"/>
                <a:cs typeface="Arial" panose="020B0604020202020204" pitchFamily="34" charset="0"/>
              </a:rPr>
              <a:t>Prosthetic </a:t>
            </a:r>
            <a:r>
              <a:rPr lang="en-US" sz="2700" b="1" dirty="0">
                <a:latin typeface="Arial" panose="020B0604020202020204" pitchFamily="34" charset="0"/>
                <a:cs typeface="Arial" panose="020B0604020202020204" pitchFamily="34" charset="0"/>
              </a:rPr>
              <a:t>valve stenosis due to end of valve life</a:t>
            </a:r>
            <a:r>
              <a:rPr lang="en-US" sz="5400" dirty="0"/>
              <a:t/>
            </a:r>
            <a:br>
              <a:rPr lang="en-US" sz="5400" dirty="0"/>
            </a:br>
            <a:endParaRPr lang="en-US" dirty="0"/>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dirty="0" smtClean="0">
                <a:latin typeface="Arial" panose="020B0604020202020204" pitchFamily="34" charset="0"/>
                <a:cs typeface="Arial" panose="020B0604020202020204" pitchFamily="34" charset="0"/>
              </a:rPr>
              <a:t> Many congenital heart repair surgeries require replacement of valves and/or placement of conduits to redirect blood flow.</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Most surgically implanted valves or conduits have a life span of 10-20 years before the wear out, become </a:t>
            </a:r>
            <a:r>
              <a:rPr lang="en-US" dirty="0" err="1" smtClean="0">
                <a:latin typeface="Arial" panose="020B0604020202020204" pitchFamily="34" charset="0"/>
                <a:cs typeface="Arial" panose="020B0604020202020204" pitchFamily="34" charset="0"/>
              </a:rPr>
              <a:t>stenotic</a:t>
            </a:r>
            <a:r>
              <a:rPr lang="en-US" dirty="0" smtClean="0">
                <a:latin typeface="Arial" panose="020B0604020202020204" pitchFamily="34" charset="0"/>
                <a:cs typeface="Arial" panose="020B0604020202020204" pitchFamily="34" charset="0"/>
              </a:rPr>
              <a:t> or calcified, or develop impaired function.</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When their function becomes impaired, the valves or conduits need to be replaced.</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Both mechanical and </a:t>
            </a:r>
            <a:r>
              <a:rPr lang="en-US" dirty="0" err="1" smtClean="0">
                <a:latin typeface="Arial" panose="020B0604020202020204" pitchFamily="34" charset="0"/>
                <a:cs typeface="Arial" panose="020B0604020202020204" pitchFamily="34" charset="0"/>
              </a:rPr>
              <a:t>bioprosthetic</a:t>
            </a:r>
            <a:r>
              <a:rPr lang="en-US" dirty="0" smtClean="0">
                <a:latin typeface="Arial" panose="020B0604020202020204" pitchFamily="34" charset="0"/>
                <a:cs typeface="Arial" panose="020B0604020202020204" pitchFamily="34" charset="0"/>
              </a:rPr>
              <a:t> implanted valves and conduits will eventually need to be repaired or replaced.</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Principle diagnosis for these patients:</a:t>
            </a:r>
          </a:p>
          <a:p>
            <a:pPr lvl="1">
              <a:buFont typeface="Arial" panose="020B0604020202020204" pitchFamily="34" charset="0"/>
              <a:buChar char="•"/>
            </a:pPr>
            <a:r>
              <a:rPr lang="en-US" b="1" i="1" dirty="0" smtClean="0">
                <a:latin typeface="Arial" panose="020B0604020202020204" pitchFamily="34" charset="0"/>
                <a:cs typeface="Arial" panose="020B0604020202020204" pitchFamily="34" charset="0"/>
              </a:rPr>
              <a:t>Z45.09 Encounter for adjustment and management of other cardiac device</a:t>
            </a:r>
          </a:p>
          <a:p>
            <a:pPr>
              <a:buFont typeface="Arial" panose="020B0604020202020204" pitchFamily="34" charset="0"/>
              <a:buChar char="•"/>
            </a:pPr>
            <a:r>
              <a:rPr lang="en-US" dirty="0" smtClean="0">
                <a:latin typeface="Arial" panose="020B0604020202020204" pitchFamily="34" charset="0"/>
                <a:cs typeface="Arial" panose="020B0604020202020204" pitchFamily="34" charset="0"/>
              </a:rPr>
              <a:t>Do not code the removal of the device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511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lumMod val="95000"/>
                    <a:lumOff val="5000"/>
                  </a:prstClr>
                </a:solidFill>
                <a:latin typeface="Arial" panose="020B0604020202020204" pitchFamily="34" charset="0"/>
                <a:cs typeface="Arial" panose="020B0604020202020204" pitchFamily="34" charset="0"/>
              </a:rPr>
              <a:t>Prosthetic valve stenosis due to end of valve </a:t>
            </a:r>
            <a:r>
              <a:rPr lang="en-US" sz="2800" b="1" dirty="0" smtClean="0">
                <a:solidFill>
                  <a:prstClr val="black">
                    <a:lumMod val="95000"/>
                    <a:lumOff val="5000"/>
                  </a:prstClr>
                </a:solidFill>
                <a:latin typeface="Arial" panose="020B0604020202020204" pitchFamily="34" charset="0"/>
                <a:cs typeface="Arial" panose="020B0604020202020204" pitchFamily="34" charset="0"/>
              </a:rPr>
              <a:t>life coding clinic</a:t>
            </a:r>
            <a:endParaRPr lang="en-US" sz="28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b="1" dirty="0">
                <a:latin typeface="Arial" panose="020B0604020202020204" pitchFamily="34" charset="0"/>
                <a:cs typeface="Arial" panose="020B0604020202020204" pitchFamily="34" charset="0"/>
              </a:rPr>
              <a:t>Question:</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The patient was admitted due to end of life of the heart valve prosthesis. The cardiothoracic surgeon documents "prosthetic valve stenosis due to end of life." In ICD-9- CM, the index directs to code 996.71, Other complications of internal (biological) (synthetic) prosthetic device, implant, and graft, Due to heart valve prosthesis, for prosthetic valve stenosis. However, the surgeon does not agree with this code assignment. He stated that the patient's heart valve prosthesis was placed 19 years ago and has reached its end of life, which is an expected outcome, not a complication. How should end of life of the heart valve prosthesis be coded?</a:t>
            </a:r>
          </a:p>
          <a:p>
            <a:endParaRPr lang="en-US" dirty="0"/>
          </a:p>
        </p:txBody>
      </p:sp>
    </p:spTree>
    <p:extLst>
      <p:ext uri="{BB962C8B-B14F-4D97-AF65-F5344CB8AC3E}">
        <p14:creationId xmlns:p14="http://schemas.microsoft.com/office/powerpoint/2010/main" val="2980530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prstClr val="black">
                    <a:lumMod val="95000"/>
                    <a:lumOff val="5000"/>
                  </a:prstClr>
                </a:solidFill>
                <a:latin typeface="Arial" panose="020B0604020202020204" pitchFamily="34" charset="0"/>
                <a:cs typeface="Arial" panose="020B0604020202020204" pitchFamily="34" charset="0"/>
              </a:rPr>
              <a:t>Prosthetic valve stenosis due to end of valve life coding </a:t>
            </a:r>
            <a:r>
              <a:rPr lang="en-US" sz="2800" b="1" dirty="0" smtClean="0">
                <a:solidFill>
                  <a:prstClr val="black">
                    <a:lumMod val="95000"/>
                    <a:lumOff val="5000"/>
                  </a:prstClr>
                </a:solidFill>
                <a:latin typeface="Arial" panose="020B0604020202020204" pitchFamily="34" charset="0"/>
                <a:cs typeface="Arial" panose="020B0604020202020204" pitchFamily="34" charset="0"/>
              </a:rPr>
              <a:t>clinic </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sz="2400" b="1" dirty="0">
                <a:latin typeface="Arial" panose="020B0604020202020204" pitchFamily="34" charset="0"/>
                <a:cs typeface="Arial" panose="020B0604020202020204" pitchFamily="34" charset="0"/>
              </a:rPr>
              <a:t>Answer:</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Assign code V53.39, Fitting and adjustment of other device, Other cardiac device, as the principal diagnosis. This situation would not be classified as a complication of the device since the device is eventually expected to wear out and the patient was not experiencing any problems due to the device. When the device is causing problems or complications, such as mechanical breakdown, a code from subcategory 996.6, Mechanical complications of cardiac device, implant and graft, is assigned.</a:t>
            </a:r>
          </a:p>
          <a:p>
            <a:endParaRPr lang="en-US" dirty="0" smtClean="0"/>
          </a:p>
          <a:p>
            <a:pPr marL="91440" lvl="1" indent="-91440">
              <a:spcBef>
                <a:spcPts val="1200"/>
              </a:spcBef>
              <a:spcAft>
                <a:spcPts val="200"/>
              </a:spcAft>
              <a:buSzPct val="100000"/>
              <a:buFont typeface="Tw Cen MT" panose="020B0602020104020603" pitchFamily="34" charset="0"/>
              <a:buChar char=" "/>
            </a:pPr>
            <a:r>
              <a:rPr lang="en-US" dirty="0" smtClean="0">
                <a:latin typeface="Arial" panose="020B0604020202020204" pitchFamily="34" charset="0"/>
                <a:cs typeface="Arial" panose="020B0604020202020204" pitchFamily="34" charset="0"/>
              </a:rPr>
              <a:t>ICD 10- Z45.09 </a:t>
            </a:r>
            <a:r>
              <a:rPr lang="en-US" dirty="0">
                <a:latin typeface="Arial" panose="020B0604020202020204" pitchFamily="34" charset="0"/>
                <a:cs typeface="Arial" panose="020B0604020202020204" pitchFamily="34" charset="0"/>
              </a:rPr>
              <a:t>Encounter for adjustment and management of other cardiac device</a:t>
            </a:r>
          </a:p>
          <a:p>
            <a:endParaRPr lang="en-US" dirty="0"/>
          </a:p>
        </p:txBody>
      </p:sp>
    </p:spTree>
    <p:extLst>
      <p:ext uri="{BB962C8B-B14F-4D97-AF65-F5344CB8AC3E}">
        <p14:creationId xmlns:p14="http://schemas.microsoft.com/office/powerpoint/2010/main" val="1441435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Repaired congenital anomaly</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19528" y="1768839"/>
            <a:ext cx="10373193" cy="4916774"/>
          </a:xfrm>
        </p:spPr>
        <p:txBody>
          <a:bodyPr>
            <a:normAutofit fontScale="92500" lnSpcReduction="20000"/>
          </a:bodyPr>
          <a:lstStyle/>
          <a:p>
            <a:r>
              <a:rPr lang="en-US" sz="2400" dirty="0">
                <a:latin typeface="Arial" panose="020B0604020202020204" pitchFamily="34" charset="0"/>
                <a:cs typeface="Arial" panose="020B0604020202020204" pitchFamily="34" charset="0"/>
              </a:rPr>
              <a:t>ICD-9-CM Coding Clinic, </a:t>
            </a:r>
            <a:r>
              <a:rPr lang="en-US" sz="2400" b="1" dirty="0">
                <a:latin typeface="Arial" panose="020B0604020202020204" pitchFamily="34" charset="0"/>
                <a:cs typeface="Arial" panose="020B0604020202020204" pitchFamily="34" charset="0"/>
              </a:rPr>
              <a:t>Fourth Quarter 2010 </a:t>
            </a:r>
            <a:r>
              <a:rPr lang="en-US" sz="2400" dirty="0">
                <a:latin typeface="Arial" panose="020B0604020202020204" pitchFamily="34" charset="0"/>
                <a:cs typeface="Arial" panose="020B0604020202020204" pitchFamily="34" charset="0"/>
              </a:rPr>
              <a:t>Page: 136 Effective with discharges: October 1, 2010</a:t>
            </a:r>
          </a:p>
          <a:p>
            <a:r>
              <a:rPr lang="en-US" sz="2400" b="1" dirty="0">
                <a:latin typeface="Arial" panose="020B0604020202020204" pitchFamily="34" charset="0"/>
                <a:cs typeface="Arial" panose="020B0604020202020204" pitchFamily="34" charset="0"/>
              </a:rPr>
              <a:t>Question:</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If a patient has a history of a congenital condition that has been repaired, is it still a reportable condition?</a:t>
            </a:r>
          </a:p>
          <a:p>
            <a:r>
              <a:rPr lang="en-US" sz="2400" b="1" dirty="0">
                <a:latin typeface="Arial" panose="020B0604020202020204" pitchFamily="34" charset="0"/>
                <a:cs typeface="Arial" panose="020B0604020202020204" pitchFamily="34" charset="0"/>
              </a:rPr>
              <a:t>Answer:</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Query the provider as to whether the congenital anomaly has been partially or completely repaired. If the anomaly is still present and has not been completely repaired, it is appropriate to code even in an adult patient. If, however, the anomaly has been completely repaired, assign code V13.65, Personal history of (corrected) congenital malformations of heart and circulatory system. Many congenital anomalies, although present at birth may not manifest until later in life. In addition, some conditions may not be correctible and can persist. The official coding guidelines state in section I.C.14.a "Codes from Chapter 14 may be used throughout the life of the patient." Therefore, it is acceptable to code these conditions, using codes from categories 740-759, Congenital anomalies, in an adult patient.</a:t>
            </a:r>
          </a:p>
          <a:p>
            <a:endParaRPr lang="en-US" dirty="0"/>
          </a:p>
        </p:txBody>
      </p:sp>
    </p:spTree>
    <p:extLst>
      <p:ext uri="{BB962C8B-B14F-4D97-AF65-F5344CB8AC3E}">
        <p14:creationId xmlns:p14="http://schemas.microsoft.com/office/powerpoint/2010/main" val="1827199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Arial" panose="020B0604020202020204" pitchFamily="34" charset="0"/>
                <a:cs typeface="Arial" panose="020B0604020202020204" pitchFamily="34" charset="0"/>
              </a:rPr>
              <a:t>What’s wrong with this heart?</a:t>
            </a:r>
          </a:p>
        </p:txBody>
      </p:sp>
      <p:pic>
        <p:nvPicPr>
          <p:cNvPr id="4" name="Content Placeholder 3"/>
          <p:cNvPicPr>
            <a:picLocks noGrp="1" noChangeAspect="1"/>
          </p:cNvPicPr>
          <p:nvPr>
            <p:ph idx="1"/>
          </p:nvPr>
        </p:nvPicPr>
        <p:blipFill>
          <a:blip r:embed="rId3"/>
          <a:stretch>
            <a:fillRect/>
          </a:stretch>
        </p:blipFill>
        <p:spPr>
          <a:xfrm>
            <a:off x="1587730" y="2385391"/>
            <a:ext cx="3503843" cy="4022725"/>
          </a:xfrm>
          <a:prstGeom prst="rect">
            <a:avLst/>
          </a:prstGeom>
        </p:spPr>
      </p:pic>
      <p:sp>
        <p:nvSpPr>
          <p:cNvPr id="5" name="TextBox 4"/>
          <p:cNvSpPr txBox="1"/>
          <p:nvPr/>
        </p:nvSpPr>
        <p:spPr>
          <a:xfrm>
            <a:off x="6202016" y="2524539"/>
            <a:ext cx="4194313" cy="3046988"/>
          </a:xfrm>
          <a:prstGeom prst="rect">
            <a:avLst/>
          </a:prstGeom>
          <a:noFill/>
        </p:spPr>
        <p:txBody>
          <a:bodyPr wrap="square" rtlCol="0">
            <a:spAutoFit/>
          </a:bodyPr>
          <a:lstStyle/>
          <a:p>
            <a:r>
              <a:rPr lang="en-US" sz="2400" dirty="0" err="1">
                <a:solidFill>
                  <a:srgbClr val="0070C0"/>
                </a:solidFill>
                <a:latin typeface="Arial" panose="020B0604020202020204" pitchFamily="34" charset="0"/>
                <a:cs typeface="Arial" panose="020B0604020202020204" pitchFamily="34" charset="0"/>
              </a:rPr>
              <a:t>Dextrocardia</a:t>
            </a:r>
            <a:endParaRPr lang="en-US" sz="2400" dirty="0">
              <a:solidFill>
                <a:srgbClr val="0070C0"/>
              </a:solidFill>
              <a:latin typeface="Arial" panose="020B0604020202020204" pitchFamily="34" charset="0"/>
              <a:cs typeface="Arial" panose="020B0604020202020204" pitchFamily="34" charset="0"/>
            </a:endParaRPr>
          </a:p>
          <a:p>
            <a:r>
              <a:rPr lang="en-US" sz="2400" dirty="0" err="1">
                <a:solidFill>
                  <a:srgbClr val="0070C0"/>
                </a:solidFill>
                <a:latin typeface="Arial" panose="020B0604020202020204" pitchFamily="34" charset="0"/>
                <a:cs typeface="Arial" panose="020B0604020202020204" pitchFamily="34" charset="0"/>
              </a:rPr>
              <a:t>Hypoplastic</a:t>
            </a:r>
            <a:r>
              <a:rPr lang="en-US" sz="2400" dirty="0">
                <a:solidFill>
                  <a:srgbClr val="0070C0"/>
                </a:solidFill>
                <a:latin typeface="Arial" panose="020B0604020202020204" pitchFamily="34" charset="0"/>
                <a:cs typeface="Arial" panose="020B0604020202020204" pitchFamily="34" charset="0"/>
              </a:rPr>
              <a:t> right</a:t>
            </a:r>
          </a:p>
          <a:p>
            <a:r>
              <a:rPr lang="en-US" sz="2400" dirty="0">
                <a:solidFill>
                  <a:srgbClr val="0070C0"/>
                </a:solidFill>
                <a:latin typeface="Arial" panose="020B0604020202020204" pitchFamily="34" charset="0"/>
                <a:cs typeface="Arial" panose="020B0604020202020204" pitchFamily="34" charset="0"/>
              </a:rPr>
              <a:t>     ventricle</a:t>
            </a:r>
          </a:p>
          <a:p>
            <a:r>
              <a:rPr lang="en-US" sz="2400" dirty="0">
                <a:solidFill>
                  <a:srgbClr val="0070C0"/>
                </a:solidFill>
                <a:latin typeface="Arial" panose="020B0604020202020204" pitchFamily="34" charset="0"/>
                <a:cs typeface="Arial" panose="020B0604020202020204" pitchFamily="34" charset="0"/>
              </a:rPr>
              <a:t>Tricuspid Atresia</a:t>
            </a:r>
          </a:p>
          <a:p>
            <a:r>
              <a:rPr lang="en-US" sz="2400" dirty="0">
                <a:solidFill>
                  <a:srgbClr val="0070C0"/>
                </a:solidFill>
                <a:latin typeface="Arial" panose="020B0604020202020204" pitchFamily="34" charset="0"/>
                <a:cs typeface="Arial" panose="020B0604020202020204" pitchFamily="34" charset="0"/>
              </a:rPr>
              <a:t>2 VSD’s</a:t>
            </a:r>
          </a:p>
          <a:p>
            <a:r>
              <a:rPr lang="en-US" sz="2400" dirty="0">
                <a:solidFill>
                  <a:srgbClr val="0070C0"/>
                </a:solidFill>
                <a:latin typeface="Arial" panose="020B0604020202020204" pitchFamily="34" charset="0"/>
                <a:cs typeface="Arial" panose="020B0604020202020204" pitchFamily="34" charset="0"/>
              </a:rPr>
              <a:t>ASD</a:t>
            </a:r>
          </a:p>
          <a:p>
            <a:r>
              <a:rPr lang="en-US" sz="2400" dirty="0">
                <a:solidFill>
                  <a:srgbClr val="0070C0"/>
                </a:solidFill>
                <a:latin typeface="Arial" panose="020B0604020202020204" pitchFamily="34" charset="0"/>
                <a:cs typeface="Arial" panose="020B0604020202020204" pitchFamily="34" charset="0"/>
              </a:rPr>
              <a:t>Pulmonary band has been</a:t>
            </a:r>
          </a:p>
          <a:p>
            <a:r>
              <a:rPr lang="en-US" sz="2400" dirty="0">
                <a:solidFill>
                  <a:srgbClr val="0070C0"/>
                </a:solidFill>
                <a:latin typeface="Arial" panose="020B0604020202020204" pitchFamily="34" charset="0"/>
                <a:cs typeface="Arial" panose="020B0604020202020204" pitchFamily="34" charset="0"/>
              </a:rPr>
              <a:t>     placed</a:t>
            </a:r>
          </a:p>
        </p:txBody>
      </p:sp>
    </p:spTree>
    <p:extLst>
      <p:ext uri="{BB962C8B-B14F-4D97-AF65-F5344CB8AC3E}">
        <p14:creationId xmlns:p14="http://schemas.microsoft.com/office/powerpoint/2010/main" val="356443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spc="0" dirty="0">
                <a:solidFill>
                  <a:srgbClr val="0070C0"/>
                </a:solidFill>
                <a:latin typeface="Arial" panose="020B0604020202020204" pitchFamily="34" charset="0"/>
                <a:cs typeface="Arial" panose="020B0604020202020204" pitchFamily="34" charset="0"/>
              </a:rPr>
              <a:t>Case study #1</a:t>
            </a: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4643" y="1808923"/>
            <a:ext cx="10396331" cy="4810538"/>
          </a:xfrm>
        </p:spPr>
        <p:txBody>
          <a:bodyPr>
            <a:normAutofit fontScale="92500" lnSpcReduction="20000"/>
          </a:bodyPr>
          <a:lstStyle/>
          <a:p>
            <a:pPr marL="0" lvl="0" indent="0" algn="ctr"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2 day old male- diagnosed in utero as having </a:t>
            </a:r>
            <a:r>
              <a:rPr lang="en-US" sz="2400" dirty="0" smtClean="0">
                <a:solidFill>
                  <a:srgbClr val="000000"/>
                </a:solidFill>
                <a:latin typeface="Arial" panose="020B0604020202020204" pitchFamily="34" charset="0"/>
                <a:cs typeface="Arial" panose="020B0604020202020204" pitchFamily="34" charset="0"/>
              </a:rPr>
              <a:t>HLHS</a:t>
            </a:r>
          </a:p>
          <a:p>
            <a:pPr marL="0" lvl="0" indent="0" algn="ctr" defTabSz="457200">
              <a:lnSpc>
                <a:spcPct val="100000"/>
              </a:lnSpc>
              <a:spcBef>
                <a:spcPts val="0"/>
              </a:spcBef>
              <a:spcAft>
                <a:spcPts val="600"/>
              </a:spcAft>
              <a:buClr>
                <a:srgbClr val="F47B20"/>
              </a:buClr>
              <a:buSzTx/>
              <a:buNone/>
            </a:pPr>
            <a:endParaRPr lang="en-US" sz="24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b="1" i="1" u="sng" dirty="0">
                <a:solidFill>
                  <a:srgbClr val="000000"/>
                </a:solidFill>
                <a:latin typeface="Arial" panose="020B0604020202020204" pitchFamily="34" charset="0"/>
                <a:cs typeface="Arial" panose="020B0604020202020204" pitchFamily="34" charset="0"/>
              </a:rPr>
              <a:t>Diagnosis:</a:t>
            </a:r>
          </a:p>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1. </a:t>
            </a:r>
            <a:r>
              <a:rPr lang="en-US" sz="2400" dirty="0" err="1">
                <a:solidFill>
                  <a:srgbClr val="000000"/>
                </a:solidFill>
                <a:latin typeface="Arial" panose="020B0604020202020204" pitchFamily="34" charset="0"/>
                <a:cs typeface="Arial" panose="020B0604020202020204" pitchFamily="34" charset="0"/>
              </a:rPr>
              <a:t>Hypoplastic</a:t>
            </a:r>
            <a:r>
              <a:rPr lang="en-US" sz="2400" dirty="0">
                <a:solidFill>
                  <a:srgbClr val="000000"/>
                </a:solidFill>
                <a:latin typeface="Arial" panose="020B0604020202020204" pitchFamily="34" charset="0"/>
                <a:cs typeface="Arial" panose="020B0604020202020204" pitchFamily="34" charset="0"/>
              </a:rPr>
              <a:t> left heart syndrome  </a:t>
            </a:r>
            <a:endParaRPr lang="en-US" sz="20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2. Patent </a:t>
            </a:r>
            <a:r>
              <a:rPr lang="en-US" sz="2400" dirty="0" err="1">
                <a:solidFill>
                  <a:srgbClr val="000000"/>
                </a:solidFill>
                <a:latin typeface="Arial" panose="020B0604020202020204" pitchFamily="34" charset="0"/>
                <a:cs typeface="Arial" panose="020B0604020202020204" pitchFamily="34" charset="0"/>
              </a:rPr>
              <a:t>ductus</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arteriosus</a:t>
            </a:r>
            <a:r>
              <a:rPr lang="en-US" sz="2400" dirty="0">
                <a:solidFill>
                  <a:srgbClr val="000000"/>
                </a:solidFill>
                <a:latin typeface="Arial" panose="020B0604020202020204" pitchFamily="34" charset="0"/>
                <a:cs typeface="Arial" panose="020B0604020202020204" pitchFamily="34" charset="0"/>
              </a:rPr>
              <a:t> </a:t>
            </a:r>
            <a:endParaRPr lang="en-US" sz="20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endParaRPr lang="en-US" sz="24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b="1" i="1" u="sng" dirty="0">
                <a:solidFill>
                  <a:srgbClr val="000000"/>
                </a:solidFill>
                <a:latin typeface="Arial" panose="020B0604020202020204" pitchFamily="34" charset="0"/>
                <a:cs typeface="Arial" panose="020B0604020202020204" pitchFamily="34" charset="0"/>
              </a:rPr>
              <a:t>Op note: </a:t>
            </a:r>
          </a:p>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1. Median </a:t>
            </a:r>
            <a:r>
              <a:rPr lang="en-US" sz="2400" dirty="0" err="1">
                <a:solidFill>
                  <a:srgbClr val="000000"/>
                </a:solidFill>
                <a:latin typeface="Arial" panose="020B0604020202020204" pitchFamily="34" charset="0"/>
                <a:cs typeface="Arial" panose="020B0604020202020204" pitchFamily="34" charset="0"/>
              </a:rPr>
              <a:t>sternotomy</a:t>
            </a:r>
            <a:r>
              <a:rPr lang="en-US" sz="2400" dirty="0">
                <a:solidFill>
                  <a:srgbClr val="000000"/>
                </a:solidFill>
                <a:latin typeface="Arial" panose="020B0604020202020204" pitchFamily="34" charset="0"/>
                <a:cs typeface="Arial" panose="020B0604020202020204" pitchFamily="34" charset="0"/>
              </a:rPr>
              <a:t> with cardiopulmonary bypass and period of </a:t>
            </a:r>
            <a:r>
              <a:rPr lang="en-US" sz="2400" dirty="0" err="1">
                <a:solidFill>
                  <a:srgbClr val="000000"/>
                </a:solidFill>
                <a:latin typeface="Arial" panose="020B0604020202020204" pitchFamily="34" charset="0"/>
                <a:cs typeface="Arial" panose="020B0604020202020204" pitchFamily="34" charset="0"/>
              </a:rPr>
              <a:t>cardioplegic</a:t>
            </a:r>
            <a:r>
              <a:rPr lang="en-US" sz="2400" dirty="0">
                <a:solidFill>
                  <a:srgbClr val="000000"/>
                </a:solidFill>
                <a:latin typeface="Arial" panose="020B0604020202020204" pitchFamily="34" charset="0"/>
                <a:cs typeface="Arial" panose="020B0604020202020204" pitchFamily="34" charset="0"/>
              </a:rPr>
              <a:t> arrest. </a:t>
            </a:r>
            <a:endParaRPr lang="en-US" sz="20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2. Norwood operation with a 6 millimeter right ventricle to pulmonary artery conduit </a:t>
            </a:r>
            <a:endParaRPr lang="en-US" sz="20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3. Ligation and division of patent </a:t>
            </a:r>
            <a:r>
              <a:rPr lang="en-US" sz="2400" dirty="0" err="1">
                <a:solidFill>
                  <a:srgbClr val="000000"/>
                </a:solidFill>
                <a:latin typeface="Arial" panose="020B0604020202020204" pitchFamily="34" charset="0"/>
                <a:cs typeface="Arial" panose="020B0604020202020204" pitchFamily="34" charset="0"/>
              </a:rPr>
              <a:t>ductus</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arteriosus</a:t>
            </a:r>
            <a:r>
              <a:rPr lang="en-US" sz="2400" dirty="0">
                <a:solidFill>
                  <a:srgbClr val="000000"/>
                </a:solidFill>
                <a:latin typeface="Arial" panose="020B0604020202020204" pitchFamily="34" charset="0"/>
                <a:cs typeface="Arial" panose="020B0604020202020204" pitchFamily="34" charset="0"/>
              </a:rPr>
              <a:t>. </a:t>
            </a:r>
            <a:endParaRPr lang="en-US" sz="20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4. Open atrial </a:t>
            </a:r>
            <a:r>
              <a:rPr lang="en-US" sz="2400" dirty="0" err="1">
                <a:solidFill>
                  <a:srgbClr val="000000"/>
                </a:solidFill>
                <a:latin typeface="Arial" panose="020B0604020202020204" pitchFamily="34" charset="0"/>
                <a:cs typeface="Arial" panose="020B0604020202020204" pitchFamily="34" charset="0"/>
              </a:rPr>
              <a:t>septectomy</a:t>
            </a:r>
            <a:r>
              <a:rPr lang="en-US" sz="2400" dirty="0">
                <a:solidFill>
                  <a:srgbClr val="000000"/>
                </a:solidFill>
                <a:latin typeface="Arial" panose="020B0604020202020204" pitchFamily="34" charset="0"/>
                <a:cs typeface="Arial" panose="020B0604020202020204" pitchFamily="34" charset="0"/>
              </a:rPr>
              <a:t>. </a:t>
            </a:r>
          </a:p>
          <a:p>
            <a:pPr marL="0" lvl="0" indent="0" defTabSz="457200">
              <a:lnSpc>
                <a:spcPct val="100000"/>
              </a:lnSpc>
              <a:spcBef>
                <a:spcPts val="0"/>
              </a:spcBef>
              <a:spcAft>
                <a:spcPts val="600"/>
              </a:spcAft>
              <a:buClr>
                <a:srgbClr val="F47B20"/>
              </a:buClr>
              <a:buSzTx/>
              <a:buNone/>
            </a:pPr>
            <a:r>
              <a:rPr lang="en-US" sz="2400" dirty="0">
                <a:solidFill>
                  <a:srgbClr val="000000"/>
                </a:solidFill>
                <a:latin typeface="Arial" panose="020B0604020202020204" pitchFamily="34" charset="0"/>
                <a:cs typeface="Arial" panose="020B0604020202020204" pitchFamily="34" charset="0"/>
              </a:rPr>
              <a:t>5. Creation of </a:t>
            </a:r>
            <a:r>
              <a:rPr lang="en-US" sz="2400" dirty="0" err="1">
                <a:solidFill>
                  <a:srgbClr val="000000"/>
                </a:solidFill>
                <a:latin typeface="Arial" panose="020B0604020202020204" pitchFamily="34" charset="0"/>
                <a:cs typeface="Arial" panose="020B0604020202020204" pitchFamily="34" charset="0"/>
              </a:rPr>
              <a:t>Neoaorta</a:t>
            </a:r>
            <a:r>
              <a:rPr lang="en-US" sz="2400" dirty="0">
                <a:solidFill>
                  <a:srgbClr val="000000"/>
                </a:solidFill>
                <a:latin typeface="Arial" panose="020B0604020202020204" pitchFamily="34" charset="0"/>
                <a:cs typeface="Arial" panose="020B0604020202020204" pitchFamily="34" charset="0"/>
              </a:rPr>
              <a:t> </a:t>
            </a:r>
          </a:p>
          <a:p>
            <a:endParaRPr lang="en-US" dirty="0"/>
          </a:p>
        </p:txBody>
      </p:sp>
      <p:pic>
        <p:nvPicPr>
          <p:cNvPr id="4" name="Picture 3"/>
          <p:cNvPicPr>
            <a:picLocks noChangeAspect="1"/>
          </p:cNvPicPr>
          <p:nvPr/>
        </p:nvPicPr>
        <p:blipFill>
          <a:blip r:embed="rId2"/>
          <a:stretch>
            <a:fillRect/>
          </a:stretch>
        </p:blipFill>
        <p:spPr>
          <a:xfrm>
            <a:off x="8752879" y="2084832"/>
            <a:ext cx="2140806" cy="1994698"/>
          </a:xfrm>
          <a:prstGeom prst="rect">
            <a:avLst/>
          </a:prstGeom>
        </p:spPr>
      </p:pic>
    </p:spTree>
    <p:extLst>
      <p:ext uri="{BB962C8B-B14F-4D97-AF65-F5344CB8AC3E}">
        <p14:creationId xmlns:p14="http://schemas.microsoft.com/office/powerpoint/2010/main" val="14821758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spc="0" dirty="0">
                <a:solidFill>
                  <a:srgbClr val="0070C0"/>
                </a:solidFill>
                <a:latin typeface="Arial" panose="020B0604020202020204" pitchFamily="34" charset="0"/>
                <a:cs typeface="Arial" panose="020B0604020202020204" pitchFamily="34" charset="0"/>
              </a:rPr>
              <a:t>Procedures- case study #1</a:t>
            </a: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8" y="1908313"/>
            <a:ext cx="10425750" cy="4949687"/>
          </a:xfrm>
        </p:spPr>
        <p:txBody>
          <a:bodyPr>
            <a:normAutofit/>
          </a:bodyPr>
          <a:lstStyle/>
          <a:p>
            <a:pPr marL="514350" lvl="0" indent="-514350" defTabSz="457200">
              <a:lnSpc>
                <a:spcPct val="100000"/>
              </a:lnSpc>
              <a:spcBef>
                <a:spcPts val="0"/>
              </a:spcBef>
              <a:spcAft>
                <a:spcPts val="600"/>
              </a:spcAft>
              <a:buClr>
                <a:srgbClr val="F47B20"/>
              </a:buClr>
              <a:buSzTx/>
              <a:buFont typeface="+mj-lt"/>
              <a:buAutoNum type="arabicPeriod"/>
            </a:pPr>
            <a:r>
              <a:rPr lang="en-US" sz="2400" dirty="0">
                <a:solidFill>
                  <a:srgbClr val="000000"/>
                </a:solidFill>
                <a:latin typeface="Calibri" panose="020F0502020204030204" pitchFamily="34" charset="0"/>
                <a:cs typeface="Arial"/>
              </a:rPr>
              <a:t>Ligation and division of patent </a:t>
            </a:r>
            <a:r>
              <a:rPr lang="en-US" sz="2400" dirty="0" err="1">
                <a:solidFill>
                  <a:srgbClr val="000000"/>
                </a:solidFill>
                <a:latin typeface="Calibri" panose="020F0502020204030204" pitchFamily="34" charset="0"/>
                <a:cs typeface="Arial"/>
              </a:rPr>
              <a:t>ductus</a:t>
            </a:r>
            <a:r>
              <a:rPr lang="en-US" sz="2400" dirty="0">
                <a:solidFill>
                  <a:srgbClr val="000000"/>
                </a:solidFill>
                <a:latin typeface="Calibri" panose="020F0502020204030204" pitchFamily="34" charset="0"/>
                <a:cs typeface="Arial"/>
              </a:rPr>
              <a:t> </a:t>
            </a:r>
            <a:r>
              <a:rPr lang="en-US" sz="2400" dirty="0" err="1">
                <a:solidFill>
                  <a:srgbClr val="000000"/>
                </a:solidFill>
                <a:latin typeface="Calibri" panose="020F0502020204030204" pitchFamily="34" charset="0"/>
                <a:cs typeface="Arial"/>
              </a:rPr>
              <a:t>arteriosus</a:t>
            </a:r>
            <a:r>
              <a:rPr lang="en-US" sz="2400" dirty="0">
                <a:solidFill>
                  <a:srgbClr val="000000"/>
                </a:solidFill>
                <a:latin typeface="Calibri" panose="020F0502020204030204" pitchFamily="34" charset="0"/>
                <a:cs typeface="Arial"/>
              </a:rPr>
              <a:t>. </a:t>
            </a:r>
          </a:p>
          <a:p>
            <a:pPr marL="514350" lvl="0" indent="-514350" defTabSz="457200">
              <a:lnSpc>
                <a:spcPct val="100000"/>
              </a:lnSpc>
              <a:spcBef>
                <a:spcPts val="0"/>
              </a:spcBef>
              <a:spcAft>
                <a:spcPts val="600"/>
              </a:spcAft>
              <a:buClr>
                <a:srgbClr val="F47B20"/>
              </a:buClr>
              <a:buSzTx/>
              <a:buFont typeface="+mj-lt"/>
              <a:buAutoNum type="arabicPeriod"/>
            </a:pPr>
            <a:r>
              <a:rPr lang="en-US" sz="2400" dirty="0">
                <a:solidFill>
                  <a:srgbClr val="000000"/>
                </a:solidFill>
                <a:latin typeface="Calibri" panose="020F0502020204030204" pitchFamily="34" charset="0"/>
                <a:cs typeface="Arial"/>
              </a:rPr>
              <a:t>Open atrial </a:t>
            </a:r>
            <a:r>
              <a:rPr lang="en-US" sz="2400" dirty="0" err="1">
                <a:solidFill>
                  <a:srgbClr val="000000"/>
                </a:solidFill>
                <a:latin typeface="Calibri" panose="020F0502020204030204" pitchFamily="34" charset="0"/>
                <a:cs typeface="Arial"/>
              </a:rPr>
              <a:t>septectomy</a:t>
            </a:r>
            <a:r>
              <a:rPr lang="en-US" sz="2400" dirty="0">
                <a:solidFill>
                  <a:srgbClr val="000000"/>
                </a:solidFill>
                <a:latin typeface="Calibri" panose="020F0502020204030204" pitchFamily="34" charset="0"/>
                <a:cs typeface="Arial"/>
              </a:rPr>
              <a:t>. </a:t>
            </a:r>
          </a:p>
          <a:p>
            <a:pPr marL="514350" lvl="0" indent="-514350" defTabSz="457200">
              <a:lnSpc>
                <a:spcPct val="100000"/>
              </a:lnSpc>
              <a:spcBef>
                <a:spcPts val="0"/>
              </a:spcBef>
              <a:spcAft>
                <a:spcPts val="600"/>
              </a:spcAft>
              <a:buClr>
                <a:srgbClr val="F47B20"/>
              </a:buClr>
              <a:buSzTx/>
              <a:buFont typeface="+mj-lt"/>
              <a:buAutoNum type="arabicPeriod"/>
            </a:pPr>
            <a:r>
              <a:rPr lang="en-US" sz="2400" dirty="0">
                <a:solidFill>
                  <a:srgbClr val="000000"/>
                </a:solidFill>
                <a:latin typeface="Calibri" panose="020F0502020204030204" pitchFamily="34" charset="0"/>
                <a:cs typeface="Arial"/>
              </a:rPr>
              <a:t>Creation of </a:t>
            </a:r>
            <a:r>
              <a:rPr lang="en-US" sz="2400" dirty="0" err="1">
                <a:solidFill>
                  <a:srgbClr val="000000"/>
                </a:solidFill>
                <a:latin typeface="Calibri" panose="020F0502020204030204" pitchFamily="34" charset="0"/>
                <a:cs typeface="Arial"/>
              </a:rPr>
              <a:t>Neoaorta</a:t>
            </a:r>
            <a:r>
              <a:rPr lang="en-US" sz="2400" dirty="0">
                <a:solidFill>
                  <a:srgbClr val="000000"/>
                </a:solidFill>
                <a:latin typeface="Calibri" panose="020F0502020204030204" pitchFamily="34" charset="0"/>
                <a:cs typeface="Arial"/>
              </a:rPr>
              <a:t> </a:t>
            </a:r>
          </a:p>
          <a:p>
            <a:pPr marL="0" lvl="0" indent="0" defTabSz="457200">
              <a:lnSpc>
                <a:spcPct val="100000"/>
              </a:lnSpc>
              <a:spcBef>
                <a:spcPts val="0"/>
              </a:spcBef>
              <a:spcAft>
                <a:spcPts val="600"/>
              </a:spcAft>
              <a:buClr>
                <a:srgbClr val="F47B20"/>
              </a:buClr>
              <a:buSzTx/>
              <a:buNone/>
            </a:pPr>
            <a:r>
              <a:rPr lang="en-US" sz="2000" dirty="0">
                <a:solidFill>
                  <a:srgbClr val="000000"/>
                </a:solidFill>
                <a:latin typeface="Calibri" panose="020F0502020204030204" pitchFamily="34" charset="0"/>
                <a:cs typeface="Arial"/>
              </a:rPr>
              <a:t>	</a:t>
            </a:r>
            <a:r>
              <a:rPr lang="en-US" dirty="0">
                <a:solidFill>
                  <a:srgbClr val="000000"/>
                </a:solidFill>
                <a:latin typeface="Calibri" panose="020F0502020204030204" pitchFamily="34" charset="0"/>
                <a:cs typeface="Arial"/>
              </a:rPr>
              <a:t>“We proceeded to </a:t>
            </a:r>
            <a:r>
              <a:rPr lang="en-US" b="1" dirty="0">
                <a:solidFill>
                  <a:srgbClr val="000000"/>
                </a:solidFill>
                <a:latin typeface="Calibri" panose="020F0502020204030204" pitchFamily="34" charset="0"/>
                <a:cs typeface="Arial"/>
              </a:rPr>
              <a:t>place another ligature around the </a:t>
            </a:r>
            <a:r>
              <a:rPr lang="en-US" b="1" dirty="0" err="1">
                <a:solidFill>
                  <a:srgbClr val="000000"/>
                </a:solidFill>
                <a:latin typeface="Calibri" panose="020F0502020204030204" pitchFamily="34" charset="0"/>
                <a:cs typeface="Arial"/>
              </a:rPr>
              <a:t>ductus</a:t>
            </a:r>
            <a:r>
              <a:rPr lang="en-US" b="1" dirty="0">
                <a:solidFill>
                  <a:srgbClr val="000000"/>
                </a:solidFill>
                <a:latin typeface="Calibri" panose="020F0502020204030204" pitchFamily="34" charset="0"/>
                <a:cs typeface="Arial"/>
              </a:rPr>
              <a:t> </a:t>
            </a:r>
            <a:r>
              <a:rPr lang="en-US" b="1" dirty="0" err="1">
                <a:solidFill>
                  <a:srgbClr val="000000"/>
                </a:solidFill>
                <a:latin typeface="Calibri" panose="020F0502020204030204" pitchFamily="34" charset="0"/>
                <a:cs typeface="Arial"/>
              </a:rPr>
              <a:t>arteriosus</a:t>
            </a:r>
            <a:r>
              <a:rPr lang="en-US" b="1" dirty="0">
                <a:solidFill>
                  <a:srgbClr val="000000"/>
                </a:solidFill>
                <a:latin typeface="Calibri" panose="020F0502020204030204" pitchFamily="34" charset="0"/>
                <a:cs typeface="Arial"/>
              </a:rPr>
              <a:t> and then we divided the </a:t>
            </a:r>
            <a:r>
              <a:rPr lang="en-US" b="1" dirty="0" err="1">
                <a:solidFill>
                  <a:srgbClr val="000000"/>
                </a:solidFill>
                <a:latin typeface="Calibri" panose="020F0502020204030204" pitchFamily="34" charset="0"/>
                <a:cs typeface="Arial"/>
              </a:rPr>
              <a:t>ductus</a:t>
            </a:r>
            <a:r>
              <a:rPr lang="en-US" b="1" dirty="0">
                <a:solidFill>
                  <a:srgbClr val="000000"/>
                </a:solidFill>
                <a:latin typeface="Calibri" panose="020F0502020204030204" pitchFamily="34" charset="0"/>
                <a:cs typeface="Arial"/>
              </a:rPr>
              <a:t> </a:t>
            </a:r>
            <a:r>
              <a:rPr lang="en-US" b="1" dirty="0" err="1">
                <a:solidFill>
                  <a:srgbClr val="000000"/>
                </a:solidFill>
                <a:latin typeface="Calibri" panose="020F0502020204030204" pitchFamily="34" charset="0"/>
                <a:cs typeface="Arial"/>
              </a:rPr>
              <a:t>arteriosus</a:t>
            </a:r>
            <a:r>
              <a:rPr lang="en-US" b="1" dirty="0">
                <a:solidFill>
                  <a:srgbClr val="000000"/>
                </a:solidFill>
                <a:latin typeface="Calibri" panose="020F0502020204030204" pitchFamily="34" charset="0"/>
                <a:cs typeface="Arial"/>
              </a:rPr>
              <a:t> between ligatures</a:t>
            </a:r>
            <a:r>
              <a:rPr lang="en-US" dirty="0">
                <a:solidFill>
                  <a:srgbClr val="000000"/>
                </a:solidFill>
                <a:latin typeface="Calibri" panose="020F0502020204030204" pitchFamily="34" charset="0"/>
                <a:cs typeface="Arial"/>
              </a:rPr>
              <a:t>. With the duct fully ligated and divided, we then proceeded to place a vent in the right atrium into the right ventricle” </a:t>
            </a:r>
          </a:p>
          <a:p>
            <a:pPr marL="0" lvl="0" indent="0" defTabSz="457200">
              <a:lnSpc>
                <a:spcPct val="100000"/>
              </a:lnSpc>
              <a:spcBef>
                <a:spcPts val="0"/>
              </a:spcBef>
              <a:spcAft>
                <a:spcPts val="600"/>
              </a:spcAft>
              <a:buClr>
                <a:srgbClr val="F47B20"/>
              </a:buClr>
              <a:buSzTx/>
              <a:buNone/>
            </a:pPr>
            <a:r>
              <a:rPr lang="en-US" dirty="0">
                <a:solidFill>
                  <a:srgbClr val="000000"/>
                </a:solidFill>
                <a:latin typeface="Calibri" panose="020F0502020204030204" pitchFamily="34" charset="0"/>
                <a:cs typeface="Arial"/>
              </a:rPr>
              <a:t>	“we then proceeded to obtain our patch </a:t>
            </a:r>
            <a:r>
              <a:rPr lang="en-US" b="1" dirty="0">
                <a:solidFill>
                  <a:srgbClr val="000000"/>
                </a:solidFill>
                <a:latin typeface="Calibri" panose="020F0502020204030204" pitchFamily="34" charset="0"/>
                <a:cs typeface="Arial"/>
              </a:rPr>
              <a:t>of pulmonary homograft material and we proceeded to sew that patch in place extending from the descending aorta underneath the aortic arch</a:t>
            </a:r>
            <a:r>
              <a:rPr lang="en-US" dirty="0">
                <a:solidFill>
                  <a:srgbClr val="000000"/>
                </a:solidFill>
                <a:latin typeface="Calibri" panose="020F0502020204030204" pitchFamily="34" charset="0"/>
                <a:cs typeface="Arial"/>
              </a:rPr>
              <a:t>. We made a separate second cutback anteriorly in the descending aorta before beginning placement of that patch. Patch was brought around using the </a:t>
            </a:r>
            <a:r>
              <a:rPr lang="en-US" dirty="0" err="1">
                <a:solidFill>
                  <a:srgbClr val="000000"/>
                </a:solidFill>
                <a:latin typeface="Calibri" panose="020F0502020204030204" pitchFamily="34" charset="0"/>
                <a:cs typeface="Arial"/>
              </a:rPr>
              <a:t>Alfieris</a:t>
            </a:r>
            <a:r>
              <a:rPr lang="en-US" dirty="0">
                <a:solidFill>
                  <a:srgbClr val="000000"/>
                </a:solidFill>
                <a:latin typeface="Calibri" panose="020F0502020204030204" pitchFamily="34" charset="0"/>
                <a:cs typeface="Arial"/>
              </a:rPr>
              <a:t> technique, both posteriorly and anteriorly trimming as we went and ultimately we were happy with the full arch reconstruction”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947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spc="0" dirty="0">
                <a:solidFill>
                  <a:srgbClr val="0070C0"/>
                </a:solidFill>
                <a:latin typeface="Arial" panose="020B0604020202020204" pitchFamily="34" charset="0"/>
                <a:cs typeface="Arial" panose="020B0604020202020204" pitchFamily="34" charset="0"/>
              </a:rPr>
              <a:t>Procedures- case study #1</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8" y="1729409"/>
            <a:ext cx="9948672" cy="5128591"/>
          </a:xfrm>
        </p:spPr>
        <p:txBody>
          <a:bodyPr>
            <a:normAutofit lnSpcReduction="10000"/>
          </a:bodyPr>
          <a:lstStyle/>
          <a:p>
            <a:pPr marL="0" lvl="0" indent="0" defTabSz="457200">
              <a:lnSpc>
                <a:spcPct val="100000"/>
              </a:lnSpc>
              <a:spcBef>
                <a:spcPts val="0"/>
              </a:spcBef>
              <a:spcAft>
                <a:spcPts val="600"/>
              </a:spcAft>
              <a:buClr>
                <a:srgbClr val="F47B20"/>
              </a:buClr>
              <a:buSzTx/>
              <a:buNone/>
            </a:pPr>
            <a:r>
              <a:rPr lang="en-US" sz="2400" dirty="0" smtClean="0">
                <a:solidFill>
                  <a:srgbClr val="FFC000"/>
                </a:solidFill>
                <a:latin typeface="Arial" panose="020B0604020202020204" pitchFamily="34" charset="0"/>
                <a:cs typeface="Arial" panose="020B0604020202020204" pitchFamily="34" charset="0"/>
              </a:rPr>
              <a:t>4. </a:t>
            </a:r>
            <a:r>
              <a:rPr lang="en-US" sz="2400" dirty="0" smtClean="0">
                <a:solidFill>
                  <a:srgbClr val="000000"/>
                </a:solidFill>
                <a:latin typeface="Arial" panose="020B0604020202020204" pitchFamily="34" charset="0"/>
                <a:cs typeface="Arial" panose="020B0604020202020204" pitchFamily="34" charset="0"/>
              </a:rPr>
              <a:t>Median </a:t>
            </a:r>
            <a:r>
              <a:rPr lang="en-US" sz="2400" dirty="0" err="1">
                <a:solidFill>
                  <a:srgbClr val="000000"/>
                </a:solidFill>
                <a:latin typeface="Arial" panose="020B0604020202020204" pitchFamily="34" charset="0"/>
                <a:cs typeface="Arial" panose="020B0604020202020204" pitchFamily="34" charset="0"/>
              </a:rPr>
              <a:t>sternotomy</a:t>
            </a:r>
            <a:r>
              <a:rPr lang="en-US" sz="2400" dirty="0">
                <a:solidFill>
                  <a:srgbClr val="000000"/>
                </a:solidFill>
                <a:latin typeface="Arial" panose="020B0604020202020204" pitchFamily="34" charset="0"/>
                <a:cs typeface="Arial" panose="020B0604020202020204" pitchFamily="34" charset="0"/>
              </a:rPr>
              <a:t> with cardiopulmonary bypass and period of </a:t>
            </a:r>
            <a:r>
              <a:rPr lang="en-US" sz="2400" dirty="0" err="1">
                <a:solidFill>
                  <a:srgbClr val="000000"/>
                </a:solidFill>
                <a:latin typeface="Arial" panose="020B0604020202020204" pitchFamily="34" charset="0"/>
                <a:cs typeface="Arial" panose="020B0604020202020204" pitchFamily="34" charset="0"/>
              </a:rPr>
              <a:t>cardioplegic</a:t>
            </a:r>
            <a:r>
              <a:rPr lang="en-US" sz="2400" dirty="0">
                <a:solidFill>
                  <a:srgbClr val="000000"/>
                </a:solidFill>
                <a:latin typeface="Arial" panose="020B0604020202020204" pitchFamily="34" charset="0"/>
                <a:cs typeface="Arial" panose="020B0604020202020204" pitchFamily="34" charset="0"/>
              </a:rPr>
              <a:t> arrest.   </a:t>
            </a:r>
            <a:endParaRPr lang="en-US" sz="2400" b="1" dirty="0">
              <a:solidFill>
                <a:srgbClr val="F47B2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dirty="0">
                <a:solidFill>
                  <a:srgbClr val="FF9900"/>
                </a:solidFill>
                <a:latin typeface="Arial" panose="020B0604020202020204" pitchFamily="34" charset="0"/>
                <a:cs typeface="Arial" panose="020B0604020202020204" pitchFamily="34" charset="0"/>
              </a:rPr>
              <a:t>5. </a:t>
            </a:r>
            <a:r>
              <a:rPr lang="en-US" sz="2400" dirty="0">
                <a:solidFill>
                  <a:srgbClr val="000000"/>
                </a:solidFill>
                <a:latin typeface="Arial" panose="020B0604020202020204" pitchFamily="34" charset="0"/>
                <a:cs typeface="Arial" panose="020B0604020202020204" pitchFamily="34" charset="0"/>
              </a:rPr>
              <a:t>Norwood operation with a 6 millimeter right ventricle to pulmonary artery conduit.  </a:t>
            </a:r>
            <a:endParaRPr lang="en-US" sz="2400" b="1" dirty="0">
              <a:solidFill>
                <a:srgbClr val="F47B2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1000"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“we then proceeded to obtain our 6 millimeter ringed </a:t>
            </a:r>
            <a:r>
              <a:rPr lang="en-US" sz="2000" b="1" dirty="0">
                <a:solidFill>
                  <a:srgbClr val="000000"/>
                </a:solidFill>
                <a:latin typeface="Arial" panose="020B0604020202020204" pitchFamily="34" charset="0"/>
                <a:cs typeface="Arial" panose="020B0604020202020204" pitchFamily="34" charset="0"/>
              </a:rPr>
              <a:t>Gore-Tex.</a:t>
            </a:r>
            <a:r>
              <a:rPr lang="en-US" sz="2000" dirty="0">
                <a:solidFill>
                  <a:srgbClr val="000000"/>
                </a:solidFill>
                <a:latin typeface="Arial" panose="020B0604020202020204" pitchFamily="34" charset="0"/>
                <a:cs typeface="Arial" panose="020B0604020202020204" pitchFamily="34" charset="0"/>
              </a:rPr>
              <a:t> We needed to enlarge the opening in the pulmonary bifurcation somewhat more and then proceeded to perform a distal anastomosis with running 7-0 </a:t>
            </a:r>
            <a:r>
              <a:rPr lang="en-US" sz="2000" dirty="0" err="1">
                <a:solidFill>
                  <a:srgbClr val="000000"/>
                </a:solidFill>
                <a:latin typeface="Arial" panose="020B0604020202020204" pitchFamily="34" charset="0"/>
                <a:cs typeface="Arial" panose="020B0604020202020204" pitchFamily="34" charset="0"/>
              </a:rPr>
              <a:t>Prolene</a:t>
            </a:r>
            <a:r>
              <a:rPr lang="en-US" sz="2000" dirty="0">
                <a:solidFill>
                  <a:srgbClr val="000000"/>
                </a:solidFill>
                <a:latin typeface="Arial" panose="020B0604020202020204" pitchFamily="34" charset="0"/>
                <a:cs typeface="Arial" panose="020B0604020202020204" pitchFamily="34" charset="0"/>
              </a:rPr>
              <a:t>. This was done with a dunk technique using only the rings on the graft into the pulmonary bifurcation. Once that was completed, we then proceeded to remove all of the clamps to allow the arch to fill. We were pleased with how the arch reconstruction appeared. This allowed us to now determine the length of our conduit. </a:t>
            </a:r>
          </a:p>
          <a:p>
            <a:pPr marL="0" lvl="0" indent="0" defTabSz="457200">
              <a:lnSpc>
                <a:spcPct val="100000"/>
              </a:lnSpc>
              <a:spcBef>
                <a:spcPts val="0"/>
              </a:spcBef>
              <a:spcAft>
                <a:spcPts val="600"/>
              </a:spcAft>
              <a:buClr>
                <a:srgbClr val="F47B20"/>
              </a:buClr>
              <a:buSzTx/>
              <a:buNone/>
            </a:pPr>
            <a:r>
              <a:rPr lang="en-US" sz="2000" dirty="0">
                <a:solidFill>
                  <a:srgbClr val="000000"/>
                </a:solidFill>
                <a:latin typeface="Arial" panose="020B0604020202020204" pitchFamily="34" charset="0"/>
                <a:cs typeface="Arial" panose="020B0604020202020204" pitchFamily="34" charset="0"/>
              </a:rPr>
              <a:t> 	</a:t>
            </a:r>
            <a:r>
              <a:rPr lang="en-US" sz="2000" b="1" dirty="0">
                <a:solidFill>
                  <a:srgbClr val="000000"/>
                </a:solidFill>
                <a:latin typeface="Arial" panose="020B0604020202020204" pitchFamily="34" charset="0"/>
                <a:cs typeface="Arial" panose="020B0604020202020204" pitchFamily="34" charset="0"/>
              </a:rPr>
              <a:t>We proceeded to make an incision in the right ventricle at a predetermined site and using a 5 millimeter punch, we were able to get an adequate opening and then we proceeded to dunk the proximal end of the conduit into the right ventricle</a:t>
            </a:r>
            <a:r>
              <a:rPr lang="en-US" sz="2000" dirty="0">
                <a:solidFill>
                  <a:srgbClr val="000000"/>
                </a:solidFill>
                <a:latin typeface="Arial" panose="020B0604020202020204" pitchFamily="34" charset="0"/>
                <a:cs typeface="Arial" panose="020B0604020202020204" pitchFamily="34" charset="0"/>
              </a:rPr>
              <a:t> using 4 separate 6-0 </a:t>
            </a:r>
            <a:r>
              <a:rPr lang="en-US" sz="2000" dirty="0" err="1">
                <a:solidFill>
                  <a:srgbClr val="000000"/>
                </a:solidFill>
                <a:latin typeface="Arial" panose="020B0604020202020204" pitchFamily="34" charset="0"/>
                <a:cs typeface="Arial" panose="020B0604020202020204" pitchFamily="34" charset="0"/>
              </a:rPr>
              <a:t>Prolene</a:t>
            </a:r>
            <a:r>
              <a:rPr lang="en-US" sz="2000" dirty="0">
                <a:solidFill>
                  <a:srgbClr val="000000"/>
                </a:solidFill>
                <a:latin typeface="Arial" panose="020B0604020202020204" pitchFamily="34" charset="0"/>
                <a:cs typeface="Arial" panose="020B0604020202020204" pitchFamily="34" charset="0"/>
              </a:rPr>
              <a:t> sutures and then a 5-0 </a:t>
            </a:r>
            <a:r>
              <a:rPr lang="en-US" sz="2000" dirty="0" err="1">
                <a:solidFill>
                  <a:srgbClr val="000000"/>
                </a:solidFill>
                <a:latin typeface="Arial" panose="020B0604020202020204" pitchFamily="34" charset="0"/>
                <a:cs typeface="Arial" panose="020B0604020202020204" pitchFamily="34" charset="0"/>
              </a:rPr>
              <a:t>Prolene</a:t>
            </a:r>
            <a:r>
              <a:rPr lang="en-US" sz="2000" dirty="0">
                <a:solidFill>
                  <a:srgbClr val="000000"/>
                </a:solidFill>
                <a:latin typeface="Arial" panose="020B0604020202020204" pitchFamily="34" charset="0"/>
                <a:cs typeface="Arial" panose="020B0604020202020204" pitchFamily="34" charset="0"/>
              </a:rPr>
              <a:t> purse-string around it”</a:t>
            </a:r>
          </a:p>
          <a:p>
            <a:endParaRPr lang="en-US" dirty="0"/>
          </a:p>
        </p:txBody>
      </p:sp>
    </p:spTree>
    <p:extLst>
      <p:ext uri="{BB962C8B-B14F-4D97-AF65-F5344CB8AC3E}">
        <p14:creationId xmlns:p14="http://schemas.microsoft.com/office/powerpoint/2010/main" val="23852190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spc="0" dirty="0">
                <a:solidFill>
                  <a:srgbClr val="0070C0"/>
                </a:solidFill>
                <a:latin typeface="Arial" panose="020B0604020202020204" pitchFamily="34" charset="0"/>
                <a:cs typeface="Arial" panose="020B0604020202020204" pitchFamily="34" charset="0"/>
              </a:rPr>
              <a:t>Case study #1 answers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8" y="2084832"/>
            <a:ext cx="9889037" cy="4494872"/>
          </a:xfrm>
        </p:spPr>
        <p:txBody>
          <a:bodyPr>
            <a:normAutofit fontScale="92500" lnSpcReduction="10000"/>
          </a:bodyPr>
          <a:lstStyle/>
          <a:p>
            <a:pPr marL="0" lvl="0" indent="0" defTabSz="457200">
              <a:lnSpc>
                <a:spcPct val="100000"/>
              </a:lnSpc>
              <a:spcBef>
                <a:spcPts val="0"/>
              </a:spcBef>
              <a:spcAft>
                <a:spcPts val="600"/>
              </a:spcAft>
              <a:buClr>
                <a:srgbClr val="F47B20"/>
              </a:buClr>
              <a:buSzTx/>
              <a:buNone/>
            </a:pPr>
            <a:r>
              <a:rPr lang="en-US" sz="2400" b="1" i="1" u="sng" dirty="0">
                <a:solidFill>
                  <a:srgbClr val="000000"/>
                </a:solidFill>
                <a:latin typeface="Arial" panose="020B0604020202020204" pitchFamily="34" charset="0"/>
                <a:cs typeface="Arial" panose="020B0604020202020204" pitchFamily="34" charset="0"/>
              </a:rPr>
              <a:t>Diagnosis:</a:t>
            </a:r>
          </a:p>
          <a:p>
            <a:pPr marL="457200" lvl="0" indent="-457200" defTabSz="457200">
              <a:lnSpc>
                <a:spcPct val="100000"/>
              </a:lnSpc>
              <a:spcBef>
                <a:spcPts val="0"/>
              </a:spcBef>
              <a:spcAft>
                <a:spcPts val="600"/>
              </a:spcAft>
              <a:buClr>
                <a:srgbClr val="F47B20"/>
              </a:buClr>
              <a:buSzTx/>
              <a:buFont typeface="+mj-lt"/>
              <a:buAutoNum type="arabicPeriod"/>
            </a:pPr>
            <a:r>
              <a:rPr lang="en-US" sz="2400" dirty="0" err="1">
                <a:solidFill>
                  <a:srgbClr val="000000"/>
                </a:solidFill>
                <a:latin typeface="Arial" panose="020B0604020202020204" pitchFamily="34" charset="0"/>
                <a:cs typeface="Arial" panose="020B0604020202020204" pitchFamily="34" charset="0"/>
              </a:rPr>
              <a:t>Hypoplastic</a:t>
            </a:r>
            <a:r>
              <a:rPr lang="en-US" sz="2400" dirty="0">
                <a:solidFill>
                  <a:srgbClr val="000000"/>
                </a:solidFill>
                <a:latin typeface="Arial" panose="020B0604020202020204" pitchFamily="34" charset="0"/>
                <a:cs typeface="Arial" panose="020B0604020202020204" pitchFamily="34" charset="0"/>
              </a:rPr>
              <a:t> left heart syndrome   </a:t>
            </a:r>
            <a:r>
              <a:rPr lang="en-US" sz="2700" b="1" dirty="0">
                <a:solidFill>
                  <a:srgbClr val="FF9900"/>
                </a:solidFill>
                <a:latin typeface="Arial" panose="020B0604020202020204" pitchFamily="34" charset="0"/>
                <a:cs typeface="Arial" panose="020B0604020202020204" pitchFamily="34" charset="0"/>
              </a:rPr>
              <a:t>Q234</a:t>
            </a:r>
            <a:endParaRPr lang="en-US" sz="2000" dirty="0">
              <a:solidFill>
                <a:srgbClr val="000000"/>
              </a:solidFill>
              <a:latin typeface="Arial" panose="020B0604020202020204" pitchFamily="34" charset="0"/>
              <a:cs typeface="Arial" panose="020B0604020202020204" pitchFamily="34" charset="0"/>
            </a:endParaRPr>
          </a:p>
          <a:p>
            <a:pPr marL="457200" lvl="0" indent="-457200" defTabSz="457200">
              <a:lnSpc>
                <a:spcPct val="100000"/>
              </a:lnSpc>
              <a:spcBef>
                <a:spcPts val="0"/>
              </a:spcBef>
              <a:spcAft>
                <a:spcPts val="600"/>
              </a:spcAft>
              <a:buClr>
                <a:srgbClr val="F47B20"/>
              </a:buClr>
              <a:buSzTx/>
              <a:buFont typeface="+mj-lt"/>
              <a:buAutoNum type="arabicPeriod"/>
            </a:pPr>
            <a:r>
              <a:rPr lang="en-US" sz="2400" dirty="0">
                <a:solidFill>
                  <a:srgbClr val="000000"/>
                </a:solidFill>
                <a:latin typeface="Arial" panose="020B0604020202020204" pitchFamily="34" charset="0"/>
                <a:cs typeface="Arial" panose="020B0604020202020204" pitchFamily="34" charset="0"/>
              </a:rPr>
              <a:t>Patent </a:t>
            </a:r>
            <a:r>
              <a:rPr lang="en-US" sz="2400" dirty="0" err="1">
                <a:solidFill>
                  <a:srgbClr val="000000"/>
                </a:solidFill>
                <a:latin typeface="Arial" panose="020B0604020202020204" pitchFamily="34" charset="0"/>
                <a:cs typeface="Arial" panose="020B0604020202020204" pitchFamily="34" charset="0"/>
              </a:rPr>
              <a:t>ductus</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arteriosus</a:t>
            </a:r>
            <a:r>
              <a:rPr lang="en-US" sz="2400" dirty="0">
                <a:solidFill>
                  <a:srgbClr val="000000"/>
                </a:solidFill>
                <a:latin typeface="Arial" panose="020B0604020202020204" pitchFamily="34" charset="0"/>
                <a:cs typeface="Arial" panose="020B0604020202020204" pitchFamily="34" charset="0"/>
              </a:rPr>
              <a:t>   </a:t>
            </a:r>
            <a:r>
              <a:rPr lang="en-US" sz="2800" b="1" dirty="0">
                <a:solidFill>
                  <a:srgbClr val="FF9900"/>
                </a:solidFill>
                <a:latin typeface="Arial" panose="020B0604020202020204" pitchFamily="34" charset="0"/>
                <a:cs typeface="Arial" panose="020B0604020202020204" pitchFamily="34" charset="0"/>
              </a:rPr>
              <a:t>Q250</a:t>
            </a:r>
          </a:p>
          <a:p>
            <a:pPr marL="0" lvl="0" indent="0" defTabSz="457200">
              <a:lnSpc>
                <a:spcPct val="100000"/>
              </a:lnSpc>
              <a:spcBef>
                <a:spcPts val="0"/>
              </a:spcBef>
              <a:spcAft>
                <a:spcPts val="600"/>
              </a:spcAft>
              <a:buClr>
                <a:srgbClr val="F47B20"/>
              </a:buClr>
              <a:buSzTx/>
              <a:buNone/>
            </a:pPr>
            <a:endParaRPr lang="en-US" sz="28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b="1" i="1" u="sng" dirty="0">
                <a:solidFill>
                  <a:srgbClr val="000000"/>
                </a:solidFill>
                <a:latin typeface="Arial" panose="020B0604020202020204" pitchFamily="34" charset="0"/>
                <a:cs typeface="Arial" panose="020B0604020202020204" pitchFamily="34" charset="0"/>
              </a:rPr>
              <a:t>Procedures:</a:t>
            </a:r>
          </a:p>
          <a:p>
            <a:pPr marL="457200" lvl="0" indent="-457200" defTabSz="457200">
              <a:lnSpc>
                <a:spcPct val="100000"/>
              </a:lnSpc>
              <a:spcBef>
                <a:spcPts val="0"/>
              </a:spcBef>
              <a:spcAft>
                <a:spcPts val="600"/>
              </a:spcAft>
              <a:buClr>
                <a:srgbClr val="F47B20"/>
              </a:buClr>
              <a:buSzTx/>
              <a:buFont typeface="+mj-lt"/>
              <a:buAutoNum type="arabicPeriod"/>
            </a:pPr>
            <a:r>
              <a:rPr lang="en-US" sz="2400" dirty="0">
                <a:solidFill>
                  <a:srgbClr val="000000"/>
                </a:solidFill>
                <a:latin typeface="Arial" panose="020B0604020202020204" pitchFamily="34" charset="0"/>
                <a:cs typeface="Arial" panose="020B0604020202020204" pitchFamily="34" charset="0"/>
              </a:rPr>
              <a:t>Norwood operation with a 6 millimeter right ventricle to pulmonary artery conduit  </a:t>
            </a:r>
            <a:r>
              <a:rPr lang="en-US" sz="3000" b="1" dirty="0">
                <a:solidFill>
                  <a:srgbClr val="F47B20"/>
                </a:solidFill>
                <a:latin typeface="Arial" panose="020B0604020202020204" pitchFamily="34" charset="0"/>
                <a:cs typeface="Arial" panose="020B0604020202020204" pitchFamily="34" charset="0"/>
              </a:rPr>
              <a:t>021K0JP</a:t>
            </a:r>
          </a:p>
          <a:p>
            <a:pPr marL="457200" lvl="0" indent="-457200" defTabSz="457200">
              <a:lnSpc>
                <a:spcPct val="100000"/>
              </a:lnSpc>
              <a:spcBef>
                <a:spcPts val="0"/>
              </a:spcBef>
              <a:spcAft>
                <a:spcPts val="600"/>
              </a:spcAft>
              <a:buClr>
                <a:srgbClr val="F47B20"/>
              </a:buClr>
              <a:buSzTx/>
              <a:buFont typeface="+mj-lt"/>
              <a:buAutoNum type="arabicPeriod"/>
            </a:pPr>
            <a:r>
              <a:rPr lang="en-US" sz="2400" dirty="0">
                <a:solidFill>
                  <a:srgbClr val="000000"/>
                </a:solidFill>
                <a:latin typeface="Arial" panose="020B0604020202020204" pitchFamily="34" charset="0"/>
                <a:cs typeface="Arial" panose="020B0604020202020204" pitchFamily="34" charset="0"/>
              </a:rPr>
              <a:t>Ligation and division of patent </a:t>
            </a:r>
            <a:r>
              <a:rPr lang="en-US" sz="2400" dirty="0" err="1">
                <a:solidFill>
                  <a:srgbClr val="000000"/>
                </a:solidFill>
                <a:latin typeface="Arial" panose="020B0604020202020204" pitchFamily="34" charset="0"/>
                <a:cs typeface="Arial" panose="020B0604020202020204" pitchFamily="34" charset="0"/>
              </a:rPr>
              <a:t>ductus</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arteriosus</a:t>
            </a:r>
            <a:r>
              <a:rPr lang="en-US" sz="2400" dirty="0">
                <a:solidFill>
                  <a:srgbClr val="000000"/>
                </a:solidFill>
                <a:latin typeface="Arial" panose="020B0604020202020204" pitchFamily="34" charset="0"/>
                <a:cs typeface="Arial" panose="020B0604020202020204" pitchFamily="34" charset="0"/>
              </a:rPr>
              <a:t>  </a:t>
            </a:r>
            <a:r>
              <a:rPr lang="en-US" sz="2600" b="1" dirty="0">
                <a:solidFill>
                  <a:srgbClr val="F47B20"/>
                </a:solidFill>
                <a:latin typeface="Arial" panose="020B0604020202020204" pitchFamily="34" charset="0"/>
                <a:cs typeface="Arial" panose="020B0604020202020204" pitchFamily="34" charset="0"/>
              </a:rPr>
              <a:t>02LR0ZT</a:t>
            </a:r>
          </a:p>
          <a:p>
            <a:pPr marL="457200" lvl="0" indent="-457200" defTabSz="457200">
              <a:lnSpc>
                <a:spcPct val="100000"/>
              </a:lnSpc>
              <a:spcBef>
                <a:spcPts val="0"/>
              </a:spcBef>
              <a:spcAft>
                <a:spcPts val="600"/>
              </a:spcAft>
              <a:buClr>
                <a:srgbClr val="F47B20"/>
              </a:buClr>
              <a:buSzTx/>
              <a:buFont typeface="+mj-lt"/>
              <a:buAutoNum type="arabicPeriod"/>
            </a:pPr>
            <a:r>
              <a:rPr lang="en-US" sz="2400" dirty="0">
                <a:solidFill>
                  <a:srgbClr val="000000"/>
                </a:solidFill>
                <a:latin typeface="Arial" panose="020B0604020202020204" pitchFamily="34" charset="0"/>
                <a:cs typeface="Arial" panose="020B0604020202020204" pitchFamily="34" charset="0"/>
              </a:rPr>
              <a:t>Open atrial </a:t>
            </a:r>
            <a:r>
              <a:rPr lang="en-US" sz="2400" dirty="0" err="1">
                <a:solidFill>
                  <a:srgbClr val="000000"/>
                </a:solidFill>
                <a:latin typeface="Arial" panose="020B0604020202020204" pitchFamily="34" charset="0"/>
                <a:cs typeface="Arial" panose="020B0604020202020204" pitchFamily="34" charset="0"/>
              </a:rPr>
              <a:t>septectomy</a:t>
            </a:r>
            <a:endParaRPr lang="en-US" sz="2400" dirty="0">
              <a:solidFill>
                <a:srgbClr val="000000"/>
              </a:solidFill>
              <a:latin typeface="Arial" panose="020B0604020202020204" pitchFamily="34" charset="0"/>
              <a:cs typeface="Arial" panose="020B0604020202020204" pitchFamily="34" charset="0"/>
            </a:endParaRPr>
          </a:p>
          <a:p>
            <a:pPr marL="457200" lvl="0" indent="-457200" defTabSz="457200">
              <a:lnSpc>
                <a:spcPct val="100000"/>
              </a:lnSpc>
              <a:spcBef>
                <a:spcPts val="0"/>
              </a:spcBef>
              <a:spcAft>
                <a:spcPts val="600"/>
              </a:spcAft>
              <a:buClr>
                <a:srgbClr val="F47B20"/>
              </a:buClr>
              <a:buSzTx/>
              <a:buFont typeface="+mj-lt"/>
              <a:buAutoNum type="arabicPeriod"/>
            </a:pPr>
            <a:r>
              <a:rPr lang="en-US" sz="2400" dirty="0">
                <a:solidFill>
                  <a:srgbClr val="000000"/>
                </a:solidFill>
                <a:latin typeface="Arial" panose="020B0604020202020204" pitchFamily="34" charset="0"/>
                <a:cs typeface="Arial" panose="020B0604020202020204" pitchFamily="34" charset="0"/>
              </a:rPr>
              <a:t>Creation of </a:t>
            </a:r>
            <a:r>
              <a:rPr lang="en-US" sz="2400" dirty="0" err="1">
                <a:solidFill>
                  <a:srgbClr val="000000"/>
                </a:solidFill>
                <a:latin typeface="Arial" panose="020B0604020202020204" pitchFamily="34" charset="0"/>
                <a:cs typeface="Arial" panose="020B0604020202020204" pitchFamily="34" charset="0"/>
              </a:rPr>
              <a:t>Neoaorta</a:t>
            </a:r>
            <a:r>
              <a:rPr lang="en-US" sz="2400" dirty="0">
                <a:solidFill>
                  <a:srgbClr val="000000"/>
                </a:solidFill>
                <a:latin typeface="Arial" panose="020B0604020202020204" pitchFamily="34" charset="0"/>
                <a:cs typeface="Arial" panose="020B0604020202020204" pitchFamily="34" charset="0"/>
              </a:rPr>
              <a:t>  </a:t>
            </a:r>
            <a:r>
              <a:rPr lang="en-US" sz="2600" b="1" dirty="0">
                <a:solidFill>
                  <a:srgbClr val="F47B20"/>
                </a:solidFill>
                <a:latin typeface="Arial" panose="020B0604020202020204" pitchFamily="34" charset="0"/>
                <a:cs typeface="Arial" panose="020B0604020202020204" pitchFamily="34" charset="0"/>
              </a:rPr>
              <a:t>02UW07Z</a:t>
            </a:r>
          </a:p>
          <a:p>
            <a:pPr marL="457200" lvl="0" indent="-457200" defTabSz="457200">
              <a:lnSpc>
                <a:spcPct val="100000"/>
              </a:lnSpc>
              <a:spcBef>
                <a:spcPts val="0"/>
              </a:spcBef>
              <a:spcAft>
                <a:spcPts val="600"/>
              </a:spcAft>
              <a:buClr>
                <a:srgbClr val="F47B20"/>
              </a:buClr>
              <a:buSzTx/>
              <a:buFont typeface="+mj-lt"/>
              <a:buAutoNum type="arabicPeriod"/>
            </a:pPr>
            <a:r>
              <a:rPr lang="en-US" sz="2400" dirty="0">
                <a:solidFill>
                  <a:srgbClr val="000000"/>
                </a:solidFill>
                <a:latin typeface="Arial" panose="020B0604020202020204" pitchFamily="34" charset="0"/>
                <a:cs typeface="Arial" panose="020B0604020202020204" pitchFamily="34" charset="0"/>
              </a:rPr>
              <a:t>Cardiopulmonary bypass  </a:t>
            </a:r>
            <a:r>
              <a:rPr lang="en-US" sz="2600" b="1" dirty="0">
                <a:solidFill>
                  <a:srgbClr val="F47B20"/>
                </a:solidFill>
                <a:latin typeface="Arial" panose="020B0604020202020204" pitchFamily="34" charset="0"/>
                <a:cs typeface="Arial" panose="020B0604020202020204" pitchFamily="34" charset="0"/>
              </a:rPr>
              <a:t>02UW07Z</a:t>
            </a:r>
          </a:p>
          <a:p>
            <a:endParaRPr lang="en-US" dirty="0"/>
          </a:p>
        </p:txBody>
      </p:sp>
    </p:spTree>
    <p:extLst>
      <p:ext uri="{BB962C8B-B14F-4D97-AF65-F5344CB8AC3E}">
        <p14:creationId xmlns:p14="http://schemas.microsoft.com/office/powerpoint/2010/main" val="355699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spc="0" dirty="0">
                <a:solidFill>
                  <a:srgbClr val="0070C0"/>
                </a:solidFill>
                <a:latin typeface="Arial" panose="020B0604020202020204" pitchFamily="34" charset="0"/>
                <a:cs typeface="Arial" panose="020B0604020202020204" pitchFamily="34" charset="0"/>
              </a:rPr>
              <a:t>Case Study #2 </a:t>
            </a: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74644" y="1888435"/>
            <a:ext cx="10376452" cy="4750904"/>
          </a:xfrm>
        </p:spPr>
        <p:txBody>
          <a:bodyPr/>
          <a:lstStyle/>
          <a:p>
            <a:pPr marL="0" lvl="0" indent="0" algn="ctr" defTabSz="457200">
              <a:lnSpc>
                <a:spcPct val="100000"/>
              </a:lnSpc>
              <a:spcBef>
                <a:spcPts val="0"/>
              </a:spcBef>
              <a:spcAft>
                <a:spcPts val="600"/>
              </a:spcAft>
              <a:buClr>
                <a:srgbClr val="F47B20"/>
              </a:buClr>
              <a:buSzTx/>
              <a:buNone/>
            </a:pPr>
            <a:r>
              <a:rPr lang="en-US" sz="2800" dirty="0">
                <a:solidFill>
                  <a:srgbClr val="000000"/>
                </a:solidFill>
                <a:latin typeface="Arial" panose="020B0604020202020204" pitchFamily="34" charset="0"/>
                <a:cs typeface="Arial" panose="020B0604020202020204" pitchFamily="34" charset="0"/>
              </a:rPr>
              <a:t>6 month old with </a:t>
            </a:r>
            <a:r>
              <a:rPr lang="en-US" sz="2800" dirty="0" err="1">
                <a:solidFill>
                  <a:srgbClr val="000000"/>
                </a:solidFill>
                <a:latin typeface="Arial" panose="020B0604020202020204" pitchFamily="34" charset="0"/>
                <a:cs typeface="Arial" panose="020B0604020202020204" pitchFamily="34" charset="0"/>
              </a:rPr>
              <a:t>hx</a:t>
            </a:r>
            <a:r>
              <a:rPr lang="en-US" sz="2800" dirty="0">
                <a:solidFill>
                  <a:srgbClr val="000000"/>
                </a:solidFill>
                <a:latin typeface="Arial" panose="020B0604020202020204" pitchFamily="34" charset="0"/>
                <a:cs typeface="Arial" panose="020B0604020202020204" pitchFamily="34" charset="0"/>
              </a:rPr>
              <a:t> of HLHS s/p Sano</a:t>
            </a:r>
          </a:p>
          <a:p>
            <a:pPr marL="0" lvl="0" indent="0" defTabSz="457200">
              <a:lnSpc>
                <a:spcPct val="100000"/>
              </a:lnSpc>
              <a:spcBef>
                <a:spcPts val="0"/>
              </a:spcBef>
              <a:spcAft>
                <a:spcPts val="600"/>
              </a:spcAft>
              <a:buClr>
                <a:srgbClr val="F47B20"/>
              </a:buClr>
              <a:buSzTx/>
              <a:buNone/>
            </a:pPr>
            <a:r>
              <a:rPr lang="en-US" b="1" i="1" u="sng" dirty="0">
                <a:solidFill>
                  <a:srgbClr val="000000"/>
                </a:solidFill>
                <a:latin typeface="Arial" panose="020B0604020202020204" pitchFamily="34" charset="0"/>
                <a:cs typeface="Arial" panose="020B0604020202020204" pitchFamily="34" charset="0"/>
              </a:rPr>
              <a:t>Diagnosis:</a:t>
            </a:r>
          </a:p>
          <a:p>
            <a:pPr marL="0" lvl="0" indent="0" defTabSz="457200">
              <a:lnSpc>
                <a:spcPct val="100000"/>
              </a:lnSpc>
              <a:spcBef>
                <a:spcPts val="0"/>
              </a:spcBef>
              <a:spcAft>
                <a:spcPts val="600"/>
              </a:spcAft>
              <a:buClr>
                <a:srgbClr val="F47B20"/>
              </a:buClr>
              <a:buSzTx/>
              <a:buNone/>
            </a:pPr>
            <a:r>
              <a:rPr lang="en-US" sz="2400" dirty="0" err="1">
                <a:solidFill>
                  <a:srgbClr val="000000"/>
                </a:solidFill>
                <a:latin typeface="Arial" panose="020B0604020202020204" pitchFamily="34" charset="0"/>
                <a:cs typeface="Arial" panose="020B0604020202020204" pitchFamily="34" charset="0"/>
              </a:rPr>
              <a:t>Hypoplastic</a:t>
            </a:r>
            <a:r>
              <a:rPr lang="en-US" sz="2400" dirty="0">
                <a:solidFill>
                  <a:srgbClr val="000000"/>
                </a:solidFill>
                <a:latin typeface="Arial" panose="020B0604020202020204" pitchFamily="34" charset="0"/>
                <a:cs typeface="Arial" panose="020B0604020202020204" pitchFamily="34" charset="0"/>
              </a:rPr>
              <a:t> left heart syndrome, status post Norwood, with 6 millimeter Sano </a:t>
            </a:r>
          </a:p>
          <a:p>
            <a:pPr marL="0" lvl="0" indent="0" defTabSz="457200">
              <a:lnSpc>
                <a:spcPct val="100000"/>
              </a:lnSpc>
              <a:spcBef>
                <a:spcPts val="0"/>
              </a:spcBef>
              <a:spcAft>
                <a:spcPts val="600"/>
              </a:spcAft>
              <a:buClr>
                <a:srgbClr val="F47B20"/>
              </a:buClr>
              <a:buSzTx/>
              <a:buNone/>
            </a:pPr>
            <a:r>
              <a:rPr lang="en-US" b="1" i="1" u="sng" dirty="0">
                <a:solidFill>
                  <a:srgbClr val="000000"/>
                </a:solidFill>
                <a:latin typeface="Arial" panose="020B0604020202020204" pitchFamily="34" charset="0"/>
                <a:cs typeface="Arial" panose="020B0604020202020204" pitchFamily="34" charset="0"/>
              </a:rPr>
              <a:t>Op note: </a:t>
            </a:r>
          </a:p>
          <a:p>
            <a:pPr marL="457200" lvl="0" indent="-457200" defTabSz="457200">
              <a:lnSpc>
                <a:spcPct val="100000"/>
              </a:lnSpc>
              <a:spcBef>
                <a:spcPts val="0"/>
              </a:spcBef>
              <a:spcAft>
                <a:spcPts val="600"/>
              </a:spcAft>
              <a:buClr>
                <a:srgbClr val="F47B20"/>
              </a:buClr>
              <a:buSzTx/>
              <a:buFont typeface="Arial"/>
              <a:buAutoNum type="arabicPeriod"/>
            </a:pPr>
            <a:r>
              <a:rPr lang="en-US" sz="2400" dirty="0">
                <a:solidFill>
                  <a:srgbClr val="000000"/>
                </a:solidFill>
                <a:latin typeface="Arial" panose="020B0604020202020204" pitchFamily="34" charset="0"/>
                <a:cs typeface="Arial" panose="020B0604020202020204" pitchFamily="34" charset="0"/>
              </a:rPr>
              <a:t>Redo </a:t>
            </a:r>
            <a:r>
              <a:rPr lang="en-US" sz="2400" dirty="0" err="1">
                <a:solidFill>
                  <a:srgbClr val="000000"/>
                </a:solidFill>
                <a:latin typeface="Arial" panose="020B0604020202020204" pitchFamily="34" charset="0"/>
                <a:cs typeface="Arial" panose="020B0604020202020204" pitchFamily="34" charset="0"/>
              </a:rPr>
              <a:t>sternotomy</a:t>
            </a:r>
            <a:endParaRPr lang="en-US" sz="2400" dirty="0">
              <a:solidFill>
                <a:srgbClr val="000000"/>
              </a:solidFill>
              <a:latin typeface="Arial" panose="020B0604020202020204" pitchFamily="34" charset="0"/>
              <a:cs typeface="Arial" panose="020B0604020202020204" pitchFamily="34" charset="0"/>
            </a:endParaRPr>
          </a:p>
          <a:p>
            <a:pPr marL="457200" lvl="0" indent="-457200" defTabSz="457200">
              <a:lnSpc>
                <a:spcPct val="100000"/>
              </a:lnSpc>
              <a:spcBef>
                <a:spcPts val="0"/>
              </a:spcBef>
              <a:spcAft>
                <a:spcPts val="600"/>
              </a:spcAft>
              <a:buClr>
                <a:srgbClr val="F47B20"/>
              </a:buClr>
              <a:buSzTx/>
              <a:buFont typeface="Arial"/>
              <a:buAutoNum type="arabicPeriod"/>
            </a:pPr>
            <a:r>
              <a:rPr lang="en-US" sz="2400" dirty="0">
                <a:solidFill>
                  <a:srgbClr val="000000"/>
                </a:solidFill>
                <a:latin typeface="Arial" panose="020B0604020202020204" pitchFamily="34" charset="0"/>
                <a:cs typeface="Arial" panose="020B0604020202020204" pitchFamily="34" charset="0"/>
              </a:rPr>
              <a:t>Takedown OF Sano shunt</a:t>
            </a:r>
          </a:p>
          <a:p>
            <a:pPr marL="457200" lvl="0" indent="-457200" defTabSz="457200">
              <a:lnSpc>
                <a:spcPct val="100000"/>
              </a:lnSpc>
              <a:spcBef>
                <a:spcPts val="0"/>
              </a:spcBef>
              <a:spcAft>
                <a:spcPts val="600"/>
              </a:spcAft>
              <a:buClr>
                <a:srgbClr val="F47B20"/>
              </a:buClr>
              <a:buSzTx/>
              <a:buFont typeface="Arial"/>
              <a:buAutoNum type="arabicPeriod"/>
            </a:pPr>
            <a:r>
              <a:rPr lang="en-US" sz="2400" dirty="0">
                <a:solidFill>
                  <a:srgbClr val="000000"/>
                </a:solidFill>
                <a:latin typeface="Arial" panose="020B0604020202020204" pitchFamily="34" charset="0"/>
                <a:cs typeface="Arial" panose="020B0604020202020204" pitchFamily="34" charset="0"/>
              </a:rPr>
              <a:t>Bidirectional Glenn</a:t>
            </a:r>
          </a:p>
          <a:p>
            <a:endParaRPr lang="en-US" dirty="0"/>
          </a:p>
        </p:txBody>
      </p:sp>
      <p:pic>
        <p:nvPicPr>
          <p:cNvPr id="4" name="Picture 3"/>
          <p:cNvPicPr>
            <a:picLocks noChangeAspect="1"/>
          </p:cNvPicPr>
          <p:nvPr/>
        </p:nvPicPr>
        <p:blipFill>
          <a:blip r:embed="rId2"/>
          <a:stretch>
            <a:fillRect/>
          </a:stretch>
        </p:blipFill>
        <p:spPr>
          <a:xfrm>
            <a:off x="6815036" y="3350654"/>
            <a:ext cx="4284203" cy="3507346"/>
          </a:xfrm>
          <a:prstGeom prst="rect">
            <a:avLst/>
          </a:prstGeom>
        </p:spPr>
      </p:pic>
    </p:spTree>
    <p:extLst>
      <p:ext uri="{BB962C8B-B14F-4D97-AF65-F5344CB8AC3E}">
        <p14:creationId xmlns:p14="http://schemas.microsoft.com/office/powerpoint/2010/main" val="3586829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Atrial Septal Defect</a:t>
            </a:r>
          </a:p>
        </p:txBody>
      </p:sp>
      <p:sp>
        <p:nvSpPr>
          <p:cNvPr id="3" name="Content Placeholder 2"/>
          <p:cNvSpPr>
            <a:spLocks noGrp="1"/>
          </p:cNvSpPr>
          <p:nvPr>
            <p:ph idx="1"/>
          </p:nvPr>
        </p:nvSpPr>
        <p:spPr>
          <a:xfrm>
            <a:off x="860499" y="2055167"/>
            <a:ext cx="6021564" cy="4567013"/>
          </a:xfrm>
        </p:spPr>
        <p:txBody>
          <a:bodyPr>
            <a:normAutofit lnSpcReduction="10000"/>
          </a:bodyPr>
          <a:lstStyle/>
          <a:p>
            <a:pPr>
              <a:buFont typeface="Arial" panose="020B0604020202020204" pitchFamily="34" charset="0"/>
              <a:buChar char="•"/>
            </a:pPr>
            <a:r>
              <a:rPr lang="en-US" dirty="0" smtClean="0">
                <a:latin typeface="Arial" panose="020B0604020202020204" pitchFamily="34" charset="0"/>
                <a:cs typeface="Arial" panose="020B0604020202020204" pitchFamily="34" charset="0"/>
              </a:rPr>
              <a:t> Hole </a:t>
            </a:r>
            <a:r>
              <a:rPr lang="en-US" dirty="0">
                <a:latin typeface="Arial" panose="020B0604020202020204" pitchFamily="34" charset="0"/>
                <a:cs typeface="Arial" panose="020B0604020202020204" pitchFamily="34" charset="0"/>
              </a:rPr>
              <a:t>in the atrial septum between the right and left atriums.</a:t>
            </a:r>
          </a:p>
          <a:p>
            <a:pPr>
              <a:buFont typeface="Arial" panose="020B0604020202020204" pitchFamily="34" charset="0"/>
              <a:buChar char="•"/>
            </a:pPr>
            <a:r>
              <a:rPr lang="en-US" dirty="0">
                <a:latin typeface="Arial" panose="020B0604020202020204" pitchFamily="34" charset="0"/>
                <a:cs typeface="Arial" panose="020B0604020202020204" pitchFamily="34" charset="0"/>
              </a:rPr>
              <a:t> Oxygenated blood is pumped back to the lungs rather than to the body.</a:t>
            </a:r>
          </a:p>
          <a:p>
            <a:pPr>
              <a:buFont typeface="Arial" panose="020B0604020202020204" pitchFamily="34" charset="0"/>
              <a:buChar char="•"/>
            </a:pPr>
            <a:r>
              <a:rPr lang="en-US" dirty="0">
                <a:latin typeface="Arial" panose="020B0604020202020204" pitchFamily="34" charset="0"/>
                <a:cs typeface="Arial" panose="020B0604020202020204" pitchFamily="34" charset="0"/>
              </a:rPr>
              <a:t> One of the most common CHD’s.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Patent Foramen </a:t>
            </a:r>
            <a:r>
              <a:rPr lang="en-US" dirty="0" err="1">
                <a:latin typeface="Arial" panose="020B0604020202020204" pitchFamily="34" charset="0"/>
                <a:cs typeface="Arial" panose="020B0604020202020204" pitchFamily="34" charset="0"/>
              </a:rPr>
              <a:t>Ovale</a:t>
            </a:r>
            <a:r>
              <a:rPr lang="en-US" dirty="0">
                <a:latin typeface="Arial" panose="020B0604020202020204" pitchFamily="34" charset="0"/>
                <a:cs typeface="Arial" panose="020B0604020202020204" pitchFamily="34" charset="0"/>
              </a:rPr>
              <a:t> (PFO) develops when the foramen </a:t>
            </a:r>
            <a:r>
              <a:rPr lang="en-US" dirty="0" err="1">
                <a:latin typeface="Arial" panose="020B0604020202020204" pitchFamily="34" charset="0"/>
                <a:cs typeface="Arial" panose="020B0604020202020204" pitchFamily="34" charset="0"/>
              </a:rPr>
              <a:t>ovale</a:t>
            </a:r>
            <a:r>
              <a:rPr lang="en-US" dirty="0">
                <a:latin typeface="Arial" panose="020B0604020202020204" pitchFamily="34" charset="0"/>
                <a:cs typeface="Arial" panose="020B0604020202020204" pitchFamily="34" charset="0"/>
              </a:rPr>
              <a:t> fails to close after birth.</a:t>
            </a:r>
          </a:p>
          <a:p>
            <a:pPr lvl="0">
              <a:buClr>
                <a:srgbClr val="1CADE4"/>
              </a:buClr>
              <a:buFont typeface="Arial" panose="020B0604020202020204" pitchFamily="34" charset="0"/>
              <a:buChar char="•"/>
            </a:pPr>
            <a:r>
              <a:rPr lang="en-US" dirty="0">
                <a:latin typeface="Arial" panose="020B0604020202020204" pitchFamily="34" charset="0"/>
                <a:cs typeface="Arial" panose="020B0604020202020204" pitchFamily="34" charset="0"/>
              </a:rPr>
              <a:t> Surgery</a:t>
            </a:r>
          </a:p>
          <a:p>
            <a:pPr lvl="1">
              <a:buClr>
                <a:srgbClr val="1CADE4"/>
              </a:buClr>
              <a:buFont typeface="Arial" panose="020B0604020202020204" pitchFamily="34" charset="0"/>
              <a:buChar char="•"/>
            </a:pPr>
            <a:r>
              <a:rPr lang="en-US" sz="2000" dirty="0">
                <a:latin typeface="Arial" panose="020B0604020202020204" pitchFamily="34" charset="0"/>
                <a:cs typeface="Arial" panose="020B0604020202020204" pitchFamily="34" charset="0"/>
              </a:rPr>
              <a:t>Root operation</a:t>
            </a:r>
          </a:p>
          <a:p>
            <a:pPr lvl="2">
              <a:buClr>
                <a:srgbClr val="1CADE4"/>
              </a:buClr>
              <a:buFont typeface="Arial" panose="020B0604020202020204" pitchFamily="34" charset="0"/>
              <a:buChar char="•"/>
            </a:pPr>
            <a:r>
              <a:rPr lang="en-US" sz="1800" dirty="0" smtClean="0">
                <a:latin typeface="Arial" panose="020B0604020202020204" pitchFamily="34" charset="0"/>
                <a:cs typeface="Arial" panose="020B0604020202020204" pitchFamily="34" charset="0"/>
              </a:rPr>
              <a:t>Repair</a:t>
            </a:r>
          </a:p>
          <a:p>
            <a:pPr lvl="3">
              <a:buClr>
                <a:srgbClr val="1CADE4"/>
              </a:buClr>
              <a:buFont typeface="Arial" panose="020B0604020202020204" pitchFamily="34" charset="0"/>
              <a:buChar char="•"/>
            </a:pPr>
            <a:r>
              <a:rPr lang="en-US" sz="1800" dirty="0" smtClean="0">
                <a:latin typeface="Arial" panose="020B0604020202020204" pitchFamily="34" charset="0"/>
                <a:cs typeface="Arial" panose="020B0604020202020204" pitchFamily="34" charset="0"/>
              </a:rPr>
              <a:t>Direct closure</a:t>
            </a:r>
            <a:r>
              <a:rPr lang="en-US" sz="1800" dirty="0">
                <a:latin typeface="Arial" panose="020B0604020202020204" pitchFamily="34" charset="0"/>
                <a:cs typeface="Arial" panose="020B0604020202020204" pitchFamily="34" charset="0"/>
              </a:rPr>
              <a:t>, ligation</a:t>
            </a:r>
          </a:p>
          <a:p>
            <a:pPr lvl="2">
              <a:buClr>
                <a:srgbClr val="1CADE4"/>
              </a:buClr>
              <a:buFont typeface="Arial" panose="020B0604020202020204" pitchFamily="34" charset="0"/>
              <a:buChar char="•"/>
            </a:pPr>
            <a:r>
              <a:rPr lang="en-US" sz="1800" dirty="0" smtClean="0">
                <a:latin typeface="Arial" panose="020B0604020202020204" pitchFamily="34" charset="0"/>
                <a:cs typeface="Arial" panose="020B0604020202020204" pitchFamily="34" charset="0"/>
              </a:rPr>
              <a:t>Supplement</a:t>
            </a:r>
          </a:p>
          <a:p>
            <a:pPr lvl="3">
              <a:buClr>
                <a:srgbClr val="1CADE4"/>
              </a:buClr>
              <a:buFont typeface="Arial" panose="020B0604020202020204" pitchFamily="34" charset="0"/>
              <a:buChar char="•"/>
            </a:pPr>
            <a:r>
              <a:rPr lang="en-US" sz="1800" dirty="0" smtClean="0">
                <a:latin typeface="Arial" panose="020B0604020202020204" pitchFamily="34" charset="0"/>
                <a:cs typeface="Arial" panose="020B0604020202020204" pitchFamily="34" charset="0"/>
              </a:rPr>
              <a:t>Graft</a:t>
            </a:r>
            <a:r>
              <a:rPr lang="en-US" sz="1800" dirty="0">
                <a:latin typeface="Arial" panose="020B0604020202020204" pitchFamily="34" charset="0"/>
                <a:cs typeface="Arial" panose="020B0604020202020204" pitchFamily="34" charset="0"/>
              </a:rPr>
              <a:t>, patch, tissue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729" y="433137"/>
            <a:ext cx="4158114" cy="5544152"/>
          </a:xfrm>
          <a:prstGeom prst="rect">
            <a:avLst/>
          </a:prstGeom>
        </p:spPr>
      </p:pic>
      <p:sp>
        <p:nvSpPr>
          <p:cNvPr id="5" name="TextBox 4"/>
          <p:cNvSpPr txBox="1"/>
          <p:nvPr/>
        </p:nvSpPr>
        <p:spPr>
          <a:xfrm>
            <a:off x="7170820" y="6202692"/>
            <a:ext cx="4329931" cy="461665"/>
          </a:xfrm>
          <a:prstGeom prst="rect">
            <a:avLst/>
          </a:prstGeom>
          <a:noFill/>
        </p:spPr>
        <p:txBody>
          <a:bodyPr wrap="square" rtlCol="0">
            <a:spAutoFit/>
          </a:bodyPr>
          <a:lstStyle/>
          <a:p>
            <a:r>
              <a:rPr lang="en-US" sz="800" dirty="0" smtClean="0"/>
              <a:t>Blausen.com </a:t>
            </a:r>
            <a:r>
              <a:rPr lang="en-US" sz="800" dirty="0"/>
              <a:t>staff (2014). "Medical gallery of </a:t>
            </a:r>
            <a:r>
              <a:rPr lang="en-US" sz="800" dirty="0" err="1"/>
              <a:t>Blausen</a:t>
            </a:r>
            <a:r>
              <a:rPr lang="en-US" sz="800" dirty="0"/>
              <a:t> Medical 2014". </a:t>
            </a:r>
            <a:r>
              <a:rPr lang="en-US" sz="800" dirty="0" err="1"/>
              <a:t>WikiJournal</a:t>
            </a:r>
            <a:r>
              <a:rPr lang="en-US" sz="800" dirty="0"/>
              <a:t> of Medicine 1 (2). DOI:10.15347/</a:t>
            </a:r>
            <a:r>
              <a:rPr lang="en-US" sz="800" dirty="0" err="1"/>
              <a:t>wjm</a:t>
            </a:r>
            <a:r>
              <a:rPr lang="en-US" sz="800" dirty="0"/>
              <a:t>/2014.010. ISSN 2002-4436. - Own work, CC BY 3.0, https://commons.wikimedia.org/w/index.php?curid=28761799</a:t>
            </a:r>
          </a:p>
        </p:txBody>
      </p:sp>
    </p:spTree>
    <p:extLst>
      <p:ext uri="{BB962C8B-B14F-4D97-AF65-F5344CB8AC3E}">
        <p14:creationId xmlns:p14="http://schemas.microsoft.com/office/powerpoint/2010/main" val="2600142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spc="0" dirty="0">
                <a:solidFill>
                  <a:srgbClr val="0070C0"/>
                </a:solidFill>
                <a:latin typeface="Arial" panose="020B0604020202020204" pitchFamily="34" charset="0"/>
                <a:cs typeface="Arial" panose="020B0604020202020204" pitchFamily="34" charset="0"/>
              </a:rPr>
              <a:t>Procedures- case study #2</a:t>
            </a: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8" y="1808922"/>
            <a:ext cx="10087820" cy="5049078"/>
          </a:xfrm>
        </p:spPr>
        <p:txBody>
          <a:bodyPr>
            <a:normAutofit lnSpcReduction="10000"/>
          </a:bodyPr>
          <a:lstStyle/>
          <a:p>
            <a:pPr marL="457200" lvl="0" indent="-457200" defTabSz="457200">
              <a:lnSpc>
                <a:spcPct val="100000"/>
              </a:lnSpc>
              <a:spcBef>
                <a:spcPts val="0"/>
              </a:spcBef>
              <a:spcAft>
                <a:spcPts val="600"/>
              </a:spcAft>
              <a:buClr>
                <a:srgbClr val="F47B20"/>
              </a:buClr>
              <a:buSzTx/>
              <a:buFont typeface="Arial"/>
              <a:buAutoNum type="arabicPeriod"/>
            </a:pPr>
            <a:r>
              <a:rPr lang="en-US" dirty="0">
                <a:solidFill>
                  <a:srgbClr val="000000"/>
                </a:solidFill>
                <a:latin typeface="Arial" panose="020B0604020202020204" pitchFamily="34" charset="0"/>
                <a:cs typeface="Arial" panose="020B0604020202020204" pitchFamily="34" charset="0"/>
              </a:rPr>
              <a:t>Redo </a:t>
            </a:r>
            <a:r>
              <a:rPr lang="en-US" dirty="0" err="1">
                <a:solidFill>
                  <a:srgbClr val="000000"/>
                </a:solidFill>
                <a:latin typeface="Arial" panose="020B0604020202020204" pitchFamily="34" charset="0"/>
                <a:cs typeface="Arial" panose="020B0604020202020204" pitchFamily="34" charset="0"/>
              </a:rPr>
              <a:t>sternotomy</a:t>
            </a:r>
            <a:endParaRPr lang="en-US" dirty="0">
              <a:solidFill>
                <a:srgbClr val="000000"/>
              </a:solidFill>
              <a:latin typeface="Arial" panose="020B0604020202020204" pitchFamily="34" charset="0"/>
              <a:cs typeface="Arial" panose="020B0604020202020204" pitchFamily="34" charset="0"/>
            </a:endParaRPr>
          </a:p>
          <a:p>
            <a:pPr marL="457200" lvl="0" indent="-457200" defTabSz="457200">
              <a:lnSpc>
                <a:spcPct val="100000"/>
              </a:lnSpc>
              <a:spcBef>
                <a:spcPts val="0"/>
              </a:spcBef>
              <a:spcAft>
                <a:spcPts val="600"/>
              </a:spcAft>
              <a:buClr>
                <a:srgbClr val="F47B20"/>
              </a:buClr>
              <a:buSzTx/>
              <a:buFont typeface="Arial"/>
              <a:buAutoNum type="arabicPeriod"/>
            </a:pPr>
            <a:r>
              <a:rPr lang="en-US" dirty="0">
                <a:solidFill>
                  <a:srgbClr val="000000"/>
                </a:solidFill>
                <a:latin typeface="Arial" panose="020B0604020202020204" pitchFamily="34" charset="0"/>
                <a:cs typeface="Arial" panose="020B0604020202020204" pitchFamily="34" charset="0"/>
              </a:rPr>
              <a:t>Takedown Sano shunt  </a:t>
            </a:r>
          </a:p>
          <a:p>
            <a:pPr marL="400050" lvl="1" indent="0" defTabSz="457200">
              <a:lnSpc>
                <a:spcPct val="100000"/>
              </a:lnSpc>
              <a:spcBef>
                <a:spcPts val="0"/>
              </a:spcBef>
              <a:spcAft>
                <a:spcPts val="600"/>
              </a:spcAft>
              <a:buClr>
                <a:srgbClr val="F47B20"/>
              </a:buClr>
              <a:buNone/>
            </a:pPr>
            <a:r>
              <a:rPr lang="en-US" sz="2200" dirty="0">
                <a:solidFill>
                  <a:srgbClr val="000000"/>
                </a:solidFill>
                <a:latin typeface="Arial" panose="020B0604020202020204" pitchFamily="34" charset="0"/>
                <a:cs typeface="Arial" panose="020B0604020202020204" pitchFamily="34" charset="0"/>
              </a:rPr>
              <a:t>“At this point, we began our </a:t>
            </a:r>
            <a:r>
              <a:rPr lang="en-US" sz="2200" b="1" dirty="0">
                <a:solidFill>
                  <a:srgbClr val="000000"/>
                </a:solidFill>
                <a:latin typeface="Arial" panose="020B0604020202020204" pitchFamily="34" charset="0"/>
                <a:cs typeface="Arial" panose="020B0604020202020204" pitchFamily="34" charset="0"/>
              </a:rPr>
              <a:t>dissection of the Sano shunt</a:t>
            </a:r>
            <a:r>
              <a:rPr lang="en-US" sz="2200" dirty="0">
                <a:solidFill>
                  <a:srgbClr val="000000"/>
                </a:solidFill>
                <a:latin typeface="Arial" panose="020B0604020202020204" pitchFamily="34" charset="0"/>
                <a:cs typeface="Arial" panose="020B0604020202020204" pitchFamily="34" charset="0"/>
              </a:rPr>
              <a:t>. </a:t>
            </a:r>
            <a:r>
              <a:rPr lang="en-US" sz="2200" b="1" dirty="0">
                <a:solidFill>
                  <a:srgbClr val="000000"/>
                </a:solidFill>
                <a:latin typeface="Arial" panose="020B0604020202020204" pitchFamily="34" charset="0"/>
                <a:cs typeface="Arial" panose="020B0604020202020204" pitchFamily="34" charset="0"/>
              </a:rPr>
              <a:t>After we had freed it up off of the heart</a:t>
            </a:r>
            <a:r>
              <a:rPr lang="en-US" sz="2200" dirty="0">
                <a:solidFill>
                  <a:srgbClr val="000000"/>
                </a:solidFill>
                <a:latin typeface="Arial" panose="020B0604020202020204" pitchFamily="34" charset="0"/>
                <a:cs typeface="Arial" panose="020B0604020202020204" pitchFamily="34" charset="0"/>
              </a:rPr>
              <a:t>, we placed medium large clips and divided the Sano shunt. We then continued to mobilize the Sano shunt, dissecting down following it onto its insertion into the PAs. At the Sano insertion site, there was noted to be extensive dense adhesions with a lot of inflammatory reaction, and it took some time to be able to dissect free the LPA, as well as the at this point. We were able to fully mobilize the RPA onto the aorta, as well as the proximal LPA, and after getting control of the LPA, </a:t>
            </a:r>
            <a:r>
              <a:rPr lang="en-US" sz="2200" b="1" dirty="0">
                <a:solidFill>
                  <a:srgbClr val="000000"/>
                </a:solidFill>
                <a:latin typeface="Arial" panose="020B0604020202020204" pitchFamily="34" charset="0"/>
                <a:cs typeface="Arial" panose="020B0604020202020204" pitchFamily="34" charset="0"/>
              </a:rPr>
              <a:t>we then removed the Sano from its insertion into the central PAs</a:t>
            </a:r>
            <a:r>
              <a:rPr lang="en-US" sz="2200" dirty="0">
                <a:solidFill>
                  <a:srgbClr val="000000"/>
                </a:solidFill>
                <a:latin typeface="Arial" panose="020B0604020202020204" pitchFamily="34" charset="0"/>
                <a:cs typeface="Arial" panose="020B0604020202020204" pitchFamily="34" charset="0"/>
              </a:rPr>
              <a:t>. At this time, we then pulled the pulmonary bifurcation to the right of the aorta and placed another clamp onto the LPA. The inflammatory tissue at the Sano insertion site onto the PAs was then excised, and the PAs were opened, both leftward and rightward, towards the lower lobe branch of the right pulmonary artery.”</a:t>
            </a:r>
          </a:p>
          <a:p>
            <a:endParaRPr lang="en-US" dirty="0"/>
          </a:p>
        </p:txBody>
      </p:sp>
    </p:spTree>
    <p:extLst>
      <p:ext uri="{BB962C8B-B14F-4D97-AF65-F5344CB8AC3E}">
        <p14:creationId xmlns:p14="http://schemas.microsoft.com/office/powerpoint/2010/main" val="3295381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spc="0" dirty="0">
                <a:solidFill>
                  <a:srgbClr val="0070C0"/>
                </a:solidFill>
                <a:latin typeface="Arial" panose="020B0604020202020204" pitchFamily="34" charset="0"/>
                <a:cs typeface="Arial" panose="020B0604020202020204" pitchFamily="34" charset="0"/>
              </a:rPr>
              <a:t>Procedures- case study #2</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8" y="1868557"/>
            <a:ext cx="10226968" cy="4989443"/>
          </a:xfrm>
        </p:spPr>
        <p:txBody>
          <a:bodyPr>
            <a:normAutofit/>
          </a:bodyPr>
          <a:lstStyle/>
          <a:p>
            <a:pPr marL="0" lvl="0" indent="0" defTabSz="457200">
              <a:lnSpc>
                <a:spcPct val="100000"/>
              </a:lnSpc>
              <a:spcBef>
                <a:spcPts val="0"/>
              </a:spcBef>
              <a:spcAft>
                <a:spcPts val="600"/>
              </a:spcAft>
              <a:buClr>
                <a:srgbClr val="F47B20"/>
              </a:buClr>
              <a:buSzTx/>
              <a:buNone/>
            </a:pPr>
            <a:r>
              <a:rPr lang="en-US" dirty="0">
                <a:solidFill>
                  <a:srgbClr val="F47B20"/>
                </a:solidFill>
                <a:latin typeface="Arial" panose="020B0604020202020204" pitchFamily="34" charset="0"/>
                <a:cs typeface="Arial" panose="020B0604020202020204" pitchFamily="34" charset="0"/>
              </a:rPr>
              <a:t>3.</a:t>
            </a:r>
            <a:r>
              <a:rPr lang="en-US" dirty="0">
                <a:solidFill>
                  <a:srgbClr val="000000"/>
                </a:solidFill>
                <a:latin typeface="Arial" panose="020B0604020202020204" pitchFamily="34" charset="0"/>
                <a:cs typeface="Arial" panose="020B0604020202020204" pitchFamily="34" charset="0"/>
              </a:rPr>
              <a:t> Bidirectional Glenn </a:t>
            </a:r>
            <a:endParaRPr lang="en-US" sz="2800" b="1" dirty="0">
              <a:solidFill>
                <a:srgbClr val="F47B2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dirty="0">
                <a:solidFill>
                  <a:srgbClr val="000000"/>
                </a:solidFill>
                <a:latin typeface="Arial" panose="020B0604020202020204" pitchFamily="34" charset="0"/>
                <a:cs typeface="Arial" panose="020B0604020202020204" pitchFamily="34" charset="0"/>
              </a:rPr>
              <a:t>	“At this time, we then began our </a:t>
            </a:r>
            <a:r>
              <a:rPr lang="en-US" b="1" dirty="0">
                <a:solidFill>
                  <a:srgbClr val="000000"/>
                </a:solidFill>
                <a:latin typeface="Arial" panose="020B0604020202020204" pitchFamily="34" charset="0"/>
                <a:cs typeface="Arial" panose="020B0604020202020204" pitchFamily="34" charset="0"/>
              </a:rPr>
              <a:t>posterior wall Glenn anastomosis. 6-0 </a:t>
            </a:r>
            <a:r>
              <a:rPr lang="en-US" b="1" dirty="0" err="1">
                <a:solidFill>
                  <a:srgbClr val="000000"/>
                </a:solidFill>
                <a:latin typeface="Arial" panose="020B0604020202020204" pitchFamily="34" charset="0"/>
                <a:cs typeface="Arial" panose="020B0604020202020204" pitchFamily="34" charset="0"/>
              </a:rPr>
              <a:t>Prolene</a:t>
            </a:r>
            <a:r>
              <a:rPr lang="en-US" b="1" dirty="0">
                <a:solidFill>
                  <a:srgbClr val="000000"/>
                </a:solidFill>
                <a:latin typeface="Arial" panose="020B0604020202020204" pitchFamily="34" charset="0"/>
                <a:cs typeface="Arial" panose="020B0604020202020204" pitchFamily="34" charset="0"/>
              </a:rPr>
              <a:t> sutures were placed into the corners of the SVC, tacking it to the posterior wall of the pulmonary artery</a:t>
            </a:r>
            <a:r>
              <a:rPr lang="en-US" dirty="0">
                <a:solidFill>
                  <a:srgbClr val="000000"/>
                </a:solidFill>
                <a:latin typeface="Arial" panose="020B0604020202020204" pitchFamily="34" charset="0"/>
                <a:cs typeface="Arial" panose="020B0604020202020204" pitchFamily="34" charset="0"/>
              </a:rPr>
              <a:t>. We then sutured the posterior wall of the Glenn anastomosis using 6-0 PDS in a running fashion. After completing the posterior suture line, a </a:t>
            </a:r>
            <a:r>
              <a:rPr lang="en-US" b="1" dirty="0">
                <a:solidFill>
                  <a:srgbClr val="000000"/>
                </a:solidFill>
                <a:latin typeface="Arial" panose="020B0604020202020204" pitchFamily="34" charset="0"/>
                <a:cs typeface="Arial" panose="020B0604020202020204" pitchFamily="34" charset="0"/>
              </a:rPr>
              <a:t>homograft patch was brought onto the field to patch the anterior anastomosis</a:t>
            </a:r>
            <a:r>
              <a:rPr lang="en-US" dirty="0">
                <a:solidFill>
                  <a:srgbClr val="000000"/>
                </a:solidFill>
                <a:latin typeface="Arial" panose="020B0604020202020204" pitchFamily="34" charset="0"/>
                <a:cs typeface="Arial" panose="020B0604020202020204" pitchFamily="34" charset="0"/>
              </a:rPr>
              <a:t>. It was then cut to size and brought onto the field. The patch was then sutured to the pulmonary arteries using 6-0 </a:t>
            </a:r>
            <a:r>
              <a:rPr lang="en-US" dirty="0" err="1">
                <a:solidFill>
                  <a:srgbClr val="000000"/>
                </a:solidFill>
                <a:latin typeface="Arial" panose="020B0604020202020204" pitchFamily="34" charset="0"/>
                <a:cs typeface="Arial" panose="020B0604020202020204" pitchFamily="34" charset="0"/>
              </a:rPr>
              <a:t>Prolene</a:t>
            </a:r>
            <a:r>
              <a:rPr lang="en-US" dirty="0">
                <a:solidFill>
                  <a:srgbClr val="000000"/>
                </a:solidFill>
                <a:latin typeface="Arial" panose="020B0604020202020204" pitchFamily="34" charset="0"/>
                <a:cs typeface="Arial" panose="020B0604020202020204" pitchFamily="34" charset="0"/>
              </a:rPr>
              <a:t> in a running fashion and then bringing the patch up onto the anterior wall of the SVC to complete our Glenn anastomosis. After completing the suture line, the clamp was removed off of the SVC, and then the clamps were removed off the right and left. The </a:t>
            </a:r>
            <a:r>
              <a:rPr lang="en-US" dirty="0" err="1">
                <a:solidFill>
                  <a:srgbClr val="000000"/>
                </a:solidFill>
                <a:latin typeface="Arial" panose="020B0604020202020204" pitchFamily="34" charset="0"/>
                <a:cs typeface="Arial" panose="020B0604020202020204" pitchFamily="34" charset="0"/>
              </a:rPr>
              <a:t>Yasargils</a:t>
            </a:r>
            <a:r>
              <a:rPr lang="en-US" dirty="0">
                <a:solidFill>
                  <a:srgbClr val="000000"/>
                </a:solidFill>
                <a:latin typeface="Arial" panose="020B0604020202020204" pitchFamily="34" charset="0"/>
                <a:cs typeface="Arial" panose="020B0604020202020204" pitchFamily="34" charset="0"/>
              </a:rPr>
              <a:t> were removed from the RPA, and clamp was removed off the LPA. The Glenn filled well without evidence of stenosis or kinking.”</a:t>
            </a:r>
          </a:p>
          <a:p>
            <a:endParaRPr lang="en-US" dirty="0"/>
          </a:p>
        </p:txBody>
      </p:sp>
    </p:spTree>
    <p:extLst>
      <p:ext uri="{BB962C8B-B14F-4D97-AF65-F5344CB8AC3E}">
        <p14:creationId xmlns:p14="http://schemas.microsoft.com/office/powerpoint/2010/main" val="4006910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none" spc="0" dirty="0">
                <a:solidFill>
                  <a:srgbClr val="0070C0"/>
                </a:solidFill>
                <a:latin typeface="Arial" panose="020B0604020202020204" pitchFamily="34" charset="0"/>
                <a:cs typeface="Arial" panose="020B0604020202020204" pitchFamily="34" charset="0"/>
              </a:rPr>
              <a:t>Case Study #2 answers</a:t>
            </a:r>
            <a:endParaRPr lang="en-US"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4128" y="1808921"/>
            <a:ext cx="10107698" cy="4810539"/>
          </a:xfrm>
        </p:spPr>
        <p:txBody>
          <a:bodyPr/>
          <a:lstStyle/>
          <a:p>
            <a:pPr marL="0" lvl="0" indent="0" defTabSz="457200">
              <a:lnSpc>
                <a:spcPct val="100000"/>
              </a:lnSpc>
              <a:spcBef>
                <a:spcPts val="0"/>
              </a:spcBef>
              <a:spcAft>
                <a:spcPts val="600"/>
              </a:spcAft>
              <a:buClr>
                <a:srgbClr val="F47B20"/>
              </a:buClr>
              <a:buSzTx/>
              <a:buNone/>
            </a:pPr>
            <a:r>
              <a:rPr lang="en-US" sz="2400" b="1" i="1" u="sng" dirty="0">
                <a:solidFill>
                  <a:srgbClr val="000000"/>
                </a:solidFill>
                <a:latin typeface="Arial" panose="020B0604020202020204" pitchFamily="34" charset="0"/>
                <a:cs typeface="Arial" panose="020B0604020202020204" pitchFamily="34" charset="0"/>
              </a:rPr>
              <a:t>Diagnosis:</a:t>
            </a:r>
          </a:p>
          <a:p>
            <a:pPr marL="457200" lvl="0" indent="-457200" defTabSz="457200">
              <a:lnSpc>
                <a:spcPct val="100000"/>
              </a:lnSpc>
              <a:spcBef>
                <a:spcPts val="0"/>
              </a:spcBef>
              <a:spcAft>
                <a:spcPts val="600"/>
              </a:spcAft>
              <a:buClr>
                <a:srgbClr val="F47B20"/>
              </a:buClr>
              <a:buSzTx/>
              <a:buFont typeface="+mj-lt"/>
              <a:buAutoNum type="arabicPeriod"/>
            </a:pPr>
            <a:r>
              <a:rPr lang="en-US" sz="2400" dirty="0" err="1">
                <a:solidFill>
                  <a:srgbClr val="000000"/>
                </a:solidFill>
                <a:latin typeface="Arial" panose="020B0604020202020204" pitchFamily="34" charset="0"/>
                <a:cs typeface="Arial" panose="020B0604020202020204" pitchFamily="34" charset="0"/>
              </a:rPr>
              <a:t>Hypoplastic</a:t>
            </a:r>
            <a:r>
              <a:rPr lang="en-US" sz="2400" dirty="0">
                <a:solidFill>
                  <a:srgbClr val="000000"/>
                </a:solidFill>
                <a:latin typeface="Arial" panose="020B0604020202020204" pitchFamily="34" charset="0"/>
                <a:cs typeface="Arial" panose="020B0604020202020204" pitchFamily="34" charset="0"/>
              </a:rPr>
              <a:t> left heart syndrome  </a:t>
            </a:r>
            <a:r>
              <a:rPr lang="en-US" sz="2700" b="1" dirty="0">
                <a:solidFill>
                  <a:srgbClr val="FF9900"/>
                </a:solidFill>
                <a:latin typeface="Arial" panose="020B0604020202020204" pitchFamily="34" charset="0"/>
                <a:cs typeface="Arial" panose="020B0604020202020204" pitchFamily="34" charset="0"/>
              </a:rPr>
              <a:t>Q234</a:t>
            </a:r>
            <a:endParaRPr lang="en-US" sz="20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endParaRPr lang="en-US" sz="2800" dirty="0">
              <a:solidFill>
                <a:srgbClr val="000000"/>
              </a:solidFill>
              <a:latin typeface="Arial" panose="020B0604020202020204" pitchFamily="34"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2400" b="1" i="1" u="sng" dirty="0">
                <a:solidFill>
                  <a:srgbClr val="000000"/>
                </a:solidFill>
                <a:latin typeface="Arial" panose="020B0604020202020204" pitchFamily="34" charset="0"/>
                <a:cs typeface="Arial" panose="020B0604020202020204" pitchFamily="34" charset="0"/>
              </a:rPr>
              <a:t>Procedures:</a:t>
            </a: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14300" lvl="0" indent="-457200" defTabSz="457200">
              <a:lnSpc>
                <a:spcPct val="105000"/>
              </a:lnSpc>
              <a:spcBef>
                <a:spcPts val="0"/>
              </a:spcBef>
              <a:spcAft>
                <a:spcPts val="800"/>
              </a:spcAft>
              <a:buClr>
                <a:srgbClr val="F47B20"/>
              </a:buClr>
              <a:buSzTx/>
              <a:buFont typeface="+mj-lt"/>
              <a:buAutoNum type="arabicPeriod"/>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Sano takedown </a:t>
            </a:r>
            <a:r>
              <a:rPr lang="en-US" sz="2800" b="1" dirty="0">
                <a:solidFill>
                  <a:srgbClr val="FF9900"/>
                </a:solidFill>
                <a:latin typeface="Arial" panose="020B0604020202020204" pitchFamily="34" charset="0"/>
                <a:ea typeface="Calibri" panose="020F0502020204030204" pitchFamily="34" charset="0"/>
                <a:cs typeface="Arial" panose="020B0604020202020204" pitchFamily="34" charset="0"/>
              </a:rPr>
              <a:t>02PY0JZ,  02PA0JZ</a:t>
            </a:r>
          </a:p>
          <a:p>
            <a:pPr marL="114300" lvl="0" indent="-457200" defTabSz="457200">
              <a:lnSpc>
                <a:spcPct val="105000"/>
              </a:lnSpc>
              <a:spcBef>
                <a:spcPts val="0"/>
              </a:spcBef>
              <a:spcAft>
                <a:spcPts val="800"/>
              </a:spcAft>
              <a:buClr>
                <a:srgbClr val="F47B20"/>
              </a:buClr>
              <a:buSzTx/>
              <a:buFont typeface="+mj-lt"/>
              <a:buAutoNum type="arabicPeriod"/>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Bidirectional Glenn  </a:t>
            </a:r>
            <a:r>
              <a:rPr lang="en-US" sz="2800" b="1" dirty="0">
                <a:solidFill>
                  <a:srgbClr val="FF9900"/>
                </a:solidFill>
                <a:latin typeface="Arial" panose="020B0604020202020204" pitchFamily="34" charset="0"/>
                <a:ea typeface="Calibri" panose="020F0502020204030204" pitchFamily="34" charset="0"/>
                <a:cs typeface="Arial" panose="020B0604020202020204" pitchFamily="34" charset="0"/>
              </a:rPr>
              <a:t>021V0ZQ, 02UP0KZ</a:t>
            </a:r>
          </a:p>
          <a:p>
            <a:pPr marL="114300" lvl="0" indent="-457200" defTabSz="457200">
              <a:lnSpc>
                <a:spcPct val="105000"/>
              </a:lnSpc>
              <a:spcBef>
                <a:spcPts val="0"/>
              </a:spcBef>
              <a:spcAft>
                <a:spcPts val="800"/>
              </a:spcAft>
              <a:buClr>
                <a:srgbClr val="F47B20"/>
              </a:buClr>
              <a:buSzTx/>
              <a:buFont typeface="+mj-lt"/>
              <a:buAutoNum type="arabicPeriod"/>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Cardiopulmonary Bypass </a:t>
            </a:r>
            <a:r>
              <a:rPr lang="en-US" sz="2800" b="1" dirty="0">
                <a:solidFill>
                  <a:srgbClr val="FF9900"/>
                </a:solidFill>
                <a:latin typeface="Arial" panose="020B0604020202020204" pitchFamily="34" charset="0"/>
                <a:ea typeface="Calibri" panose="020F0502020204030204" pitchFamily="34" charset="0"/>
                <a:cs typeface="Arial" panose="020B0604020202020204" pitchFamily="34" charset="0"/>
              </a:rPr>
              <a:t>5A1221Z</a:t>
            </a:r>
          </a:p>
          <a:p>
            <a:endParaRPr lang="en-US" dirty="0"/>
          </a:p>
        </p:txBody>
      </p:sp>
    </p:spTree>
    <p:extLst>
      <p:ext uri="{BB962C8B-B14F-4D97-AF65-F5344CB8AC3E}">
        <p14:creationId xmlns:p14="http://schemas.microsoft.com/office/powerpoint/2010/main" val="3988097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Coding clinics</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 Correction </a:t>
            </a:r>
            <a:r>
              <a:rPr lang="en-US" sz="2400" b="1" dirty="0">
                <a:latin typeface="Arial" panose="020B0604020202020204" pitchFamily="34" charset="0"/>
                <a:cs typeface="Arial" panose="020B0604020202020204" pitchFamily="34" charset="0"/>
              </a:rPr>
              <a:t>of congenital heart defects </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ICD-10-CM/PCS Coding Clinic, Fourth Quarter ICD-10 2016 Pages: 102-109 Effective with discharges: October 1, </a:t>
            </a:r>
            <a:r>
              <a:rPr lang="en-US" sz="2400" dirty="0" smtClean="0">
                <a:latin typeface="Arial" panose="020B0604020202020204" pitchFamily="34" charset="0"/>
                <a:cs typeface="Arial" panose="020B0604020202020204" pitchFamily="34" charset="0"/>
              </a:rPr>
              <a:t>2016</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Root </a:t>
            </a:r>
            <a:r>
              <a:rPr lang="en-US" sz="2400" b="1" dirty="0">
                <a:latin typeface="Arial" panose="020B0604020202020204" pitchFamily="34" charset="0"/>
                <a:cs typeface="Arial" panose="020B0604020202020204" pitchFamily="34" charset="0"/>
              </a:rPr>
              <a:t>operation - Creation 	</a:t>
            </a:r>
          </a:p>
          <a:p>
            <a:r>
              <a:rPr lang="en-US" sz="2400" dirty="0">
                <a:latin typeface="Arial" panose="020B0604020202020204" pitchFamily="34" charset="0"/>
                <a:cs typeface="Arial" panose="020B0604020202020204" pitchFamily="34" charset="0"/>
              </a:rPr>
              <a:t>ICD-10-CM/PCS Coding Clinic, Fourth Quarter ICD-10 2016 Page: 101 Effective with discharges: October 1, </a:t>
            </a:r>
            <a:r>
              <a:rPr lang="en-US" sz="2400" dirty="0" smtClean="0">
                <a:latin typeface="Arial" panose="020B0604020202020204" pitchFamily="34" charset="0"/>
                <a:cs typeface="Arial" panose="020B0604020202020204" pitchFamily="34" charset="0"/>
              </a:rPr>
              <a:t>2016</a:t>
            </a:r>
          </a:p>
          <a:p>
            <a:pPr marL="128016" lvl="1" indent="0">
              <a:buNone/>
            </a:pPr>
            <a:endParaRPr lang="en-US" sz="20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1501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Thoracic aorta, ascending/arch and descending </a:t>
            </a:r>
          </a:p>
        </p:txBody>
      </p:sp>
      <p:sp>
        <p:nvSpPr>
          <p:cNvPr id="3" name="Content Placeholder 2"/>
          <p:cNvSpPr>
            <a:spLocks noGrp="1"/>
          </p:cNvSpPr>
          <p:nvPr>
            <p:ph idx="1"/>
          </p:nvPr>
        </p:nvSpPr>
        <p:spPr>
          <a:xfrm>
            <a:off x="1024128" y="2084832"/>
            <a:ext cx="9908915" cy="4435238"/>
          </a:xfrm>
        </p:spPr>
        <p:txBody>
          <a:bodyPr/>
          <a:lstStyle/>
          <a:p>
            <a:pPr marL="0" lvl="0" indent="0" defTabSz="457200">
              <a:lnSpc>
                <a:spcPct val="100000"/>
              </a:lnSpc>
              <a:spcBef>
                <a:spcPts val="0"/>
              </a:spcBef>
              <a:spcAft>
                <a:spcPts val="600"/>
              </a:spcAft>
              <a:buClr>
                <a:srgbClr val="F47B20"/>
              </a:buClr>
              <a:buSzTx/>
              <a:buNone/>
            </a:pPr>
            <a:r>
              <a:rPr lang="en-US" sz="1800" dirty="0">
                <a:solidFill>
                  <a:srgbClr val="000000"/>
                </a:solidFill>
                <a:latin typeface="Arial" panose="020B0604020202020204" pitchFamily="34" charset="0"/>
                <a:cs typeface="Arial" panose="020B0604020202020204" pitchFamily="34" charset="0"/>
              </a:rPr>
              <a:t>ICD-10-CM/PCS Coding Clinic, Fourth Quarter ICD-10 2016 Pages: 80-81 Effective with discharges: October 1, 2016</a:t>
            </a:r>
          </a:p>
          <a:p>
            <a:pPr marL="0" lvl="0" indent="0" defTabSz="457200">
              <a:lnSpc>
                <a:spcPct val="100000"/>
              </a:lnSpc>
              <a:spcBef>
                <a:spcPts val="0"/>
              </a:spcBef>
              <a:spcAft>
                <a:spcPts val="600"/>
              </a:spcAft>
              <a:buClr>
                <a:srgbClr val="F47B20"/>
              </a:buClr>
              <a:buSzTx/>
              <a:buNone/>
            </a:pPr>
            <a:r>
              <a:rPr lang="en-US" dirty="0">
                <a:solidFill>
                  <a:srgbClr val="000000"/>
                </a:solidFill>
                <a:latin typeface="Arial" panose="020B0604020202020204" pitchFamily="34" charset="0"/>
                <a:cs typeface="Arial" panose="020B0604020202020204" pitchFamily="34" charset="0"/>
              </a:rPr>
              <a:t>The thoracic aorta extends from the aortic valve to the diaphragm (the portion below the diaphragm is the abdominal aorta). The thoracic aorta has three anatomic segments: </a:t>
            </a:r>
          </a:p>
          <a:p>
            <a:pPr marL="457200" lvl="0" indent="-457200" defTabSz="457200">
              <a:lnSpc>
                <a:spcPct val="100000"/>
              </a:lnSpc>
              <a:spcBef>
                <a:spcPts val="0"/>
              </a:spcBef>
              <a:spcAft>
                <a:spcPts val="600"/>
              </a:spcAft>
              <a:buClr>
                <a:srgbClr val="F47B20"/>
              </a:buClr>
              <a:buSzTx/>
              <a:buFont typeface="+mj-lt"/>
              <a:buAutoNum type="arabicPeriod"/>
            </a:pPr>
            <a:r>
              <a:rPr lang="en-US" dirty="0">
                <a:solidFill>
                  <a:srgbClr val="000000"/>
                </a:solidFill>
                <a:latin typeface="Arial" panose="020B0604020202020204" pitchFamily="34" charset="0"/>
                <a:cs typeface="Arial" panose="020B0604020202020204" pitchFamily="34" charset="0"/>
              </a:rPr>
              <a:t>ascending aorta, which runs from the aortic valve to the arch</a:t>
            </a:r>
          </a:p>
          <a:p>
            <a:pPr marL="457200" lvl="0" indent="-457200" defTabSz="457200">
              <a:lnSpc>
                <a:spcPct val="100000"/>
              </a:lnSpc>
              <a:spcBef>
                <a:spcPts val="0"/>
              </a:spcBef>
              <a:spcAft>
                <a:spcPts val="600"/>
              </a:spcAft>
              <a:buClr>
                <a:srgbClr val="F47B20"/>
              </a:buClr>
              <a:buSzTx/>
              <a:buFont typeface="+mj-lt"/>
              <a:buAutoNum type="arabicPeriod"/>
            </a:pPr>
            <a:r>
              <a:rPr lang="en-US" dirty="0">
                <a:solidFill>
                  <a:srgbClr val="000000"/>
                </a:solidFill>
                <a:latin typeface="Arial" panose="020B0604020202020204" pitchFamily="34" charset="0"/>
                <a:cs typeface="Arial" panose="020B0604020202020204" pitchFamily="34" charset="0"/>
              </a:rPr>
              <a:t> arch, which gives rise to the </a:t>
            </a:r>
            <a:r>
              <a:rPr lang="en-US" dirty="0" err="1">
                <a:solidFill>
                  <a:srgbClr val="000000"/>
                </a:solidFill>
                <a:latin typeface="Arial" panose="020B0604020202020204" pitchFamily="34" charset="0"/>
                <a:cs typeface="Arial" panose="020B0604020202020204" pitchFamily="34" charset="0"/>
              </a:rPr>
              <a:t>precerebral</a:t>
            </a:r>
            <a:r>
              <a:rPr lang="en-US" dirty="0">
                <a:solidFill>
                  <a:srgbClr val="000000"/>
                </a:solidFill>
                <a:latin typeface="Arial" panose="020B0604020202020204" pitchFamily="34" charset="0"/>
                <a:cs typeface="Arial" panose="020B0604020202020204" pitchFamily="34" charset="0"/>
              </a:rPr>
              <a:t> arteries supplying the neck and the head, including the brachiocephalic (innominate) artery, left common carotid artery, and left </a:t>
            </a:r>
            <a:r>
              <a:rPr lang="en-US" dirty="0" err="1">
                <a:solidFill>
                  <a:srgbClr val="000000"/>
                </a:solidFill>
                <a:latin typeface="Arial" panose="020B0604020202020204" pitchFamily="34" charset="0"/>
                <a:cs typeface="Arial" panose="020B0604020202020204" pitchFamily="34" charset="0"/>
              </a:rPr>
              <a:t>subclavian</a:t>
            </a:r>
            <a:r>
              <a:rPr lang="en-US" dirty="0">
                <a:solidFill>
                  <a:srgbClr val="000000"/>
                </a:solidFill>
                <a:latin typeface="Arial" panose="020B0604020202020204" pitchFamily="34" charset="0"/>
                <a:cs typeface="Arial" panose="020B0604020202020204" pitchFamily="34" charset="0"/>
              </a:rPr>
              <a:t> artery</a:t>
            </a:r>
          </a:p>
          <a:p>
            <a:pPr marL="457200" lvl="0" indent="-457200" defTabSz="457200">
              <a:lnSpc>
                <a:spcPct val="100000"/>
              </a:lnSpc>
              <a:spcBef>
                <a:spcPts val="0"/>
              </a:spcBef>
              <a:spcAft>
                <a:spcPts val="600"/>
              </a:spcAft>
              <a:buClr>
                <a:srgbClr val="F47B20"/>
              </a:buClr>
              <a:buSzTx/>
              <a:buFont typeface="+mj-lt"/>
              <a:buAutoNum type="arabicPeriod"/>
            </a:pPr>
            <a:r>
              <a:rPr lang="en-US" dirty="0">
                <a:solidFill>
                  <a:srgbClr val="000000"/>
                </a:solidFill>
                <a:latin typeface="Arial" panose="020B0604020202020204" pitchFamily="34" charset="0"/>
                <a:cs typeface="Arial" panose="020B0604020202020204" pitchFamily="34" charset="0"/>
              </a:rPr>
              <a:t>descending thoracic aorta, which runs from the arch to the diaphragm.</a:t>
            </a:r>
          </a:p>
          <a:p>
            <a:endParaRPr lang="en-US" dirty="0"/>
          </a:p>
        </p:txBody>
      </p:sp>
    </p:spTree>
    <p:extLst>
      <p:ext uri="{BB962C8B-B14F-4D97-AF65-F5344CB8AC3E}">
        <p14:creationId xmlns:p14="http://schemas.microsoft.com/office/powerpoint/2010/main" val="31218794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665580" y="1779943"/>
            <a:ext cx="5862194" cy="5035474"/>
          </a:xfrm>
          <a:prstGeom prst="rect">
            <a:avLst/>
          </a:prstGeom>
        </p:spPr>
      </p:pic>
      <p:sp>
        <p:nvSpPr>
          <p:cNvPr id="6" name="TextBox 5"/>
          <p:cNvSpPr txBox="1"/>
          <p:nvPr/>
        </p:nvSpPr>
        <p:spPr>
          <a:xfrm>
            <a:off x="9839739" y="5956530"/>
            <a:ext cx="1808922" cy="553998"/>
          </a:xfrm>
          <a:prstGeom prst="rect">
            <a:avLst/>
          </a:prstGeom>
          <a:noFill/>
        </p:spPr>
        <p:txBody>
          <a:bodyPr wrap="square" rtlCol="0">
            <a:spAutoFit/>
          </a:bodyPr>
          <a:lstStyle/>
          <a:p>
            <a:pPr lvl="0"/>
            <a:r>
              <a:rPr lang="en-US" sz="1000">
                <a:solidFill>
                  <a:srgbClr val="000000"/>
                </a:solidFill>
                <a:latin typeface="Calibri"/>
              </a:rPr>
              <a:t>By Neo luna - Own work, CC0, https://commons.wikimedia.org/w/index.php?curid=7932410</a:t>
            </a:r>
            <a:endParaRPr lang="en-US" sz="1000" dirty="0">
              <a:solidFill>
                <a:srgbClr val="000000"/>
              </a:solidFill>
              <a:latin typeface="Calibri"/>
            </a:endParaRPr>
          </a:p>
        </p:txBody>
      </p:sp>
    </p:spTree>
    <p:extLst>
      <p:ext uri="{BB962C8B-B14F-4D97-AF65-F5344CB8AC3E}">
        <p14:creationId xmlns:p14="http://schemas.microsoft.com/office/powerpoint/2010/main" val="33390672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References</a:t>
            </a:r>
          </a:p>
        </p:txBody>
      </p:sp>
      <p:sp>
        <p:nvSpPr>
          <p:cNvPr id="3" name="Content Placeholder 2"/>
          <p:cNvSpPr>
            <a:spLocks noGrp="1"/>
          </p:cNvSpPr>
          <p:nvPr>
            <p:ph idx="1"/>
          </p:nvPr>
        </p:nvSpPr>
        <p:spPr>
          <a:xfrm>
            <a:off x="1024129" y="1828800"/>
            <a:ext cx="9720072" cy="4691270"/>
          </a:xfrm>
        </p:spPr>
        <p:txBody>
          <a:bodyPr>
            <a:normAutofit fontScale="92500" lnSpcReduction="10000"/>
          </a:bodyPr>
          <a:lstStyle/>
          <a:p>
            <a:pPr marL="0" lvl="0" indent="0" defTabSz="457200">
              <a:buClr>
                <a:srgbClr val="F47B20"/>
              </a:buClr>
              <a:buSzTx/>
              <a:buNone/>
            </a:pP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Bhimji</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S. (2016). Tetralogy of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Fallot</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Medscape. </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Retrieved from 	</a:t>
            </a:r>
            <a:r>
              <a:rPr lang="en-US" sz="16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http://emedicine.medscape.com/article/2035949-overview#a8</a:t>
            </a:r>
            <a:endParaRPr lang="en-US" sz="1600"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buClr>
                <a:srgbClr val="F47B20"/>
              </a:buClr>
              <a:buSzTx/>
              <a:buNone/>
            </a:pP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Centers for Disease Control and Prevention.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Facts about Total Anomalous Pulmonary Venous Return 	or TAPVR. </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Retrieved from</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 </a:t>
            </a:r>
            <a:r>
              <a:rPr lang="en-US" sz="16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https://</a:t>
            </a:r>
            <a:r>
              <a:rPr lang="en-US" sz="1600"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www.cdc.gov/ncbddd/heartdefects/tapvr.html</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lvl="0" indent="0" defTabSz="457200">
              <a:buClr>
                <a:srgbClr val="F47B20"/>
              </a:buClr>
              <a:buSzTx/>
              <a:buNone/>
            </a:pP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Cove Point Foundation- Congenital Heart Disease, Helen B. </a:t>
            </a:r>
            <a:r>
              <a:rPr lang="en-US" sz="1600" dirty="0" err="1" smtClean="0">
                <a:solidFill>
                  <a:srgbClr val="2E2B21"/>
                </a:solidFill>
                <a:latin typeface="Arial" panose="020B0604020202020204" pitchFamily="34" charset="0"/>
                <a:ea typeface="Times New Roman" panose="02020603050405020304" pitchFamily="18" charset="0"/>
                <a:cs typeface="Arial" panose="020B0604020202020204" pitchFamily="34" charset="0"/>
              </a:rPr>
              <a:t>Taussig</a:t>
            </a: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 Children’s Heart Center, Johns Hopkins University</a:t>
            </a:r>
          </a:p>
          <a:p>
            <a:pPr marL="0" lvl="0" indent="0" defTabSz="457200">
              <a:buClr>
                <a:srgbClr val="F47B20"/>
              </a:buClr>
              <a:buSzTx/>
              <a:buNone/>
            </a:pP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Greenleaf</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C.E.,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Urencio</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M., Salazar, J. D., &amp; Dodge- Khatami, A. (2016).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Hypoplastic</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left heart 	syndrome: current perspectives.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Translational Pediatrics, 5</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(3): 142-147. </a:t>
            </a: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DOI:10.21037/tp.2016.05.04</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buClr>
                <a:srgbClr val="F47B20"/>
              </a:buClr>
              <a:buSzTx/>
              <a:buNone/>
            </a:pP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Kuroczynski</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W.,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Senft</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D.,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Elsaesser</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A., &amp;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Kampmann</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C. (2014). Clinical research: Intra- or </a:t>
            </a:r>
            <a:r>
              <a:rPr lang="en-US" sz="1600" dirty="0" err="1" smtClean="0">
                <a:solidFill>
                  <a:srgbClr val="2E2B21"/>
                </a:solidFill>
                <a:latin typeface="Arial" panose="020B0604020202020204" pitchFamily="34" charset="0"/>
                <a:ea typeface="Times New Roman" panose="02020603050405020304" pitchFamily="18" charset="0"/>
                <a:cs typeface="Arial" panose="020B0604020202020204" pitchFamily="34" charset="0"/>
              </a:rPr>
              <a:t>extracardiac</a:t>
            </a: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Fontan</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operation? A simple strategy when to do what.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Archives of Medical </a:t>
            </a:r>
            <a:r>
              <a:rPr lang="en-US" sz="1600" i="1"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Science</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 10 </a:t>
            </a: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4), 706-710. DOI: https://doi.org/10.5114/aoms.2013.33432</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buClr>
                <a:srgbClr val="F47B20"/>
              </a:buClr>
              <a:buSzTx/>
              <a:buNone/>
            </a:pP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Mayo Clinic. </a:t>
            </a:r>
            <a:r>
              <a:rPr lang="en-US" sz="1600" i="1" dirty="0" err="1">
                <a:solidFill>
                  <a:srgbClr val="2E2B21"/>
                </a:solidFill>
                <a:latin typeface="Arial" panose="020B0604020202020204" pitchFamily="34" charset="0"/>
                <a:ea typeface="Times New Roman" panose="02020603050405020304" pitchFamily="18" charset="0"/>
                <a:cs typeface="Arial" panose="020B0604020202020204" pitchFamily="34" charset="0"/>
              </a:rPr>
              <a:t>Hypoplastic</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 left heart syndrome.</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Retrieved from 	</a:t>
            </a:r>
            <a:r>
              <a:rPr lang="en-US" sz="14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http://www.mayoclinic.org/diseasesconditions/hypoplastic-left-heart-syndrome/home/ovc-20164178</a:t>
            </a: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Mayo Clinic.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Tetralogy of </a:t>
            </a:r>
            <a:r>
              <a:rPr lang="en-US" sz="1600" i="1" dirty="0" err="1">
                <a:solidFill>
                  <a:srgbClr val="2E2B21"/>
                </a:solidFill>
                <a:latin typeface="Arial" panose="020B0604020202020204" pitchFamily="34" charset="0"/>
                <a:ea typeface="Times New Roman" panose="02020603050405020304" pitchFamily="18" charset="0"/>
                <a:cs typeface="Arial" panose="020B0604020202020204" pitchFamily="34" charset="0"/>
              </a:rPr>
              <a:t>Fallot</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Retrieved from</a:t>
            </a:r>
          </a:p>
          <a:p>
            <a:pPr marL="0" lvl="0" indent="0" defTabSz="457200">
              <a:lnSpc>
                <a:spcPct val="100000"/>
              </a:lnSpc>
              <a:spcBef>
                <a:spcPts val="0"/>
              </a:spcBef>
              <a:spcAft>
                <a:spcPts val="600"/>
              </a:spcAft>
              <a:buClr>
                <a:srgbClr val="F47B20"/>
              </a:buClr>
              <a:buSzTx/>
              <a:buNone/>
            </a:pP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a:t>
            </a:r>
            <a:r>
              <a:rPr lang="en-US" sz="14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a:rPr>
              <a:t>http://www.mayoclinic.org/diseases-conditions/tetralogy-of-fallot/basics/definition/con-20043262</a:t>
            </a: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Mayo Clinic.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Transposition of the great vessels. </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Retrieved from </a:t>
            </a:r>
            <a:r>
              <a:rPr lang="en-US" sz="1400"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6"/>
              </a:rPr>
              <a:t>http</a:t>
            </a:r>
            <a:r>
              <a:rPr lang="en-US" sz="14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6"/>
              </a:rPr>
              <a:t>://www.mayoclinic.org/diseases-conditions/transposition-of-the-great arteries/home/ovc-20169432</a:t>
            </a:r>
            <a:endPar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4066022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References</a:t>
            </a:r>
          </a:p>
        </p:txBody>
      </p:sp>
      <p:sp>
        <p:nvSpPr>
          <p:cNvPr id="3" name="Content Placeholder 2"/>
          <p:cNvSpPr>
            <a:spLocks noGrp="1"/>
          </p:cNvSpPr>
          <p:nvPr>
            <p:ph idx="1"/>
          </p:nvPr>
        </p:nvSpPr>
        <p:spPr>
          <a:xfrm>
            <a:off x="1024128" y="1769165"/>
            <a:ext cx="9948672" cy="4850296"/>
          </a:xfrm>
        </p:spPr>
        <p:txBody>
          <a:bodyPr/>
          <a:lstStyle/>
          <a:p>
            <a:pPr marL="0" lvl="0" indent="0" defTabSz="457200">
              <a:buClr>
                <a:srgbClr val="F47B20"/>
              </a:buClr>
              <a:buSzTx/>
              <a:buNone/>
            </a:pP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MedlinePlus</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Total anomalous pulmonary venous return.</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Retrieved from                                               	</a:t>
            </a:r>
            <a:r>
              <a:rPr lang="en-US" sz="16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https://medlineplus.gov/ency/article/001115.htm</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buClr>
                <a:srgbClr val="F47B20"/>
              </a:buClr>
              <a:buSzTx/>
              <a:buNone/>
            </a:pP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NORD- National Organization of Rare Disorders</a:t>
            </a:r>
          </a:p>
          <a:p>
            <a:pPr marL="0" lvl="0" indent="0" defTabSz="457200">
              <a:buClr>
                <a:srgbClr val="F47B20"/>
              </a:buClr>
              <a:buSzTx/>
              <a:buNone/>
            </a:pPr>
            <a:r>
              <a:rPr lang="en-US" sz="1600" dirty="0" err="1" smtClean="0">
                <a:solidFill>
                  <a:srgbClr val="2E2B21"/>
                </a:solidFill>
                <a:latin typeface="Arial" panose="020B0604020202020204" pitchFamily="34" charset="0"/>
                <a:ea typeface="Times New Roman" panose="02020603050405020304" pitchFamily="18" charset="0"/>
                <a:cs typeface="Arial" panose="020B0604020202020204" pitchFamily="34" charset="0"/>
              </a:rPr>
              <a:t>Ohye</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R.G.,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Schranz</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D., &amp;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D’Udekem</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Y. (2016). Current therapy for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hypoplastic</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left heart 	syndrome and related single ventricle lesions.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Circulation, 134.</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1265-1279. </a:t>
            </a: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DOI</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10.1161/CIRCULATIONAHA.116.022816</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buClr>
                <a:srgbClr val="F47B20"/>
              </a:buClr>
              <a:buSzTx/>
              <a:buNone/>
            </a:pPr>
            <a:r>
              <a:rPr lang="en-US" sz="1600" dirty="0" err="1" smtClean="0">
                <a:solidFill>
                  <a:srgbClr val="2E2B21"/>
                </a:solidFill>
                <a:latin typeface="Arial" panose="020B0604020202020204" pitchFamily="34" charset="0"/>
                <a:ea typeface="Times New Roman" panose="02020603050405020304" pitchFamily="18" charset="0"/>
                <a:cs typeface="Arial" panose="020B0604020202020204" pitchFamily="34" charset="0"/>
              </a:rPr>
              <a:t>Orphanet</a:t>
            </a: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 a portal for rare diseases and orphan drugs</a:t>
            </a:r>
          </a:p>
          <a:p>
            <a:pPr marL="0" lvl="0" indent="0" defTabSz="457200">
              <a:buClr>
                <a:srgbClr val="F47B20"/>
              </a:buClr>
              <a:buSzTx/>
              <a:buNone/>
            </a:pPr>
            <a:r>
              <a:rPr lang="en-US" sz="1600" dirty="0" err="1" smtClean="0">
                <a:solidFill>
                  <a:srgbClr val="2E2B21"/>
                </a:solidFill>
                <a:latin typeface="Arial" panose="020B0604020202020204" pitchFamily="34" charset="0"/>
                <a:ea typeface="Times New Roman" panose="02020603050405020304" pitchFamily="18" charset="0"/>
                <a:cs typeface="Arial" panose="020B0604020202020204" pitchFamily="34" charset="0"/>
              </a:rPr>
              <a:t>Patana</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R. (2015). Pediatric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hypoplastic</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left heart syndrome.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Pediatrics: Cardiac Disease and </a:t>
            </a:r>
            <a:r>
              <a:rPr lang="en-US" sz="1600" i="1" dirty="0" smtClean="0">
                <a:solidFill>
                  <a:srgbClr val="2E2B21"/>
                </a:solidFill>
                <a:latin typeface="Arial" panose="020B0604020202020204" pitchFamily="34" charset="0"/>
                <a:ea typeface="Times New Roman" panose="02020603050405020304" pitchFamily="18" charset="0"/>
                <a:cs typeface="Arial" panose="020B0604020202020204" pitchFamily="34" charset="0"/>
              </a:rPr>
              <a:t> Critical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Care Medicine</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Retrieved from   </a:t>
            </a:r>
            <a:r>
              <a:rPr lang="en-US" sz="1600"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http</a:t>
            </a:r>
            <a:r>
              <a:rPr lang="en-US" sz="16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://emedicine.medscape.com/article/890196-overview</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buClr>
                <a:srgbClr val="F47B20"/>
              </a:buClr>
              <a:buSzTx/>
              <a:buNone/>
            </a:pP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Ramaswamy</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P. (2014). Systemic to pulmonary artery shunting for palliation.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Pediatrics: Cardiac 	Disease and Critical Care Medicine</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Retrieved from </a:t>
            </a: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hlinkClick r:id="rId4"/>
              </a:rPr>
              <a:t>http</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hlinkClick r:id="rId4"/>
              </a:rPr>
              <a:t>://</a:t>
            </a:r>
            <a:r>
              <a:rPr lang="en-US" sz="1600" dirty="0" smtClean="0">
                <a:solidFill>
                  <a:srgbClr val="2E2B21"/>
                </a:solidFill>
                <a:latin typeface="Arial" panose="020B0604020202020204" pitchFamily="34" charset="0"/>
                <a:ea typeface="Times New Roman" panose="02020603050405020304" pitchFamily="18" charset="0"/>
                <a:cs typeface="Arial" panose="020B0604020202020204" pitchFamily="34" charset="0"/>
                <a:hlinkClick r:id="rId4"/>
              </a:rPr>
              <a:t>emedicine.medscape.com/article/905950-overview#a3</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buClr>
                <a:srgbClr val="F47B20"/>
              </a:buClr>
              <a:buSzTx/>
              <a:buNone/>
            </a:pP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Yabrodi</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M &amp;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Mastropietro</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C. W. (2016). </a:t>
            </a:r>
            <a:r>
              <a:rPr lang="en-US" sz="1600" dirty="0" err="1">
                <a:solidFill>
                  <a:srgbClr val="2E2B21"/>
                </a:solidFill>
                <a:latin typeface="Arial" panose="020B0604020202020204" pitchFamily="34" charset="0"/>
                <a:ea typeface="Times New Roman" panose="02020603050405020304" pitchFamily="18" charset="0"/>
                <a:cs typeface="Arial" panose="020B0604020202020204" pitchFamily="34" charset="0"/>
              </a:rPr>
              <a:t>Hypoplastic</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left heart syndrome: from comfort care to 	long-term survival. </a:t>
            </a:r>
            <a:r>
              <a:rPr lang="en-US" sz="1600" i="1" dirty="0">
                <a:solidFill>
                  <a:srgbClr val="2E2B21"/>
                </a:solidFill>
                <a:latin typeface="Arial" panose="020B0604020202020204" pitchFamily="34" charset="0"/>
                <a:ea typeface="Times New Roman" panose="02020603050405020304" pitchFamily="18" charset="0"/>
                <a:cs typeface="Arial" panose="020B0604020202020204" pitchFamily="34" charset="0"/>
              </a:rPr>
              <a:t>Pediatric RESEARCH</a:t>
            </a:r>
            <a:r>
              <a:rPr lang="en-US" sz="1600" dirty="0">
                <a:solidFill>
                  <a:srgbClr val="2E2B21"/>
                </a:solidFill>
                <a:latin typeface="Arial" panose="020B0604020202020204" pitchFamily="34" charset="0"/>
                <a:ea typeface="Times New Roman" panose="02020603050405020304" pitchFamily="18" charset="0"/>
                <a:cs typeface="Arial" panose="020B0604020202020204" pitchFamily="34" charset="0"/>
              </a:rPr>
              <a:t>. DOI:10.1038/pr.2016.194</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0" indent="0" defTabSz="457200">
              <a:lnSpc>
                <a:spcPct val="100000"/>
              </a:lnSpc>
              <a:spcBef>
                <a:spcPts val="0"/>
              </a:spcBef>
              <a:spcAft>
                <a:spcPts val="600"/>
              </a:spcAft>
              <a:buClr>
                <a:srgbClr val="F47B20"/>
              </a:buClr>
              <a:buSzTx/>
              <a:buNone/>
            </a:pPr>
            <a:endParaRPr lang="en-US" sz="1600" dirty="0">
              <a:solidFill>
                <a:srgbClr val="000000"/>
              </a:solidFill>
              <a:latin typeface="Calibri" panose="020F0502020204030204" pitchFamily="34" charset="0"/>
              <a:cs typeface="Arial"/>
            </a:endParaRPr>
          </a:p>
          <a:p>
            <a:endParaRPr lang="en-US" dirty="0"/>
          </a:p>
        </p:txBody>
      </p:sp>
    </p:spTree>
    <p:extLst>
      <p:ext uri="{BB962C8B-B14F-4D97-AF65-F5344CB8AC3E}">
        <p14:creationId xmlns:p14="http://schemas.microsoft.com/office/powerpoint/2010/main" val="302595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Ventricular septal defects</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7773" y="1934678"/>
            <a:ext cx="6718433" cy="4831881"/>
          </a:xfrm>
        </p:spPr>
        <p:txBody>
          <a:bodyPr numCol="1">
            <a:normAutofit fontScale="92500" lnSpcReduction="20000"/>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Hole in the ventricular septum</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Oxygenated blood moves from the left ventricle into the right ventricle, returning right back to the lungs again</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May result in CHF as early as 8 weeks</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May develop pulmonary HTN</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One of the most common CHD’s</a:t>
            </a:r>
          </a:p>
          <a:p>
            <a:pPr lvl="0">
              <a:buClr>
                <a:srgbClr val="1CADE4"/>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Surgery</a:t>
            </a:r>
            <a:endParaRPr lang="en-US" sz="2400" dirty="0">
              <a:latin typeface="Arial" panose="020B0604020202020204" pitchFamily="34" charset="0"/>
              <a:cs typeface="Arial" panose="020B0604020202020204" pitchFamily="34" charset="0"/>
            </a:endParaRPr>
          </a:p>
          <a:p>
            <a:pPr lvl="1">
              <a:buClr>
                <a:srgbClr val="1CADE4"/>
              </a:buClr>
              <a:buFont typeface="Arial" panose="020B0604020202020204" pitchFamily="34" charset="0"/>
              <a:buChar char="•"/>
            </a:pPr>
            <a:r>
              <a:rPr lang="en-US" sz="1900" dirty="0">
                <a:latin typeface="Arial" panose="020B0604020202020204" pitchFamily="34" charset="0"/>
                <a:cs typeface="Arial" panose="020B0604020202020204" pitchFamily="34" charset="0"/>
              </a:rPr>
              <a:t>Root </a:t>
            </a:r>
            <a:r>
              <a:rPr lang="en-US" sz="1900" dirty="0" smtClean="0">
                <a:latin typeface="Arial" panose="020B0604020202020204" pitchFamily="34" charset="0"/>
                <a:cs typeface="Arial" panose="020B0604020202020204" pitchFamily="34" charset="0"/>
              </a:rPr>
              <a:t>operation</a:t>
            </a:r>
          </a:p>
          <a:p>
            <a:pPr lvl="2">
              <a:buClr>
                <a:srgbClr val="1CADE4"/>
              </a:buClr>
              <a:buFont typeface="Arial" panose="020B0604020202020204" pitchFamily="34" charset="0"/>
              <a:buChar char="•"/>
            </a:pPr>
            <a:r>
              <a:rPr lang="en-US" sz="1900" dirty="0" smtClean="0">
                <a:latin typeface="Arial" panose="020B0604020202020204" pitchFamily="34" charset="0"/>
                <a:cs typeface="Arial" panose="020B0604020202020204" pitchFamily="34" charset="0"/>
              </a:rPr>
              <a:t>Repair</a:t>
            </a:r>
          </a:p>
          <a:p>
            <a:pPr lvl="3">
              <a:buClr>
                <a:srgbClr val="1CADE4"/>
              </a:buClr>
              <a:buFont typeface="Arial" panose="020B0604020202020204" pitchFamily="34" charset="0"/>
              <a:buChar char="•"/>
            </a:pPr>
            <a:r>
              <a:rPr lang="en-US" sz="1900" dirty="0" smtClean="0">
                <a:latin typeface="Arial" panose="020B0604020202020204" pitchFamily="34" charset="0"/>
                <a:cs typeface="Arial" panose="020B0604020202020204" pitchFamily="34" charset="0"/>
              </a:rPr>
              <a:t>Direct closure, ligation</a:t>
            </a:r>
          </a:p>
          <a:p>
            <a:pPr lvl="2">
              <a:buClr>
                <a:srgbClr val="1CADE4"/>
              </a:buClr>
              <a:buFont typeface="Arial" panose="020B0604020202020204" pitchFamily="34" charset="0"/>
              <a:buChar char="•"/>
            </a:pPr>
            <a:r>
              <a:rPr lang="en-US" sz="1900" dirty="0" smtClean="0">
                <a:latin typeface="Arial" panose="020B0604020202020204" pitchFamily="34" charset="0"/>
                <a:cs typeface="Arial" panose="020B0604020202020204" pitchFamily="34" charset="0"/>
              </a:rPr>
              <a:t>Excision</a:t>
            </a:r>
          </a:p>
          <a:p>
            <a:pPr lvl="3">
              <a:buClr>
                <a:srgbClr val="1CADE4"/>
              </a:buClr>
              <a:buFont typeface="Arial" panose="020B0604020202020204" pitchFamily="34" charset="0"/>
              <a:buChar char="•"/>
            </a:pPr>
            <a:r>
              <a:rPr lang="en-US" sz="1900" dirty="0" err="1" smtClean="0">
                <a:latin typeface="Arial" panose="020B0604020202020204" pitchFamily="34" charset="0"/>
                <a:cs typeface="Arial" panose="020B0604020202020204" pitchFamily="34" charset="0"/>
              </a:rPr>
              <a:t>Infunidbulectomy</a:t>
            </a:r>
            <a:r>
              <a:rPr lang="en-US" sz="1900" dirty="0" smtClean="0">
                <a:latin typeface="Arial" panose="020B0604020202020204" pitchFamily="34" charset="0"/>
                <a:cs typeface="Arial" panose="020B0604020202020204" pitchFamily="34" charset="0"/>
              </a:rPr>
              <a:t>  (right ventricle)</a:t>
            </a:r>
            <a:endParaRPr lang="en-US" sz="1900" dirty="0">
              <a:latin typeface="Arial" panose="020B0604020202020204" pitchFamily="34" charset="0"/>
              <a:cs typeface="Arial" panose="020B0604020202020204" pitchFamily="34" charset="0"/>
            </a:endParaRPr>
          </a:p>
          <a:p>
            <a:pPr lvl="2">
              <a:buClr>
                <a:srgbClr val="1CADE4"/>
              </a:buClr>
              <a:buFont typeface="Arial" panose="020B0604020202020204" pitchFamily="34" charset="0"/>
              <a:buChar char="•"/>
            </a:pPr>
            <a:r>
              <a:rPr lang="en-US" sz="1900" dirty="0" smtClean="0">
                <a:latin typeface="Arial" panose="020B0604020202020204" pitchFamily="34" charset="0"/>
                <a:cs typeface="Arial" panose="020B0604020202020204" pitchFamily="34" charset="0"/>
              </a:rPr>
              <a:t>Supplement</a:t>
            </a:r>
          </a:p>
          <a:p>
            <a:pPr lvl="3">
              <a:buClr>
                <a:srgbClr val="1CADE4"/>
              </a:buClr>
              <a:buFont typeface="Arial" panose="020B0604020202020204" pitchFamily="34" charset="0"/>
              <a:buChar char="•"/>
            </a:pPr>
            <a:r>
              <a:rPr lang="en-US" sz="1900" dirty="0" smtClean="0">
                <a:latin typeface="Arial" panose="020B0604020202020204" pitchFamily="34" charset="0"/>
                <a:cs typeface="Arial" panose="020B0604020202020204" pitchFamily="34" charset="0"/>
              </a:rPr>
              <a:t>Graft, patch, tissue</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577" y="1425232"/>
            <a:ext cx="4525233" cy="4844553"/>
          </a:xfrm>
          <a:prstGeom prst="rect">
            <a:avLst/>
          </a:prstGeom>
        </p:spPr>
      </p:pic>
      <p:sp>
        <p:nvSpPr>
          <p:cNvPr id="5" name="TextBox 4"/>
          <p:cNvSpPr txBox="1"/>
          <p:nvPr/>
        </p:nvSpPr>
        <p:spPr>
          <a:xfrm>
            <a:off x="8143406" y="6193944"/>
            <a:ext cx="3657600" cy="230832"/>
          </a:xfrm>
          <a:prstGeom prst="rect">
            <a:avLst/>
          </a:prstGeom>
          <a:noFill/>
        </p:spPr>
        <p:txBody>
          <a:bodyPr wrap="square" rtlCol="0">
            <a:spAutoFit/>
          </a:bodyPr>
          <a:lstStyle/>
          <a:p>
            <a:r>
              <a:rPr lang="en-US" sz="900" dirty="0" smtClean="0"/>
              <a:t>https</a:t>
            </a:r>
            <a:r>
              <a:rPr lang="en-US" sz="900" dirty="0"/>
              <a:t>://commons.wikimedia.org/w/index.php?curid=964413</a:t>
            </a:r>
          </a:p>
        </p:txBody>
      </p:sp>
    </p:spTree>
    <p:extLst>
      <p:ext uri="{BB962C8B-B14F-4D97-AF65-F5344CB8AC3E}">
        <p14:creationId xmlns:p14="http://schemas.microsoft.com/office/powerpoint/2010/main" val="1564451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latin typeface="Arial" panose="020B0604020202020204" pitchFamily="34" charset="0"/>
                <a:cs typeface="Arial" panose="020B0604020202020204" pitchFamily="34" charset="0"/>
              </a:rPr>
              <a:t>Coarctation</a:t>
            </a:r>
            <a:r>
              <a:rPr lang="en-US" sz="3200" b="1" dirty="0">
                <a:latin typeface="Arial" panose="020B0604020202020204" pitchFamily="34" charset="0"/>
                <a:cs typeface="Arial" panose="020B0604020202020204" pitchFamily="34" charset="0"/>
              </a:rPr>
              <a:t> of the aorta</a:t>
            </a:r>
          </a:p>
        </p:txBody>
      </p:sp>
      <p:sp>
        <p:nvSpPr>
          <p:cNvPr id="3" name="Content Placeholder 2"/>
          <p:cNvSpPr>
            <a:spLocks noGrp="1"/>
          </p:cNvSpPr>
          <p:nvPr>
            <p:ph idx="1"/>
          </p:nvPr>
        </p:nvSpPr>
        <p:spPr>
          <a:xfrm>
            <a:off x="664143" y="2040556"/>
            <a:ext cx="6343048" cy="4918510"/>
          </a:xfrm>
        </p:spPr>
        <p:txBody>
          <a:bodyPr>
            <a:normAutofit fontScale="77500" lnSpcReduction="20000"/>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Stricture </a:t>
            </a:r>
            <a:r>
              <a:rPr lang="en-US" sz="2800" dirty="0">
                <a:latin typeface="Arial" panose="020B0604020202020204" pitchFamily="34" charset="0"/>
                <a:cs typeface="Arial" panose="020B0604020202020204" pitchFamily="34" charset="0"/>
              </a:rPr>
              <a:t>usually noted in the descending aorta.</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 Prostaglandins to keep the PDA open</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Root operation</a:t>
            </a:r>
            <a:endParaRPr lang="en-US" sz="2800" dirty="0">
              <a:latin typeface="Arial" panose="020B0604020202020204" pitchFamily="34" charset="0"/>
              <a:cs typeface="Arial" panose="020B0604020202020204" pitchFamily="34" charset="0"/>
            </a:endParaRPr>
          </a:p>
          <a:p>
            <a:pPr lvl="2">
              <a:buClr>
                <a:srgbClr val="1CADE4"/>
              </a:buClr>
              <a:buFont typeface="Arial" panose="020B0604020202020204" pitchFamily="34" charset="0"/>
              <a:buChar char="•"/>
            </a:pPr>
            <a:r>
              <a:rPr lang="en-US" sz="2100" dirty="0" smtClean="0">
                <a:latin typeface="Arial" panose="020B0604020202020204" pitchFamily="34" charset="0"/>
                <a:cs typeface="Arial" panose="020B0604020202020204" pitchFamily="34" charset="0"/>
              </a:rPr>
              <a:t>Excision</a:t>
            </a:r>
          </a:p>
          <a:p>
            <a:pPr lvl="3">
              <a:buClr>
                <a:srgbClr val="1CADE4"/>
              </a:buClr>
              <a:buFont typeface="Arial" panose="020B0604020202020204" pitchFamily="34" charset="0"/>
              <a:buChar char="•"/>
            </a:pPr>
            <a:r>
              <a:rPr lang="en-US" sz="2100" dirty="0" smtClean="0">
                <a:latin typeface="Arial" panose="020B0604020202020204" pitchFamily="34" charset="0"/>
                <a:cs typeface="Arial" panose="020B0604020202020204" pitchFamily="34" charset="0"/>
              </a:rPr>
              <a:t>End to end </a:t>
            </a:r>
            <a:r>
              <a:rPr lang="en-US" sz="2100" dirty="0">
                <a:latin typeface="Arial" panose="020B0604020202020204" pitchFamily="34" charset="0"/>
                <a:cs typeface="Arial" panose="020B0604020202020204" pitchFamily="34" charset="0"/>
              </a:rPr>
              <a:t>anastomosis</a:t>
            </a:r>
          </a:p>
          <a:p>
            <a:pPr lvl="2">
              <a:buClr>
                <a:srgbClr val="1CADE4"/>
              </a:buClr>
              <a:buFont typeface="Arial" panose="020B0604020202020204" pitchFamily="34" charset="0"/>
              <a:buChar char="•"/>
            </a:pPr>
            <a:r>
              <a:rPr lang="en-US" sz="2100" dirty="0" smtClean="0">
                <a:latin typeface="Arial" panose="020B0604020202020204" pitchFamily="34" charset="0"/>
                <a:cs typeface="Arial" panose="020B0604020202020204" pitchFamily="34" charset="0"/>
              </a:rPr>
              <a:t>Dilation</a:t>
            </a:r>
          </a:p>
          <a:p>
            <a:pPr lvl="3">
              <a:buClr>
                <a:srgbClr val="1CADE4"/>
              </a:buClr>
              <a:buFont typeface="Arial" panose="020B0604020202020204" pitchFamily="34" charset="0"/>
              <a:buChar char="•"/>
            </a:pPr>
            <a:r>
              <a:rPr lang="en-US" sz="2100" dirty="0" smtClean="0">
                <a:latin typeface="Arial" panose="020B0604020202020204" pitchFamily="34" charset="0"/>
                <a:cs typeface="Arial" panose="020B0604020202020204" pitchFamily="34" charset="0"/>
              </a:rPr>
              <a:t>Balloon angioplasty</a:t>
            </a:r>
            <a:endParaRPr lang="en-US" sz="2100" dirty="0">
              <a:latin typeface="Arial" panose="020B0604020202020204" pitchFamily="34" charset="0"/>
              <a:cs typeface="Arial" panose="020B0604020202020204" pitchFamily="34" charset="0"/>
            </a:endParaRPr>
          </a:p>
          <a:p>
            <a:pPr lvl="2">
              <a:buClr>
                <a:srgbClr val="1CADE4"/>
              </a:buClr>
              <a:buFont typeface="Arial" panose="020B0604020202020204" pitchFamily="34" charset="0"/>
              <a:buChar char="•"/>
            </a:pPr>
            <a:r>
              <a:rPr lang="en-US" sz="2100" dirty="0" smtClean="0">
                <a:latin typeface="Arial" panose="020B0604020202020204" pitchFamily="34" charset="0"/>
                <a:cs typeface="Arial" panose="020B0604020202020204" pitchFamily="34" charset="0"/>
              </a:rPr>
              <a:t>Supplement</a:t>
            </a:r>
          </a:p>
          <a:p>
            <a:pPr lvl="3">
              <a:buClr>
                <a:srgbClr val="1CADE4"/>
              </a:buClr>
              <a:buFont typeface="Arial" panose="020B0604020202020204" pitchFamily="34" charset="0"/>
              <a:buChar char="•"/>
            </a:pPr>
            <a:r>
              <a:rPr lang="en-US" sz="2100" dirty="0" err="1" smtClean="0">
                <a:latin typeface="Arial" panose="020B0604020202020204" pitchFamily="34" charset="0"/>
                <a:cs typeface="Arial" panose="020B0604020202020204" pitchFamily="34" charset="0"/>
              </a:rPr>
              <a:t>Aortoplasty</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subclavian artery </a:t>
            </a:r>
            <a:r>
              <a:rPr lang="en-US" sz="2100" dirty="0" smtClean="0">
                <a:latin typeface="Arial" panose="020B0604020202020204" pitchFamily="34" charset="0"/>
                <a:cs typeface="Arial" panose="020B0604020202020204" pitchFamily="34" charset="0"/>
              </a:rPr>
              <a:t>flap</a:t>
            </a:r>
          </a:p>
          <a:p>
            <a:pPr marL="91440" lvl="1" indent="-91440">
              <a:spcBef>
                <a:spcPts val="1200"/>
              </a:spcBef>
              <a:spcAft>
                <a:spcPts val="200"/>
              </a:spcAft>
              <a:buClr>
                <a:srgbClr val="1CADE4"/>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Body </a:t>
            </a:r>
            <a:r>
              <a:rPr lang="en-US" sz="2400" dirty="0">
                <a:latin typeface="Arial" panose="020B0604020202020204" pitchFamily="34" charset="0"/>
                <a:cs typeface="Arial" panose="020B0604020202020204" pitchFamily="34" charset="0"/>
              </a:rPr>
              <a:t>Part</a:t>
            </a:r>
          </a:p>
          <a:p>
            <a:pPr lvl="2">
              <a:buClr>
                <a:srgbClr val="1CADE4"/>
              </a:buClr>
              <a:buFont typeface="Arial" panose="020B0604020202020204" pitchFamily="34" charset="0"/>
              <a:buChar char="•"/>
            </a:pPr>
            <a:r>
              <a:rPr lang="en-US" sz="2100" dirty="0">
                <a:latin typeface="Arial" panose="020B0604020202020204" pitchFamily="34" charset="0"/>
                <a:cs typeface="Arial" panose="020B0604020202020204" pitchFamily="34" charset="0"/>
              </a:rPr>
              <a:t>Ascending </a:t>
            </a:r>
            <a:r>
              <a:rPr lang="en-US" sz="2100" dirty="0" smtClean="0">
                <a:latin typeface="Arial" panose="020B0604020202020204" pitchFamily="34" charset="0"/>
                <a:cs typeface="Arial" panose="020B0604020202020204" pitchFamily="34" charset="0"/>
              </a:rPr>
              <a:t>aorta</a:t>
            </a:r>
            <a:endParaRPr lang="en-US" sz="2100" dirty="0">
              <a:latin typeface="Arial" panose="020B0604020202020204" pitchFamily="34" charset="0"/>
              <a:cs typeface="Arial" panose="020B0604020202020204" pitchFamily="34" charset="0"/>
            </a:endParaRPr>
          </a:p>
          <a:p>
            <a:pPr lvl="3">
              <a:buClr>
                <a:srgbClr val="1CADE4"/>
              </a:buClr>
              <a:buFont typeface="Arial" panose="020B0604020202020204" pitchFamily="34" charset="0"/>
              <a:buChar char="•"/>
            </a:pPr>
            <a:r>
              <a:rPr lang="en-US" sz="2100" dirty="0">
                <a:latin typeface="Arial" panose="020B0604020202020204" pitchFamily="34" charset="0"/>
                <a:cs typeface="Arial" panose="020B0604020202020204" pitchFamily="34" charset="0"/>
              </a:rPr>
              <a:t>Aortic </a:t>
            </a:r>
            <a:r>
              <a:rPr lang="en-US" sz="2100" dirty="0" smtClean="0">
                <a:latin typeface="Arial" panose="020B0604020202020204" pitchFamily="34" charset="0"/>
                <a:cs typeface="Arial" panose="020B0604020202020204" pitchFamily="34" charset="0"/>
              </a:rPr>
              <a:t>valve to </a:t>
            </a:r>
            <a:r>
              <a:rPr lang="en-US" sz="2100" dirty="0">
                <a:latin typeface="Arial" panose="020B0604020202020204" pitchFamily="34" charset="0"/>
                <a:cs typeface="Arial" panose="020B0604020202020204" pitchFamily="34" charset="0"/>
              </a:rPr>
              <a:t>innominate artery </a:t>
            </a:r>
          </a:p>
          <a:p>
            <a:pPr lvl="2">
              <a:buClr>
                <a:srgbClr val="1CADE4"/>
              </a:buClr>
              <a:buFont typeface="Arial" panose="020B0604020202020204" pitchFamily="34" charset="0"/>
              <a:buChar char="•"/>
            </a:pPr>
            <a:r>
              <a:rPr lang="en-US" sz="2100" dirty="0">
                <a:latin typeface="Arial" panose="020B0604020202020204" pitchFamily="34" charset="0"/>
                <a:cs typeface="Arial" panose="020B0604020202020204" pitchFamily="34" charset="0"/>
              </a:rPr>
              <a:t>Aortic Arch</a:t>
            </a:r>
          </a:p>
          <a:p>
            <a:pPr lvl="3">
              <a:buClr>
                <a:srgbClr val="1CADE4"/>
              </a:buClr>
              <a:buFont typeface="Arial" panose="020B0604020202020204" pitchFamily="34" charset="0"/>
              <a:buChar char="•"/>
            </a:pPr>
            <a:r>
              <a:rPr lang="en-US" sz="2100" dirty="0">
                <a:latin typeface="Arial" panose="020B0604020202020204" pitchFamily="34" charset="0"/>
                <a:cs typeface="Arial" panose="020B0604020202020204" pitchFamily="34" charset="0"/>
              </a:rPr>
              <a:t>Innominate artery, left common carotid artery, and left subclavian artery</a:t>
            </a:r>
          </a:p>
          <a:p>
            <a:pPr lvl="2">
              <a:buClr>
                <a:srgbClr val="1CADE4"/>
              </a:buClr>
              <a:buFont typeface="Arial" panose="020B0604020202020204" pitchFamily="34" charset="0"/>
              <a:buChar char="•"/>
            </a:pPr>
            <a:r>
              <a:rPr lang="en-US" sz="2100" dirty="0">
                <a:latin typeface="Arial" panose="020B0604020202020204" pitchFamily="34" charset="0"/>
                <a:cs typeface="Arial" panose="020B0604020202020204" pitchFamily="34" charset="0"/>
              </a:rPr>
              <a:t>Descending Aorta</a:t>
            </a:r>
          </a:p>
          <a:p>
            <a:pPr lvl="3">
              <a:buClr>
                <a:srgbClr val="1CADE4"/>
              </a:buClr>
              <a:buFont typeface="Arial" panose="020B0604020202020204" pitchFamily="34" charset="0"/>
              <a:buChar char="•"/>
            </a:pPr>
            <a:r>
              <a:rPr lang="en-US" sz="2100" dirty="0">
                <a:latin typeface="Arial" panose="020B0604020202020204" pitchFamily="34" charset="0"/>
                <a:cs typeface="Arial" panose="020B0604020202020204" pitchFamily="34" charset="0"/>
              </a:rPr>
              <a:t>Left subclavian artery to level of diaphragm</a:t>
            </a:r>
          </a:p>
          <a:p>
            <a:endParaRPr lang="en-US" sz="2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577" y="891405"/>
            <a:ext cx="4002106" cy="5336141"/>
          </a:xfrm>
          <a:prstGeom prst="rect">
            <a:avLst/>
          </a:prstGeom>
        </p:spPr>
      </p:pic>
      <p:sp>
        <p:nvSpPr>
          <p:cNvPr id="5" name="TextBox 4"/>
          <p:cNvSpPr txBox="1"/>
          <p:nvPr/>
        </p:nvSpPr>
        <p:spPr>
          <a:xfrm>
            <a:off x="5486398" y="6308523"/>
            <a:ext cx="6266047" cy="338554"/>
          </a:xfrm>
          <a:prstGeom prst="rect">
            <a:avLst/>
          </a:prstGeom>
          <a:noFill/>
        </p:spPr>
        <p:txBody>
          <a:bodyPr wrap="square" rtlCol="0">
            <a:spAutoFit/>
          </a:bodyPr>
          <a:lstStyle/>
          <a:p>
            <a:r>
              <a:rPr lang="en-US" sz="800" dirty="0" smtClean="0"/>
              <a:t>Blausen.com </a:t>
            </a:r>
            <a:r>
              <a:rPr lang="en-US" sz="800" dirty="0"/>
              <a:t>staff (2014). "Medical gallery of </a:t>
            </a:r>
            <a:r>
              <a:rPr lang="en-US" sz="800" dirty="0" err="1"/>
              <a:t>Blausen</a:t>
            </a:r>
            <a:r>
              <a:rPr lang="en-US" sz="800" dirty="0"/>
              <a:t> Medical 2014". </a:t>
            </a:r>
            <a:r>
              <a:rPr lang="en-US" sz="800" dirty="0" err="1"/>
              <a:t>WikiJournal</a:t>
            </a:r>
            <a:r>
              <a:rPr lang="en-US" sz="800" dirty="0"/>
              <a:t> of Medicine 1 (2). DOI:10.15347/</a:t>
            </a:r>
            <a:r>
              <a:rPr lang="en-US" sz="800" dirty="0" err="1"/>
              <a:t>wjm</a:t>
            </a:r>
            <a:r>
              <a:rPr lang="en-US" sz="800" dirty="0"/>
              <a:t>/2014.010. ISSN 2002-4436. - Own work, CC BY 3.0, https://commons.wikimedia.org/w/index.php?curid=29294585</a:t>
            </a:r>
          </a:p>
        </p:txBody>
      </p:sp>
    </p:spTree>
    <p:extLst>
      <p:ext uri="{BB962C8B-B14F-4D97-AF65-F5344CB8AC3E}">
        <p14:creationId xmlns:p14="http://schemas.microsoft.com/office/powerpoint/2010/main" val="15588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Truncus arteriosus</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numCol="1"/>
          <a:lstStyle/>
          <a:p>
            <a:pPr>
              <a:buFont typeface="Arial" panose="020B0604020202020204" pitchFamily="34" charset="0"/>
              <a:buChar char="•"/>
            </a:pPr>
            <a:r>
              <a:rPr lang="en-US"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aorta and pulmonary artery are fused together to form a single large vessel, called </a:t>
            </a:r>
            <a:r>
              <a:rPr lang="en-US" sz="2000" dirty="0" err="1" smtClean="0">
                <a:latin typeface="Arial" panose="020B0604020202020204" pitchFamily="34" charset="0"/>
                <a:cs typeface="Arial" panose="020B0604020202020204" pitchFamily="34" charset="0"/>
              </a:rPr>
              <a:t>truncus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arteriosus</a:t>
            </a:r>
            <a:r>
              <a:rPr lang="en-US" sz="2000" dirty="0" smtClean="0">
                <a:latin typeface="Arial" panose="020B0604020202020204" pitchFamily="34" charset="0"/>
                <a:cs typeface="Arial" panose="020B0604020202020204" pitchFamily="34" charset="0"/>
              </a:rPr>
              <a:t>, with a single valve </a:t>
            </a:r>
            <a:r>
              <a:rPr lang="en-US" sz="2000" dirty="0" smtClean="0">
                <a:latin typeface="Arial" panose="020B0604020202020204" pitchFamily="34" charset="0"/>
                <a:cs typeface="Arial" panose="020B0604020202020204" pitchFamily="34" charset="0"/>
                <a:sym typeface="Wingdings" panose="05000000000000000000" pitchFamily="2" charset="2"/>
              </a:rPr>
              <a:t> </a:t>
            </a:r>
            <a:r>
              <a:rPr lang="en-US" sz="2000" dirty="0" err="1" smtClean="0">
                <a:latin typeface="Arial" panose="020B0604020202020204" pitchFamily="34" charset="0"/>
                <a:cs typeface="Arial" panose="020B0604020202020204" pitchFamily="34" charset="0"/>
                <a:sym typeface="Wingdings" panose="05000000000000000000" pitchFamily="2" charset="2"/>
              </a:rPr>
              <a:t>truncal</a:t>
            </a:r>
            <a:r>
              <a:rPr lang="en-US" sz="2000" dirty="0" smtClean="0">
                <a:latin typeface="Arial" panose="020B0604020202020204" pitchFamily="34" charset="0"/>
                <a:cs typeface="Arial" panose="020B0604020202020204" pitchFamily="34" charset="0"/>
                <a:sym typeface="Wingdings" panose="05000000000000000000" pitchFamily="2" charset="2"/>
              </a:rPr>
              <a:t> valve</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sym typeface="Wingdings" panose="05000000000000000000" pitchFamily="2" charset="2"/>
              </a:rPr>
              <a:t>The </a:t>
            </a:r>
            <a:r>
              <a:rPr lang="en-US" sz="2000" dirty="0" err="1" smtClean="0">
                <a:latin typeface="Arial" panose="020B0604020202020204" pitchFamily="34" charset="0"/>
                <a:cs typeface="Arial" panose="020B0604020202020204" pitchFamily="34" charset="0"/>
                <a:sym typeface="Wingdings" panose="05000000000000000000" pitchFamily="2" charset="2"/>
              </a:rPr>
              <a:t>truncal</a:t>
            </a:r>
            <a:r>
              <a:rPr lang="en-US" sz="2000" dirty="0" smtClean="0">
                <a:latin typeface="Arial" panose="020B0604020202020204" pitchFamily="34" charset="0"/>
                <a:cs typeface="Arial" panose="020B0604020202020204" pitchFamily="34" charset="0"/>
                <a:sym typeface="Wingdings" panose="05000000000000000000" pitchFamily="2" charset="2"/>
              </a:rPr>
              <a:t> valve is directly above the VSD</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sym typeface="Wingdings" panose="05000000000000000000" pitchFamily="2" charset="2"/>
              </a:rPr>
              <a:t>Carries oxygenated and non-oxygenated blood to the lungs as well as to the body.</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sym typeface="Wingdings" panose="05000000000000000000" pitchFamily="2" charset="2"/>
              </a:rPr>
              <a:t>May develop CHF and pulmonary HTN.</a:t>
            </a:r>
          </a:p>
          <a:p>
            <a:pPr>
              <a:buFont typeface="Arial" panose="020B0604020202020204" pitchFamily="34" charset="0"/>
              <a:buChar char="•"/>
            </a:pP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smtClean="0">
                <a:latin typeface="Arial" panose="020B0604020202020204" pitchFamily="34" charset="0"/>
                <a:cs typeface="Arial" panose="020B0604020202020204" pitchFamily="34" charset="0"/>
                <a:sym typeface="Wingdings" panose="05000000000000000000" pitchFamily="2" charset="2"/>
              </a:rPr>
              <a:t>Repair truncus arteriosus</a:t>
            </a:r>
          </a:p>
          <a:p>
            <a:pPr lvl="1">
              <a:buFont typeface="Arial" panose="020B0604020202020204" pitchFamily="34" charset="0"/>
              <a:buChar char="•"/>
            </a:pPr>
            <a:r>
              <a:rPr lang="en-US" sz="1400" dirty="0" smtClean="0">
                <a:latin typeface="Arial" panose="020B0604020202020204" pitchFamily="34" charset="0"/>
                <a:cs typeface="Arial" panose="020B0604020202020204" pitchFamily="34" charset="0"/>
                <a:sym typeface="Wingdings" panose="05000000000000000000" pitchFamily="2" charset="2"/>
              </a:rPr>
              <a:t>Creation: Aortic valve created from truncal valve</a:t>
            </a:r>
          </a:p>
          <a:p>
            <a:pPr lvl="1">
              <a:buFont typeface="Arial" panose="020B0604020202020204" pitchFamily="34" charset="0"/>
              <a:buChar char="•"/>
            </a:pPr>
            <a:r>
              <a:rPr lang="en-US" sz="1400" dirty="0" smtClean="0">
                <a:latin typeface="Arial" panose="020B0604020202020204" pitchFamily="34" charset="0"/>
                <a:cs typeface="Arial" panose="020B0604020202020204" pitchFamily="34" charset="0"/>
                <a:sym typeface="Wingdings" panose="05000000000000000000" pitchFamily="2" charset="2"/>
              </a:rPr>
              <a:t>Bypass: RV to PA conduit</a:t>
            </a:r>
          </a:p>
          <a:p>
            <a:pPr lvl="1">
              <a:buFont typeface="Arial" panose="020B0604020202020204" pitchFamily="34" charset="0"/>
              <a:buChar char="•"/>
            </a:pPr>
            <a:r>
              <a:rPr lang="en-US" sz="1400" dirty="0" smtClean="0">
                <a:latin typeface="Arial" panose="020B0604020202020204" pitchFamily="34" charset="0"/>
                <a:cs typeface="Arial" panose="020B0604020202020204" pitchFamily="34" charset="0"/>
                <a:sym typeface="Wingdings" panose="05000000000000000000" pitchFamily="2" charset="2"/>
              </a:rPr>
              <a:t>VSD closure</a:t>
            </a:r>
          </a:p>
          <a:p>
            <a:pPr lvl="1">
              <a:buFont typeface="Arial" panose="020B0604020202020204" pitchFamily="34" charset="0"/>
              <a:buChar char="•"/>
            </a:pPr>
            <a:r>
              <a:rPr lang="en-US" sz="1400" dirty="0" smtClean="0">
                <a:latin typeface="Arial" panose="020B0604020202020204" pitchFamily="34" charset="0"/>
                <a:cs typeface="Arial" panose="020B0604020202020204" pitchFamily="34" charset="0"/>
                <a:sym typeface="Wingdings" panose="05000000000000000000" pitchFamily="2" charset="2"/>
              </a:rPr>
              <a:t>PFO closure</a:t>
            </a: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737" y="4346654"/>
            <a:ext cx="5116643" cy="6558201"/>
          </a:xfrm>
          <a:prstGeom prst="rect">
            <a:avLst/>
          </a:prstGeom>
        </p:spPr>
      </p:pic>
      <p:sp>
        <p:nvSpPr>
          <p:cNvPr id="5" name="TextBox 4"/>
          <p:cNvSpPr txBox="1"/>
          <p:nvPr/>
        </p:nvSpPr>
        <p:spPr>
          <a:xfrm>
            <a:off x="3357272" y="6414402"/>
            <a:ext cx="3718085" cy="338554"/>
          </a:xfrm>
          <a:prstGeom prst="rect">
            <a:avLst/>
          </a:prstGeom>
          <a:noFill/>
        </p:spPr>
        <p:txBody>
          <a:bodyPr wrap="square" rtlCol="0">
            <a:spAutoFit/>
          </a:bodyPr>
          <a:lstStyle/>
          <a:p>
            <a:r>
              <a:rPr lang="en-US" sz="800" dirty="0"/>
              <a:t>By Centers for Disease Control and Prevention - Centers for Disease Control and Prevention, CC0, https://commons.wikimedia.org/w/index.php?curid=29525836</a:t>
            </a:r>
          </a:p>
        </p:txBody>
      </p:sp>
    </p:spTree>
    <p:extLst>
      <p:ext uri="{BB962C8B-B14F-4D97-AF65-F5344CB8AC3E}">
        <p14:creationId xmlns:p14="http://schemas.microsoft.com/office/powerpoint/2010/main" val="26192830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1889</TotalTime>
  <Words>5859</Words>
  <Application>Microsoft Office PowerPoint</Application>
  <PresentationFormat>Widescreen</PresentationFormat>
  <Paragraphs>793</Paragraphs>
  <Slides>67</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Times New Roman</vt:lpstr>
      <vt:lpstr>Tw Cen MT</vt:lpstr>
      <vt:lpstr>Tw Cen MT Condensed</vt:lpstr>
      <vt:lpstr>Wingdings</vt:lpstr>
      <vt:lpstr>Wingdings 3</vt:lpstr>
      <vt:lpstr>Integral</vt:lpstr>
      <vt:lpstr> congenital heart defects</vt:lpstr>
      <vt:lpstr>PowerPoint Presentation</vt:lpstr>
      <vt:lpstr>Learning Objectives</vt:lpstr>
      <vt:lpstr>It’s all about a strawberry….</vt:lpstr>
      <vt:lpstr>Healthy Hearts</vt:lpstr>
      <vt:lpstr>Atrial Septal Defect</vt:lpstr>
      <vt:lpstr>Ventricular septal defects</vt:lpstr>
      <vt:lpstr>Coarctation of the aorta</vt:lpstr>
      <vt:lpstr>Truncus arteriosus</vt:lpstr>
      <vt:lpstr>Truncus arteriosus</vt:lpstr>
      <vt:lpstr>Hypoplastic Left Heart Syndrome</vt:lpstr>
      <vt:lpstr>Hypoplastic Left Heart Syndrome Anatomy </vt:lpstr>
      <vt:lpstr>Hypoplastic Left Heart Syndrome   </vt:lpstr>
      <vt:lpstr>Norwood procedure</vt:lpstr>
      <vt:lpstr>Norwood procedure- BT shunt   021*0**</vt:lpstr>
      <vt:lpstr>Norwood procedure- BT shunt   021*0**</vt:lpstr>
      <vt:lpstr>Bidirectional Glenn (hemi-Fontan)</vt:lpstr>
      <vt:lpstr>Bidirectional Glenn- procedure  021V0**</vt:lpstr>
      <vt:lpstr>Fontan procedure</vt:lpstr>
      <vt:lpstr>Extra cardiac Fontan procedure 021****</vt:lpstr>
      <vt:lpstr>Intracardiac Fontan procedure 021****</vt:lpstr>
      <vt:lpstr>Fontan completion procedure stage II </vt:lpstr>
      <vt:lpstr>Hypoplastic Right Heart Syndrome  Q226</vt:lpstr>
      <vt:lpstr>Hypoplastic Right Heart Syndrome  Q226</vt:lpstr>
      <vt:lpstr>Tetralogy of Fallot  q213</vt:lpstr>
      <vt:lpstr>Tetralogy of Fallot  q213</vt:lpstr>
      <vt:lpstr>Tetralogy of Fallot  q213</vt:lpstr>
      <vt:lpstr>Tetralogy of Fallot procedures</vt:lpstr>
      <vt:lpstr>Repair of TOF coding clinic</vt:lpstr>
      <vt:lpstr>Repair of TOF coding clinic</vt:lpstr>
      <vt:lpstr>Repair of TOF coding clinic #2</vt:lpstr>
      <vt:lpstr>Repair of TOF coding clinic #2</vt:lpstr>
      <vt:lpstr>Transposition of the great vessels  Q203</vt:lpstr>
      <vt:lpstr>Transposition of the great vessels  Q203</vt:lpstr>
      <vt:lpstr>Transposition of the great vessels  Q203</vt:lpstr>
      <vt:lpstr>Arterial switch procedure</vt:lpstr>
      <vt:lpstr>Arterial switch procedure</vt:lpstr>
      <vt:lpstr>Corrective Surgery for Transposition of the Great Arteries, Atrial Septal Defect and Patent Ductus Arteriosus  coding clinic </vt:lpstr>
      <vt:lpstr>Corrective Surgery for Transposition of the Great Arteries, Atrial Septal Defect and Patent Ductus Arteriosus  coding clinic  </vt:lpstr>
      <vt:lpstr>Total anomalous pulmonary venous return  Q262 </vt:lpstr>
      <vt:lpstr>Total anomalous pulmonary venous return  Q262 </vt:lpstr>
      <vt:lpstr>Total anomalous pulmonary venous return  Q262 </vt:lpstr>
      <vt:lpstr>Total anomalous pulmonary venous return procedure</vt:lpstr>
      <vt:lpstr>Valvular disorders</vt:lpstr>
      <vt:lpstr>Valvuloplasty</vt:lpstr>
      <vt:lpstr>Common congenital heart devices</vt:lpstr>
      <vt:lpstr>Secondary Diagnoses</vt:lpstr>
      <vt:lpstr>Query for Factor VII</vt:lpstr>
      <vt:lpstr>Complications of Congenital Heart Surgery </vt:lpstr>
      <vt:lpstr>Prosthetic valve stenosis due to end of valve life </vt:lpstr>
      <vt:lpstr>Prosthetic valve stenosis due to end of valve life coding clinic</vt:lpstr>
      <vt:lpstr>Prosthetic valve stenosis due to end of valve life coding clinic </vt:lpstr>
      <vt:lpstr>Repaired congenital anomaly</vt:lpstr>
      <vt:lpstr>What’s wrong with this heart?</vt:lpstr>
      <vt:lpstr>Case study #1</vt:lpstr>
      <vt:lpstr>Procedures- case study #1</vt:lpstr>
      <vt:lpstr>Procedures- case study #1</vt:lpstr>
      <vt:lpstr>Case study #1 answers</vt:lpstr>
      <vt:lpstr>Case Study #2 </vt:lpstr>
      <vt:lpstr>Procedures- case study #2</vt:lpstr>
      <vt:lpstr>Procedures- case study #2</vt:lpstr>
      <vt:lpstr>Case Study #2 answers</vt:lpstr>
      <vt:lpstr>Coding clinics</vt:lpstr>
      <vt:lpstr>Thoracic aorta, ascending/arch and descending </vt:lpstr>
      <vt:lpstr>Questions</vt:lpstr>
      <vt:lpstr>References</vt:lpstr>
      <vt:lpstr>References</vt:lpstr>
    </vt:vector>
  </TitlesOfParts>
  <Company>Norton Healthcare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kids, big complicated heart</dc:title>
  <dc:creator>Savage, Leah N.</dc:creator>
  <cp:lastModifiedBy>Savage, Leah N.</cp:lastModifiedBy>
  <cp:revision>114</cp:revision>
  <dcterms:created xsi:type="dcterms:W3CDTF">2017-05-30T20:03:39Z</dcterms:created>
  <dcterms:modified xsi:type="dcterms:W3CDTF">2017-07-31T19:21:18Z</dcterms:modified>
</cp:coreProperties>
</file>