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8"/>
  </p:notesMasterIdLst>
  <p:sldIdLst>
    <p:sldId id="256" r:id="rId2"/>
    <p:sldId id="259" r:id="rId3"/>
    <p:sldId id="257" r:id="rId4"/>
    <p:sldId id="258" r:id="rId5"/>
    <p:sldId id="261" r:id="rId6"/>
    <p:sldId id="260" r:id="rId7"/>
    <p:sldId id="262" r:id="rId8"/>
    <p:sldId id="263" r:id="rId9"/>
    <p:sldId id="264" r:id="rId10"/>
    <p:sldId id="267" r:id="rId11"/>
    <p:sldId id="268" r:id="rId12"/>
    <p:sldId id="266" r:id="rId13"/>
    <p:sldId id="269" r:id="rId14"/>
    <p:sldId id="270" r:id="rId15"/>
    <p:sldId id="271"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F8075E3A-3567-4572-8D77-147E9D28A30A}">
          <p14:sldIdLst>
            <p14:sldId id="256"/>
            <p14:sldId id="259"/>
            <p14:sldId id="257"/>
            <p14:sldId id="258"/>
            <p14:sldId id="261"/>
            <p14:sldId id="260"/>
            <p14:sldId id="262"/>
            <p14:sldId id="263"/>
            <p14:sldId id="264"/>
            <p14:sldId id="267"/>
            <p14:sldId id="268"/>
            <p14:sldId id="266"/>
            <p14:sldId id="269"/>
            <p14:sldId id="270"/>
            <p14:sldId id="271"/>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06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D49F7-F859-47F7-970D-D28B53A1DD9D}" type="datetimeFigureOut">
              <a:rPr lang="en-US" smtClean="0"/>
              <a:t>6/28/2019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45834C-A6C5-4FC5-AB57-BF1F638CCDC1}" type="slidenum">
              <a:rPr lang="en-US" smtClean="0"/>
              <a:t>‹#›</a:t>
            </a:fld>
            <a:endParaRPr lang="en-US"/>
          </a:p>
        </p:txBody>
      </p:sp>
    </p:spTree>
    <p:extLst>
      <p:ext uri="{BB962C8B-B14F-4D97-AF65-F5344CB8AC3E}">
        <p14:creationId xmlns:p14="http://schemas.microsoft.com/office/powerpoint/2010/main" val="1635889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A972080-6C4B-407F-96C8-B1C8E48928E6}" type="datetimeFigureOut">
              <a:rPr lang="en-US" smtClean="0"/>
              <a:t>6/28/2019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C035E8E-71A7-4FA4-BB9F-D203095DD73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A972080-6C4B-407F-96C8-B1C8E48928E6}" type="datetimeFigureOut">
              <a:rPr lang="en-US" smtClean="0"/>
              <a:t>6/28/2019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A972080-6C4B-407F-96C8-B1C8E48928E6}" type="datetimeFigureOut">
              <a:rPr lang="en-US" smtClean="0"/>
              <a:t>6/28/2019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A972080-6C4B-407F-96C8-B1C8E48928E6}" type="datetimeFigureOut">
              <a:rPr lang="en-US" smtClean="0"/>
              <a:t>6/28/2019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A972080-6C4B-407F-96C8-B1C8E48928E6}" type="datetimeFigureOut">
              <a:rPr lang="en-US" smtClean="0"/>
              <a:t>6/28/2019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35E8E-71A7-4FA4-BB9F-D203095DD73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A972080-6C4B-407F-96C8-B1C8E48928E6}" type="datetimeFigureOut">
              <a:rPr lang="en-US" smtClean="0"/>
              <a:t>6/28/2019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A972080-6C4B-407F-96C8-B1C8E48928E6}" type="datetimeFigureOut">
              <a:rPr lang="en-US" smtClean="0"/>
              <a:t>6/28/2019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A972080-6C4B-407F-96C8-B1C8E48928E6}" type="datetimeFigureOut">
              <a:rPr lang="en-US" smtClean="0"/>
              <a:t>6/28/2019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72080-6C4B-407F-96C8-B1C8E48928E6}" type="datetimeFigureOut">
              <a:rPr lang="en-US" smtClean="0"/>
              <a:t>6/28/2019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A972080-6C4B-407F-96C8-B1C8E48928E6}" type="datetimeFigureOut">
              <a:rPr lang="en-US" smtClean="0"/>
              <a:t>6/28/2019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35E8E-71A7-4FA4-BB9F-D203095DD73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A972080-6C4B-407F-96C8-B1C8E48928E6}" type="datetimeFigureOut">
              <a:rPr lang="en-US" smtClean="0"/>
              <a:t>6/28/2019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C035E8E-71A7-4FA4-BB9F-D203095DD73A}"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A972080-6C4B-407F-96C8-B1C8E48928E6}" type="datetimeFigureOut">
              <a:rPr lang="en-US" smtClean="0"/>
              <a:t>6/28/2019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C035E8E-71A7-4FA4-BB9F-D203095DD73A}"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13000">
              <a:srgbClr val="0047FF"/>
            </a:gs>
            <a:gs pos="26000">
              <a:srgbClr val="000082"/>
            </a:gs>
            <a:gs pos="42999">
              <a:srgbClr val="0047FF"/>
            </a:gs>
            <a:gs pos="54000">
              <a:srgbClr val="000082"/>
            </a:gs>
            <a:gs pos="67000">
              <a:srgbClr val="0047FF"/>
            </a:gs>
            <a:gs pos="82000">
              <a:srgbClr val="000082"/>
            </a:gs>
            <a:gs pos="97000">
              <a:srgbClr val="0047FF">
                <a:lumMod val="54000"/>
              </a:srgbClr>
            </a:gs>
          </a:gsLst>
          <a:lin ang="81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9456" y="609600"/>
            <a:ext cx="8610600" cy="838200"/>
          </a:xfrm>
        </p:spPr>
        <p:txBody>
          <a:bodyPr>
            <a:normAutofit fontScale="90000"/>
          </a:bodyPr>
          <a:lstStyle/>
          <a:p>
            <a:pPr algn="l"/>
            <a:r>
              <a:rPr lang="en-US" dirty="0"/>
              <a:t>DRG and Code Reconciliation –             </a:t>
            </a:r>
            <a:br>
              <a:rPr lang="en-US" dirty="0"/>
            </a:br>
            <a:r>
              <a:rPr lang="en-US" dirty="0"/>
              <a:t>         CDI and HIM Coding Teamwork</a:t>
            </a:r>
          </a:p>
        </p:txBody>
      </p:sp>
      <p:sp>
        <p:nvSpPr>
          <p:cNvPr id="3" name="Subtitle 2"/>
          <p:cNvSpPr>
            <a:spLocks noGrp="1"/>
          </p:cNvSpPr>
          <p:nvPr>
            <p:ph type="subTitle" idx="1"/>
          </p:nvPr>
        </p:nvSpPr>
        <p:spPr>
          <a:xfrm>
            <a:off x="3657600" y="5638800"/>
            <a:ext cx="5257800" cy="990600"/>
          </a:xfrm>
        </p:spPr>
        <p:txBody>
          <a:bodyPr>
            <a:normAutofit fontScale="77500" lnSpcReduction="20000"/>
          </a:bodyPr>
          <a:lstStyle/>
          <a:p>
            <a:r>
              <a:rPr lang="en-US" dirty="0">
                <a:solidFill>
                  <a:schemeClr val="tx1"/>
                </a:solidFill>
              </a:rPr>
              <a:t>Tessa Robinson, RN, BSN, CCDS</a:t>
            </a:r>
          </a:p>
          <a:p>
            <a:r>
              <a:rPr lang="en-US" dirty="0">
                <a:solidFill>
                  <a:schemeClr val="tx1"/>
                </a:solidFill>
              </a:rPr>
              <a:t>CDI Supervisor, Nix Health Care System</a:t>
            </a:r>
          </a:p>
          <a:p>
            <a:r>
              <a:rPr lang="en-US" dirty="0">
                <a:solidFill>
                  <a:schemeClr val="tx1"/>
                </a:solidFill>
              </a:rPr>
              <a:t>trobinson@nixhealth.com</a:t>
            </a:r>
          </a:p>
        </p:txBody>
      </p:sp>
      <p:sp>
        <p:nvSpPr>
          <p:cNvPr id="4" name="Date Placeholder 3"/>
          <p:cNvSpPr>
            <a:spLocks noGrp="1"/>
          </p:cNvSpPr>
          <p:nvPr>
            <p:ph type="dt" sz="half" idx="10"/>
          </p:nvPr>
        </p:nvSpPr>
        <p:spPr>
          <a:xfrm>
            <a:off x="304800" y="6019800"/>
            <a:ext cx="2362200" cy="549275"/>
          </a:xfrm>
        </p:spPr>
        <p:txBody>
          <a:bodyPr/>
          <a:lstStyle/>
          <a:p>
            <a:r>
              <a:rPr lang="en-US" sz="1600" dirty="0">
                <a:solidFill>
                  <a:schemeClr val="tx1"/>
                </a:solidFill>
              </a:rPr>
              <a:t>Saturday, June 29, 2019</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676400"/>
            <a:ext cx="6477000" cy="3673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721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04088"/>
            <a:ext cx="2362200" cy="591312"/>
          </a:xfrm>
        </p:spPr>
        <p:txBody>
          <a:bodyPr>
            <a:normAutofit fontScale="90000"/>
          </a:bodyPr>
          <a:lstStyle/>
          <a:p>
            <a:r>
              <a:rPr lang="en-US" dirty="0">
                <a:solidFill>
                  <a:schemeClr val="tx1"/>
                </a:solidFill>
              </a:rPr>
              <a:t>Case # 2</a:t>
            </a:r>
          </a:p>
        </p:txBody>
      </p:sp>
      <p:sp>
        <p:nvSpPr>
          <p:cNvPr id="3" name="Content Placeholder 2"/>
          <p:cNvSpPr>
            <a:spLocks noGrp="1"/>
          </p:cNvSpPr>
          <p:nvPr>
            <p:ph idx="1"/>
          </p:nvPr>
        </p:nvSpPr>
        <p:spPr/>
        <p:txBody>
          <a:bodyPr>
            <a:normAutofit fontScale="85000" lnSpcReduction="20000"/>
          </a:bodyPr>
          <a:lstStyle/>
          <a:p>
            <a:pPr marL="0" indent="0">
              <a:buNone/>
            </a:pPr>
            <a:r>
              <a:rPr lang="en-US" b="1" dirty="0">
                <a:latin typeface="Arial" panose="020B0604020202020204" pitchFamily="34" charset="0"/>
                <a:cs typeface="Arial" panose="020B0604020202020204" pitchFamily="34" charset="0"/>
              </a:rPr>
              <a:t>HISTORY OF PRESENT ILLNESS: </a:t>
            </a:r>
          </a:p>
          <a:p>
            <a:pPr marL="0" indent="0">
              <a:buNone/>
            </a:pPr>
            <a:r>
              <a:rPr lang="en-US" dirty="0">
                <a:latin typeface="Arial" panose="020B0604020202020204" pitchFamily="34" charset="0"/>
                <a:cs typeface="Arial" panose="020B0604020202020204" pitchFamily="34" charset="0"/>
              </a:rPr>
              <a:t>This patient is a 52-year-old male with a past medical history of diastolic congestive heart failure, diabetes type 2, hypertension, end-stage renal disease, currently receiving dialysis 3 times a week. The patient was directly admitted with concern for altered mental status due to progressive dementia versus acute encephalopathy. Patient has been having progressive memory loss and ability to perform ADLs over the past year.</a:t>
            </a:r>
          </a:p>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Diagnosis:</a:t>
            </a:r>
          </a:p>
          <a:p>
            <a:pPr marL="0" indent="0">
              <a:buNone/>
            </a:pPr>
            <a:r>
              <a:rPr lang="en-US" dirty="0">
                <a:latin typeface="Arial" panose="020B0604020202020204" pitchFamily="34" charset="0"/>
                <a:cs typeface="Arial" panose="020B0604020202020204" pitchFamily="34" charset="0"/>
              </a:rPr>
              <a:t>Encephalopathy, concern for toxic metabolic causes.</a:t>
            </a:r>
          </a:p>
          <a:p>
            <a:pPr marL="0" indent="0">
              <a:buNone/>
            </a:pPr>
            <a:r>
              <a:rPr lang="en-US" dirty="0">
                <a:latin typeface="Arial" panose="020B0604020202020204" pitchFamily="34" charset="0"/>
                <a:cs typeface="Arial" panose="020B0604020202020204" pitchFamily="34" charset="0"/>
              </a:rPr>
              <a:t>ESRD</a:t>
            </a:r>
          </a:p>
          <a:p>
            <a:pPr marL="0" indent="0">
              <a:buNone/>
            </a:pPr>
            <a:r>
              <a:rPr lang="en-US" dirty="0">
                <a:latin typeface="Arial" panose="020B0604020202020204" pitchFamily="34" charset="0"/>
                <a:cs typeface="Arial" panose="020B0604020202020204" pitchFamily="34" charset="0"/>
              </a:rPr>
              <a:t>Diastolic heart failure</a:t>
            </a:r>
          </a:p>
          <a:p>
            <a:pPr marL="0" indent="0">
              <a:buNone/>
            </a:pPr>
            <a:r>
              <a:rPr lang="en-US" dirty="0">
                <a:latin typeface="Arial" panose="020B0604020202020204" pitchFamily="34" charset="0"/>
                <a:cs typeface="Arial" panose="020B0604020202020204" pitchFamily="34" charset="0"/>
              </a:rPr>
              <a:t>HTN</a:t>
            </a:r>
          </a:p>
        </p:txBody>
      </p:sp>
    </p:spTree>
    <p:extLst>
      <p:ext uri="{BB962C8B-B14F-4D97-AF65-F5344CB8AC3E}">
        <p14:creationId xmlns:p14="http://schemas.microsoft.com/office/powerpoint/2010/main" val="982450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3733800" cy="704088"/>
          </a:xfrm>
        </p:spPr>
        <p:txBody>
          <a:bodyPr>
            <a:normAutofit fontScale="90000"/>
          </a:bodyPr>
          <a:lstStyle/>
          <a:p>
            <a:r>
              <a:rPr lang="en-US" dirty="0">
                <a:solidFill>
                  <a:schemeClr val="tx1"/>
                </a:solidFill>
              </a:rPr>
              <a:t>Case # 2 </a:t>
            </a:r>
            <a:r>
              <a:rPr lang="en-US" dirty="0" err="1">
                <a:solidFill>
                  <a:schemeClr val="tx1"/>
                </a:solidFill>
              </a:rPr>
              <a:t>con’t</a:t>
            </a:r>
            <a:endParaRPr lang="en-US" dirty="0"/>
          </a:p>
        </p:txBody>
      </p:sp>
      <p:sp>
        <p:nvSpPr>
          <p:cNvPr id="3" name="Content Placeholder 2"/>
          <p:cNvSpPr>
            <a:spLocks noGrp="1"/>
          </p:cNvSpPr>
          <p:nvPr>
            <p:ph idx="1"/>
          </p:nvPr>
        </p:nvSpPr>
        <p:spPr/>
        <p:txBody>
          <a:bodyPr>
            <a:normAutofit/>
          </a:bodyPr>
          <a:lstStyle/>
          <a:p>
            <a:pPr marL="0" indent="0">
              <a:buNone/>
            </a:pPr>
            <a:r>
              <a:rPr lang="en-US" b="1" dirty="0">
                <a:latin typeface="Arial" panose="020B0604020202020204" pitchFamily="34" charset="0"/>
                <a:cs typeface="Arial" panose="020B0604020202020204" pitchFamily="34" charset="0"/>
              </a:rPr>
              <a:t>Discharge Summary:</a:t>
            </a:r>
          </a:p>
          <a:p>
            <a:pPr marL="0" indent="0">
              <a:buNone/>
            </a:pPr>
            <a:r>
              <a:rPr lang="en-US" sz="2400" dirty="0">
                <a:latin typeface="Arial" panose="020B0604020202020204" pitchFamily="34" charset="0"/>
                <a:cs typeface="Arial" panose="020B0604020202020204" pitchFamily="34" charset="0"/>
              </a:rPr>
              <a:t>Patient admitted for Altered mental status, with chronic diastolic heart failure, ESRD, and hypertension. He was evaluated by Neurology and Psychiatry who at this time believe the patient most likely has early onset vascular dementia, with component of frontotemporal dementia given the patient’s acuity as well as clinical signs of irritability and personality changes. Patient to be discharged home with home health.</a:t>
            </a:r>
          </a:p>
        </p:txBody>
      </p:sp>
    </p:spTree>
    <p:extLst>
      <p:ext uri="{BB962C8B-B14F-4D97-AF65-F5344CB8AC3E}">
        <p14:creationId xmlns:p14="http://schemas.microsoft.com/office/powerpoint/2010/main" val="3603930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0"/>
            <a:ext cx="4038600" cy="667512"/>
          </a:xfrm>
        </p:spPr>
        <p:txBody>
          <a:bodyPr>
            <a:normAutofit fontScale="90000"/>
          </a:bodyPr>
          <a:lstStyle/>
          <a:p>
            <a:r>
              <a:rPr lang="en-US" dirty="0">
                <a:solidFill>
                  <a:schemeClr val="tx1"/>
                </a:solidFill>
              </a:rPr>
              <a:t>Case # 2 </a:t>
            </a:r>
            <a:r>
              <a:rPr lang="en-US" dirty="0" err="1">
                <a:solidFill>
                  <a:schemeClr val="tx1"/>
                </a:solidFill>
              </a:rPr>
              <a:t>con’t</a:t>
            </a:r>
            <a:endParaRPr lang="en-US" dirty="0"/>
          </a:p>
        </p:txBody>
      </p:sp>
      <p:sp>
        <p:nvSpPr>
          <p:cNvPr id="3" name="Content Placeholder 2"/>
          <p:cNvSpPr>
            <a:spLocks noGrp="1"/>
          </p:cNvSpPr>
          <p:nvPr>
            <p:ph idx="1"/>
          </p:nvPr>
        </p:nvSpPr>
        <p:spPr>
          <a:xfrm>
            <a:off x="228600" y="1935480"/>
            <a:ext cx="8610600" cy="4389120"/>
          </a:xfrm>
        </p:spPr>
        <p:txBody>
          <a:bodyPr>
            <a:normAutofit fontScale="92500" lnSpcReduction="20000"/>
          </a:bodyPr>
          <a:lstStyle/>
          <a:p>
            <a:pPr marL="0" indent="0">
              <a:buNone/>
            </a:pPr>
            <a:r>
              <a:rPr lang="en-US" b="1" dirty="0">
                <a:latin typeface="Arial" panose="020B0604020202020204" pitchFamily="34" charset="0"/>
                <a:cs typeface="Arial" panose="020B0604020202020204" pitchFamily="34" charset="0"/>
              </a:rPr>
              <a:t>CDI Principle Diagnosis</a:t>
            </a:r>
            <a:r>
              <a:rPr lang="en-US" dirty="0">
                <a:latin typeface="Arial" panose="020B0604020202020204" pitchFamily="34" charset="0"/>
                <a:cs typeface="Arial" panose="020B0604020202020204" pitchFamily="34" charset="0"/>
              </a:rPr>
              <a:t>: Vascular dementia</a:t>
            </a:r>
          </a:p>
          <a:p>
            <a:pPr marL="0" indent="0">
              <a:buNone/>
            </a:pPr>
            <a:r>
              <a:rPr lang="en-US" dirty="0">
                <a:latin typeface="Arial" panose="020B0604020202020204" pitchFamily="34" charset="0"/>
                <a:cs typeface="Arial" panose="020B0604020202020204" pitchFamily="34" charset="0"/>
              </a:rPr>
              <a:t>Other Diagnosis:  ESRD</a:t>
            </a:r>
          </a:p>
          <a:p>
            <a:pPr marL="0" indent="0">
              <a:buNone/>
            </a:pPr>
            <a:r>
              <a:rPr lang="en-US" dirty="0">
                <a:latin typeface="Arial" panose="020B0604020202020204" pitchFamily="34" charset="0"/>
                <a:cs typeface="Arial" panose="020B0604020202020204" pitchFamily="34" charset="0"/>
              </a:rPr>
              <a:t>DRG 884   wt. 1.3479   </a:t>
            </a:r>
          </a:p>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Coding Principle Diagnosis: </a:t>
            </a:r>
            <a:r>
              <a:rPr lang="en-US" dirty="0">
                <a:latin typeface="Arial" panose="020B0604020202020204" pitchFamily="34" charset="0"/>
                <a:cs typeface="Arial" panose="020B0604020202020204" pitchFamily="34" charset="0"/>
              </a:rPr>
              <a:t>Other frontotemporal dementia</a:t>
            </a:r>
          </a:p>
          <a:p>
            <a:pPr marL="0" indent="0">
              <a:buNone/>
            </a:pPr>
            <a:r>
              <a:rPr lang="en-US" dirty="0">
                <a:latin typeface="Arial" panose="020B0604020202020204" pitchFamily="34" charset="0"/>
                <a:cs typeface="Arial" panose="020B0604020202020204" pitchFamily="34" charset="0"/>
              </a:rPr>
              <a:t>Other Diagnosis: ESRD</a:t>
            </a:r>
          </a:p>
          <a:p>
            <a:pPr marL="0" indent="0">
              <a:buNone/>
            </a:pPr>
            <a:r>
              <a:rPr lang="en-US" dirty="0">
                <a:latin typeface="Arial" panose="020B0604020202020204" pitchFamily="34" charset="0"/>
                <a:cs typeface="Arial" panose="020B0604020202020204" pitchFamily="34" charset="0"/>
              </a:rPr>
              <a:t>DRG 056   wt. 2.1245</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CDI – Coder discussion. Coder dx has higher degree of specificity. Agreement reached. </a:t>
            </a:r>
          </a:p>
          <a:p>
            <a:pPr marL="0" indent="0">
              <a:buNone/>
            </a:pPr>
            <a:r>
              <a:rPr lang="en-US" dirty="0">
                <a:latin typeface="Arial" panose="020B0604020202020204" pitchFamily="34" charset="0"/>
                <a:cs typeface="Arial" panose="020B0604020202020204" pitchFamily="34" charset="0"/>
              </a:rPr>
              <a:t>Result -  CDI PDX change</a:t>
            </a:r>
          </a:p>
          <a:p>
            <a:pPr marL="0" indent="0" algn="ctr">
              <a:buNone/>
            </a:pPr>
            <a:r>
              <a:rPr lang="en-US" b="1" dirty="0">
                <a:latin typeface="Arial" panose="020B0604020202020204" pitchFamily="34" charset="0"/>
                <a:cs typeface="Arial" panose="020B0604020202020204" pitchFamily="34" charset="0"/>
              </a:rPr>
              <a:t>Final DRG 056</a:t>
            </a:r>
          </a:p>
          <a:p>
            <a:endParaRPr lang="en-US" dirty="0"/>
          </a:p>
        </p:txBody>
      </p:sp>
    </p:spTree>
    <p:extLst>
      <p:ext uri="{BB962C8B-B14F-4D97-AF65-F5344CB8AC3E}">
        <p14:creationId xmlns:p14="http://schemas.microsoft.com/office/powerpoint/2010/main" val="618597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04088"/>
            <a:ext cx="2743200" cy="591312"/>
          </a:xfrm>
        </p:spPr>
        <p:txBody>
          <a:bodyPr>
            <a:normAutofit fontScale="90000"/>
          </a:bodyPr>
          <a:lstStyle/>
          <a:p>
            <a:r>
              <a:rPr lang="en-US" dirty="0"/>
              <a:t> Case # 3</a:t>
            </a:r>
          </a:p>
        </p:txBody>
      </p:sp>
      <p:sp>
        <p:nvSpPr>
          <p:cNvPr id="3" name="Content Placeholder 2"/>
          <p:cNvSpPr>
            <a:spLocks noGrp="1"/>
          </p:cNvSpPr>
          <p:nvPr>
            <p:ph idx="1"/>
          </p:nvPr>
        </p:nvSpPr>
        <p:spPr/>
        <p:txBody>
          <a:bodyPr>
            <a:normAutofit fontScale="70000" lnSpcReduction="20000"/>
          </a:bodyPr>
          <a:lstStyle/>
          <a:p>
            <a:pPr marL="0" indent="0">
              <a:buNone/>
            </a:pPr>
            <a:r>
              <a:rPr lang="en-US" b="1" dirty="0">
                <a:latin typeface="Arial" panose="020B0604020202020204" pitchFamily="34" charset="0"/>
                <a:cs typeface="Arial" panose="020B0604020202020204" pitchFamily="34" charset="0"/>
              </a:rPr>
              <a:t>HISTORY OF PRESENT ILLNESS: </a:t>
            </a:r>
          </a:p>
          <a:p>
            <a:pPr marL="0" indent="0">
              <a:buNone/>
            </a:pPr>
            <a:r>
              <a:rPr lang="en-US" dirty="0">
                <a:latin typeface="Arial" panose="020B0604020202020204" pitchFamily="34" charset="0"/>
                <a:cs typeface="Arial" panose="020B0604020202020204" pitchFamily="34" charset="0"/>
              </a:rPr>
              <a:t>The patient is a 63-year-old male with a past medical history of type 2 diabetes with polyneuropathy, quadriplegia, paroxysmal atrial fibrillation, COPD, asthma, neurogenic bowel, osteoarthritis, neurogenic bladder, recurrent urinary tract infections thought to be due to chronic indwelling catheter, dementia, and intellectual delay. There was concern for  altered mental status and hypotension. He was admitted for septic shock and an infected sacral decubitus ulcer.</a:t>
            </a:r>
          </a:p>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DIAGNOSIS:</a:t>
            </a:r>
          </a:p>
          <a:p>
            <a:pPr marL="0" indent="0">
              <a:buNone/>
            </a:pPr>
            <a:r>
              <a:rPr lang="en-US" dirty="0">
                <a:latin typeface="Arial" panose="020B0604020202020204" pitchFamily="34" charset="0"/>
                <a:cs typeface="Arial" panose="020B0604020202020204" pitchFamily="34" charset="0"/>
              </a:rPr>
              <a:t>Sepsis likely from UTI</a:t>
            </a:r>
          </a:p>
          <a:p>
            <a:pPr marL="0" indent="0">
              <a:buNone/>
            </a:pPr>
            <a:r>
              <a:rPr lang="en-US" dirty="0">
                <a:latin typeface="Arial" panose="020B0604020202020204" pitchFamily="34" charset="0"/>
                <a:cs typeface="Arial" panose="020B0604020202020204" pitchFamily="34" charset="0"/>
              </a:rPr>
              <a:t>Septic shock</a:t>
            </a:r>
          </a:p>
          <a:p>
            <a:pPr marL="0" indent="0">
              <a:buNone/>
            </a:pPr>
            <a:r>
              <a:rPr lang="en-US" dirty="0">
                <a:latin typeface="Arial" panose="020B0604020202020204" pitchFamily="34" charset="0"/>
                <a:cs typeface="Arial" panose="020B0604020202020204" pitchFamily="34" charset="0"/>
              </a:rPr>
              <a:t>Quadriplegia</a:t>
            </a:r>
          </a:p>
          <a:p>
            <a:pPr marL="0" indent="0">
              <a:buNone/>
            </a:pPr>
            <a:r>
              <a:rPr lang="en-US" dirty="0">
                <a:latin typeface="Arial" panose="020B0604020202020204" pitchFamily="34" charset="0"/>
                <a:cs typeface="Arial" panose="020B0604020202020204" pitchFamily="34" charset="0"/>
              </a:rPr>
              <a:t>Sacral decubitus ulcer</a:t>
            </a:r>
          </a:p>
          <a:p>
            <a:pPr marL="0" indent="0">
              <a:buNone/>
            </a:pPr>
            <a:r>
              <a:rPr lang="en-US" dirty="0">
                <a:latin typeface="Arial" panose="020B0604020202020204" pitchFamily="34" charset="0"/>
                <a:cs typeface="Arial" panose="020B0604020202020204" pitchFamily="34" charset="0"/>
              </a:rPr>
              <a:t>Hyponatremia</a:t>
            </a:r>
          </a:p>
          <a:p>
            <a:pPr marL="0" indent="0">
              <a:buNone/>
            </a:pPr>
            <a:r>
              <a:rPr lang="en-US" dirty="0">
                <a:latin typeface="Arial" panose="020B0604020202020204" pitchFamily="34" charset="0"/>
                <a:cs typeface="Arial" panose="020B0604020202020204" pitchFamily="34" charset="0"/>
              </a:rPr>
              <a:t>Metabolic acidosis</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7256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5480"/>
            <a:ext cx="8305800" cy="4389120"/>
          </a:xfrm>
        </p:spPr>
        <p:txBody>
          <a:bodyPr>
            <a:normAutofit lnSpcReduction="10000"/>
          </a:bodyPr>
          <a:lstStyle/>
          <a:p>
            <a:pPr marL="0" indent="0">
              <a:buNone/>
            </a:pPr>
            <a:r>
              <a:rPr lang="en-US" b="1" dirty="0">
                <a:latin typeface="Arial" panose="020B0604020202020204" pitchFamily="34" charset="0"/>
                <a:cs typeface="Arial" panose="020B0604020202020204" pitchFamily="34" charset="0"/>
              </a:rPr>
              <a:t>Discharge Summary:</a:t>
            </a:r>
          </a:p>
          <a:p>
            <a:pPr marL="0" indent="0">
              <a:buNone/>
            </a:pPr>
            <a:r>
              <a:rPr lang="en-US" dirty="0">
                <a:latin typeface="Arial" panose="020B0604020202020204" pitchFamily="34" charset="0"/>
                <a:cs typeface="Arial" panose="020B0604020202020204" pitchFamily="34" charset="0"/>
              </a:rPr>
              <a:t>This is a 63-year-old male with a significant past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medical history of  type 2 diabetes with polyneuropathy, quadriplegia, paroxysmal atrial fibrillation, COPD, neurogenic bowel and bladder with chronic indwelling foley. The patient was found to be in septic shock on presentation. Blood and urine cultures were positive for E.coli. He has a stage 4 sacral decubitus ulcer which was treated by wound care nurse. Hyponatremia and acidosis resolved. Patient to discharge back to nursing home today.</a:t>
            </a:r>
          </a:p>
        </p:txBody>
      </p:sp>
      <p:sp>
        <p:nvSpPr>
          <p:cNvPr id="4" name="Title 1"/>
          <p:cNvSpPr>
            <a:spLocks noGrp="1"/>
          </p:cNvSpPr>
          <p:nvPr>
            <p:ph type="title"/>
          </p:nvPr>
        </p:nvSpPr>
        <p:spPr>
          <a:xfrm>
            <a:off x="1600200" y="704088"/>
            <a:ext cx="3962400" cy="591312"/>
          </a:xfrm>
        </p:spPr>
        <p:txBody>
          <a:bodyPr>
            <a:normAutofit fontScale="90000"/>
          </a:bodyPr>
          <a:lstStyle/>
          <a:p>
            <a:r>
              <a:rPr lang="en-US" dirty="0"/>
              <a:t> </a:t>
            </a:r>
            <a:r>
              <a:rPr lang="en-US" dirty="0">
                <a:solidFill>
                  <a:schemeClr val="tx1"/>
                </a:solidFill>
              </a:rPr>
              <a:t>Case # 3 </a:t>
            </a:r>
            <a:r>
              <a:rPr lang="en-US" dirty="0" err="1">
                <a:solidFill>
                  <a:schemeClr val="tx1"/>
                </a:solidFill>
              </a:rPr>
              <a:t>con’t</a:t>
            </a:r>
            <a:endParaRPr lang="en-US" dirty="0">
              <a:solidFill>
                <a:schemeClr val="tx1"/>
              </a:solidFill>
            </a:endParaRPr>
          </a:p>
        </p:txBody>
      </p:sp>
    </p:spTree>
    <p:extLst>
      <p:ext uri="{BB962C8B-B14F-4D97-AF65-F5344CB8AC3E}">
        <p14:creationId xmlns:p14="http://schemas.microsoft.com/office/powerpoint/2010/main" val="558513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0"/>
            <a:ext cx="4038600" cy="667512"/>
          </a:xfrm>
        </p:spPr>
        <p:txBody>
          <a:bodyPr>
            <a:normAutofit fontScale="90000"/>
          </a:bodyPr>
          <a:lstStyle/>
          <a:p>
            <a:r>
              <a:rPr lang="en-US" dirty="0">
                <a:solidFill>
                  <a:schemeClr val="tx1"/>
                </a:solidFill>
              </a:rPr>
              <a:t>Case # 3 </a:t>
            </a:r>
            <a:r>
              <a:rPr lang="en-US" dirty="0" err="1">
                <a:solidFill>
                  <a:schemeClr val="tx1"/>
                </a:solidFill>
              </a:rPr>
              <a:t>con’t</a:t>
            </a:r>
            <a:endParaRPr lang="en-US" dirty="0"/>
          </a:p>
        </p:txBody>
      </p:sp>
      <p:sp>
        <p:nvSpPr>
          <p:cNvPr id="3" name="Content Placeholder 2"/>
          <p:cNvSpPr>
            <a:spLocks noGrp="1"/>
          </p:cNvSpPr>
          <p:nvPr>
            <p:ph idx="1"/>
          </p:nvPr>
        </p:nvSpPr>
        <p:spPr>
          <a:xfrm>
            <a:off x="228600" y="1935480"/>
            <a:ext cx="8610600" cy="4389120"/>
          </a:xfrm>
        </p:spPr>
        <p:txBody>
          <a:bodyPr>
            <a:normAutofit fontScale="85000" lnSpcReduction="20000"/>
          </a:bodyPr>
          <a:lstStyle/>
          <a:p>
            <a:pPr marL="0" indent="0">
              <a:buNone/>
            </a:pPr>
            <a:r>
              <a:rPr lang="en-US" b="1" dirty="0">
                <a:latin typeface="Arial" panose="020B0604020202020204" pitchFamily="34" charset="0"/>
                <a:cs typeface="Arial" panose="020B0604020202020204" pitchFamily="34" charset="0"/>
              </a:rPr>
              <a:t>CDI Principle Diagnosis</a:t>
            </a:r>
            <a:r>
              <a:rPr lang="en-US" dirty="0">
                <a:latin typeface="Arial" panose="020B0604020202020204" pitchFamily="34" charset="0"/>
                <a:cs typeface="Arial" panose="020B0604020202020204" pitchFamily="34" charset="0"/>
              </a:rPr>
              <a:t>: Sepsis</a:t>
            </a:r>
          </a:p>
          <a:p>
            <a:pPr marL="0" indent="0">
              <a:buNone/>
            </a:pPr>
            <a:r>
              <a:rPr lang="en-US" dirty="0">
                <a:latin typeface="Arial" panose="020B0604020202020204" pitchFamily="34" charset="0"/>
                <a:cs typeface="Arial" panose="020B0604020202020204" pitchFamily="34" charset="0"/>
              </a:rPr>
              <a:t>Other Diagnosis:  Septic shock, quadriplegia, UTI, stage 4 decubitus ulcer</a:t>
            </a:r>
          </a:p>
          <a:p>
            <a:pPr marL="0" indent="0">
              <a:buNone/>
            </a:pPr>
            <a:r>
              <a:rPr lang="en-US" dirty="0">
                <a:latin typeface="Arial" panose="020B0604020202020204" pitchFamily="34" charset="0"/>
                <a:cs typeface="Arial" panose="020B0604020202020204" pitchFamily="34" charset="0"/>
              </a:rPr>
              <a:t>DRG 871   wt. 1.8564   </a:t>
            </a:r>
          </a:p>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Coding Principle Diagnosis: </a:t>
            </a:r>
            <a:r>
              <a:rPr lang="en-US" dirty="0">
                <a:latin typeface="Arial" panose="020B0604020202020204" pitchFamily="34" charset="0"/>
                <a:cs typeface="Arial" panose="020B0604020202020204" pitchFamily="34" charset="0"/>
              </a:rPr>
              <a:t>Infection d/t indwelling catheter</a:t>
            </a:r>
          </a:p>
          <a:p>
            <a:pPr marL="0" indent="0">
              <a:buNone/>
            </a:pPr>
            <a:r>
              <a:rPr lang="en-US" dirty="0">
                <a:latin typeface="Arial" panose="020B0604020202020204" pitchFamily="34" charset="0"/>
                <a:cs typeface="Arial" panose="020B0604020202020204" pitchFamily="34" charset="0"/>
              </a:rPr>
              <a:t>Other Diagnosis: ESRD</a:t>
            </a:r>
          </a:p>
          <a:p>
            <a:pPr marL="0" indent="0">
              <a:buNone/>
            </a:pPr>
            <a:r>
              <a:rPr lang="en-US" dirty="0">
                <a:latin typeface="Arial" panose="020B0604020202020204" pitchFamily="34" charset="0"/>
                <a:cs typeface="Arial" panose="020B0604020202020204" pitchFamily="34" charset="0"/>
              </a:rPr>
              <a:t>DRG 698   wt. 1.6151</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CDI – Coder discussion. PDX based on coding guidelines. Agreement reached. </a:t>
            </a:r>
          </a:p>
          <a:p>
            <a:pPr marL="0" indent="0">
              <a:buNone/>
            </a:pPr>
            <a:r>
              <a:rPr lang="en-US" dirty="0">
                <a:latin typeface="Arial" panose="020B0604020202020204" pitchFamily="34" charset="0"/>
                <a:cs typeface="Arial" panose="020B0604020202020204" pitchFamily="34" charset="0"/>
              </a:rPr>
              <a:t>Result -  CDI PDX change</a:t>
            </a:r>
          </a:p>
          <a:p>
            <a:pPr marL="0" indent="0" algn="ctr">
              <a:buNone/>
            </a:pPr>
            <a:r>
              <a:rPr lang="en-US" b="1" dirty="0">
                <a:latin typeface="Arial" panose="020B0604020202020204" pitchFamily="34" charset="0"/>
                <a:cs typeface="Arial" panose="020B0604020202020204" pitchFamily="34" charset="0"/>
              </a:rPr>
              <a:t>Final DRG 698</a:t>
            </a:r>
          </a:p>
          <a:p>
            <a:endParaRPr lang="en-US" dirty="0"/>
          </a:p>
        </p:txBody>
      </p:sp>
    </p:spTree>
    <p:extLst>
      <p:ext uri="{BB962C8B-B14F-4D97-AF65-F5344CB8AC3E}">
        <p14:creationId xmlns:p14="http://schemas.microsoft.com/office/powerpoint/2010/main" val="2808922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82" y="1447800"/>
            <a:ext cx="9042818" cy="518160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33400" y="609600"/>
            <a:ext cx="8229600" cy="780288"/>
          </a:xfrm>
        </p:spPr>
        <p:txBody>
          <a:bodyPr>
            <a:normAutofit fontScale="90000"/>
          </a:bodyPr>
          <a:lstStyle/>
          <a:p>
            <a:r>
              <a:rPr lang="en-US" dirty="0"/>
              <a:t>Documentation Grins</a:t>
            </a:r>
          </a:p>
        </p:txBody>
      </p:sp>
      <p:sp>
        <p:nvSpPr>
          <p:cNvPr id="3" name="Content Placeholder 2"/>
          <p:cNvSpPr>
            <a:spLocks noGrp="1"/>
          </p:cNvSpPr>
          <p:nvPr>
            <p:ph idx="1"/>
          </p:nvPr>
        </p:nvSpPr>
        <p:spPr>
          <a:xfrm>
            <a:off x="76200" y="3886200"/>
            <a:ext cx="6705600" cy="2667000"/>
          </a:xfrm>
        </p:spPr>
        <p:txBody>
          <a:bodyPr>
            <a:normAutofit fontScale="55000" lnSpcReduction="20000"/>
          </a:bodyPr>
          <a:lstStyle/>
          <a:p>
            <a:pPr>
              <a:buClr>
                <a:srgbClr val="D83CAF"/>
              </a:buClr>
              <a:buFont typeface="Wingdings" panose="05000000000000000000" pitchFamily="2" charset="2"/>
              <a:buChar char="Ø"/>
            </a:pPr>
            <a:endParaRPr lang="en-US" dirty="0"/>
          </a:p>
          <a:p>
            <a:pPr>
              <a:lnSpc>
                <a:spcPct val="170000"/>
              </a:lnSpc>
              <a:buClr>
                <a:srgbClr val="D83CAF"/>
              </a:buClr>
              <a:buFont typeface="Wingdings" panose="05000000000000000000" pitchFamily="2" charset="2"/>
              <a:buChar char="Ø"/>
            </a:pPr>
            <a:r>
              <a:rPr lang="en-US" dirty="0">
                <a:solidFill>
                  <a:srgbClr val="FFFF00"/>
                </a:solidFill>
              </a:rPr>
              <a:t>"History of sick as hell disease“</a:t>
            </a:r>
          </a:p>
          <a:p>
            <a:pPr>
              <a:lnSpc>
                <a:spcPct val="170000"/>
              </a:lnSpc>
              <a:buClr>
                <a:srgbClr val="D83CAF"/>
              </a:buClr>
              <a:buFont typeface="Wingdings" panose="05000000000000000000" pitchFamily="2" charset="2"/>
              <a:buChar char="Ø"/>
            </a:pPr>
            <a:r>
              <a:rPr lang="en-US" dirty="0">
                <a:solidFill>
                  <a:srgbClr val="FFFF00"/>
                </a:solidFill>
              </a:rPr>
              <a:t>Head CT shows no hemorrhoids!  And, urine intake is low</a:t>
            </a:r>
          </a:p>
          <a:p>
            <a:pPr>
              <a:lnSpc>
                <a:spcPct val="160000"/>
              </a:lnSpc>
              <a:buClr>
                <a:srgbClr val="D83CAF"/>
              </a:buClr>
              <a:buFont typeface="Wingdings" panose="05000000000000000000" pitchFamily="2" charset="2"/>
              <a:buChar char="Ø"/>
            </a:pPr>
            <a:r>
              <a:rPr lang="en-US" dirty="0">
                <a:solidFill>
                  <a:srgbClr val="FFFF00"/>
                </a:solidFill>
              </a:rPr>
              <a:t>"Eyes and nose continue to be within normal limits“</a:t>
            </a:r>
          </a:p>
          <a:p>
            <a:pPr>
              <a:lnSpc>
                <a:spcPct val="160000"/>
              </a:lnSpc>
              <a:buClr>
                <a:srgbClr val="D83CAF"/>
              </a:buClr>
              <a:buFont typeface="Wingdings" panose="05000000000000000000" pitchFamily="2" charset="2"/>
              <a:buChar char="Ø"/>
            </a:pPr>
            <a:r>
              <a:rPr lang="en-US" dirty="0">
                <a:solidFill>
                  <a:srgbClr val="FFFF00"/>
                </a:solidFill>
              </a:rPr>
              <a:t>"The chest </a:t>
            </a:r>
            <a:r>
              <a:rPr lang="en-US" dirty="0" err="1">
                <a:solidFill>
                  <a:srgbClr val="FFFF00"/>
                </a:solidFill>
              </a:rPr>
              <a:t>xray</a:t>
            </a:r>
            <a:r>
              <a:rPr lang="en-US" dirty="0">
                <a:solidFill>
                  <a:srgbClr val="FFFF00"/>
                </a:solidFill>
              </a:rPr>
              <a:t> has regrettably improved".  </a:t>
            </a:r>
          </a:p>
          <a:p>
            <a:pPr>
              <a:lnSpc>
                <a:spcPct val="150000"/>
              </a:lnSpc>
              <a:buClr>
                <a:srgbClr val="D83CAF"/>
              </a:buClr>
              <a:buFont typeface="Wingdings" panose="05000000000000000000" pitchFamily="2" charset="2"/>
              <a:buChar char="Ø"/>
            </a:pPr>
            <a:r>
              <a:rPr lang="en-US" dirty="0">
                <a:solidFill>
                  <a:srgbClr val="FFFF00"/>
                </a:solidFill>
              </a:rPr>
              <a:t>The lab test indicated abnormal lover function. </a:t>
            </a:r>
          </a:p>
          <a:p>
            <a:pPr>
              <a:lnSpc>
                <a:spcPct val="150000"/>
              </a:lnSpc>
              <a:buClr>
                <a:srgbClr val="D83CAF"/>
              </a:buClr>
              <a:buFont typeface="Wingdings" panose="05000000000000000000" pitchFamily="2" charset="2"/>
              <a:buChar char="Ø"/>
            </a:pPr>
            <a:r>
              <a:rPr lang="en-US" dirty="0">
                <a:solidFill>
                  <a:srgbClr val="FFFF00"/>
                </a:solidFill>
              </a:rPr>
              <a:t>Discharge status: Alive but without permission. </a:t>
            </a:r>
          </a:p>
          <a:p>
            <a:pPr>
              <a:lnSpc>
                <a:spcPct val="160000"/>
              </a:lnSpc>
              <a:buClr>
                <a:srgbClr val="D83CAF"/>
              </a:buClr>
              <a:buFont typeface="Wingdings" panose="05000000000000000000" pitchFamily="2" charset="2"/>
              <a:buChar char="Ø"/>
            </a:pPr>
            <a:r>
              <a:rPr lang="en-US" dirty="0">
                <a:solidFill>
                  <a:srgbClr val="FFFF00"/>
                </a:solidFill>
              </a:rPr>
              <a:t>Whilst in Casualty she was examined, </a:t>
            </a:r>
            <a:r>
              <a:rPr lang="en-US" dirty="0" err="1">
                <a:solidFill>
                  <a:srgbClr val="FFFF00"/>
                </a:solidFill>
              </a:rPr>
              <a:t>Xrated</a:t>
            </a:r>
            <a:r>
              <a:rPr lang="en-US" dirty="0">
                <a:solidFill>
                  <a:srgbClr val="FFFF00"/>
                </a:solidFill>
              </a:rPr>
              <a:t> and sent home</a:t>
            </a:r>
            <a:r>
              <a:rPr lang="en-US" dirty="0"/>
              <a:t>.</a:t>
            </a:r>
          </a:p>
        </p:txBody>
      </p:sp>
    </p:spTree>
    <p:extLst>
      <p:ext uri="{BB962C8B-B14F-4D97-AF65-F5344CB8AC3E}">
        <p14:creationId xmlns:p14="http://schemas.microsoft.com/office/powerpoint/2010/main" val="296657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3505200" cy="856488"/>
          </a:xfrm>
        </p:spPr>
        <p:txBody>
          <a:bodyPr>
            <a:normAutofit fontScale="90000"/>
          </a:bodyPr>
          <a:lstStyle/>
          <a:p>
            <a:r>
              <a:rPr lang="en-US" dirty="0">
                <a:latin typeface="Arial Black" panose="020B0A04020102020204" pitchFamily="34" charset="0"/>
              </a:rPr>
              <a:t>Objectives</a:t>
            </a:r>
          </a:p>
        </p:txBody>
      </p:sp>
      <p:sp>
        <p:nvSpPr>
          <p:cNvPr id="3" name="Content Placeholder 2"/>
          <p:cNvSpPr>
            <a:spLocks noGrp="1"/>
          </p:cNvSpPr>
          <p:nvPr>
            <p:ph idx="1"/>
          </p:nvPr>
        </p:nvSpPr>
        <p:spPr>
          <a:xfrm>
            <a:off x="457200" y="1447800"/>
            <a:ext cx="5715000" cy="4572000"/>
          </a:xfrm>
        </p:spPr>
        <p:txBody>
          <a:bodyPr/>
          <a:lstStyle/>
          <a:p>
            <a:pPr>
              <a:lnSpc>
                <a:spcPct val="200000"/>
              </a:lnSpc>
              <a:buClr>
                <a:srgbClr val="BA32C8"/>
              </a:buClr>
              <a:buFont typeface="Wingdings" panose="05000000000000000000" pitchFamily="2" charset="2"/>
              <a:buChar char="Ø"/>
            </a:pPr>
            <a:r>
              <a:rPr lang="en-US" dirty="0"/>
              <a:t>A. Define CDI-Coding reconciliation</a:t>
            </a:r>
          </a:p>
          <a:p>
            <a:pPr>
              <a:lnSpc>
                <a:spcPct val="200000"/>
              </a:lnSpc>
              <a:buClr>
                <a:srgbClr val="BA32C8"/>
              </a:buClr>
              <a:buFont typeface="Wingdings" panose="05000000000000000000" pitchFamily="2" charset="2"/>
              <a:buChar char="Ø"/>
            </a:pPr>
            <a:r>
              <a:rPr lang="en-US" dirty="0"/>
              <a:t>B. Review reconciliation process</a:t>
            </a:r>
          </a:p>
          <a:p>
            <a:pPr>
              <a:lnSpc>
                <a:spcPct val="200000"/>
              </a:lnSpc>
              <a:buClr>
                <a:srgbClr val="BA32C8"/>
              </a:buClr>
              <a:buFont typeface="Wingdings" panose="05000000000000000000" pitchFamily="2" charset="2"/>
              <a:buChar char="Ø"/>
            </a:pPr>
            <a:r>
              <a:rPr lang="en-US" dirty="0"/>
              <a:t>C. Coordinate learning opportunities </a:t>
            </a:r>
          </a:p>
          <a:p>
            <a:pPr>
              <a:lnSpc>
                <a:spcPct val="200000"/>
              </a:lnSpc>
              <a:buClr>
                <a:srgbClr val="BA32C8"/>
              </a:buClr>
              <a:buFont typeface="Wingdings" panose="05000000000000000000" pitchFamily="2" charset="2"/>
              <a:buChar char="Ø"/>
            </a:pPr>
            <a:r>
              <a:rPr lang="en-US" dirty="0"/>
              <a:t>D. Identify root causes</a:t>
            </a:r>
          </a:p>
        </p:txBody>
      </p:sp>
      <p:sp>
        <p:nvSpPr>
          <p:cNvPr id="4" name="AutoShape 2" descr="Image result for account reconciliation cartoons"/>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3886200"/>
            <a:ext cx="2871788" cy="27813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pic>
    </p:spTree>
    <p:extLst>
      <p:ext uri="{BB962C8B-B14F-4D97-AF65-F5344CB8AC3E}">
        <p14:creationId xmlns:p14="http://schemas.microsoft.com/office/powerpoint/2010/main" val="1507068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85800"/>
            <a:ext cx="7239000" cy="533400"/>
          </a:xfrm>
        </p:spPr>
        <p:txBody>
          <a:bodyPr>
            <a:normAutofit fontScale="90000"/>
          </a:bodyPr>
          <a:lstStyle/>
          <a:p>
            <a:r>
              <a:rPr lang="en-US" sz="3600" dirty="0">
                <a:latin typeface="Britannic Bold" panose="020B0903060703020204" pitchFamily="34" charset="0"/>
              </a:rPr>
              <a:t>What is CDI–HIM Coding Reconciliation</a:t>
            </a:r>
          </a:p>
        </p:txBody>
      </p:sp>
      <p:sp>
        <p:nvSpPr>
          <p:cNvPr id="3" name="Content Placeholder 2"/>
          <p:cNvSpPr>
            <a:spLocks noGrp="1"/>
          </p:cNvSpPr>
          <p:nvPr>
            <p:ph idx="1"/>
          </p:nvPr>
        </p:nvSpPr>
        <p:spPr>
          <a:xfrm>
            <a:off x="533400" y="1371600"/>
            <a:ext cx="8153400" cy="5105400"/>
          </a:xfrm>
          <a:gradFill>
            <a:gsLst>
              <a:gs pos="0">
                <a:srgbClr val="CCCCFF"/>
              </a:gs>
              <a:gs pos="17999">
                <a:srgbClr val="99CCFF"/>
              </a:gs>
              <a:gs pos="36000">
                <a:srgbClr val="9966FF"/>
              </a:gs>
              <a:gs pos="61000">
                <a:srgbClr val="CC99FF"/>
              </a:gs>
              <a:gs pos="82001">
                <a:srgbClr val="99CCFF"/>
              </a:gs>
              <a:gs pos="100000">
                <a:srgbClr val="CCCCFF"/>
              </a:gs>
            </a:gsLst>
            <a:lin ang="5400000" scaled="0"/>
          </a:gradFill>
        </p:spPr>
        <p:txBody>
          <a:bodyPr>
            <a:normAutofit/>
          </a:bodyPr>
          <a:lstStyle/>
          <a:p>
            <a:pPr>
              <a:buClr>
                <a:schemeClr val="tx1"/>
              </a:buClr>
              <a:buFont typeface="Wingdings" panose="05000000000000000000" pitchFamily="2" charset="2"/>
              <a:buChar char="v"/>
            </a:pPr>
            <a:r>
              <a:rPr lang="en-US" dirty="0"/>
              <a:t>Reconciliation - the action of making one view or belief compatible with another. </a:t>
            </a:r>
          </a:p>
          <a:p>
            <a:pPr>
              <a:buClr>
                <a:schemeClr val="tx1"/>
              </a:buClr>
              <a:buFont typeface="Wingdings" panose="05000000000000000000" pitchFamily="2" charset="2"/>
              <a:buChar char="v"/>
            </a:pPr>
            <a:r>
              <a:rPr lang="en-US" dirty="0"/>
              <a:t>For the CDI – Coding World, it’s the process of reviewing the medical record and comparing CDI findings to those in the Coding Summary, with adjustments as indicated so that the final DRGs are the same.</a:t>
            </a:r>
          </a:p>
          <a:p>
            <a:pPr>
              <a:buClr>
                <a:schemeClr val="tx1"/>
              </a:buClr>
              <a:buFont typeface="Wingdings" panose="05000000000000000000" pitchFamily="2" charset="2"/>
              <a:buChar char="v"/>
            </a:pPr>
            <a:r>
              <a:rPr lang="en-US" dirty="0"/>
              <a:t>Goal: complete and accurate documentation and coding.</a:t>
            </a:r>
          </a:p>
          <a:p>
            <a:pPr>
              <a:buClr>
                <a:schemeClr val="tx1"/>
              </a:buClr>
              <a:buFont typeface="Wingdings" panose="05000000000000000000" pitchFamily="2" charset="2"/>
              <a:buChar char="v"/>
            </a:pPr>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989628"/>
            <a:ext cx="685799" cy="1447800"/>
          </a:xfrm>
          <a:prstGeom prst="rect">
            <a:avLst/>
          </a:prstGeom>
          <a:ln>
            <a:noFill/>
          </a:ln>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5446828"/>
            <a:ext cx="5334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6920" y="4757875"/>
            <a:ext cx="1295400" cy="1679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2238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762000"/>
            <a:ext cx="3048000" cy="627888"/>
          </a:xfrm>
        </p:spPr>
        <p:txBody>
          <a:bodyPr>
            <a:normAutofit fontScale="90000"/>
          </a:bodyPr>
          <a:lstStyle/>
          <a:p>
            <a:r>
              <a:rPr lang="en-US" dirty="0"/>
              <a:t>NIX Process</a:t>
            </a:r>
          </a:p>
        </p:txBody>
      </p:sp>
      <p:sp>
        <p:nvSpPr>
          <p:cNvPr id="3" name="Content Placeholder 2"/>
          <p:cNvSpPr>
            <a:spLocks noGrp="1"/>
          </p:cNvSpPr>
          <p:nvPr>
            <p:ph idx="1"/>
          </p:nvPr>
        </p:nvSpPr>
        <p:spPr>
          <a:xfrm>
            <a:off x="457200" y="1389888"/>
            <a:ext cx="8229600" cy="4706112"/>
          </a:xfrm>
        </p:spPr>
        <p:txBody>
          <a:bodyPr>
            <a:normAutofit fontScale="85000" lnSpcReduction="20000"/>
          </a:bodyPr>
          <a:lstStyle/>
          <a:p>
            <a:pPr marL="0" indent="0">
              <a:buClr>
                <a:srgbClr val="BB4AD2"/>
              </a:buClr>
              <a:buNone/>
            </a:pPr>
            <a:r>
              <a:rPr lang="en-US" dirty="0"/>
              <a:t>CDI reviews and codes chart concurrently.</a:t>
            </a:r>
          </a:p>
          <a:p>
            <a:pPr>
              <a:buClr>
                <a:srgbClr val="BB4AD2"/>
              </a:buClr>
              <a:buFont typeface="Wingdings" panose="05000000000000000000" pitchFamily="2" charset="2"/>
              <a:buChar char="Ø"/>
            </a:pPr>
            <a:endParaRPr lang="en-US" dirty="0"/>
          </a:p>
          <a:p>
            <a:pPr marL="0" indent="0">
              <a:buClr>
                <a:srgbClr val="BB4AD2"/>
              </a:buClr>
              <a:buNone/>
            </a:pPr>
            <a:r>
              <a:rPr lang="en-US" dirty="0"/>
              <a:t>CDI queries opportunities as identified.</a:t>
            </a:r>
          </a:p>
          <a:p>
            <a:pPr marL="0" indent="0">
              <a:buClr>
                <a:srgbClr val="BB4AD2"/>
              </a:buClr>
              <a:buNone/>
            </a:pPr>
            <a:endParaRPr lang="en-US" dirty="0"/>
          </a:p>
          <a:p>
            <a:pPr marL="0" indent="0">
              <a:buClr>
                <a:srgbClr val="BB4AD2"/>
              </a:buClr>
              <a:buNone/>
            </a:pPr>
            <a:r>
              <a:rPr lang="en-US" dirty="0"/>
              <a:t>Final review is done at discharge prior to coding, for identification of any missed opportunities. </a:t>
            </a:r>
          </a:p>
          <a:p>
            <a:pPr marL="0" indent="0">
              <a:buClr>
                <a:srgbClr val="BB4AD2"/>
              </a:buClr>
              <a:buNone/>
            </a:pPr>
            <a:endParaRPr lang="en-US" dirty="0"/>
          </a:p>
          <a:p>
            <a:pPr marL="0" indent="0">
              <a:buClr>
                <a:srgbClr val="BB4AD2"/>
              </a:buClr>
              <a:buNone/>
            </a:pPr>
            <a:r>
              <a:rPr lang="en-US" dirty="0"/>
              <a:t>Coding notified if missed opportunity is identified and will impact DRG.</a:t>
            </a:r>
          </a:p>
          <a:p>
            <a:pPr marL="0" indent="0">
              <a:buClr>
                <a:srgbClr val="BB4AD2"/>
              </a:buClr>
              <a:buNone/>
            </a:pPr>
            <a:endParaRPr lang="en-US" dirty="0"/>
          </a:p>
          <a:p>
            <a:pPr marL="0" indent="0">
              <a:buClr>
                <a:srgbClr val="BB4AD2"/>
              </a:buClr>
              <a:buNone/>
            </a:pPr>
            <a:r>
              <a:rPr lang="en-US" dirty="0"/>
              <a:t>After discharge Coding reviews and codes chart. </a:t>
            </a:r>
          </a:p>
          <a:p>
            <a:pPr marL="2286000" lvl="8" indent="0">
              <a:buClr>
                <a:srgbClr val="BB4AD2"/>
              </a:buClr>
              <a:buNone/>
            </a:pPr>
            <a:r>
              <a:rPr lang="en-US" dirty="0"/>
              <a:t>		</a:t>
            </a:r>
          </a:p>
          <a:p>
            <a:pPr marL="2286000" lvl="8" indent="0">
              <a:buClr>
                <a:srgbClr val="BB4AD2"/>
              </a:buClr>
              <a:buNone/>
            </a:pPr>
            <a:r>
              <a:rPr lang="en-US" sz="4800" dirty="0">
                <a:sym typeface="Wingdings"/>
              </a:rPr>
              <a:t>		</a:t>
            </a:r>
            <a:endParaRPr lang="en-US" sz="4800" dirty="0"/>
          </a:p>
        </p:txBody>
      </p:sp>
      <p:sp>
        <p:nvSpPr>
          <p:cNvPr id="4" name="Arrow: Down 3">
            <a:extLst>
              <a:ext uri="{FF2B5EF4-FFF2-40B4-BE49-F238E27FC236}">
                <a16:creationId xmlns:a16="http://schemas.microsoft.com/office/drawing/2014/main" id="{0CE87568-0CCE-471E-8C08-9135AF968D2E}"/>
              </a:ext>
            </a:extLst>
          </p:cNvPr>
          <p:cNvSpPr/>
          <p:nvPr/>
        </p:nvSpPr>
        <p:spPr>
          <a:xfrm>
            <a:off x="2813538" y="16764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8E38BB86-F3D7-4B7B-B65B-F1D489728360}"/>
              </a:ext>
            </a:extLst>
          </p:cNvPr>
          <p:cNvSpPr/>
          <p:nvPr/>
        </p:nvSpPr>
        <p:spPr>
          <a:xfrm>
            <a:off x="2813538" y="2342388"/>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33F6103C-16C9-4E0A-B578-20429FBA7BBF}"/>
              </a:ext>
            </a:extLst>
          </p:cNvPr>
          <p:cNvSpPr/>
          <p:nvPr/>
        </p:nvSpPr>
        <p:spPr>
          <a:xfrm>
            <a:off x="2836983" y="3287502"/>
            <a:ext cx="269631"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99E0728C-4213-4A58-8022-A80284F9B0A2}"/>
              </a:ext>
            </a:extLst>
          </p:cNvPr>
          <p:cNvSpPr/>
          <p:nvPr/>
        </p:nvSpPr>
        <p:spPr>
          <a:xfrm>
            <a:off x="2813538" y="4101261"/>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A5186ED4-F051-42B7-9650-6A38E6668B00}"/>
              </a:ext>
            </a:extLst>
          </p:cNvPr>
          <p:cNvSpPr/>
          <p:nvPr/>
        </p:nvSpPr>
        <p:spPr>
          <a:xfrm>
            <a:off x="2836983" y="4953000"/>
            <a:ext cx="304800" cy="515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9336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lnSpcReduction="10000"/>
          </a:bodyPr>
          <a:lstStyle/>
          <a:p>
            <a:pPr marL="0" indent="0">
              <a:buClr>
                <a:srgbClr val="BB4AD2"/>
              </a:buClr>
              <a:buNone/>
            </a:pPr>
            <a:r>
              <a:rPr lang="en-US" dirty="0"/>
              <a:t>Coding notifies CDI if any missed opportunity is encountered or if further clarification is needed for existing  documentation.</a:t>
            </a:r>
          </a:p>
          <a:p>
            <a:pPr marL="0" indent="0">
              <a:buClr>
                <a:srgbClr val="BB4AD2"/>
              </a:buClr>
              <a:buNone/>
            </a:pPr>
            <a:endParaRPr lang="en-US" dirty="0"/>
          </a:p>
          <a:p>
            <a:pPr marL="0" indent="0">
              <a:buClr>
                <a:srgbClr val="BB4AD2"/>
              </a:buClr>
              <a:buNone/>
            </a:pPr>
            <a:r>
              <a:rPr lang="en-US" dirty="0"/>
              <a:t>After chart is coded, CDI is notified of any mismatches.</a:t>
            </a:r>
          </a:p>
          <a:p>
            <a:pPr marL="0" indent="0">
              <a:buClr>
                <a:srgbClr val="BB4AD2"/>
              </a:buClr>
              <a:buNone/>
            </a:pPr>
            <a:r>
              <a:rPr lang="en-US" dirty="0"/>
              <a:t>CDI does secondary review to identify cause of mismatch.</a:t>
            </a:r>
          </a:p>
          <a:p>
            <a:pPr marL="0" indent="0">
              <a:buClr>
                <a:srgbClr val="BB4AD2"/>
              </a:buClr>
              <a:buNone/>
            </a:pPr>
            <a:endParaRPr lang="en-US" dirty="0"/>
          </a:p>
          <a:p>
            <a:pPr marL="0" indent="0">
              <a:buClr>
                <a:srgbClr val="BB4AD2"/>
              </a:buClr>
              <a:buNone/>
            </a:pPr>
            <a:r>
              <a:rPr lang="en-US" dirty="0"/>
              <a:t>CDI coding is either adjusted to match coder or mismatch is discussed between CDI and Coder. </a:t>
            </a:r>
          </a:p>
          <a:p>
            <a:pPr marL="0" indent="0">
              <a:buClr>
                <a:srgbClr val="BB4AD2"/>
              </a:buClr>
              <a:buNone/>
            </a:pPr>
            <a:endParaRPr lang="en-US" dirty="0"/>
          </a:p>
          <a:p>
            <a:pPr marL="0" indent="0">
              <a:buClr>
                <a:srgbClr val="BB4AD2"/>
              </a:buClr>
              <a:buNone/>
            </a:pPr>
            <a:r>
              <a:rPr lang="en-US" dirty="0"/>
              <a:t>If unable to reconcile, account is referred to physician advisor or corporate HIM.</a:t>
            </a:r>
          </a:p>
          <a:p>
            <a:endParaRPr lang="en-US" dirty="0"/>
          </a:p>
        </p:txBody>
      </p:sp>
      <p:sp>
        <p:nvSpPr>
          <p:cNvPr id="4" name="Arrow: Down 3">
            <a:extLst>
              <a:ext uri="{FF2B5EF4-FFF2-40B4-BE49-F238E27FC236}">
                <a16:creationId xmlns:a16="http://schemas.microsoft.com/office/drawing/2014/main" id="{C5B50A79-DE7C-4691-9211-B79A6D519FA1}"/>
              </a:ext>
            </a:extLst>
          </p:cNvPr>
          <p:cNvSpPr/>
          <p:nvPr/>
        </p:nvSpPr>
        <p:spPr>
          <a:xfrm>
            <a:off x="3276600" y="21336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7A452C80-0B77-409F-8B4C-7E7B4995F5E3}"/>
              </a:ext>
            </a:extLst>
          </p:cNvPr>
          <p:cNvSpPr/>
          <p:nvPr/>
        </p:nvSpPr>
        <p:spPr>
          <a:xfrm>
            <a:off x="3264877" y="3631223"/>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A0FE48A9-CE8B-4571-8A22-69AC6B968C6A}"/>
              </a:ext>
            </a:extLst>
          </p:cNvPr>
          <p:cNvSpPr/>
          <p:nvPr/>
        </p:nvSpPr>
        <p:spPr>
          <a:xfrm>
            <a:off x="3264877" y="5002823"/>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6982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Collaboration</a:t>
            </a:r>
          </a:p>
        </p:txBody>
      </p:sp>
      <p:sp>
        <p:nvSpPr>
          <p:cNvPr id="3" name="Content Placeholder 2"/>
          <p:cNvSpPr>
            <a:spLocks noGrp="1"/>
          </p:cNvSpPr>
          <p:nvPr>
            <p:ph idx="1"/>
          </p:nvPr>
        </p:nvSpPr>
        <p:spPr/>
        <p:txBody>
          <a:bodyPr/>
          <a:lstStyle/>
          <a:p>
            <a:pPr>
              <a:buClr>
                <a:srgbClr val="7030A0"/>
              </a:buClr>
              <a:buFont typeface="Wingdings" panose="05000000000000000000" pitchFamily="2" charset="2"/>
              <a:buChar char="Ø"/>
            </a:pPr>
            <a:r>
              <a:rPr lang="en-US" dirty="0"/>
              <a:t>Identify educational opportunities</a:t>
            </a:r>
          </a:p>
          <a:p>
            <a:pPr lvl="1">
              <a:buClr>
                <a:srgbClr val="7030A0"/>
              </a:buClr>
              <a:buFont typeface="Wingdings" panose="05000000000000000000" pitchFamily="2" charset="2"/>
              <a:buChar char="Ø"/>
            </a:pPr>
            <a:r>
              <a:rPr lang="en-US" dirty="0"/>
              <a:t>Education exchanges</a:t>
            </a:r>
          </a:p>
          <a:p>
            <a:pPr>
              <a:buClr>
                <a:srgbClr val="7030A0"/>
              </a:buClr>
              <a:buFont typeface="Wingdings" panose="05000000000000000000" pitchFamily="2" charset="2"/>
              <a:buChar char="Ø"/>
            </a:pPr>
            <a:r>
              <a:rPr lang="en-US" dirty="0"/>
              <a:t>Build and strengthen common goals</a:t>
            </a:r>
          </a:p>
          <a:p>
            <a:pPr>
              <a:buClr>
                <a:srgbClr val="7030A0"/>
              </a:buClr>
              <a:buFont typeface="Wingdings" panose="05000000000000000000" pitchFamily="2" charset="2"/>
              <a:buChar char="Ø"/>
            </a:pPr>
            <a:r>
              <a:rPr lang="en-US" dirty="0"/>
              <a:t>Hold regular joint meetings </a:t>
            </a:r>
          </a:p>
          <a:p>
            <a:pPr>
              <a:buClr>
                <a:srgbClr val="7030A0"/>
              </a:buClr>
              <a:buFont typeface="Wingdings" panose="05000000000000000000" pitchFamily="2" charset="2"/>
              <a:buChar char="Ø"/>
            </a:pPr>
            <a:r>
              <a:rPr lang="en-US" dirty="0"/>
              <a:t>Participate in joint professional events</a:t>
            </a:r>
          </a:p>
          <a:p>
            <a:pPr>
              <a:buClr>
                <a:srgbClr val="7030A0"/>
              </a:buClr>
              <a:buFont typeface="Wingdings" panose="05000000000000000000" pitchFamily="2" charset="2"/>
              <a:buChar char="Ø"/>
            </a:pPr>
            <a:r>
              <a:rPr lang="en-US" dirty="0"/>
              <a:t> Overcome challenges</a:t>
            </a:r>
          </a:p>
        </p:txBody>
      </p:sp>
    </p:spTree>
    <p:extLst>
      <p:ext uri="{BB962C8B-B14F-4D97-AF65-F5344CB8AC3E}">
        <p14:creationId xmlns:p14="http://schemas.microsoft.com/office/powerpoint/2010/main" val="2804619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2286000" cy="591312"/>
          </a:xfrm>
        </p:spPr>
        <p:txBody>
          <a:bodyPr>
            <a:normAutofit fontScale="90000"/>
          </a:bodyPr>
          <a:lstStyle/>
          <a:p>
            <a:r>
              <a:rPr lang="en-US" dirty="0">
                <a:solidFill>
                  <a:schemeClr val="tx1"/>
                </a:solidFill>
              </a:rPr>
              <a:t>Case # 1</a:t>
            </a:r>
          </a:p>
        </p:txBody>
      </p:sp>
      <p:sp>
        <p:nvSpPr>
          <p:cNvPr id="3" name="Content Placeholder 2"/>
          <p:cNvSpPr>
            <a:spLocks noGrp="1"/>
          </p:cNvSpPr>
          <p:nvPr>
            <p:ph idx="1"/>
          </p:nvPr>
        </p:nvSpPr>
        <p:spPr>
          <a:xfrm>
            <a:off x="457200" y="1447800"/>
            <a:ext cx="8229600" cy="4876800"/>
          </a:xfrm>
        </p:spPr>
        <p:txBody>
          <a:bodyPr>
            <a:normAutofit fontScale="92500" lnSpcReduction="20000"/>
          </a:bodyPr>
          <a:lstStyle/>
          <a:p>
            <a:pPr marL="0" indent="0">
              <a:buClr>
                <a:schemeClr val="tx2">
                  <a:lumMod val="75000"/>
                </a:schemeClr>
              </a:buClr>
              <a:buNone/>
            </a:pPr>
            <a:r>
              <a:rPr lang="en-US" b="1" dirty="0"/>
              <a:t>History of presenting illness:  </a:t>
            </a:r>
          </a:p>
          <a:p>
            <a:pPr marL="0" indent="0">
              <a:buNone/>
            </a:pPr>
            <a:r>
              <a:rPr lang="en-US" dirty="0"/>
              <a:t>The patient is a 67-year-old female with a past medical history of hypertension, diabetes, coronary artery disease, arthritis, CHF, and colon cancer status post colostomy placement. She presented with abdominal wound dehiscence that is leaking stool for the past week. Leakage has gradually and progressively worsened and it is foul smelling. Patient also noted to have acute renal failure with mild CHF exacerbation. Patient reported mild to moderate amount of pain increasing with activity, while decreased with rest and pain medications. </a:t>
            </a:r>
          </a:p>
          <a:p>
            <a:pPr marL="0" indent="0">
              <a:buNone/>
            </a:pPr>
            <a:endParaRPr lang="en-US" b="1" dirty="0"/>
          </a:p>
          <a:p>
            <a:pPr marL="0" indent="0">
              <a:buNone/>
            </a:pPr>
            <a:r>
              <a:rPr lang="en-US" b="1" dirty="0"/>
              <a:t>Diagnosis:</a:t>
            </a:r>
          </a:p>
          <a:p>
            <a:pPr marL="0" indent="0">
              <a:buNone/>
            </a:pPr>
            <a:r>
              <a:rPr lang="en-US" dirty="0"/>
              <a:t>Possible </a:t>
            </a:r>
            <a:r>
              <a:rPr lang="en-US" dirty="0" err="1"/>
              <a:t>colocutaneous</a:t>
            </a:r>
            <a:r>
              <a:rPr lang="en-US" dirty="0"/>
              <a:t> fistula.</a:t>
            </a:r>
          </a:p>
          <a:p>
            <a:pPr marL="0" indent="0">
              <a:buNone/>
            </a:pPr>
            <a:r>
              <a:rPr lang="en-US" dirty="0"/>
              <a:t>Acute renal failure</a:t>
            </a:r>
          </a:p>
        </p:txBody>
      </p:sp>
    </p:spTree>
    <p:extLst>
      <p:ext uri="{BB962C8B-B14F-4D97-AF65-F5344CB8AC3E}">
        <p14:creationId xmlns:p14="http://schemas.microsoft.com/office/powerpoint/2010/main" val="3435452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800600"/>
          </a:xfrm>
        </p:spPr>
        <p:txBody>
          <a:bodyPr>
            <a:normAutofit fontScale="92500" lnSpcReduction="10000"/>
          </a:bodyPr>
          <a:lstStyle/>
          <a:p>
            <a:pPr marL="0" indent="0">
              <a:buNone/>
            </a:pPr>
            <a:r>
              <a:rPr lang="en-US" b="1" dirty="0"/>
              <a:t>PROCEDURE PERFORMED: </a:t>
            </a:r>
            <a:r>
              <a:rPr lang="en-US" dirty="0"/>
              <a:t>Revision of colostomy and drainage of abdominal wall abscess.</a:t>
            </a:r>
          </a:p>
          <a:p>
            <a:pPr marL="0" indent="0">
              <a:buNone/>
            </a:pPr>
            <a:endParaRPr lang="en-US" sz="1000" dirty="0"/>
          </a:p>
          <a:p>
            <a:pPr marL="0" indent="0">
              <a:buNone/>
            </a:pPr>
            <a:r>
              <a:rPr lang="en-US" b="1" dirty="0"/>
              <a:t>PROCEDURE DIAGNOSIS: </a:t>
            </a:r>
            <a:r>
              <a:rPr lang="en-US" dirty="0"/>
              <a:t>Dehiscence of ostomy with left abdominal and flank abscess</a:t>
            </a:r>
          </a:p>
          <a:p>
            <a:pPr marL="0" indent="0">
              <a:buNone/>
            </a:pPr>
            <a:endParaRPr lang="en-US" dirty="0"/>
          </a:p>
          <a:p>
            <a:pPr marL="0" indent="0">
              <a:buNone/>
            </a:pPr>
            <a:r>
              <a:rPr lang="en-US" b="1" dirty="0"/>
              <a:t>Discharge Summary</a:t>
            </a:r>
            <a:r>
              <a:rPr lang="en-US" dirty="0"/>
              <a:t>: During the hospital course, the patient was followed by Surgery. She underwent surgical intervention for repair of her enterocutaneous fistula and colostomy with drainage of abdominal wall abscess. Patient doing well, Acute on chronic systolic CHF improving, now tolerating PO, ARF resolved. Scheduled for discharge back to nursing home today.</a:t>
            </a:r>
          </a:p>
        </p:txBody>
      </p:sp>
      <p:sp>
        <p:nvSpPr>
          <p:cNvPr id="4" name="Title 1"/>
          <p:cNvSpPr>
            <a:spLocks noGrp="1"/>
          </p:cNvSpPr>
          <p:nvPr>
            <p:ph type="title"/>
          </p:nvPr>
        </p:nvSpPr>
        <p:spPr>
          <a:xfrm>
            <a:off x="1752600" y="685800"/>
            <a:ext cx="3733800" cy="667512"/>
          </a:xfrm>
        </p:spPr>
        <p:txBody>
          <a:bodyPr>
            <a:normAutofit fontScale="90000"/>
          </a:bodyPr>
          <a:lstStyle/>
          <a:p>
            <a:r>
              <a:rPr lang="en-US" dirty="0">
                <a:solidFill>
                  <a:schemeClr val="tx1"/>
                </a:solidFill>
              </a:rPr>
              <a:t>Case # 1 </a:t>
            </a:r>
            <a:r>
              <a:rPr lang="en-US" dirty="0" err="1">
                <a:solidFill>
                  <a:schemeClr val="tx1"/>
                </a:solidFill>
              </a:rPr>
              <a:t>con’t</a:t>
            </a:r>
            <a:endParaRPr lang="en-US" dirty="0">
              <a:solidFill>
                <a:schemeClr val="tx1"/>
              </a:solidFill>
            </a:endParaRPr>
          </a:p>
        </p:txBody>
      </p:sp>
    </p:spTree>
    <p:extLst>
      <p:ext uri="{BB962C8B-B14F-4D97-AF65-F5344CB8AC3E}">
        <p14:creationId xmlns:p14="http://schemas.microsoft.com/office/powerpoint/2010/main" val="1501023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295400" y="685800"/>
            <a:ext cx="3962400" cy="591312"/>
          </a:xfrm>
        </p:spPr>
        <p:txBody>
          <a:bodyPr>
            <a:normAutofit fontScale="90000"/>
          </a:bodyPr>
          <a:lstStyle/>
          <a:p>
            <a:r>
              <a:rPr lang="en-US" dirty="0">
                <a:solidFill>
                  <a:schemeClr val="tx1"/>
                </a:solidFill>
              </a:rPr>
              <a:t>Case # 1 </a:t>
            </a:r>
            <a:r>
              <a:rPr lang="en-US" dirty="0" err="1">
                <a:solidFill>
                  <a:schemeClr val="tx1"/>
                </a:solidFill>
              </a:rPr>
              <a:t>con’t</a:t>
            </a:r>
            <a:endParaRPr lang="en-US" dirty="0">
              <a:solidFill>
                <a:schemeClr val="tx1"/>
              </a:solidFill>
            </a:endParaRPr>
          </a:p>
        </p:txBody>
      </p:sp>
      <p:sp>
        <p:nvSpPr>
          <p:cNvPr id="4" name="Content Placeholder 2"/>
          <p:cNvSpPr>
            <a:spLocks noGrp="1"/>
          </p:cNvSpPr>
          <p:nvPr>
            <p:ph idx="1"/>
          </p:nvPr>
        </p:nvSpPr>
        <p:spPr>
          <a:xfrm>
            <a:off x="457200" y="1524000"/>
            <a:ext cx="8229600" cy="4800600"/>
          </a:xfrm>
        </p:spPr>
        <p:txBody>
          <a:bodyPr>
            <a:normAutofit fontScale="92500" lnSpcReduction="10000"/>
          </a:bodyPr>
          <a:lstStyle/>
          <a:p>
            <a:pPr marL="0" indent="0">
              <a:buNone/>
            </a:pPr>
            <a:r>
              <a:rPr lang="en-US" b="1" dirty="0">
                <a:latin typeface="Arial" panose="020B0604020202020204" pitchFamily="34" charset="0"/>
                <a:cs typeface="Arial" panose="020B0604020202020204" pitchFamily="34" charset="0"/>
              </a:rPr>
              <a:t>CDI Principle Diagnosis</a:t>
            </a:r>
            <a:r>
              <a:rPr lang="en-US" dirty="0">
                <a:latin typeface="Arial" panose="020B0604020202020204" pitchFamily="34" charset="0"/>
                <a:cs typeface="Arial" panose="020B0604020202020204" pitchFamily="34" charset="0"/>
              </a:rPr>
              <a:t>:  Surgical wound dehiscence</a:t>
            </a:r>
          </a:p>
          <a:p>
            <a:pPr marL="0" indent="0">
              <a:buNone/>
            </a:pPr>
            <a:r>
              <a:rPr lang="en-US" dirty="0">
                <a:latin typeface="Arial" panose="020B0604020202020204" pitchFamily="34" charset="0"/>
                <a:cs typeface="Arial" panose="020B0604020202020204" pitchFamily="34" charset="0"/>
              </a:rPr>
              <a:t>Other diagnosis: Acute on chronic systolic heart failure</a:t>
            </a:r>
          </a:p>
          <a:p>
            <a:pPr marL="0" indent="0">
              <a:buNone/>
            </a:pPr>
            <a:r>
              <a:rPr lang="en-US" dirty="0">
                <a:latin typeface="Arial" panose="020B0604020202020204" pitchFamily="34" charset="0"/>
                <a:cs typeface="Arial" panose="020B0604020202020204" pitchFamily="34" charset="0"/>
              </a:rPr>
              <a:t>DRG 907   wt. 4.2161   </a:t>
            </a:r>
          </a:p>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Coding Principle Diagnosis: </a:t>
            </a:r>
            <a:r>
              <a:rPr lang="en-US" dirty="0">
                <a:latin typeface="Arial" panose="020B0604020202020204" pitchFamily="34" charset="0"/>
                <a:cs typeface="Arial" panose="020B0604020202020204" pitchFamily="34" charset="0"/>
              </a:rPr>
              <a:t>Colostomy complication</a:t>
            </a:r>
          </a:p>
          <a:p>
            <a:pPr marL="0" indent="0">
              <a:buNone/>
            </a:pPr>
            <a:r>
              <a:rPr lang="en-US" dirty="0">
                <a:latin typeface="Arial" panose="020B0604020202020204" pitchFamily="34" charset="0"/>
                <a:cs typeface="Arial" panose="020B0604020202020204" pitchFamily="34" charset="0"/>
              </a:rPr>
              <a:t>Other diagnosis: Acute on chronic systolic heart failure</a:t>
            </a:r>
          </a:p>
          <a:p>
            <a:pPr marL="0" indent="0">
              <a:buNone/>
            </a:pPr>
            <a:r>
              <a:rPr lang="en-US" dirty="0">
                <a:latin typeface="Arial" panose="020B0604020202020204" pitchFamily="34" charset="0"/>
                <a:cs typeface="Arial" panose="020B0604020202020204" pitchFamily="34" charset="0"/>
              </a:rPr>
              <a:t>DRG 344   wt. 2.9872</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CDI-Coder discussion – agreement not reached.</a:t>
            </a:r>
          </a:p>
          <a:p>
            <a:pPr marL="0" indent="0">
              <a:buNone/>
            </a:pPr>
            <a:r>
              <a:rPr lang="en-US" dirty="0">
                <a:latin typeface="Arial" panose="020B0604020202020204" pitchFamily="34" charset="0"/>
                <a:cs typeface="Arial" panose="020B0604020202020204" pitchFamily="34" charset="0"/>
              </a:rPr>
              <a:t>Case escalated to MD advisor and Corporate HIM</a:t>
            </a:r>
          </a:p>
          <a:p>
            <a:pPr marL="0" indent="0" algn="ctr">
              <a:buNone/>
            </a:pPr>
            <a:r>
              <a:rPr lang="en-US" b="1" dirty="0">
                <a:latin typeface="Arial" panose="020B0604020202020204" pitchFamily="34" charset="0"/>
                <a:cs typeface="Arial" panose="020B0604020202020204" pitchFamily="34" charset="0"/>
              </a:rPr>
              <a:t>Final DRG 907</a:t>
            </a:r>
          </a:p>
        </p:txBody>
      </p:sp>
    </p:spTree>
    <p:extLst>
      <p:ext uri="{BB962C8B-B14F-4D97-AF65-F5344CB8AC3E}">
        <p14:creationId xmlns:p14="http://schemas.microsoft.com/office/powerpoint/2010/main" val="28048412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1813</TotalTime>
  <Words>855</Words>
  <Application>Microsoft Office PowerPoint</Application>
  <PresentationFormat>On-screen Show (4:3)</PresentationFormat>
  <Paragraphs>125</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Britannic Bold</vt:lpstr>
      <vt:lpstr>Calibri</vt:lpstr>
      <vt:lpstr>Constantia</vt:lpstr>
      <vt:lpstr>Wingdings</vt:lpstr>
      <vt:lpstr>Wingdings 2</vt:lpstr>
      <vt:lpstr>Flow</vt:lpstr>
      <vt:lpstr>DRG and Code Reconciliation –                       CDI and HIM Coding Teamwork</vt:lpstr>
      <vt:lpstr>Objectives</vt:lpstr>
      <vt:lpstr>What is CDI–HIM Coding Reconciliation</vt:lpstr>
      <vt:lpstr>NIX Process</vt:lpstr>
      <vt:lpstr>PowerPoint Presentation</vt:lpstr>
      <vt:lpstr>Collaboration</vt:lpstr>
      <vt:lpstr>Case # 1</vt:lpstr>
      <vt:lpstr>Case # 1 con’t</vt:lpstr>
      <vt:lpstr>Case # 1 con’t</vt:lpstr>
      <vt:lpstr>Case # 2</vt:lpstr>
      <vt:lpstr>Case # 2 con’t</vt:lpstr>
      <vt:lpstr>Case # 2 con’t</vt:lpstr>
      <vt:lpstr> Case # 3</vt:lpstr>
      <vt:lpstr> Case # 3 con’t</vt:lpstr>
      <vt:lpstr>Case # 3 con’t</vt:lpstr>
      <vt:lpstr>Documentation Grins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DRG and Code Reconciliation –CDI and HIM Coding Teamwork</dc:title>
  <dc:creator>Tessa Robinson</dc:creator>
  <cp:lastModifiedBy>Ali, Haaris</cp:lastModifiedBy>
  <cp:revision>38</cp:revision>
  <dcterms:created xsi:type="dcterms:W3CDTF">2019-06-25T18:48:08Z</dcterms:created>
  <dcterms:modified xsi:type="dcterms:W3CDTF">2019-06-28T17:04:58Z</dcterms:modified>
</cp:coreProperties>
</file>