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332" r:id="rId2"/>
    <p:sldId id="340" r:id="rId3"/>
    <p:sldId id="338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4"/>
    <a:srgbClr val="F2F2F2"/>
    <a:srgbClr val="FFFFFF"/>
    <a:srgbClr val="F4F6FA"/>
    <a:srgbClr val="EAEFF6"/>
    <a:srgbClr val="0057B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3939" autoAdjust="0"/>
  </p:normalViewPr>
  <p:slideViewPr>
    <p:cSldViewPr snapToGrid="0">
      <p:cViewPr varScale="1">
        <p:scale>
          <a:sx n="87" d="100"/>
          <a:sy n="87" d="100"/>
        </p:scale>
        <p:origin x="112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2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20B2A-EE91-4AAE-AED5-9AC730E8B76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2CB5B-E480-43BD-BAB7-D04DD10B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49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BE274-D671-492D-9ECF-6190DB95D4C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7DF5-4A3C-480C-BA02-89340C99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Medicare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Managed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Commercial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Complex Medical Judgement of a Physician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IQ, MCG</a:t>
            </a:r>
          </a:p>
          <a:p>
            <a:r>
              <a:rPr lang="en-US" dirty="0"/>
              <a:t>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7DF5-4A3C-480C-BA02-89340C991D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3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 careful.  we see a lot of denials that are </a:t>
            </a:r>
            <a:r>
              <a:rPr lang="en-US" b="1" dirty="0"/>
              <a:t>too robust a query process </a:t>
            </a:r>
            <a:r>
              <a:rPr lang="en-US" dirty="0"/>
              <a:t>where they have taught the physicians key words but then it is not supported by the documentation.  Sepsis is prime example but also AKI, and respiratory failure.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20-40% 25% cases queries – how fruitful are the queries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18-25 case reviews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PEPPER identifies multiple CDI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7DF5-4A3C-480C-BA02-89340C991D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5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3182112"/>
            <a:ext cx="9144000" cy="367588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825" y="3182112"/>
            <a:ext cx="9144000" cy="3175821"/>
          </a:xfrm>
          <a:prstGeom prst="rect">
            <a:avLst/>
          </a:prstGeom>
          <a:solidFill>
            <a:srgbClr val="0057B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3182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6"/>
          <p:cNvSpPr>
            <a:spLocks noGrp="1"/>
          </p:cNvSpPr>
          <p:nvPr>
            <p:ph type="title" hasCustomPrompt="1"/>
          </p:nvPr>
        </p:nvSpPr>
        <p:spPr>
          <a:xfrm>
            <a:off x="866775" y="1136342"/>
            <a:ext cx="7645100" cy="180627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Presentation Title (32pt)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3" y="3597866"/>
            <a:ext cx="1372535" cy="758952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6775" y="4706124"/>
            <a:ext cx="6858000" cy="313932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Optional Subtitle (16pt)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866775" y="5038022"/>
            <a:ext cx="6858000" cy="3143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 Using Format: January 5th, 2017 (16pt)</a:t>
            </a:r>
          </a:p>
        </p:txBody>
      </p:sp>
    </p:spTree>
    <p:extLst>
      <p:ext uri="{BB962C8B-B14F-4D97-AF65-F5344CB8AC3E}">
        <p14:creationId xmlns:p14="http://schemas.microsoft.com/office/powerpoint/2010/main" val="35391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8196" y="1811046"/>
            <a:ext cx="3954131" cy="4237212"/>
          </a:xfrm>
          <a:solidFill>
            <a:srgbClr val="F4F6FA"/>
          </a:solidFill>
          <a:ln>
            <a:noFill/>
          </a:ln>
        </p:spPr>
        <p:txBody>
          <a:bodyPr tIns="182880"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800" b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>
              <a:buFont typeface="Arial" panose="020B0604020202020204" pitchFamily="34" charset="0"/>
              <a:buChar char="−"/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679812" y="1811046"/>
            <a:ext cx="3935992" cy="423721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tIns="182880"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800" b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>
              <a:buFont typeface="Arial" panose="020B0604020202020204" pitchFamily="34" charset="0"/>
              <a:buChar char="−"/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28197" y="988735"/>
            <a:ext cx="808760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40391" y="134468"/>
            <a:ext cx="8175412" cy="851119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Slide Title (28pt)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528021" y="1149431"/>
            <a:ext cx="3954308" cy="599470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Column 1 Title</a:t>
            </a:r>
          </a:p>
        </p:txBody>
      </p:sp>
      <p:sp>
        <p:nvSpPr>
          <p:cNvPr id="41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4661495" y="1149431"/>
            <a:ext cx="3954308" cy="599470"/>
          </a:xfr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Column 2 Title</a:t>
            </a:r>
          </a:p>
        </p:txBody>
      </p:sp>
    </p:spTree>
    <p:extLst>
      <p:ext uri="{BB962C8B-B14F-4D97-AF65-F5344CB8AC3E}">
        <p14:creationId xmlns:p14="http://schemas.microsoft.com/office/powerpoint/2010/main" val="319380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9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182112"/>
            <a:ext cx="9144000" cy="367588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825" y="3182112"/>
            <a:ext cx="9144000" cy="3175821"/>
          </a:xfrm>
          <a:prstGeom prst="rect">
            <a:avLst/>
          </a:prstGeom>
          <a:solidFill>
            <a:srgbClr val="0057B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3182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6"/>
          <p:cNvSpPr>
            <a:spLocks noGrp="1"/>
          </p:cNvSpPr>
          <p:nvPr>
            <p:ph type="title" hasCustomPrompt="1"/>
          </p:nvPr>
        </p:nvSpPr>
        <p:spPr>
          <a:xfrm>
            <a:off x="866775" y="1260629"/>
            <a:ext cx="7645100" cy="16819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Presentation Title (32pt)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3" y="3597866"/>
            <a:ext cx="1372535" cy="758952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6775" y="4706124"/>
            <a:ext cx="6858000" cy="313932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Optional Subtitle (16pt)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866775" y="5038022"/>
            <a:ext cx="6858000" cy="3143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 Using Format: January 5th, 2017 (16pt)</a:t>
            </a:r>
          </a:p>
        </p:txBody>
      </p:sp>
    </p:spTree>
    <p:extLst>
      <p:ext uri="{BB962C8B-B14F-4D97-AF65-F5344CB8AC3E}">
        <p14:creationId xmlns:p14="http://schemas.microsoft.com/office/powerpoint/2010/main" val="162126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3182112"/>
            <a:ext cx="9144000" cy="36758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2"/>
            <a:ext cx="9144000" cy="635793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182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88900" dir="60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7305" y="1709740"/>
            <a:ext cx="7886700" cy="12275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Section Header Title (32pt)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25" y="6530555"/>
            <a:ext cx="347268" cy="192024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581693" y="652182"/>
            <a:ext cx="5187095" cy="4303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6775" y="3426948"/>
            <a:ext cx="7886700" cy="83931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Optional Subtitle (16pt)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182112"/>
            <a:ext cx="9144000" cy="36758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2"/>
            <a:ext cx="9144000" cy="635793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182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88900" dir="60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7305" y="1709740"/>
            <a:ext cx="7886700" cy="12275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Section Header Title (32pt)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25" y="6530555"/>
            <a:ext cx="347268" cy="192024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581693" y="652182"/>
            <a:ext cx="5187095" cy="4303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6775" y="3426948"/>
            <a:ext cx="7886700" cy="83931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Optional Subtitle (16pt)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8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182112"/>
            <a:ext cx="9144000" cy="36758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2"/>
            <a:ext cx="9144000" cy="635793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182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88900" dir="60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7305" y="1709740"/>
            <a:ext cx="7886700" cy="12275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Section Header Title (32pt)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25" y="6530555"/>
            <a:ext cx="347268" cy="192024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581693" y="652182"/>
            <a:ext cx="5187095" cy="4303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6775" y="3426948"/>
            <a:ext cx="7886700" cy="83931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Optional Subtitle (16pt)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6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82112"/>
            <a:ext cx="9144000" cy="36758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2"/>
            <a:ext cx="9144000" cy="635793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182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88900" dir="60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7305" y="1709740"/>
            <a:ext cx="7886700" cy="12275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Section Header Title (32pt)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25" y="6530555"/>
            <a:ext cx="347268" cy="192024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581693" y="652182"/>
            <a:ext cx="5187095" cy="4303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6775" y="3426948"/>
            <a:ext cx="7886700" cy="83931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Optional Subtitle (16pt)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6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Ite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391" y="134468"/>
            <a:ext cx="8175413" cy="851119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Agenda (28pt)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28197" y="1443560"/>
            <a:ext cx="8087607" cy="639762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227013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marL="227013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Item 1 (Highlight Current Section in Blue)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528197" y="2151992"/>
            <a:ext cx="8087607" cy="639762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227013" indent="0">
              <a:buNone/>
              <a:defRPr sz="2400" baseline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528197" y="3568856"/>
            <a:ext cx="8087607" cy="639762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227013" indent="0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528197" y="4277288"/>
            <a:ext cx="8087607" cy="639762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227013" indent="0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23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528197" y="2860424"/>
            <a:ext cx="8087607" cy="639762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227013" indent="0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Item 3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528197" y="988735"/>
            <a:ext cx="808760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55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0391" y="985587"/>
            <a:ext cx="8175412" cy="5094702"/>
          </a:xfrm>
          <a:ln>
            <a:noFill/>
          </a:ln>
        </p:spPr>
        <p:txBody>
          <a:bodyPr tIns="182880"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000" b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>
              <a:buFont typeface="Arial" panose="020B0604020202020204" pitchFamily="34" charset="0"/>
              <a:buChar char="−"/>
              <a:defRPr sz="2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8197" y="988735"/>
            <a:ext cx="808760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40391" y="134468"/>
            <a:ext cx="8175412" cy="851119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Slide Title (28pt)</a:t>
            </a:r>
          </a:p>
        </p:txBody>
      </p:sp>
    </p:spTree>
    <p:extLst>
      <p:ext uri="{BB962C8B-B14F-4D97-AF65-F5344CB8AC3E}">
        <p14:creationId xmlns:p14="http://schemas.microsoft.com/office/powerpoint/2010/main" val="131080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ual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390" y="121574"/>
            <a:ext cx="8175413" cy="54675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Primary Title (28pt)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0391" y="988735"/>
            <a:ext cx="8175412" cy="5091555"/>
          </a:xfrm>
          <a:ln>
            <a:noFill/>
          </a:ln>
        </p:spPr>
        <p:txBody>
          <a:bodyPr tIns="182880"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000" b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>
              <a:buFont typeface="Arial" panose="020B0604020202020204" pitchFamily="34" charset="0"/>
              <a:buChar char="−"/>
              <a:defRPr sz="2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40391" y="560030"/>
            <a:ext cx="8175412" cy="37782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Subordinate Title (24pt)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8197" y="988735"/>
            <a:ext cx="808760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3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3438"/>
            <a:ext cx="9149825" cy="463211"/>
          </a:xfrm>
          <a:prstGeom prst="rect">
            <a:avLst/>
          </a:prstGeom>
          <a:gradFill flip="none" rotWithShape="1">
            <a:gsLst>
              <a:gs pos="0">
                <a:srgbClr val="0057B8">
                  <a:shade val="30000"/>
                  <a:satMod val="115000"/>
                </a:srgbClr>
              </a:gs>
              <a:gs pos="50000">
                <a:srgbClr val="0057B8">
                  <a:shade val="67500"/>
                  <a:satMod val="115000"/>
                </a:srgbClr>
              </a:gs>
              <a:gs pos="100000">
                <a:srgbClr val="0057B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31217"/>
            <a:ext cx="7886700" cy="5045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592105" y="6491211"/>
            <a:ext cx="0" cy="26880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25" y="6530555"/>
            <a:ext cx="347268" cy="19202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174710" y="6428802"/>
            <a:ext cx="2275153" cy="39668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fld id="{EED3077E-5629-469D-A78F-BD8EE7BB379E}" type="datetime1">
              <a:rPr lang="en-US" sz="11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r"/>
              <a:t>4/3/2018</a:t>
            </a:fld>
            <a:endParaRPr lang="en-US" sz="1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92103" y="6428802"/>
            <a:ext cx="551897" cy="39668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fld id="{146C3F01-F04B-4E0E-BFE2-4D8477375D43}" type="slidenum">
              <a:rPr lang="en-US" sz="11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ctr"/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-289112" y="3449171"/>
            <a:ext cx="5177118" cy="4370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713493" y="6515099"/>
            <a:ext cx="4268642" cy="228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© Proprietary Confidential Information of R1 RCM Inc.</a:t>
            </a:r>
          </a:p>
        </p:txBody>
      </p:sp>
    </p:spTree>
    <p:extLst>
      <p:ext uri="{BB962C8B-B14F-4D97-AF65-F5344CB8AC3E}">
        <p14:creationId xmlns:p14="http://schemas.microsoft.com/office/powerpoint/2010/main" val="192660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10" r:id="rId2"/>
    <p:sldLayoutId id="2147483687" r:id="rId3"/>
    <p:sldLayoutId id="2147483705" r:id="rId4"/>
    <p:sldLayoutId id="2147483706" r:id="rId5"/>
    <p:sldLayoutId id="2147483707" r:id="rId6"/>
    <p:sldLayoutId id="2147483700" r:id="rId7"/>
    <p:sldLayoutId id="2147483686" r:id="rId8"/>
    <p:sldLayoutId id="2147483696" r:id="rId9"/>
    <p:sldLayoutId id="2147483689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0057B8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of Denials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Haaris Ali, MD, CDIP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ACDIS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5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3D134C-EE19-4EC4-B870-8861C19A4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C767014A-0C98-4733-93D7-69F6840CBAE5}"/>
              </a:ext>
            </a:extLst>
          </p:cNvPr>
          <p:cNvSpPr/>
          <p:nvPr/>
        </p:nvSpPr>
        <p:spPr>
          <a:xfrm>
            <a:off x="946600" y="1388297"/>
            <a:ext cx="2197433" cy="68037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Standardization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D0080991-F29E-4650-AA2C-1EE1E7A989B4}"/>
              </a:ext>
            </a:extLst>
          </p:cNvPr>
          <p:cNvSpPr/>
          <p:nvPr/>
        </p:nvSpPr>
        <p:spPr>
          <a:xfrm>
            <a:off x="3429380" y="1388297"/>
            <a:ext cx="2197433" cy="68037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Education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5C068D0E-E766-46B5-A40E-C0500BFCEDBB}"/>
              </a:ext>
            </a:extLst>
          </p:cNvPr>
          <p:cNvSpPr/>
          <p:nvPr/>
        </p:nvSpPr>
        <p:spPr>
          <a:xfrm>
            <a:off x="5912160" y="1388297"/>
            <a:ext cx="2197433" cy="68037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Accountability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03FE23D3-9874-4F5B-BA84-A6DFE96B2C24}"/>
              </a:ext>
            </a:extLst>
          </p:cNvPr>
          <p:cNvSpPr/>
          <p:nvPr/>
        </p:nvSpPr>
        <p:spPr>
          <a:xfrm>
            <a:off x="946600" y="2154473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Throughput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55A5734E-D0F4-4E34-92B1-3007C6C2DAC0}"/>
              </a:ext>
            </a:extLst>
          </p:cNvPr>
          <p:cNvSpPr/>
          <p:nvPr/>
        </p:nvSpPr>
        <p:spPr>
          <a:xfrm>
            <a:off x="3429380" y="2154473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Payor Policy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CC1469B0-E265-467E-B868-420270840432}"/>
              </a:ext>
            </a:extLst>
          </p:cNvPr>
          <p:cNvSpPr/>
          <p:nvPr/>
        </p:nvSpPr>
        <p:spPr>
          <a:xfrm>
            <a:off x="5912160" y="2154473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Daily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C433EFFF-251B-4006-BBD8-244780E39A74}"/>
              </a:ext>
            </a:extLst>
          </p:cNvPr>
          <p:cNvSpPr/>
          <p:nvPr/>
        </p:nvSpPr>
        <p:spPr>
          <a:xfrm>
            <a:off x="946600" y="2920649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Peer to Peer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2A42F5A1-2067-4118-B9D2-3AD4AF18374F}"/>
              </a:ext>
            </a:extLst>
          </p:cNvPr>
          <p:cNvSpPr/>
          <p:nvPr/>
        </p:nvSpPr>
        <p:spPr>
          <a:xfrm>
            <a:off x="3429380" y="2920649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Third Party Criteria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ABCAD393-73CA-4278-A75C-EF2B29CBE628}"/>
              </a:ext>
            </a:extLst>
          </p:cNvPr>
          <p:cNvSpPr/>
          <p:nvPr/>
        </p:nvSpPr>
        <p:spPr>
          <a:xfrm>
            <a:off x="5912160" y="2920649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Historical vs. Current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6B1AF0E4-D2E1-4CA1-84DF-8454BB73EBE2}"/>
              </a:ext>
            </a:extLst>
          </p:cNvPr>
          <p:cNvSpPr/>
          <p:nvPr/>
        </p:nvSpPr>
        <p:spPr>
          <a:xfrm>
            <a:off x="946600" y="3686825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Reporting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CED12AC2-18FC-4F44-A3E9-C76E945735AE}"/>
              </a:ext>
            </a:extLst>
          </p:cNvPr>
          <p:cNvSpPr/>
          <p:nvPr/>
        </p:nvSpPr>
        <p:spPr>
          <a:xfrm>
            <a:off x="3429380" y="3686825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Documentation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AD3AF3EE-7AFB-4F0E-90DA-B49ACF5BFE02}"/>
              </a:ext>
            </a:extLst>
          </p:cNvPr>
          <p:cNvSpPr/>
          <p:nvPr/>
        </p:nvSpPr>
        <p:spPr>
          <a:xfrm>
            <a:off x="5912160" y="3686825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Reportable</a:t>
            </a: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9BBA58C9-28CA-401B-98AA-F910070E4428}"/>
              </a:ext>
            </a:extLst>
          </p:cNvPr>
          <p:cNvSpPr/>
          <p:nvPr/>
        </p:nvSpPr>
        <p:spPr>
          <a:xfrm>
            <a:off x="3429380" y="4453001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Timeliness</a:t>
            </a: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6353C4D2-8EE5-409D-B057-A6F44AEA978F}"/>
              </a:ext>
            </a:extLst>
          </p:cNvPr>
          <p:cNvSpPr/>
          <p:nvPr/>
        </p:nvSpPr>
        <p:spPr>
          <a:xfrm>
            <a:off x="5912160" y="4453001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Monthly</a:t>
            </a:r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0276BAD5-0ED7-4C3B-80A1-968DE06C7DF7}"/>
              </a:ext>
            </a:extLst>
          </p:cNvPr>
          <p:cNvSpPr/>
          <p:nvPr/>
        </p:nvSpPr>
        <p:spPr>
          <a:xfrm>
            <a:off x="3429379" y="5219177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Financial Impact</a:t>
            </a:r>
          </a:p>
        </p:txBody>
      </p:sp>
    </p:spTree>
    <p:extLst>
      <p:ext uri="{BB962C8B-B14F-4D97-AF65-F5344CB8AC3E}">
        <p14:creationId xmlns:p14="http://schemas.microsoft.com/office/powerpoint/2010/main" val="561318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2F6F61-DC72-4EE3-9066-E2153673D4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Strengthen the case</a:t>
            </a:r>
          </a:p>
          <a:p>
            <a:pPr lvl="1"/>
            <a:r>
              <a:rPr lang="en-US" dirty="0"/>
              <a:t>Code to the highest level of specificity</a:t>
            </a:r>
          </a:p>
          <a:p>
            <a:pPr lvl="2"/>
            <a:r>
              <a:rPr lang="en-US" dirty="0"/>
              <a:t>Capture acuity by coding CCs and MCCs according to the updated coding clinics and coding guidelines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If you have 1 MCC, try finding another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AKI – verify the physician’s documentation supports CC</a:t>
            </a:r>
          </a:p>
          <a:p>
            <a:pPr lvl="1"/>
            <a:r>
              <a:rPr lang="en-US" dirty="0"/>
              <a:t>Look for missed documentation opportunities</a:t>
            </a:r>
          </a:p>
          <a:p>
            <a:pPr lvl="2"/>
            <a:r>
              <a:rPr lang="en-US" dirty="0"/>
              <a:t>Focus on DRGs with CC’s and MCC’s</a:t>
            </a:r>
          </a:p>
          <a:p>
            <a:r>
              <a:rPr lang="en-US" dirty="0"/>
              <a:t>Robust query process to prevent under-coding, but don’t over code</a:t>
            </a:r>
          </a:p>
          <a:p>
            <a:pPr lvl="1"/>
            <a:r>
              <a:rPr lang="en-US" dirty="0"/>
              <a:t>Quality queries</a:t>
            </a:r>
          </a:p>
          <a:p>
            <a:pPr lvl="1"/>
            <a:r>
              <a:rPr lang="en-US" dirty="0"/>
              <a:t>Productivity is important, but quality is key</a:t>
            </a:r>
          </a:p>
          <a:p>
            <a:r>
              <a:rPr lang="en-US" dirty="0"/>
              <a:t>Develop and periodically review processes</a:t>
            </a:r>
          </a:p>
          <a:p>
            <a:pPr lvl="1"/>
            <a:r>
              <a:rPr lang="en-US" dirty="0"/>
              <a:t>Develop hospital medical staff policies on commonly audited CCs/MCCs- AKI, malnutrition, ac </a:t>
            </a:r>
            <a:r>
              <a:rPr lang="en-US" dirty="0" err="1"/>
              <a:t>resp</a:t>
            </a:r>
            <a:r>
              <a:rPr lang="en-US" dirty="0"/>
              <a:t> failure, sepsis and follow them</a:t>
            </a:r>
          </a:p>
          <a:p>
            <a:pPr lvl="1"/>
            <a:r>
              <a:rPr lang="en-US" dirty="0"/>
              <a:t>Identify workflow breakdowns early on</a:t>
            </a:r>
          </a:p>
          <a:p>
            <a:r>
              <a:rPr lang="en-US" dirty="0"/>
              <a:t>Post-Discharge Reviews</a:t>
            </a:r>
          </a:p>
          <a:p>
            <a:pPr lvl="1"/>
            <a:r>
              <a:rPr lang="en-US" dirty="0"/>
              <a:t>SOI, ROM</a:t>
            </a:r>
          </a:p>
          <a:p>
            <a:r>
              <a:rPr lang="en-US" dirty="0"/>
              <a:t>Quality Assurance Programs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Use the PEPPER report to proactively compare performance to other facilities</a:t>
            </a:r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5B3026-43AE-4B42-9B89-991E0AD7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 and Denials Prevention</a:t>
            </a:r>
          </a:p>
        </p:txBody>
      </p:sp>
    </p:spTree>
    <p:extLst>
      <p:ext uri="{BB962C8B-B14F-4D97-AF65-F5344CB8AC3E}">
        <p14:creationId xmlns:p14="http://schemas.microsoft.com/office/powerpoint/2010/main" val="1189422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8A9308-3D6D-43C2-8FCE-F49ABE69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Denials Solution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714F94C0-CF84-41D9-A459-24E8DB6DE2E0}"/>
              </a:ext>
            </a:extLst>
          </p:cNvPr>
          <p:cNvSpPr/>
          <p:nvPr/>
        </p:nvSpPr>
        <p:spPr>
          <a:xfrm rot="5400000">
            <a:off x="1087076" y="1414192"/>
            <a:ext cx="914400" cy="1696392"/>
          </a:xfrm>
          <a:prstGeom prst="homePlate">
            <a:avLst>
              <a:gd name="adj" fmla="val 29077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471387D5-46D5-4DDA-8D37-485583B43C33}"/>
              </a:ext>
            </a:extLst>
          </p:cNvPr>
          <p:cNvSpPr/>
          <p:nvPr/>
        </p:nvSpPr>
        <p:spPr>
          <a:xfrm rot="5400000">
            <a:off x="1087076" y="2419212"/>
            <a:ext cx="914400" cy="1696392"/>
          </a:xfrm>
          <a:prstGeom prst="homePlate">
            <a:avLst>
              <a:gd name="adj" fmla="val 29077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76E04025-FBD9-4432-A3E4-407958DA9BCE}"/>
              </a:ext>
            </a:extLst>
          </p:cNvPr>
          <p:cNvSpPr/>
          <p:nvPr/>
        </p:nvSpPr>
        <p:spPr>
          <a:xfrm rot="5400000">
            <a:off x="1087076" y="3424232"/>
            <a:ext cx="914400" cy="1696392"/>
          </a:xfrm>
          <a:prstGeom prst="homePlate">
            <a:avLst>
              <a:gd name="adj" fmla="val 29077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A0CD2755-24ED-45B4-A5AC-BC9EA0AF8631}"/>
              </a:ext>
            </a:extLst>
          </p:cNvPr>
          <p:cNvSpPr/>
          <p:nvPr/>
        </p:nvSpPr>
        <p:spPr>
          <a:xfrm rot="5400000">
            <a:off x="1087076" y="4429252"/>
            <a:ext cx="914400" cy="1696392"/>
          </a:xfrm>
          <a:prstGeom prst="homePlate">
            <a:avLst>
              <a:gd name="adj" fmla="val 29077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EF8654-A780-4562-9D6B-149E9F6C900F}"/>
              </a:ext>
            </a:extLst>
          </p:cNvPr>
          <p:cNvSpPr txBox="1"/>
          <p:nvPr/>
        </p:nvSpPr>
        <p:spPr>
          <a:xfrm>
            <a:off x="696080" y="1892869"/>
            <a:ext cx="1696392" cy="61233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Diagnostic Framework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AE5418-6EB6-45B5-BD04-78EA78C78403}"/>
              </a:ext>
            </a:extLst>
          </p:cNvPr>
          <p:cNvSpPr txBox="1"/>
          <p:nvPr/>
        </p:nvSpPr>
        <p:spPr>
          <a:xfrm>
            <a:off x="696080" y="2895770"/>
            <a:ext cx="1696392" cy="61233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Prevention Roadmap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080B81-155C-4946-AD89-C3280EB0DB97}"/>
              </a:ext>
            </a:extLst>
          </p:cNvPr>
          <p:cNvSpPr txBox="1"/>
          <p:nvPr/>
        </p:nvSpPr>
        <p:spPr>
          <a:xfrm>
            <a:off x="696080" y="3920539"/>
            <a:ext cx="1696392" cy="61233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Accountability Framework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C763E-1EDD-4E3B-846B-5040CF8294AE}"/>
              </a:ext>
            </a:extLst>
          </p:cNvPr>
          <p:cNvSpPr txBox="1"/>
          <p:nvPr/>
        </p:nvSpPr>
        <p:spPr>
          <a:xfrm>
            <a:off x="696080" y="4925559"/>
            <a:ext cx="1696392" cy="61233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Workflow Framework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5850D16-18BA-49AD-839F-9029066347FC}"/>
              </a:ext>
            </a:extLst>
          </p:cNvPr>
          <p:cNvSpPr/>
          <p:nvPr/>
        </p:nvSpPr>
        <p:spPr>
          <a:xfrm>
            <a:off x="2555309" y="1805186"/>
            <a:ext cx="275468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Root cause identification of denial reason at actionable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9488EF-AEA9-49F1-8764-172BA5C1DA9F}"/>
              </a:ext>
            </a:extLst>
          </p:cNvPr>
          <p:cNvSpPr/>
          <p:nvPr/>
        </p:nvSpPr>
        <p:spPr>
          <a:xfrm>
            <a:off x="5461346" y="1805186"/>
            <a:ext cx="275468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Denial reporting complex must have robust, accurate reporting to determine:</a:t>
            </a:r>
          </a:p>
          <a:p>
            <a:pPr marL="365760" lvl="1" indent="-171450">
              <a:buFont typeface="Lato" panose="020F0502020204030203" pitchFamily="34" charset="0"/>
              <a:buChar char="─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Which denials are worth cash</a:t>
            </a:r>
          </a:p>
          <a:p>
            <a:pPr marL="365760" lvl="1" indent="-171450">
              <a:buFont typeface="Lato" panose="020F0502020204030203" pitchFamily="34" charset="0"/>
              <a:buChar char="─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Which areas are causing denials</a:t>
            </a:r>
          </a:p>
          <a:p>
            <a:pPr marL="365760" lvl="1" indent="-171450">
              <a:buFont typeface="Lato" panose="020F0502020204030203" pitchFamily="34" charset="0"/>
              <a:buChar char="─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Which processes are not working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B06DE02-0DAA-4E28-9A37-0E69C88141A9}"/>
              </a:ext>
            </a:extLst>
          </p:cNvPr>
          <p:cNvSpPr/>
          <p:nvPr/>
        </p:nvSpPr>
        <p:spPr>
          <a:xfrm>
            <a:off x="2555309" y="2810202"/>
            <a:ext cx="275468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Implement prevention best practices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Solutions have many flavors – technology enhancement, process redesign, physician education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2435A4-A8D3-43A5-B4A9-6FFBD939C899}"/>
              </a:ext>
            </a:extLst>
          </p:cNvPr>
          <p:cNvSpPr/>
          <p:nvPr/>
        </p:nvSpPr>
        <p:spPr>
          <a:xfrm>
            <a:off x="5461346" y="2810202"/>
            <a:ext cx="275468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Industry best practices must be often tailored to specific payer requirements, specific processes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Must focus on early warning systems to capture potential denials before they occur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ECE9A1-0D47-4024-A24A-011917DABF95}"/>
              </a:ext>
            </a:extLst>
          </p:cNvPr>
          <p:cNvSpPr/>
          <p:nvPr/>
        </p:nvSpPr>
        <p:spPr>
          <a:xfrm>
            <a:off x="2555309" y="3815218"/>
            <a:ext cx="275468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Define operation rhythm of meetings, action items, owners, timelines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Goal setting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E9792DE-1F44-4AD0-8246-E1A603B05019}"/>
              </a:ext>
            </a:extLst>
          </p:cNvPr>
          <p:cNvSpPr/>
          <p:nvPr/>
        </p:nvSpPr>
        <p:spPr>
          <a:xfrm>
            <a:off x="5461346" y="3815218"/>
            <a:ext cx="275468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Frequent meeting cadence with key stakeholders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Regular tracking of metrics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Problem solving sessions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E5AA446-F430-41C5-BDC5-988B3B9DB411}"/>
              </a:ext>
            </a:extLst>
          </p:cNvPr>
          <p:cNvSpPr/>
          <p:nvPr/>
        </p:nvSpPr>
        <p:spPr>
          <a:xfrm>
            <a:off x="2555309" y="4820234"/>
            <a:ext cx="275468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Follow-up/appeals post denial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Best strategies to win appeal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Feedback loop to avoid future denials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9E8C9E-5686-4B8D-8B0E-52E48ED1774E}"/>
              </a:ext>
            </a:extLst>
          </p:cNvPr>
          <p:cNvSpPr/>
          <p:nvPr/>
        </p:nvSpPr>
        <p:spPr>
          <a:xfrm>
            <a:off x="5461346" y="4820234"/>
            <a:ext cx="2754680" cy="91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Often, denials can be appealed and won, 50%-60% industry overturn rate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Payers make mistakes too!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Must be integrated with prevention work for robust feedback loops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96550C2-2AD0-422B-AD00-3A4D34A732D5}"/>
              </a:ext>
            </a:extLst>
          </p:cNvPr>
          <p:cNvSpPr/>
          <p:nvPr/>
        </p:nvSpPr>
        <p:spPr>
          <a:xfrm>
            <a:off x="2555309" y="1276350"/>
            <a:ext cx="2754680" cy="42719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is it?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289CA5F-94E9-481E-B4C9-D966CD1A8712}"/>
              </a:ext>
            </a:extLst>
          </p:cNvPr>
          <p:cNvSpPr/>
          <p:nvPr/>
        </p:nvSpPr>
        <p:spPr>
          <a:xfrm>
            <a:off x="5461346" y="1276350"/>
            <a:ext cx="2754680" cy="42719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Why is it important?</a:t>
            </a:r>
          </a:p>
        </p:txBody>
      </p:sp>
    </p:spTree>
    <p:extLst>
      <p:ext uri="{BB962C8B-B14F-4D97-AF65-F5344CB8AC3E}">
        <p14:creationId xmlns:p14="http://schemas.microsoft.com/office/powerpoint/2010/main" val="1264562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A07FC8-3246-4A16-8155-41530A18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Recovery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664B5BEC-51FC-49D9-8153-105DA5476DD5}"/>
              </a:ext>
            </a:extLst>
          </p:cNvPr>
          <p:cNvSpPr/>
          <p:nvPr/>
        </p:nvSpPr>
        <p:spPr>
          <a:xfrm>
            <a:off x="946600" y="1389567"/>
            <a:ext cx="2197433" cy="68037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Appeal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94C244EA-DC7F-4D18-AE8E-9B703539DEE1}"/>
              </a:ext>
            </a:extLst>
          </p:cNvPr>
          <p:cNvSpPr/>
          <p:nvPr/>
        </p:nvSpPr>
        <p:spPr>
          <a:xfrm>
            <a:off x="3429380" y="1389567"/>
            <a:ext cx="2197433" cy="68037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Track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7EA61C8B-F872-45EA-A163-61A3B7BCCC6F}"/>
              </a:ext>
            </a:extLst>
          </p:cNvPr>
          <p:cNvSpPr/>
          <p:nvPr/>
        </p:nvSpPr>
        <p:spPr>
          <a:xfrm>
            <a:off x="5912160" y="1389567"/>
            <a:ext cx="2197433" cy="68037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Learn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255A7A5D-D834-4EE3-8F4F-3C027F60605C}"/>
              </a:ext>
            </a:extLst>
          </p:cNvPr>
          <p:cNvSpPr/>
          <p:nvPr/>
        </p:nvSpPr>
        <p:spPr>
          <a:xfrm>
            <a:off x="946600" y="2155743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Understand denial reason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C9E36D07-34C1-4A41-B5B0-C9EEA020B577}"/>
              </a:ext>
            </a:extLst>
          </p:cNvPr>
          <p:cNvSpPr/>
          <p:nvPr/>
        </p:nvSpPr>
        <p:spPr>
          <a:xfrm>
            <a:off x="3429380" y="2155743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Levels won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7C0F5D04-11D8-4F25-8725-4865072CF289}"/>
              </a:ext>
            </a:extLst>
          </p:cNvPr>
          <p:cNvSpPr/>
          <p:nvPr/>
        </p:nvSpPr>
        <p:spPr>
          <a:xfrm>
            <a:off x="5912160" y="2155743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Consistent post mortem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C164B290-C71A-4ECE-BF6D-5B91ED726EDF}"/>
              </a:ext>
            </a:extLst>
          </p:cNvPr>
          <p:cNvSpPr/>
          <p:nvPr/>
        </p:nvSpPr>
        <p:spPr>
          <a:xfrm>
            <a:off x="946600" y="2921919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Understand payor policy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53DF3DD1-6A5E-423F-90DE-B950D2964E36}"/>
              </a:ext>
            </a:extLst>
          </p:cNvPr>
          <p:cNvSpPr/>
          <p:nvPr/>
        </p:nvSpPr>
        <p:spPr>
          <a:xfrm>
            <a:off x="3429380" y="2921919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Levels lost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B242A52C-1314-4C49-AFE0-63B8830B583B}"/>
              </a:ext>
            </a:extLst>
          </p:cNvPr>
          <p:cNvSpPr/>
          <p:nvPr/>
        </p:nvSpPr>
        <p:spPr>
          <a:xfrm>
            <a:off x="5912160" y="2921919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Payor behavior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B4132EA4-6692-4265-A865-44C2CA763434}"/>
              </a:ext>
            </a:extLst>
          </p:cNvPr>
          <p:cNvSpPr/>
          <p:nvPr/>
        </p:nvSpPr>
        <p:spPr>
          <a:xfrm>
            <a:off x="946600" y="3688095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Exhaust all levels of appeal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7F14F600-259B-46F7-9ADE-C8AF48A1449C}"/>
              </a:ext>
            </a:extLst>
          </p:cNvPr>
          <p:cNvSpPr/>
          <p:nvPr/>
        </p:nvSpPr>
        <p:spPr>
          <a:xfrm>
            <a:off x="3429380" y="3688095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Root cause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297E5184-B804-4BED-A70E-051E12193CA5}"/>
              </a:ext>
            </a:extLst>
          </p:cNvPr>
          <p:cNvSpPr/>
          <p:nvPr/>
        </p:nvSpPr>
        <p:spPr>
          <a:xfrm>
            <a:off x="5912160" y="3688095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Process improvement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2E70E66A-9B13-42B5-92A3-5C4660FCE2B3}"/>
              </a:ext>
            </a:extLst>
          </p:cNvPr>
          <p:cNvSpPr/>
          <p:nvPr/>
        </p:nvSpPr>
        <p:spPr>
          <a:xfrm>
            <a:off x="946600" y="4454271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Understand what you can’t appeal</a:t>
            </a: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5117B148-DAB7-43C9-B189-DDD8BF2A8EE4}"/>
              </a:ext>
            </a:extLst>
          </p:cNvPr>
          <p:cNvSpPr/>
          <p:nvPr/>
        </p:nvSpPr>
        <p:spPr>
          <a:xfrm>
            <a:off x="3429380" y="4454271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Establish history &amp; baseline</a:t>
            </a: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0FE2C5ED-6DBE-4EF9-998D-FEC74269BA7D}"/>
              </a:ext>
            </a:extLst>
          </p:cNvPr>
          <p:cNvSpPr/>
          <p:nvPr/>
        </p:nvSpPr>
        <p:spPr>
          <a:xfrm>
            <a:off x="5912160" y="4454271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Cross functional effort</a:t>
            </a:r>
          </a:p>
        </p:txBody>
      </p:sp>
    </p:spTree>
    <p:extLst>
      <p:ext uri="{BB962C8B-B14F-4D97-AF65-F5344CB8AC3E}">
        <p14:creationId xmlns:p14="http://schemas.microsoft.com/office/powerpoint/2010/main" val="1171029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B8D2D6-FB28-410F-9C21-8CA1173784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ALJ</a:t>
            </a:r>
          </a:p>
          <a:p>
            <a:r>
              <a:rPr lang="en-US" dirty="0"/>
              <a:t>Modified criteria</a:t>
            </a:r>
          </a:p>
          <a:p>
            <a:r>
              <a:rPr lang="en-US" dirty="0"/>
              <a:t>2 MN rule</a:t>
            </a:r>
          </a:p>
          <a:p>
            <a:r>
              <a:rPr lang="en-US" dirty="0"/>
              <a:t>Complex audits</a:t>
            </a:r>
          </a:p>
          <a:p>
            <a:r>
              <a:rPr lang="en-US" dirty="0"/>
              <a:t>Extrapolation methods</a:t>
            </a:r>
          </a:p>
          <a:p>
            <a:r>
              <a:rPr lang="en-US" dirty="0"/>
              <a:t>Transmittal 541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2FBA58-6F4E-4421-A8AC-3E1D93D7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Payor Trends</a:t>
            </a:r>
          </a:p>
        </p:txBody>
      </p:sp>
    </p:spTree>
    <p:extLst>
      <p:ext uri="{BB962C8B-B14F-4D97-AF65-F5344CB8AC3E}">
        <p14:creationId xmlns:p14="http://schemas.microsoft.com/office/powerpoint/2010/main" val="1340849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F48831-425C-457E-9DD6-07B8CA65E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391" y="985587"/>
            <a:ext cx="8175412" cy="509470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accent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87268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7BB0E9-89A6-4110-8F42-BDA267A622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 you know what your hospital’s clinical denial rate is today?</a:t>
            </a:r>
          </a:p>
          <a:p>
            <a:r>
              <a:rPr lang="en-US" dirty="0"/>
              <a:t>Do you know if those clinical denials are appealed?</a:t>
            </a:r>
          </a:p>
          <a:p>
            <a:r>
              <a:rPr lang="en-US" dirty="0"/>
              <a:t>Do you know what the root cause is on those clinical denials?</a:t>
            </a:r>
          </a:p>
          <a:p>
            <a:r>
              <a:rPr lang="en-US" dirty="0"/>
              <a:t>Do you know what your recovery rate is for appealed cases?</a:t>
            </a:r>
          </a:p>
          <a:p>
            <a:r>
              <a:rPr lang="en-US" dirty="0"/>
              <a:t>Do you know how much your organization writes off each month in clinical denials?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5562A3-7DDC-4CE1-92F8-D5B4EE7C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take some questions back with us</a:t>
            </a:r>
          </a:p>
        </p:txBody>
      </p:sp>
    </p:spTree>
    <p:extLst>
      <p:ext uri="{BB962C8B-B14F-4D97-AF65-F5344CB8AC3E}">
        <p14:creationId xmlns:p14="http://schemas.microsoft.com/office/powerpoint/2010/main" val="257762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FA61C5-A3AB-48BD-A800-96B933BD5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6534EB-CF24-41AD-B1C1-9324D8883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110227"/>
              </p:ext>
            </p:extLst>
          </p:nvPr>
        </p:nvGraphicFramePr>
        <p:xfrm>
          <a:off x="440391" y="1072142"/>
          <a:ext cx="8266887" cy="5242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314">
                  <a:extLst>
                    <a:ext uri="{9D8B030D-6E8A-4147-A177-3AD203B41FA5}">
                      <a16:colId xmlns:a16="http://schemas.microsoft.com/office/drawing/2014/main" val="1586934246"/>
                    </a:ext>
                  </a:extLst>
                </a:gridCol>
                <a:gridCol w="6914573">
                  <a:extLst>
                    <a:ext uri="{9D8B030D-6E8A-4147-A177-3AD203B41FA5}">
                      <a16:colId xmlns:a16="http://schemas.microsoft.com/office/drawing/2014/main" val="3855223291"/>
                    </a:ext>
                  </a:extLst>
                </a:gridCol>
              </a:tblGrid>
              <a:tr h="290049">
                <a:tc>
                  <a:txBody>
                    <a:bodyPr/>
                    <a:lstStyle/>
                    <a:p>
                      <a:r>
                        <a:rPr lang="en-US" sz="1200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439767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Revenue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Total charges for all services provided to a patient (line item charges)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3557908017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AR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Accounts Receivable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2826855873"/>
                  </a:ext>
                </a:extLst>
              </a:tr>
              <a:tr h="328722">
                <a:tc>
                  <a:txBody>
                    <a:bodyPr/>
                    <a:lstStyle/>
                    <a:p>
                      <a:r>
                        <a:rPr lang="en-US" sz="950" dirty="0"/>
                        <a:t>Reimbursement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Reimbursement is the amount of cash paid to the provider by health insurance plans, other payers, and Patients for healthcare services. The cash paid to the provider is = to reimbursement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3436505386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Gross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Gross revenue; gross shop – total charges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993551073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Net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Net revenue; net shop – actual cash expected for services provided (gross minus contractual)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2937484261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Contractual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Contracted discount applied to gross revenue with insurance companies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3502673394"/>
                  </a:ext>
                </a:extLst>
              </a:tr>
              <a:tr h="328722">
                <a:tc>
                  <a:txBody>
                    <a:bodyPr/>
                    <a:lstStyle/>
                    <a:p>
                      <a:r>
                        <a:rPr lang="en-US" sz="950" dirty="0"/>
                        <a:t>Revenue Cycle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The revenue cycle represents the cycle of revenue: how revenue is generated and turned into cash for the provider – the process begins when the patient enters the health system and ends when the account balance is zero AKA known as PFS (Patient Financial Services)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787874340"/>
                  </a:ext>
                </a:extLst>
              </a:tr>
              <a:tr h="205468">
                <a:tc>
                  <a:txBody>
                    <a:bodyPr/>
                    <a:lstStyle/>
                    <a:p>
                      <a:r>
                        <a:rPr lang="en-US" sz="950" dirty="0"/>
                        <a:t>Front End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Patient Access (PTAC): Scheduling, pre-registration, authorization (including case management), verification, cash collections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507936945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Middle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Pricing, </a:t>
                      </a:r>
                      <a:r>
                        <a:rPr lang="en-US" sz="950" dirty="0" err="1"/>
                        <a:t>chargemaster</a:t>
                      </a:r>
                      <a:r>
                        <a:rPr lang="en-US" sz="950" dirty="0"/>
                        <a:t>, charge capture, documentation &amp; coding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2707494477"/>
                  </a:ext>
                </a:extLst>
              </a:tr>
              <a:tr h="205468">
                <a:tc>
                  <a:txBody>
                    <a:bodyPr/>
                    <a:lstStyle/>
                    <a:p>
                      <a:r>
                        <a:rPr lang="en-US" sz="950" dirty="0"/>
                        <a:t>Back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Billing, cash posting, AR management (reimbursement monitoring, follow up, appeal submissions), &amp; analysis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865867337"/>
                  </a:ext>
                </a:extLst>
              </a:tr>
              <a:tr h="328722">
                <a:tc>
                  <a:txBody>
                    <a:bodyPr/>
                    <a:lstStyle/>
                    <a:p>
                      <a:r>
                        <a:rPr lang="en-US" sz="950" dirty="0"/>
                        <a:t>UBO4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Uniformed bill – claim form created for hospital services with each encounter and submitted to insurance for claims processing</a:t>
                      </a:r>
                    </a:p>
                    <a:p>
                      <a:r>
                        <a:rPr lang="en-US" sz="950" dirty="0"/>
                        <a:t>HCFA 1500 used to bill physician services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872480010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ANSI Code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Standard alpha or numeric code used by insurance codes to explain a denial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2510385214"/>
                  </a:ext>
                </a:extLst>
              </a:tr>
              <a:tr h="328722">
                <a:tc>
                  <a:txBody>
                    <a:bodyPr/>
                    <a:lstStyle/>
                    <a:p>
                      <a:r>
                        <a:rPr lang="en-US" sz="950" dirty="0"/>
                        <a:t>Remit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AKA Remittance Advice (RA) or EOB; provides notice of and explanation of reasons for payment, adjustment, denial, and/or uncovered charges of a medical claim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66973046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835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Electronic remittance advice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889381781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HIM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Health Information Management (Medical records, coding, release of information (ROI))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798523986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ICD 10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International Classification – 10</a:t>
                      </a:r>
                      <a:r>
                        <a:rPr lang="en-US" sz="950" baseline="30000" dirty="0"/>
                        <a:t>th</a:t>
                      </a:r>
                      <a:r>
                        <a:rPr lang="en-US" sz="950" dirty="0"/>
                        <a:t> edition – a coding system used to describe the diagnoses associated with an IP hospital stay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2530680752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DRG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Diagnosis Related Grouper – Summary diagnosis for inpatient claims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3568257744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HCPCS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Standardized 3 level coding system used to describe supplies, drugs, etc.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318506702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CPT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Standardized codes representing Level 1 HCPCS to used describe procedures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802955840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Criteria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Evidence based care guidelines used by payers and providers to determine if a patient stay is medically necessary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2571442541"/>
                  </a:ext>
                </a:extLst>
              </a:tr>
              <a:tr h="328722">
                <a:tc>
                  <a:txBody>
                    <a:bodyPr/>
                    <a:lstStyle/>
                    <a:p>
                      <a:r>
                        <a:rPr lang="en-US" sz="950" dirty="0"/>
                        <a:t>Commercial/</a:t>
                      </a:r>
                      <a:br>
                        <a:rPr lang="en-US" sz="950" dirty="0"/>
                      </a:br>
                      <a:r>
                        <a:rPr lang="en-US" sz="950" dirty="0"/>
                        <a:t>Managed Care Payer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Insurance company providing healthcare coverage to the patient</a:t>
                      </a:r>
                    </a:p>
                    <a:p>
                      <a:r>
                        <a:rPr lang="en-US" sz="950" dirty="0"/>
                        <a:t>The provider may or may not be contracted with the payer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748908867"/>
                  </a:ext>
                </a:extLst>
              </a:tr>
              <a:tr h="183697">
                <a:tc>
                  <a:txBody>
                    <a:bodyPr/>
                    <a:lstStyle/>
                    <a:p>
                      <a:r>
                        <a:rPr lang="en-US" sz="950" dirty="0"/>
                        <a:t>EMR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Electronic Medical Record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3837499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115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4FAD-6C64-461E-A587-0970FB6DD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9CFED-F1C3-4A1C-BA8E-C92BAC5B0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Haaris Ali, MD, CDIP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B2BDE-677C-40CE-8FDD-B13BD99723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Manager, PAS Integrated Denials Management</a:t>
            </a:r>
          </a:p>
          <a:p>
            <a:r>
              <a:rPr lang="en-US" dirty="0"/>
              <a:t>hali@r1rcm.com</a:t>
            </a:r>
          </a:p>
        </p:txBody>
      </p:sp>
    </p:spTree>
    <p:extLst>
      <p:ext uri="{BB962C8B-B14F-4D97-AF65-F5344CB8AC3E}">
        <p14:creationId xmlns:p14="http://schemas.microsoft.com/office/powerpoint/2010/main" val="334231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8197" y="1293248"/>
            <a:ext cx="8087607" cy="548640"/>
          </a:xfrm>
          <a:solidFill>
            <a:srgbClr val="F2F2F2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Denials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28197" y="1901472"/>
            <a:ext cx="8087607" cy="548640"/>
          </a:xfrm>
        </p:spPr>
        <p:txBody>
          <a:bodyPr/>
          <a:lstStyle/>
          <a:p>
            <a:r>
              <a:rPr lang="en-US" dirty="0"/>
              <a:t>Commonly Used Terminology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28197" y="3117920"/>
            <a:ext cx="8087607" cy="548640"/>
          </a:xfrm>
        </p:spPr>
        <p:txBody>
          <a:bodyPr/>
          <a:lstStyle/>
          <a:p>
            <a:r>
              <a:rPr lang="en-US" dirty="0"/>
              <a:t>Root Causes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528197" y="3726144"/>
            <a:ext cx="8087607" cy="548640"/>
          </a:xfrm>
        </p:spPr>
        <p:txBody>
          <a:bodyPr/>
          <a:lstStyle/>
          <a:p>
            <a:r>
              <a:rPr lang="en-US" dirty="0"/>
              <a:t>Denials Management and Prevention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528197" y="2509696"/>
            <a:ext cx="8087607" cy="548640"/>
          </a:xfrm>
        </p:spPr>
        <p:txBody>
          <a:bodyPr/>
          <a:lstStyle/>
          <a:p>
            <a:r>
              <a:rPr lang="en-US" dirty="0"/>
              <a:t>What We See and Why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901CD10-2DCB-42E5-95C0-D2B888073708}"/>
              </a:ext>
            </a:extLst>
          </p:cNvPr>
          <p:cNvSpPr txBox="1">
            <a:spLocks/>
          </p:cNvSpPr>
          <p:nvPr/>
        </p:nvSpPr>
        <p:spPr>
          <a:xfrm>
            <a:off x="528197" y="4334368"/>
            <a:ext cx="8087607" cy="548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7013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CDI Plays a Vital Role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19A720CC-5E4C-464A-976B-04A71FBE763B}"/>
              </a:ext>
            </a:extLst>
          </p:cNvPr>
          <p:cNvSpPr txBox="1">
            <a:spLocks/>
          </p:cNvSpPr>
          <p:nvPr/>
        </p:nvSpPr>
        <p:spPr>
          <a:xfrm>
            <a:off x="528197" y="4942592"/>
            <a:ext cx="8087607" cy="548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7013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Comprehensive Solution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EFB674C-AAA3-4DDE-920C-72147A480041}"/>
              </a:ext>
            </a:extLst>
          </p:cNvPr>
          <p:cNvSpPr txBox="1">
            <a:spLocks/>
          </p:cNvSpPr>
          <p:nvPr/>
        </p:nvSpPr>
        <p:spPr>
          <a:xfrm>
            <a:off x="528197" y="5550816"/>
            <a:ext cx="8087607" cy="548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7013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Current Payor Trends</a:t>
            </a:r>
          </a:p>
        </p:txBody>
      </p:sp>
    </p:spTree>
    <p:extLst>
      <p:ext uri="{BB962C8B-B14F-4D97-AF65-F5344CB8AC3E}">
        <p14:creationId xmlns:p14="http://schemas.microsoft.com/office/powerpoint/2010/main" val="38177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Anything at risk for write off</a:t>
            </a:r>
          </a:p>
          <a:p>
            <a:r>
              <a:rPr lang="en-US" dirty="0"/>
              <a:t>You expected to get paid for it and you didn’t</a:t>
            </a:r>
          </a:p>
          <a:p>
            <a:r>
              <a:rPr lang="en-US" dirty="0"/>
              <a:t>Typically categorized into 2 groups</a:t>
            </a:r>
          </a:p>
          <a:p>
            <a:pPr lvl="1"/>
            <a:r>
              <a:rPr lang="en-US" dirty="0"/>
              <a:t>Clinical: does not appear to meet medical necessity, no authorization, LCD/NCD, DRG Downgrade</a:t>
            </a:r>
          </a:p>
          <a:p>
            <a:pPr lvl="1"/>
            <a:r>
              <a:rPr lang="en-US" dirty="0"/>
              <a:t>Technical: administrative in nature (timely filing)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Denial?</a:t>
            </a:r>
          </a:p>
        </p:txBody>
      </p:sp>
    </p:spTree>
    <p:extLst>
      <p:ext uri="{BB962C8B-B14F-4D97-AF65-F5344CB8AC3E}">
        <p14:creationId xmlns:p14="http://schemas.microsoft.com/office/powerpoint/2010/main" val="292529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8D8132-24F8-42F3-A395-B19A087911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Remit</a:t>
            </a:r>
          </a:p>
          <a:p>
            <a:pPr lvl="1"/>
            <a:r>
              <a:rPr lang="en-US" dirty="0"/>
              <a:t>Notice of and explanation of reasons for payment, adjustment, denial, and/or non covered charges of a medical claim</a:t>
            </a:r>
          </a:p>
          <a:p>
            <a:r>
              <a:rPr lang="en-US" dirty="0"/>
              <a:t>835</a:t>
            </a:r>
          </a:p>
          <a:p>
            <a:pPr lvl="1"/>
            <a:r>
              <a:rPr lang="en-US" dirty="0"/>
              <a:t>Electronic remit from payor through claims submission system</a:t>
            </a:r>
          </a:p>
          <a:p>
            <a:pPr lvl="1"/>
            <a:r>
              <a:rPr lang="en-US" dirty="0"/>
              <a:t>837 is the actual submission from the provider to the payor</a:t>
            </a:r>
          </a:p>
          <a:p>
            <a:r>
              <a:rPr lang="en-US" dirty="0"/>
              <a:t>ANSI Code</a:t>
            </a:r>
          </a:p>
          <a:p>
            <a:pPr lvl="1"/>
            <a:r>
              <a:rPr lang="en-US" dirty="0"/>
              <a:t>American National Standards Institute</a:t>
            </a:r>
          </a:p>
          <a:p>
            <a:pPr lvl="1"/>
            <a:r>
              <a:rPr lang="en-US" dirty="0"/>
              <a:t>Standardized claim adjustment reason codes (whatever)</a:t>
            </a:r>
          </a:p>
          <a:p>
            <a:r>
              <a:rPr lang="en-US" dirty="0"/>
              <a:t>EOB</a:t>
            </a:r>
          </a:p>
          <a:p>
            <a:pPr lvl="1"/>
            <a:r>
              <a:rPr lang="en-US" dirty="0"/>
              <a:t>Explanation of benefits</a:t>
            </a:r>
          </a:p>
          <a:p>
            <a:r>
              <a:rPr lang="en-US" dirty="0"/>
              <a:t>Denial Code</a:t>
            </a:r>
          </a:p>
          <a:p>
            <a:pPr lvl="1"/>
            <a:r>
              <a:rPr lang="en-US" dirty="0"/>
              <a:t>ANSI code present on remit</a:t>
            </a:r>
          </a:p>
          <a:p>
            <a:r>
              <a:rPr lang="en-US" dirty="0"/>
              <a:t>Contractual</a:t>
            </a:r>
          </a:p>
          <a:p>
            <a:pPr lvl="1"/>
            <a:r>
              <a:rPr lang="en-US" dirty="0"/>
              <a:t>Negotiated discount between payor and provider</a:t>
            </a:r>
          </a:p>
          <a:p>
            <a:r>
              <a:rPr lang="en-US" dirty="0"/>
              <a:t>Expected</a:t>
            </a:r>
          </a:p>
          <a:p>
            <a:pPr lvl="1"/>
            <a:r>
              <a:rPr lang="en-US" dirty="0"/>
              <a:t>“Net” is expected payment after discount applied</a:t>
            </a:r>
          </a:p>
          <a:p>
            <a:pPr lvl="1"/>
            <a:r>
              <a:rPr lang="en-US" dirty="0"/>
              <a:t>“Gross” is total charges with no discount yet applied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A8AFE7-4B04-41AD-BA38-478A7504C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10890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8C4CFD-2781-4410-964E-FB0ED39D0D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Example: Total charges of $10,000 with a negotiated payor discount of 75%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B8292B-FC6D-4943-B115-C8BC44CB0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Gross vs. Net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77581C-A69D-4823-A3EE-237A21812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346028"/>
              </p:ext>
            </p:extLst>
          </p:nvPr>
        </p:nvGraphicFramePr>
        <p:xfrm>
          <a:off x="578177" y="1836706"/>
          <a:ext cx="289153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533">
                  <a:extLst>
                    <a:ext uri="{9D8B030D-6E8A-4147-A177-3AD203B41FA5}">
                      <a16:colId xmlns:a16="http://schemas.microsoft.com/office/drawing/2014/main" val="2769323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23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$10,000 Total Charges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5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dirty="0"/>
                        <a:t>$0 Discount Applied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6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$10,000 Account Balance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47972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522CE4-228B-43F4-9267-B4CFDF6B2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503505"/>
              </p:ext>
            </p:extLst>
          </p:nvPr>
        </p:nvGraphicFramePr>
        <p:xfrm>
          <a:off x="4062500" y="1836706"/>
          <a:ext cx="310238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387">
                  <a:extLst>
                    <a:ext uri="{9D8B030D-6E8A-4147-A177-3AD203B41FA5}">
                      <a16:colId xmlns:a16="http://schemas.microsoft.com/office/drawing/2014/main" val="2769323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23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$10,000 Total Charges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5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dirty="0"/>
                        <a:t>$7,500 Negotiated Discount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6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$2,500 Account Balance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479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14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512E5E-BF1C-4925-8C7B-8BF8929BEC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Medicare hires contractors referred to as MACs who are fiscal intermediaries who make payments on behalf of Medicare.</a:t>
            </a:r>
          </a:p>
          <a:p>
            <a:r>
              <a:rPr lang="en-US" dirty="0"/>
              <a:t>RACs are contractors hired by Medicare to audit and collect overpayments to hospitals.</a:t>
            </a:r>
          </a:p>
          <a:p>
            <a:r>
              <a:rPr lang="en-US" dirty="0"/>
              <a:t>QIO’s- Quality Improvement Organizations</a:t>
            </a:r>
          </a:p>
          <a:p>
            <a:r>
              <a:rPr lang="en-US" dirty="0"/>
              <a:t>For commercial, generally someone with advanced medical training will review these claims (i.e. Medical director, nurses with advanced training).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5DC379-BEE0-4E0E-93B6-F629ADC77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Denies These Claims?</a:t>
            </a:r>
          </a:p>
        </p:txBody>
      </p:sp>
    </p:spTree>
    <p:extLst>
      <p:ext uri="{BB962C8B-B14F-4D97-AF65-F5344CB8AC3E}">
        <p14:creationId xmlns:p14="http://schemas.microsoft.com/office/powerpoint/2010/main" val="40310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0E2F04-C47A-40BA-AD63-12CBF983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See and Why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561EEE4-E4A3-4E1D-ABE8-718C065A2BDB}"/>
              </a:ext>
            </a:extLst>
          </p:cNvPr>
          <p:cNvSpPr/>
          <p:nvPr/>
        </p:nvSpPr>
        <p:spPr>
          <a:xfrm>
            <a:off x="946600" y="1389567"/>
            <a:ext cx="2197433" cy="68037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Inpatient No Authorization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A21E2E10-5318-4F66-9098-979449453F08}"/>
              </a:ext>
            </a:extLst>
          </p:cNvPr>
          <p:cNvSpPr/>
          <p:nvPr/>
        </p:nvSpPr>
        <p:spPr>
          <a:xfrm>
            <a:off x="3429380" y="1389567"/>
            <a:ext cx="2197433" cy="68037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Inpatient Not Medically Necessary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237AFD6D-804E-4639-B35B-15B896CC87F1}"/>
              </a:ext>
            </a:extLst>
          </p:cNvPr>
          <p:cNvSpPr/>
          <p:nvPr/>
        </p:nvSpPr>
        <p:spPr>
          <a:xfrm>
            <a:off x="5912160" y="1389567"/>
            <a:ext cx="2197433" cy="68037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Other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CC47B460-FF47-45C5-91E7-AF8B209EDC24}"/>
              </a:ext>
            </a:extLst>
          </p:cNvPr>
          <p:cNvSpPr/>
          <p:nvPr/>
        </p:nvSpPr>
        <p:spPr>
          <a:xfrm>
            <a:off x="946600" y="2155743"/>
            <a:ext cx="2197433" cy="680378"/>
          </a:xfrm>
          <a:prstGeom prst="homePlate">
            <a:avLst>
              <a:gd name="adj" fmla="val 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Lack of process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60FE602A-28D9-45A1-8ABF-024D70E15AC8}"/>
              </a:ext>
            </a:extLst>
          </p:cNvPr>
          <p:cNvSpPr/>
          <p:nvPr/>
        </p:nvSpPr>
        <p:spPr>
          <a:xfrm>
            <a:off x="3429380" y="2155743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Severity of illness and failure to evaluate exclusionary criteria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601D7B87-0C93-423B-A8C5-F0C022CF6457}"/>
              </a:ext>
            </a:extLst>
          </p:cNvPr>
          <p:cNvSpPr/>
          <p:nvPr/>
        </p:nvSpPr>
        <p:spPr>
          <a:xfrm>
            <a:off x="5912160" y="2155743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Mental health diagnosis </a:t>
            </a:r>
            <a:b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(in an acute setting)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F9219165-5DF2-45C8-8ACB-9248A1288E6F}"/>
              </a:ext>
            </a:extLst>
          </p:cNvPr>
          <p:cNvSpPr/>
          <p:nvPr/>
        </p:nvSpPr>
        <p:spPr>
          <a:xfrm>
            <a:off x="946600" y="2921919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Lack of skillset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347FBA91-77A5-42AC-9A20-ADD262A7AE9A}"/>
              </a:ext>
            </a:extLst>
          </p:cNvPr>
          <p:cNvSpPr/>
          <p:nvPr/>
        </p:nvSpPr>
        <p:spPr>
          <a:xfrm>
            <a:off x="3429380" y="2921919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Plan of care, therapy notes, MD documented clinical evidence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15125F06-EE0B-42B5-9A32-228358929E90}"/>
              </a:ext>
            </a:extLst>
          </p:cNvPr>
          <p:cNvSpPr/>
          <p:nvPr/>
        </p:nvSpPr>
        <p:spPr>
          <a:xfrm>
            <a:off x="5912160" y="2921919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IP Rehab lack of documentation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90905154-4A17-4AA0-87A9-BA92058F55CC}"/>
              </a:ext>
            </a:extLst>
          </p:cNvPr>
          <p:cNvSpPr/>
          <p:nvPr/>
        </p:nvSpPr>
        <p:spPr>
          <a:xfrm>
            <a:off x="946600" y="3688095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Lack of capacity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4F08F080-D40A-42DB-9A66-50CFD13E0E5B}"/>
              </a:ext>
            </a:extLst>
          </p:cNvPr>
          <p:cNvSpPr/>
          <p:nvPr/>
        </p:nvSpPr>
        <p:spPr>
          <a:xfrm>
            <a:off x="3429380" y="3688095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Intensity of service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934028F9-6226-45B8-9091-12F365AC9F83}"/>
              </a:ext>
            </a:extLst>
          </p:cNvPr>
          <p:cNvSpPr/>
          <p:nvPr/>
        </p:nvSpPr>
        <p:spPr>
          <a:xfrm>
            <a:off x="5912160" y="3688095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DRG Validation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7DE94CAC-E709-4F20-8BD1-FA7EF3ABE486}"/>
              </a:ext>
            </a:extLst>
          </p:cNvPr>
          <p:cNvSpPr/>
          <p:nvPr/>
        </p:nvSpPr>
        <p:spPr>
          <a:xfrm>
            <a:off x="946600" y="4454271"/>
            <a:ext cx="2197433" cy="680378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Length of stay</a:t>
            </a: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8C94917-37BD-41B1-8EFB-EC9C6B92364A}"/>
              </a:ext>
            </a:extLst>
          </p:cNvPr>
          <p:cNvSpPr/>
          <p:nvPr/>
        </p:nvSpPr>
        <p:spPr>
          <a:xfrm>
            <a:off x="3429380" y="4454271"/>
            <a:ext cx="2197433" cy="680378"/>
          </a:xfrm>
          <a:prstGeom prst="homePlate">
            <a:avLst>
              <a:gd name="adj" fmla="val 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Lack of process</a:t>
            </a: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A1642B22-B546-4470-988A-F84DE3EC9831}"/>
              </a:ext>
            </a:extLst>
          </p:cNvPr>
          <p:cNvSpPr/>
          <p:nvPr/>
        </p:nvSpPr>
        <p:spPr>
          <a:xfrm>
            <a:off x="5912160" y="4454271"/>
            <a:ext cx="2197433" cy="680378"/>
          </a:xfrm>
          <a:prstGeom prst="homePlate">
            <a:avLst>
              <a:gd name="adj" fmla="val 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Lack of process</a:t>
            </a:r>
          </a:p>
        </p:txBody>
      </p:sp>
    </p:spTree>
    <p:extLst>
      <p:ext uri="{BB962C8B-B14F-4D97-AF65-F5344CB8AC3E}">
        <p14:creationId xmlns:p14="http://schemas.microsoft.com/office/powerpoint/2010/main" val="151647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99A28E3-555E-4261-BA9D-CDFD871E2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Causes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076C61FF-EE41-4B02-AE55-A21D114F016C}"/>
              </a:ext>
            </a:extLst>
          </p:cNvPr>
          <p:cNvSpPr/>
          <p:nvPr/>
        </p:nvSpPr>
        <p:spPr>
          <a:xfrm>
            <a:off x="1822658" y="1690400"/>
            <a:ext cx="5394960" cy="456116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Primary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D069243E-F4A6-411C-9655-8243966EF98F}"/>
              </a:ext>
            </a:extLst>
          </p:cNvPr>
          <p:cNvSpPr/>
          <p:nvPr/>
        </p:nvSpPr>
        <p:spPr>
          <a:xfrm>
            <a:off x="1822658" y="3717001"/>
            <a:ext cx="5394960" cy="457200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rgbClr val="0057B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Secondary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E70EE615-ABA1-4233-873B-B5EBCE37AC6B}"/>
              </a:ext>
            </a:extLst>
          </p:cNvPr>
          <p:cNvSpPr/>
          <p:nvPr/>
        </p:nvSpPr>
        <p:spPr>
          <a:xfrm rot="5400000">
            <a:off x="3783613" y="2213246"/>
            <a:ext cx="1473051" cy="5394960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3E3544-37CD-4D7C-9D44-01C96A6DBA50}"/>
              </a:ext>
            </a:extLst>
          </p:cNvPr>
          <p:cNvSpPr txBox="1"/>
          <p:nvPr/>
        </p:nvSpPr>
        <p:spPr>
          <a:xfrm>
            <a:off x="1946667" y="4300834"/>
            <a:ext cx="5468742" cy="11329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Lack of documentation present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Lack of reaction to payor’s denial of authorization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Incorrect/insufficient documentation pushed to payor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Lack of timeliness with throughput process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Under utilization of tools available (Midas, Allscripts, etc.)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7B61292-BBA3-4769-9154-9050610FA201}"/>
              </a:ext>
            </a:extLst>
          </p:cNvPr>
          <p:cNvSpPr/>
          <p:nvPr/>
        </p:nvSpPr>
        <p:spPr>
          <a:xfrm rot="5400000">
            <a:off x="3834339" y="134836"/>
            <a:ext cx="1371600" cy="5394960"/>
          </a:xfrm>
          <a:prstGeom prst="homePlate">
            <a:avLst>
              <a:gd name="adj" fmla="val 29392"/>
            </a:avLst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7C5A7A-B9C6-45AB-8AC8-B753505CCD75}"/>
              </a:ext>
            </a:extLst>
          </p:cNvPr>
          <p:cNvSpPr txBox="1"/>
          <p:nvPr/>
        </p:nvSpPr>
        <p:spPr>
          <a:xfrm>
            <a:off x="1946667" y="2273151"/>
            <a:ext cx="5468742" cy="7891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 attempt to get an authorization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Authorization attempted and the payor said no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Authorization attempted but for the incorrect service or level</a:t>
            </a:r>
          </a:p>
        </p:txBody>
      </p:sp>
    </p:spTree>
    <p:extLst>
      <p:ext uri="{BB962C8B-B14F-4D97-AF65-F5344CB8AC3E}">
        <p14:creationId xmlns:p14="http://schemas.microsoft.com/office/powerpoint/2010/main" val="392210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1073DF-C1F1-4DF7-8EE7-E60286557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Denials Management?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3E31418E-3379-4223-B40C-525E56EC9077}"/>
              </a:ext>
            </a:extLst>
          </p:cNvPr>
          <p:cNvSpPr/>
          <p:nvPr/>
        </p:nvSpPr>
        <p:spPr>
          <a:xfrm>
            <a:off x="1792706" y="2117557"/>
            <a:ext cx="2574758" cy="127534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Prevention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D2A9A961-3696-4D2A-8275-669E3FE4BD74}"/>
              </a:ext>
            </a:extLst>
          </p:cNvPr>
          <p:cNvSpPr/>
          <p:nvPr/>
        </p:nvSpPr>
        <p:spPr>
          <a:xfrm flipH="1">
            <a:off x="4559971" y="2117556"/>
            <a:ext cx="2574758" cy="127534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Recovery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BBE153-1011-4B2F-9307-7D14A7D18B2D}"/>
              </a:ext>
            </a:extLst>
          </p:cNvPr>
          <p:cNvSpPr/>
          <p:nvPr/>
        </p:nvSpPr>
        <p:spPr>
          <a:xfrm>
            <a:off x="1792706" y="3970421"/>
            <a:ext cx="5342023" cy="661737"/>
          </a:xfrm>
          <a:prstGeom prst="rect">
            <a:avLst/>
          </a:prstGeom>
          <a:solidFill>
            <a:srgbClr val="003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Where is your ROI…?</a:t>
            </a:r>
          </a:p>
        </p:txBody>
      </p:sp>
    </p:spTree>
    <p:extLst>
      <p:ext uri="{BB962C8B-B14F-4D97-AF65-F5344CB8AC3E}">
        <p14:creationId xmlns:p14="http://schemas.microsoft.com/office/powerpoint/2010/main" val="372025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64E62"/>
      </a:dk2>
      <a:lt2>
        <a:srgbClr val="E3E4E9"/>
      </a:lt2>
      <a:accent1>
        <a:srgbClr val="0057B8"/>
      </a:accent1>
      <a:accent2>
        <a:srgbClr val="3DC2F1"/>
      </a:accent2>
      <a:accent3>
        <a:srgbClr val="7ED119"/>
      </a:accent3>
      <a:accent4>
        <a:srgbClr val="5DCEAF"/>
      </a:accent4>
      <a:accent5>
        <a:srgbClr val="8854BC"/>
      </a:accent5>
      <a:accent6>
        <a:srgbClr val="43679B"/>
      </a:accent6>
      <a:hlink>
        <a:srgbClr val="56C7AA"/>
      </a:hlink>
      <a:folHlink>
        <a:srgbClr val="59A8D1"/>
      </a:folHlink>
    </a:clrScheme>
    <a:fontScheme name="R1 Lato Font Theme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91440" tIns="45720" rIns="91440" bIns="45720" rtlCol="0" anchor="t">
        <a:noAutofit/>
      </a:bodyPr>
      <a:lstStyle>
        <a:defPPr>
          <a:defRPr sz="2000" dirty="0" err="1" smtClean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1 PowerPoint_Base Template" id="{2273C55D-C59A-44E9-9C38-643EE5C15F93}" vid="{449DBEA3-061B-4085-9719-E8DAA48BD5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1360</TotalTime>
  <Words>1395</Words>
  <Application>Microsoft Office PowerPoint</Application>
  <PresentationFormat>On-screen Show (4:3)</PresentationFormat>
  <Paragraphs>239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Lato</vt:lpstr>
      <vt:lpstr>Lato Light</vt:lpstr>
      <vt:lpstr>Wingdings</vt:lpstr>
      <vt:lpstr>Office Theme</vt:lpstr>
      <vt:lpstr>Fundamentals of Denials Management</vt:lpstr>
      <vt:lpstr>Agenda</vt:lpstr>
      <vt:lpstr>What is a Denial?</vt:lpstr>
      <vt:lpstr>Definitions</vt:lpstr>
      <vt:lpstr>Gross vs. Net</vt:lpstr>
      <vt:lpstr>Who Denies These Claims?</vt:lpstr>
      <vt:lpstr>What We See and Why</vt:lpstr>
      <vt:lpstr>Root Causes</vt:lpstr>
      <vt:lpstr>What is Denials Management?</vt:lpstr>
      <vt:lpstr>Prevention</vt:lpstr>
      <vt:lpstr>CDI and Denials Prevention</vt:lpstr>
      <vt:lpstr>Comprehensive Denials Solution</vt:lpstr>
      <vt:lpstr>Revenue Recovery</vt:lpstr>
      <vt:lpstr>Current Payor Trends</vt:lpstr>
      <vt:lpstr>PowerPoint Presentation</vt:lpstr>
      <vt:lpstr>Let’s take some questions back with us</vt:lpstr>
      <vt:lpstr>Terminology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Denials Management</dc:title>
  <dc:creator>Abigail Guetzlaff</dc:creator>
  <cp:lastModifiedBy>Haaris Ali</cp:lastModifiedBy>
  <cp:revision>30</cp:revision>
  <dcterms:created xsi:type="dcterms:W3CDTF">2017-10-30T14:12:43Z</dcterms:created>
  <dcterms:modified xsi:type="dcterms:W3CDTF">2018-04-03T15:34:16Z</dcterms:modified>
</cp:coreProperties>
</file>