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1" r:id="rId3"/>
    <p:sldId id="263" r:id="rId4"/>
    <p:sldId id="279" r:id="rId5"/>
    <p:sldId id="280" r:id="rId6"/>
    <p:sldId id="281" r:id="rId7"/>
    <p:sldId id="258" r:id="rId8"/>
    <p:sldId id="282" r:id="rId9"/>
    <p:sldId id="283" r:id="rId10"/>
    <p:sldId id="284" r:id="rId11"/>
    <p:sldId id="285" r:id="rId12"/>
    <p:sldId id="259" r:id="rId13"/>
    <p:sldId id="267" r:id="rId14"/>
    <p:sldId id="264" r:id="rId15"/>
    <p:sldId id="268" r:id="rId16"/>
    <p:sldId id="269" r:id="rId17"/>
    <p:sldId id="272" r:id="rId18"/>
    <p:sldId id="273" r:id="rId19"/>
    <p:sldId id="260" r:id="rId20"/>
    <p:sldId id="271" r:id="rId21"/>
    <p:sldId id="266" r:id="rId22"/>
    <p:sldId id="270" r:id="rId23"/>
    <p:sldId id="287" r:id="rId24"/>
    <p:sldId id="295" r:id="rId25"/>
    <p:sldId id="288" r:id="rId26"/>
    <p:sldId id="289" r:id="rId27"/>
    <p:sldId id="290" r:id="rId28"/>
    <p:sldId id="296" r:id="rId29"/>
    <p:sldId id="291" r:id="rId30"/>
    <p:sldId id="292" r:id="rId31"/>
    <p:sldId id="297" r:id="rId32"/>
    <p:sldId id="274" r:id="rId33"/>
    <p:sldId id="275" r:id="rId34"/>
    <p:sldId id="265" r:id="rId35"/>
    <p:sldId id="257" r:id="rId36"/>
    <p:sldId id="293" r:id="rId37"/>
    <p:sldId id="277" r:id="rId38"/>
    <p:sldId id="294" r:id="rId39"/>
    <p:sldId id="262" r:id="rId40"/>
    <p:sldId id="286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19" autoAdjust="0"/>
  </p:normalViewPr>
  <p:slideViewPr>
    <p:cSldViewPr>
      <p:cViewPr>
        <p:scale>
          <a:sx n="103" d="100"/>
          <a:sy n="103" d="100"/>
        </p:scale>
        <p:origin x="-2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512993E-9382-4382-A66A-1FD1FF7645DD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CEB910-728A-4E1F-BA4F-3E92AA312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4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077BA1-3A0E-41E3-9186-DEC08FB79D91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B33643C-A7F7-4C81-B9B0-EE33BBE20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5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25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44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8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26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43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94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79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68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Introducing a new diagnosis with a y/n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89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52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2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19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427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8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2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8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706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12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03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3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CF3B-3B13-40DD-BC7B-96026A5A71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50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4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9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31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According to the practice brief, it is outside of the scope of querying professionals to manage provider documentation practices, i.e., copy and paste, automatically populated fields and templates.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3643C-A7F7-4C81-B9B0-EE33BBE20FC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5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32D5-66DA-4CE4-8E30-8F2847C60134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0090-799A-4D0E-B2FD-D152D204742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840D-829C-4236-B3B5-34C983E0C70A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EC0A-43E3-4B4F-99DF-9D3928AF578A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044F-CFFE-4999-9BD1-D96160D2FDE0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6AB5-CBC0-4603-ACF9-317F2A6F256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72E4-B8C0-4B1C-8ACB-BC7291688DEC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B4A8-95B3-4FE2-846F-66EDF38194C3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29DE-F55A-4DF2-8181-A94012916659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E41-3C5D-47F4-AB9A-FAC14DD6D52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1CFA-5DA3-49A9-9EE7-172E00EDE48B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2C9A8-4726-481F-84CC-308E1A66DF1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ACE066-545B-4AD1-AE1E-2B1D520474B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176" y="1905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2019 UPDATE ON THE GUIDELINES FOR ACHIEVING A COMPLIANT QUERY PRACTICE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sz="1800" dirty="0"/>
              <a:t>Danita </a:t>
            </a:r>
            <a:r>
              <a:rPr lang="en-US" sz="1800" dirty="0" err="1"/>
              <a:t>Forgey</a:t>
            </a:r>
            <a:r>
              <a:rPr lang="en-US" sz="1800" dirty="0"/>
              <a:t> Consulting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38C47B8D-713D-4A91-A877-BACD3C060619}"/>
              </a:ext>
            </a:extLst>
          </p:cNvPr>
          <p:cNvSpPr txBox="1">
            <a:spLocks/>
          </p:cNvSpPr>
          <p:nvPr/>
        </p:nvSpPr>
        <p:spPr>
          <a:xfrm>
            <a:off x="646176" y="387667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ASSOCIATION OF CLINICAL DOCUMENTATION INTEGRITY SPECIALISTS</a:t>
            </a:r>
          </a:p>
          <a:p>
            <a:pPr algn="ctr"/>
            <a:r>
              <a:rPr lang="en-US" sz="3200" dirty="0"/>
              <a:t>INDIANA CHAPTER</a:t>
            </a:r>
          </a:p>
          <a:p>
            <a:pPr algn="ctr"/>
            <a:r>
              <a:rPr lang="en-US" sz="3200" dirty="0"/>
              <a:t>INDIANAPOLIS, INDIANA</a:t>
            </a:r>
          </a:p>
          <a:p>
            <a:pPr algn="ctr"/>
            <a:r>
              <a:rPr lang="en-US" sz="3200" dirty="0"/>
              <a:t>SEPTEMBER 20,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1F006-E944-4E64-92AD-7AC5E37FD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ACDIS Code of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5C2E3D-E8F5-44E6-91CC-B20E04C7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confidentiality and the individual’s right to privacy</a:t>
            </a:r>
          </a:p>
          <a:p>
            <a:r>
              <a:rPr lang="en-US" dirty="0"/>
              <a:t>Refuse to cooperate with, or condone by silence the actions of those who engage in fraudulent, deceptive, or illegal acts</a:t>
            </a:r>
          </a:p>
          <a:p>
            <a:r>
              <a:rPr lang="en-US" dirty="0"/>
              <a:t>Support the reporting of all healthcare data elements required for external reporting purposes</a:t>
            </a:r>
          </a:p>
          <a:p>
            <a:r>
              <a:rPr lang="en-US" dirty="0"/>
              <a:t>Advance their specialty knowledge and practice through continuing education, research, publications, and presentations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841E08-9EF8-4DDF-8186-C01F148A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F49B32-EDE5-431A-A637-E41606D4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5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1F006-E944-4E64-92AD-7AC5E37FD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ACDIS Code of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5C2E3D-E8F5-44E6-91CC-B20E04C7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accurate, complete, and consistent clinical documentation </a:t>
            </a:r>
          </a:p>
          <a:p>
            <a:r>
              <a:rPr lang="en-US" dirty="0"/>
              <a:t>Facilitate interdisciplinary collaboration in supporting CDI practice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841E08-9EF8-4DDF-8186-C01F148A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F49B32-EDE5-431A-A637-E41606D4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1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1250E-F57B-40CC-A8D4-EF68AC35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Query?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F79024-1246-4B25-A52F-CA20D03ED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tool or process used to clarify documentation in the health record</a:t>
            </a:r>
          </a:p>
          <a:p>
            <a:pPr lvl="1"/>
            <a:r>
              <a:rPr lang="en-US" dirty="0"/>
              <a:t>Accurate code assignment</a:t>
            </a:r>
          </a:p>
          <a:p>
            <a:pPr lvl="1"/>
            <a:r>
              <a:rPr lang="en-US" dirty="0"/>
              <a:t>Documentation integrity</a:t>
            </a:r>
          </a:p>
          <a:p>
            <a:pPr lvl="1"/>
            <a:r>
              <a:rPr lang="en-US" dirty="0"/>
              <a:t>Clinical data that accurately depicts patient complexity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03D9-9298-4717-ACBD-3CE50525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716006-CCFC-4ED7-A558-F9E38357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32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B8B47-2CF0-43B6-8B36-1C22A4D7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185674-84B4-4597-9419-09D6D90A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 that supports a diagnosis as reportable</a:t>
            </a:r>
          </a:p>
          <a:p>
            <a:r>
              <a:rPr lang="en-US" dirty="0"/>
              <a:t>Documentation that establishes the presence of a condition</a:t>
            </a:r>
          </a:p>
          <a:p>
            <a:r>
              <a:rPr lang="en-US" dirty="0"/>
              <a:t>Identified from sources in the patient record</a:t>
            </a:r>
          </a:p>
          <a:p>
            <a:r>
              <a:rPr lang="en-US" dirty="0"/>
              <a:t>Specific to the patient and episode of care</a:t>
            </a:r>
          </a:p>
          <a:p>
            <a:r>
              <a:rPr lang="en-US" dirty="0"/>
              <a:t>Used to support why a more complete or accurate diagnosis or procedure is sought</a:t>
            </a:r>
          </a:p>
          <a:p>
            <a:r>
              <a:rPr lang="en-US" dirty="0"/>
              <a:t>Used to support why a diagnosis requires additional clinical support to be reportable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9AEF4CB-32C1-4224-9308-89B6A16B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EAF740-D6A7-4C4D-A7F5-24AA235A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54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CBDB3-FAAA-48B8-840D-D69AEF0C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Query?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826A2A-DC74-4A15-820E-E68788CDF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Resolve conflicting documentation between attending provider and other treating providers</a:t>
            </a:r>
          </a:p>
          <a:p>
            <a:r>
              <a:rPr lang="en-US" dirty="0"/>
              <a:t>Clarify the reason for admission (principal diagnosis)</a:t>
            </a:r>
          </a:p>
          <a:p>
            <a:r>
              <a:rPr lang="en-US" dirty="0"/>
              <a:t>Clinical validation</a:t>
            </a:r>
          </a:p>
          <a:p>
            <a:r>
              <a:rPr lang="en-US" dirty="0"/>
              <a:t>Establish a link between conditions</a:t>
            </a:r>
          </a:p>
          <a:p>
            <a:r>
              <a:rPr lang="en-US" dirty="0"/>
              <a:t>Establish acuity or specificity</a:t>
            </a:r>
          </a:p>
          <a:p>
            <a:r>
              <a:rPr lang="en-US" dirty="0"/>
              <a:t>Clarify a condition documented as “history of”</a:t>
            </a:r>
          </a:p>
          <a:p>
            <a:r>
              <a:rPr lang="en-US" dirty="0"/>
              <a:t>POA indicator assignment</a:t>
            </a:r>
          </a:p>
          <a:p>
            <a:r>
              <a:rPr lang="en-US" dirty="0"/>
              <a:t>Establish whether a condition was ruled out</a:t>
            </a:r>
          </a:p>
          <a:p>
            <a:r>
              <a:rPr lang="en-US" dirty="0"/>
              <a:t>Clarify the objective or extent of a procedure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24F4A2-C2C3-4115-B863-290D297B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90F2D3-191E-4AF4-8752-6DC4A57F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00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E8455-C3AA-4CB6-A079-327D0D14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Query?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7F7296-9558-4405-B1ED-54A8A44A5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Licensed, independent practitioners who render patient care</a:t>
            </a:r>
          </a:p>
          <a:p>
            <a:pPr lvl="1"/>
            <a:r>
              <a:rPr lang="en-US" dirty="0"/>
              <a:t>Physician or any qualified healthcare practitioner who is legally responsible for establishing the patient’s diagnosis</a:t>
            </a:r>
          </a:p>
          <a:p>
            <a:pPr lvl="1"/>
            <a:r>
              <a:rPr lang="en-US" dirty="0"/>
              <a:t>Attending physician is the provider responsible for establishing the patient’s diagnoses</a:t>
            </a:r>
          </a:p>
          <a:p>
            <a:pPr lvl="1"/>
            <a:r>
              <a:rPr lang="en-US" dirty="0"/>
              <a:t>May query non-providers when that professional provides the service</a:t>
            </a:r>
          </a:p>
          <a:p>
            <a:pPr lvl="2"/>
            <a:r>
              <a:rPr lang="en-US" dirty="0"/>
              <a:t>Start/stop times for infusions, mechanical ventilation by RT</a:t>
            </a:r>
          </a:p>
          <a:p>
            <a:pPr marL="667512" lvl="2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F2597B-645B-43DC-83FB-CC399789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D7983A-8FF4-4603-AC9E-DCFB4E1F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41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8ADA7A-4140-428C-9BFC-DA810423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E5FC0C-9D01-4090-9FA1-CC0A9C34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Concurrent, prebill, retrospective</a:t>
            </a:r>
          </a:p>
          <a:p>
            <a:r>
              <a:rPr lang="en-US" dirty="0"/>
              <a:t>Can be verbal, on paper, electronic</a:t>
            </a:r>
          </a:p>
          <a:p>
            <a:r>
              <a:rPr lang="en-US" dirty="0"/>
              <a:t>Must be compliant regardless of format</a:t>
            </a:r>
          </a:p>
          <a:p>
            <a:r>
              <a:rPr lang="en-US" dirty="0"/>
              <a:t>Ask that responses be consistently documented in the progress notes and/or discharge summary</a:t>
            </a:r>
          </a:p>
          <a:p>
            <a:pPr lvl="1"/>
            <a:r>
              <a:rPr lang="en-US" dirty="0"/>
              <a:t>Responses can be documented as an addendum</a:t>
            </a:r>
          </a:p>
          <a:p>
            <a:r>
              <a:rPr lang="en-US" dirty="0"/>
              <a:t>Signed and dated by responder</a:t>
            </a:r>
          </a:p>
          <a:p>
            <a:r>
              <a:rPr lang="en-US" dirty="0"/>
              <a:t>Verbal queries should be complaint with appropriate query practice</a:t>
            </a:r>
          </a:p>
          <a:p>
            <a:pPr lvl="1"/>
            <a:r>
              <a:rPr lang="en-US" dirty="0"/>
              <a:t>Document discussion to make available to other hospital departments and external agencies</a:t>
            </a:r>
          </a:p>
          <a:p>
            <a:pPr lvl="1"/>
            <a:r>
              <a:rPr lang="en-US" dirty="0"/>
              <a:t>Response documented in patient record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B5B416-DC06-4080-8185-DABCD5A7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1E95CE-1D71-403E-A996-5EDBB72C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4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19F29-E0F2-4025-82D8-D0F47CC6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D3A477-1B57-4C7C-981D-F0BC53C5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Open-ended</a:t>
            </a:r>
          </a:p>
          <a:p>
            <a:r>
              <a:rPr lang="en-US" dirty="0"/>
              <a:t>Multiple choice</a:t>
            </a:r>
          </a:p>
          <a:p>
            <a:pPr lvl="1"/>
            <a:r>
              <a:rPr lang="en-US" dirty="0"/>
              <a:t>Clinically significant and reasonable options</a:t>
            </a:r>
          </a:p>
          <a:p>
            <a:pPr lvl="1"/>
            <a:r>
              <a:rPr lang="en-US" dirty="0"/>
              <a:t>Can provide a new diagnosis</a:t>
            </a:r>
          </a:p>
          <a:p>
            <a:pPr lvl="1"/>
            <a:r>
              <a:rPr lang="en-US" dirty="0"/>
              <a:t>Should include choice of unable to determine, not clinically significant, unknown, other, </a:t>
            </a:r>
            <a:r>
              <a:rPr lang="en-US" dirty="0" err="1"/>
              <a:t>etc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3D81F4-D42E-46C6-A64C-CE914FBA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A1D7E8-F955-46B6-AD58-B2AB4291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1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19F29-E0F2-4025-82D8-D0F47CC6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D3A477-1B57-4C7C-981D-F0BC53C5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Yes/No</a:t>
            </a:r>
          </a:p>
          <a:p>
            <a:pPr lvl="1"/>
            <a:r>
              <a:rPr lang="en-US" dirty="0"/>
              <a:t>Only used for documented conditions that need further specification</a:t>
            </a:r>
          </a:p>
          <a:p>
            <a:pPr lvl="1"/>
            <a:r>
              <a:rPr lang="en-US" dirty="0"/>
              <a:t>Determining POA status</a:t>
            </a:r>
          </a:p>
          <a:p>
            <a:pPr lvl="1"/>
            <a:r>
              <a:rPr lang="en-US" dirty="0"/>
              <a:t>Verifying documentation from reported interpreted by other physicians</a:t>
            </a:r>
          </a:p>
          <a:p>
            <a:pPr lvl="1"/>
            <a:r>
              <a:rPr lang="en-US" dirty="0"/>
              <a:t>Verifying cause and effect between documented conditions</a:t>
            </a:r>
          </a:p>
          <a:p>
            <a:pPr lvl="1"/>
            <a:r>
              <a:rPr lang="en-US" dirty="0"/>
              <a:t>Resolving conflicting documentation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3D81F4-D42E-46C6-A64C-CE914FBA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A1D7E8-F955-46B6-AD58-B2AB4291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3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87876-EAD5-4082-8DE0-C9533611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Compliant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F458E7-2677-4802-90BC-7592664E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and concise</a:t>
            </a:r>
          </a:p>
          <a:p>
            <a:r>
              <a:rPr lang="en-US" dirty="0"/>
              <a:t>Contain clinical indicators from the health record</a:t>
            </a:r>
          </a:p>
          <a:p>
            <a:r>
              <a:rPr lang="en-US" dirty="0"/>
              <a:t>Present facts identifying why clarification is needed</a:t>
            </a:r>
          </a:p>
          <a:p>
            <a:r>
              <a:rPr lang="en-US" dirty="0"/>
              <a:t>Do not include impact on quality reporting or reimbursement</a:t>
            </a:r>
          </a:p>
          <a:p>
            <a:r>
              <a:rPr lang="en-US" dirty="0"/>
              <a:t>Specific to the clinical scenario of the individual patient</a:t>
            </a:r>
          </a:p>
          <a:p>
            <a:r>
              <a:rPr lang="en-US" dirty="0"/>
              <a:t>Avoid using terms that indicate an uncertain diagnosis unless query is done at the time of discharge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7468BE1-5181-4B7F-A332-A0792A17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9108CE-9C3B-4FED-A37C-D65CB8A2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4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9D880A-BFF3-48EB-80C8-84EE985D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Uniform Hospital Discharge Data Set (UHDDS)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BF4E3-C253-480C-B8ED-FF1E057E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National Center for Health Statistics</a:t>
            </a:r>
          </a:p>
          <a:p>
            <a:r>
              <a:rPr lang="en-US" dirty="0"/>
              <a:t>First appeared in Federal Register 1985</a:t>
            </a:r>
          </a:p>
          <a:p>
            <a:r>
              <a:rPr lang="en-US" dirty="0"/>
              <a:t>First version was for hospital inpatients only</a:t>
            </a:r>
          </a:p>
          <a:p>
            <a:pPr lvl="1"/>
            <a:r>
              <a:rPr lang="en-US" dirty="0"/>
              <a:t>Now expanded to include most healthcare settings</a:t>
            </a:r>
          </a:p>
          <a:p>
            <a:r>
              <a:rPr lang="en-US" dirty="0"/>
              <a:t>Minimum data set</a:t>
            </a:r>
          </a:p>
          <a:p>
            <a:pPr lvl="1"/>
            <a:r>
              <a:rPr lang="en-US" dirty="0"/>
              <a:t>Patient identifiers</a:t>
            </a:r>
          </a:p>
          <a:p>
            <a:pPr lvl="1"/>
            <a:r>
              <a:rPr lang="en-US" dirty="0"/>
              <a:t>Hospital identifier</a:t>
            </a:r>
          </a:p>
          <a:p>
            <a:pPr lvl="1"/>
            <a:r>
              <a:rPr lang="en-US" dirty="0"/>
              <a:t>Physician identifier </a:t>
            </a:r>
          </a:p>
          <a:p>
            <a:pPr lvl="1"/>
            <a:r>
              <a:rPr lang="en-US" dirty="0"/>
              <a:t>Admission and discharge dates</a:t>
            </a:r>
          </a:p>
          <a:p>
            <a:pPr lvl="1"/>
            <a:r>
              <a:rPr lang="en-US" dirty="0"/>
              <a:t>Diagnoses and procedures</a:t>
            </a:r>
          </a:p>
          <a:p>
            <a:pPr lvl="1"/>
            <a:r>
              <a:rPr lang="en-US" dirty="0"/>
              <a:t>Patient disposition</a:t>
            </a:r>
          </a:p>
          <a:p>
            <a:pPr lvl="1"/>
            <a:r>
              <a:rPr lang="en-US" dirty="0"/>
              <a:t>Expected principal payment source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C5E4F6-6D0E-4907-83A0-9C7AB8B4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F87E11-EB30-4D79-B9B7-9D174BC1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24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87876-EAD5-4082-8DE0-C9533611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Compliant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F458E7-2677-4802-90BC-7592664E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patient</a:t>
            </a:r>
          </a:p>
          <a:p>
            <a:r>
              <a:rPr lang="en-US" dirty="0"/>
              <a:t>Identify person querying, including contact information</a:t>
            </a:r>
          </a:p>
          <a:p>
            <a:r>
              <a:rPr lang="en-US" dirty="0"/>
              <a:t>Identifies provider to whom the query is addressed</a:t>
            </a:r>
          </a:p>
          <a:p>
            <a:r>
              <a:rPr lang="en-US" dirty="0"/>
              <a:t>Signed and dated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7468BE1-5181-4B7F-A332-A0792A17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9108CE-9C3B-4FED-A37C-D65CB8A2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16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EE3FF-26E4-4C3C-A37A-F277286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to Use Information from Prior Encounters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DD8DA0-038D-4006-9948-AC80EA435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Specificity of a currently documented diagnosis</a:t>
            </a:r>
          </a:p>
          <a:p>
            <a:r>
              <a:rPr lang="en-US" dirty="0"/>
              <a:t>Determining prior patient baseline</a:t>
            </a:r>
          </a:p>
          <a:p>
            <a:r>
              <a:rPr lang="en-US" dirty="0"/>
              <a:t>Establishing a cause-and-effect relationship</a:t>
            </a:r>
          </a:p>
          <a:p>
            <a:r>
              <a:rPr lang="en-US" dirty="0"/>
              <a:t>Determine the etiology of current signs/symptoms</a:t>
            </a:r>
          </a:p>
          <a:p>
            <a:r>
              <a:rPr lang="en-US" dirty="0"/>
              <a:t>Verify POA indicator status</a:t>
            </a:r>
          </a:p>
          <a:p>
            <a:r>
              <a:rPr lang="en-US" dirty="0"/>
              <a:t>Clarify a prior history of disease that is no longer present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BA96F2-16BF-4B38-BEA2-295EA179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612807-A869-44BE-8783-60CE5C95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76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23578-1C05-400B-AE1D-7FB498DC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Noncompliant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F101D-92CE-4059-962B-9FC756F1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a provider to document a condition that</a:t>
            </a:r>
          </a:p>
          <a:p>
            <a:pPr lvl="1"/>
            <a:r>
              <a:rPr lang="en-US" dirty="0"/>
              <a:t> Does not exist to supply an exception for a patient safety indicator</a:t>
            </a:r>
          </a:p>
          <a:p>
            <a:pPr lvl="1"/>
            <a:r>
              <a:rPr lang="en-US" dirty="0"/>
              <a:t>Adds a nonreportable condition</a:t>
            </a:r>
          </a:p>
          <a:p>
            <a:pPr lvl="1"/>
            <a:r>
              <a:rPr lang="en-US" dirty="0"/>
              <a:t>Encourages a provider to neutralize documentation suggestive of a postsurgical complication</a:t>
            </a:r>
          </a:p>
          <a:p>
            <a:pPr lvl="1"/>
            <a:r>
              <a:rPr lang="en-US" dirty="0"/>
              <a:t>Is not supported by clinical indicators</a:t>
            </a:r>
          </a:p>
          <a:p>
            <a:r>
              <a:rPr lang="en-US" dirty="0"/>
              <a:t>Lead a provider to document a condition that is not supported by documentation</a:t>
            </a:r>
          </a:p>
          <a:p>
            <a:r>
              <a:rPr lang="en-US" dirty="0"/>
              <a:t>Include impact on reimbursement or quality measures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A3DE26-1092-4630-8D70-1B54895E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649274-4D0C-4544-BE15-B56825CE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2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589BF-762B-4C82-AE55-F71DBCB3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8303A7-C443-432A-A100-74017AAFC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ED physician documented that patient presented to the ED complaining of weakness and confusion.  Final impression was: Sepsis, AKI, community acquired pneumonia</a:t>
            </a:r>
          </a:p>
          <a:p>
            <a:pPr marL="0" indent="0">
              <a:buNone/>
            </a:pPr>
            <a:r>
              <a:rPr lang="en-US" dirty="0"/>
              <a:t>Pulmonary consult note on 4/22 said he was admitted with pneumonia, sepsis</a:t>
            </a:r>
          </a:p>
          <a:p>
            <a:pPr marL="0" indent="0">
              <a:buNone/>
            </a:pPr>
            <a:r>
              <a:rPr lang="en-US" dirty="0"/>
              <a:t>WBC elevated at 25, lactate 29 and chest x-ray showed bibasilar opacities which may represent atelectasis vs pneumonia</a:t>
            </a:r>
          </a:p>
          <a:p>
            <a:pPr marL="0" indent="0">
              <a:buNone/>
            </a:pPr>
            <a:r>
              <a:rPr lang="en-US" dirty="0"/>
              <a:t>Patient treated with IV </a:t>
            </a:r>
            <a:r>
              <a:rPr lang="en-US" dirty="0" err="1"/>
              <a:t>Merepenem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EA9DA2-AF00-4865-A1D9-B802C4D9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192AF1-BC38-46B8-A814-6BDDACF0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77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94DA6-59A8-4AD0-8A99-8A31D0E6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145AAB-52F4-4F27-9BF3-39E998FA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specify if you concur with diagnosis of sepsis.  Please also document an associated infection</a:t>
            </a:r>
          </a:p>
          <a:p>
            <a:r>
              <a:rPr lang="en-US" dirty="0"/>
              <a:t>If sepsis was ruled out, please provide corresponding diagnosis for patient’s clinical picture and associated treatment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563927-11FA-4E6F-A6CE-BB65D070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E98A4A-EA5F-478A-B9EB-162C64C9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7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2FCFA-5CE3-499A-9B6A-45E96B05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6AA38F-0406-41F2-94B6-48645406F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Acute congestive heart failure was documented in the H&amp;P.  The patient was started on IV Lasix and an echocardiogram was done</a:t>
            </a:r>
          </a:p>
          <a:p>
            <a:pPr marL="0" indent="0">
              <a:buNone/>
            </a:pPr>
            <a:r>
              <a:rPr lang="en-US" sz="2200" dirty="0"/>
              <a:t>The PN on 4/22 says the patient has decreased ejection fraction.  </a:t>
            </a:r>
          </a:p>
          <a:p>
            <a:pPr marL="0" indent="0">
              <a:buNone/>
            </a:pPr>
            <a:r>
              <a:rPr lang="en-US" sz="2200" dirty="0"/>
              <a:t>Based on the clinical indicators and your professional judgement, please complete by selecting one the options below:</a:t>
            </a:r>
          </a:p>
          <a:p>
            <a:pPr lvl="1"/>
            <a:r>
              <a:rPr lang="en-US" sz="2200" dirty="0"/>
              <a:t>Acute systolic heart failure</a:t>
            </a:r>
          </a:p>
          <a:p>
            <a:pPr lvl="1"/>
            <a:r>
              <a:rPr lang="en-US" sz="2200" dirty="0"/>
              <a:t>Acute diastolic heart failure</a:t>
            </a:r>
          </a:p>
          <a:p>
            <a:pPr lvl="1"/>
            <a:r>
              <a:rPr lang="en-US" sz="2200" dirty="0"/>
              <a:t>Chronic systolic heart failure</a:t>
            </a:r>
          </a:p>
          <a:p>
            <a:pPr lvl="1"/>
            <a:r>
              <a:rPr lang="en-US" sz="2200" dirty="0"/>
              <a:t>Chronic diastolic heart failure</a:t>
            </a:r>
          </a:p>
          <a:p>
            <a:pPr lvl="1"/>
            <a:r>
              <a:rPr lang="en-US" sz="2000" dirty="0"/>
              <a:t>Acute and chronic systolic heart failure</a:t>
            </a:r>
          </a:p>
          <a:p>
            <a:pPr lvl="1"/>
            <a:r>
              <a:rPr lang="en-US" sz="2000" dirty="0"/>
              <a:t>Acute and chronic diastolic heart failure</a:t>
            </a:r>
          </a:p>
          <a:p>
            <a:pPr lvl="1"/>
            <a:r>
              <a:rPr lang="en-US" sz="2000" dirty="0"/>
              <a:t>Other (please specify)</a:t>
            </a:r>
          </a:p>
          <a:p>
            <a:pPr lvl="1"/>
            <a:r>
              <a:rPr lang="en-US" sz="2000" dirty="0"/>
              <a:t>Unable to determine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2EED61-FC5E-4E31-81A8-478424D0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BD1EB2-F099-4889-AB85-478293AD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3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18DD85-CE38-4148-9BF4-A9F1C8F3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2E6C68-2C5C-4D40-A4D1-7617C0B5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chest x-ray on 4/12 says the patient has a bibasilar infiltrate, possible pneumonia.  The H&amp;P says the patient has COPD exacerbation with acute bronchitis and the patient was started on IV ceftriaxone.  Does this patient possibly have pneumonia?</a:t>
            </a:r>
          </a:p>
          <a:p>
            <a:pPr marL="0" indent="0">
              <a:buNone/>
            </a:pPr>
            <a:r>
              <a:rPr lang="en-US" dirty="0"/>
              <a:t>	Yes</a:t>
            </a:r>
          </a:p>
          <a:p>
            <a:pPr marL="0" indent="0">
              <a:buNone/>
            </a:pPr>
            <a:r>
              <a:rPr lang="en-US" dirty="0"/>
              <a:t>	No</a:t>
            </a:r>
          </a:p>
          <a:p>
            <a:pPr marL="0" indent="0">
              <a:buNone/>
            </a:pPr>
            <a:r>
              <a:rPr lang="en-US" dirty="0"/>
              <a:t>	Unable to determine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2D9F743-E21E-4D08-8247-1DEFB518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2B30B6-C605-47E1-804E-CB975A86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90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15360-0A07-41E5-A045-050E986F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4EB96C-CEED-4DDE-8984-5E2DF5DC1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current lab findings indicate an eGFR range of 17-20 mL/min.  </a:t>
            </a:r>
          </a:p>
          <a:p>
            <a:pPr marL="0" indent="0">
              <a:buNone/>
            </a:pPr>
            <a:r>
              <a:rPr lang="en-US" u="sng" dirty="0"/>
              <a:t>Clinical Indicators:</a:t>
            </a:r>
            <a:r>
              <a:rPr lang="en-US" dirty="0"/>
              <a:t> Previous encounter note dated 3/18/19 documents CKD stage 4, previous lab findings over that last 3 months note an eGFR of 17-20 ml/min.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25509B-252C-4779-B890-94769FB0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412992"/>
            <a:ext cx="3352800" cy="365125"/>
          </a:xfrm>
        </p:spPr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96190E-9CD7-42AA-83D6-23A22B91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59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EA0885-2C0B-4731-8A50-02ABCFB6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37E67A-BC3A-4983-B696-66D0C265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Based on your judgement and review of the clinical indicators listed below, can you please select the most appropriate diagnosis?</a:t>
            </a:r>
          </a:p>
          <a:p>
            <a:r>
              <a:rPr lang="en-US" dirty="0"/>
              <a:t>Acute kidney injury</a:t>
            </a:r>
          </a:p>
          <a:p>
            <a:r>
              <a:rPr lang="en-US" dirty="0"/>
              <a:t>CKD, stage 4</a:t>
            </a:r>
          </a:p>
          <a:p>
            <a:r>
              <a:rPr lang="en-US" dirty="0"/>
              <a:t>Other explanation of clinical findings (please specify)</a:t>
            </a:r>
          </a:p>
          <a:p>
            <a:r>
              <a:rPr lang="en-US" dirty="0"/>
              <a:t>Clinically undetermined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91E0C7B-B770-425E-B5BE-6B73A440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D321DFC-8297-4C3B-AF3C-3D5DE0F8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A7D655F6-8619-4633-98A4-B7FF076F5A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3208131"/>
                  </p:ext>
                </p:extLst>
              </p:nvPr>
            </p:nvGraphicFramePr>
            <p:xfrm>
              <a:off x="-3289300" y="6350"/>
              <a:ext cx="2286000" cy="1714500"/>
            </p:xfrm>
            <a:graphic>
              <a:graphicData uri="http://schemas.microsoft.com/office/powerpoint/2016/slidezoom">
                <pslz:sldZm>
                  <pslz:sldZmObj sldId="296" cId="3322439182">
                    <pslz:zmPr id="{5D7233B1-BEC9-4AD3-8558-14C6819176CB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xmlns="" xmlns:pslz="http://schemas.microsoft.com/office/powerpoint/2016/slidezoom" id="{A7D655F6-8619-4633-98A4-B7FF076F5A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289300" y="6350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2439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435B7-CAF4-4EAF-88BC-C08D0353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0704"/>
            <a:ext cx="8229600" cy="1143000"/>
          </a:xfrm>
        </p:spPr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B7BF5B-43FF-4407-9639-212D60DC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503796"/>
            <a:ext cx="3352800" cy="217679"/>
          </a:xfrm>
        </p:spPr>
        <p:txBody>
          <a:bodyPr/>
          <a:lstStyle/>
          <a:p>
            <a:pPr algn="ctr"/>
            <a:r>
              <a:rPr lang="en-US" sz="1800" dirty="0">
                <a:latin typeface="Constantia" panose="02030602050306030303" pitchFamily="18" charset="0"/>
              </a:rPr>
              <a:t>Danita</a:t>
            </a:r>
            <a:r>
              <a:rPr lang="en-US" dirty="0"/>
              <a:t> </a:t>
            </a:r>
            <a:r>
              <a:rPr lang="en-US" sz="1800" dirty="0"/>
              <a:t>Forgey</a:t>
            </a:r>
            <a:r>
              <a:rPr lang="en-US" dirty="0"/>
              <a:t> </a:t>
            </a:r>
            <a:r>
              <a:rPr lang="en-US" sz="1800" dirty="0"/>
              <a:t>Consulting,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814E48E-739D-441D-8C22-982BB94B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5FCB9F3D-9A56-442F-B9EF-434725AB8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79735"/>
              </p:ext>
            </p:extLst>
          </p:nvPr>
        </p:nvGraphicFramePr>
        <p:xfrm>
          <a:off x="685800" y="1703704"/>
          <a:ext cx="7467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396280826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xmlns="" val="187541036"/>
                    </a:ext>
                  </a:extLst>
                </a:gridCol>
              </a:tblGrid>
              <a:tr h="4084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Per your h&amp;p, the pt has CHF and takes Lasix 40 mg twice daily.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Please specify the type and acuity of heart failure: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1. TYPE: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Combined systolic and diastolic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Diastolic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Systolic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Other (please specify)______________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Unable to determine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Unknown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US" dirty="0"/>
                        <a:t>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 ACUITY: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Acute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Chronic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Acute on chronic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Other (please specify)_______________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Unable to determine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» Unknown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4199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8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CFA1F-6A49-4F97-B6AC-58EBF5ED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877E18-490A-4AC0-BAA7-33E7CF07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definition of principal diagnosis</a:t>
            </a:r>
          </a:p>
          <a:p>
            <a:pPr lvl="1"/>
            <a:r>
              <a:rPr lang="en-US" dirty="0"/>
              <a:t>That condition established, after study, to be chiefly responsible for occasioning admission of the patient to the hospital for care</a:t>
            </a:r>
          </a:p>
          <a:p>
            <a:r>
              <a:rPr lang="en-US" dirty="0"/>
              <a:t>Other diagnoses</a:t>
            </a:r>
          </a:p>
          <a:p>
            <a:pPr lvl="1"/>
            <a:r>
              <a:rPr lang="en-US" dirty="0"/>
              <a:t>Conditions that coexist at the time of admission, that develop subsequently, or that affect treatment received and/or length of stay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89F613-13E1-4515-B263-EADC7B3BF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962EE8-0AA0-4CE3-9361-AC49D404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453CD-E254-4BAB-AEBE-A87C5DA6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62432C-57AB-4305-B794-1E1D0ABF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diagnosis of acute renal insufficiency is documented in Progress Note 8/24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Clinical indicators for this patient include:</a:t>
            </a:r>
          </a:p>
          <a:p>
            <a:pPr marL="0" indent="0">
              <a:buNone/>
            </a:pPr>
            <a:r>
              <a:rPr lang="en-US" dirty="0"/>
              <a:t>Labs       BUN  </a:t>
            </a:r>
            <a:r>
              <a:rPr lang="en-US" dirty="0" err="1"/>
              <a:t>Creat</a:t>
            </a:r>
            <a:r>
              <a:rPr lang="en-US" dirty="0"/>
              <a:t>     GFR</a:t>
            </a:r>
          </a:p>
          <a:p>
            <a:pPr marL="0" indent="0">
              <a:buNone/>
            </a:pPr>
            <a:r>
              <a:rPr lang="en-US" dirty="0"/>
              <a:t>8/24       29       1.54         44</a:t>
            </a:r>
          </a:p>
          <a:p>
            <a:pPr marL="0" indent="0">
              <a:buNone/>
            </a:pPr>
            <a:r>
              <a:rPr lang="en-US" dirty="0"/>
              <a:t>8/25       26       1.31          54</a:t>
            </a:r>
          </a:p>
          <a:p>
            <a:pPr marL="0" indent="0">
              <a:buNone/>
            </a:pPr>
            <a:r>
              <a:rPr lang="en-US" dirty="0"/>
              <a:t>8/26       20       1.07         &gt;60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01ED15-9D30-4C7F-9790-827F2E80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6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3F0809-CEAD-454A-A409-D1C26632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BE6842-1078-4899-AC5E-49CB743F1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/>
              <a:t>  </a:t>
            </a:r>
            <a:r>
              <a:rPr lang="en-US" b="1" dirty="0"/>
              <a:t>Clarify which is likely the best classification (following appropriate fluid rehydration):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Mild hypoperfusion secondary to dehydration (back to baseline in 1 –2 days of IVFs only) </a:t>
            </a:r>
          </a:p>
          <a:p>
            <a:pPr marL="0" lvl="0" indent="0">
              <a:buNone/>
            </a:pPr>
            <a:r>
              <a:rPr lang="en-US" dirty="0"/>
              <a:t>Prerenal acute renal failure/acute kidney injury secondary to dehydration only</a:t>
            </a:r>
          </a:p>
          <a:p>
            <a:pPr marL="0" lvl="0" indent="0">
              <a:buNone/>
            </a:pPr>
            <a:r>
              <a:rPr lang="en-US" dirty="0"/>
              <a:t>Acute renal failure/acute kidney injury due to contrast induced nephropathy (not ATN)</a:t>
            </a:r>
          </a:p>
          <a:p>
            <a:pPr marL="0" lvl="0" indent="0">
              <a:buNone/>
            </a:pPr>
            <a:r>
              <a:rPr lang="en-US" dirty="0"/>
              <a:t>Acute renal failure/acute kidney injury of other or unknown type, probably due to (Specify) </a:t>
            </a:r>
          </a:p>
          <a:p>
            <a:pPr marL="0" lvl="0" indent="0">
              <a:buNone/>
            </a:pPr>
            <a:r>
              <a:rPr lang="en-US" dirty="0"/>
              <a:t>Acute renal insufficiency only  </a:t>
            </a:r>
          </a:p>
          <a:p>
            <a:pPr marL="0" lvl="0" indent="0">
              <a:buNone/>
            </a:pPr>
            <a:r>
              <a:rPr lang="en-US" dirty="0"/>
              <a:t>Other (Specify)</a:t>
            </a:r>
          </a:p>
          <a:p>
            <a:pPr marL="0" lvl="0" indent="0">
              <a:buNone/>
            </a:pPr>
            <a:r>
              <a:rPr lang="en-US" dirty="0"/>
              <a:t>Unable to determine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DDFABFF-A28A-45CA-B174-BD06543C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2A89CC-E4B4-4CB1-8A53-36AF4E06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11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CD89C-C0E9-4B38-82E4-DDFB8355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F15104-141F-42A7-9619-514D63F4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Recommended that completed query be part of the permanent health record </a:t>
            </a:r>
          </a:p>
          <a:p>
            <a:pPr lvl="1"/>
            <a:r>
              <a:rPr lang="en-US" dirty="0"/>
              <a:t>Policy specifies location in record</a:t>
            </a:r>
          </a:p>
          <a:p>
            <a:pPr lvl="1"/>
            <a:r>
              <a:rPr lang="en-US" dirty="0"/>
              <a:t>If not part of record, maintain as a business record</a:t>
            </a:r>
          </a:p>
          <a:p>
            <a:r>
              <a:rPr lang="en-US" dirty="0"/>
              <a:t>Escalation policy</a:t>
            </a:r>
          </a:p>
          <a:p>
            <a:pPr lvl="1"/>
            <a:r>
              <a:rPr lang="en-US" dirty="0"/>
              <a:t>Reporting structure</a:t>
            </a:r>
          </a:p>
          <a:p>
            <a:pPr lvl="1"/>
            <a:r>
              <a:rPr lang="en-US" dirty="0"/>
              <a:t>Unanswered queries</a:t>
            </a:r>
          </a:p>
          <a:p>
            <a:pPr lvl="1"/>
            <a:r>
              <a:rPr lang="en-US" dirty="0"/>
              <a:t>Time frames</a:t>
            </a:r>
          </a:p>
          <a:p>
            <a:pPr lvl="1"/>
            <a:r>
              <a:rPr lang="en-US" dirty="0"/>
              <a:t>Clinical validation</a:t>
            </a:r>
          </a:p>
          <a:p>
            <a:r>
              <a:rPr lang="en-US" dirty="0"/>
              <a:t>Establish who will perform clinical validation queries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27907C-531A-4246-8819-496FF95E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68C211-5FC3-4CC7-8E10-E85C924A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41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CD89C-C0E9-4B38-82E4-DDFB8355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F15104-141F-42A7-9619-514D63F4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  <a:p>
            <a:r>
              <a:rPr lang="en-US" dirty="0"/>
              <a:t>Templates</a:t>
            </a:r>
          </a:p>
          <a:p>
            <a:pPr lvl="1"/>
            <a:r>
              <a:rPr lang="en-US" dirty="0"/>
              <a:t>Should be used for high frequency query opportunities</a:t>
            </a:r>
          </a:p>
          <a:p>
            <a:pPr lvl="1"/>
            <a:r>
              <a:rPr lang="en-US" dirty="0"/>
              <a:t>Drafted by a multidisciplinary team</a:t>
            </a:r>
          </a:p>
          <a:p>
            <a:pPr lvl="1"/>
            <a:r>
              <a:rPr lang="en-US" dirty="0"/>
              <a:t>Approved by compliance office/legal counsel</a:t>
            </a:r>
          </a:p>
          <a:p>
            <a:pPr lvl="1"/>
            <a:r>
              <a:rPr lang="en-US" dirty="0"/>
              <a:t>Customizable so only appropriate choices are offered</a:t>
            </a:r>
          </a:p>
          <a:p>
            <a:pPr lvl="1"/>
            <a:r>
              <a:rPr lang="en-US" dirty="0"/>
              <a:t>Policies and procedures for creation, updates and annual review and instructions for 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27907C-531A-4246-8819-496FF95E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68C211-5FC3-4CC7-8E10-E85C924A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57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4057D-0F06-4A8A-BCFF-BCA931D3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Information from Prior Encounters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42D08-94EE-4164-AE77-407BBBA4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recurring condition is not documented in the current encounter, it is inappropriate to go back to previous encounters to retrieve a diagnosis without physician confirmation</a:t>
            </a:r>
          </a:p>
          <a:p>
            <a:pPr lvl="1"/>
            <a:r>
              <a:rPr lang="en-US" dirty="0"/>
              <a:t>Coding Clinic, 3</a:t>
            </a:r>
            <a:r>
              <a:rPr lang="en-US" baseline="30000" dirty="0"/>
              <a:t>rd</a:t>
            </a:r>
            <a:r>
              <a:rPr lang="en-US" dirty="0"/>
              <a:t> quarter 2013</a:t>
            </a:r>
          </a:p>
          <a:p>
            <a:pPr lvl="1"/>
            <a:r>
              <a:rPr lang="en-US" dirty="0"/>
              <a:t>This applies to coding and not queries!</a:t>
            </a:r>
          </a:p>
          <a:p>
            <a:pPr lvl="2"/>
            <a:r>
              <a:rPr lang="en-US" dirty="0"/>
              <a:t>A query may be initiated to clarify a diagnosis that a prior health record provided evidence to support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E9C880-89C2-41F0-B145-701AA115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2C320C-77CD-40C7-B4CE-B9A837C1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20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Use for orientation for new CDI and coding staff</a:t>
            </a:r>
          </a:p>
          <a:p>
            <a:r>
              <a:rPr lang="en-US" sz="2800" dirty="0"/>
              <a:t>Use for continuing education of existing CDI and coding staff</a:t>
            </a:r>
          </a:p>
          <a:p>
            <a:r>
              <a:rPr lang="en-US" sz="2800" dirty="0"/>
              <a:t>Standardizes query practice across the organization</a:t>
            </a:r>
          </a:p>
          <a:p>
            <a:r>
              <a:rPr lang="en-US" sz="2800" dirty="0"/>
              <a:t>Useful in data analytics</a:t>
            </a:r>
          </a:p>
          <a:p>
            <a:r>
              <a:rPr lang="en-US" sz="2800" dirty="0"/>
              <a:t>Compliance</a:t>
            </a:r>
          </a:p>
          <a:p>
            <a:r>
              <a:rPr lang="en-US" sz="2800" dirty="0"/>
              <a:t>Can be shared with external auditors</a:t>
            </a:r>
          </a:p>
          <a:p>
            <a:r>
              <a:rPr lang="en-US" sz="2800" dirty="0"/>
              <a:t>Should address limits to number of queries per case</a:t>
            </a:r>
          </a:p>
          <a:p>
            <a:r>
              <a:rPr lang="en-US" sz="2800" dirty="0"/>
              <a:t>Establishes relationship between CDI and other professionals</a:t>
            </a:r>
          </a:p>
          <a:p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z="1800" smtClean="0"/>
              <a:pPr/>
              <a:t>35</a:t>
            </a:fld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Danita Forgey Consulting LLC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124689-EDE3-411F-93C2-1BAE1365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439DC-7EB9-4D5E-B894-E1F96A9D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 policy</a:t>
            </a:r>
          </a:p>
          <a:p>
            <a:pPr lvl="1"/>
            <a:r>
              <a:rPr lang="en-US" dirty="0"/>
              <a:t>Address unanswered queries</a:t>
            </a:r>
          </a:p>
          <a:p>
            <a:pPr lvl="2"/>
            <a:r>
              <a:rPr lang="en-US" dirty="0"/>
              <a:t>Delinquency?</a:t>
            </a:r>
          </a:p>
          <a:p>
            <a:pPr lvl="2"/>
            <a:r>
              <a:rPr lang="en-US" dirty="0"/>
              <a:t>Referral to physical advisor?</a:t>
            </a:r>
          </a:p>
          <a:p>
            <a:pPr lvl="2"/>
            <a:r>
              <a:rPr lang="en-US" dirty="0"/>
              <a:t>Report to organizational leadership?</a:t>
            </a:r>
          </a:p>
          <a:p>
            <a:pPr lvl="1"/>
            <a:r>
              <a:rPr lang="en-US" dirty="0"/>
              <a:t>Buy-in from organizational leadership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D6464D-3ADA-439B-AC55-E7D6D1A3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FB82B0-5DB9-46C6-B649-4CBFE964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86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379B1-5BE7-40AA-AA24-3FD2D2151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CDI/Coding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493418-F44A-4AB4-9EA5-4B714FE0D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meet on a regular basis</a:t>
            </a:r>
          </a:p>
          <a:p>
            <a:pPr lvl="1"/>
            <a:r>
              <a:rPr lang="en-US" dirty="0"/>
              <a:t>Enhance clinical education</a:t>
            </a:r>
          </a:p>
          <a:p>
            <a:pPr lvl="1"/>
            <a:r>
              <a:rPr lang="en-US" dirty="0"/>
              <a:t>Discuss changes in official coding guidelines</a:t>
            </a:r>
          </a:p>
          <a:p>
            <a:pPr lvl="1"/>
            <a:r>
              <a:rPr lang="en-US" dirty="0"/>
              <a:t>Address physician concerns</a:t>
            </a:r>
          </a:p>
          <a:p>
            <a:pPr lvl="1"/>
            <a:r>
              <a:rPr lang="en-US" dirty="0"/>
              <a:t>Discuss MS-DRG issues</a:t>
            </a:r>
          </a:p>
          <a:p>
            <a:pPr lvl="1"/>
            <a:r>
              <a:rPr lang="en-US" dirty="0"/>
              <a:t>Discuss querying strategy</a:t>
            </a:r>
          </a:p>
          <a:p>
            <a:r>
              <a:rPr lang="en-US" dirty="0"/>
              <a:t>Second-level reviews</a:t>
            </a:r>
          </a:p>
          <a:p>
            <a:pPr lvl="2"/>
            <a:r>
              <a:rPr lang="en-US" dirty="0"/>
              <a:t>Different working and final MS-DRG</a:t>
            </a:r>
          </a:p>
          <a:p>
            <a:pPr lvl="2"/>
            <a:r>
              <a:rPr lang="en-US" dirty="0"/>
              <a:t>Procedures unrelated to principal diagnosis</a:t>
            </a:r>
          </a:p>
          <a:p>
            <a:pPr lvl="2"/>
            <a:r>
              <a:rPr lang="en-US" dirty="0"/>
              <a:t>Single MCC/CC</a:t>
            </a:r>
          </a:p>
          <a:p>
            <a:pPr lvl="2"/>
            <a:r>
              <a:rPr lang="en-US" dirty="0"/>
              <a:t>Sign/symptom as principal diagnosis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281BDA-4D51-4536-8012-33D0C6E6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9A38DE8-2EDB-4B8F-80E7-D40D3301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71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67B44A-209E-46CC-9505-F046E050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 Advisor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80C022-6ED8-4FEC-9B07-E09E7A83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Recent ACDIS survey showed 64% of respondents had a physician advisor</a:t>
            </a:r>
          </a:p>
          <a:p>
            <a:pPr lvl="1"/>
            <a:r>
              <a:rPr lang="en-US" dirty="0"/>
              <a:t>Most had a single, part-time advisor</a:t>
            </a:r>
          </a:p>
          <a:p>
            <a:r>
              <a:rPr lang="en-US" dirty="0"/>
              <a:t>Roles served</a:t>
            </a:r>
          </a:p>
          <a:p>
            <a:pPr lvl="1"/>
            <a:r>
              <a:rPr lang="en-US" dirty="0"/>
              <a:t>Helping to close outstanding queries</a:t>
            </a:r>
          </a:p>
          <a:p>
            <a:pPr lvl="1"/>
            <a:r>
              <a:rPr lang="en-US" dirty="0"/>
              <a:t>Assisting CDI staff in physician education</a:t>
            </a:r>
          </a:p>
          <a:p>
            <a:pPr lvl="1"/>
            <a:r>
              <a:rPr lang="en-US" dirty="0"/>
              <a:t>Assisting with auditor appeals</a:t>
            </a:r>
          </a:p>
          <a:p>
            <a:pPr lvl="1"/>
            <a:r>
              <a:rPr lang="en-US" dirty="0"/>
              <a:t>Disciplining non-compliant physicians</a:t>
            </a:r>
          </a:p>
          <a:p>
            <a:pPr lvl="1"/>
            <a:r>
              <a:rPr lang="en-US" dirty="0"/>
              <a:t>Offering coding/query suggestions to CDI and coding staff</a:t>
            </a:r>
          </a:p>
          <a:p>
            <a:pPr lvl="1"/>
            <a:r>
              <a:rPr lang="en-US" dirty="0"/>
              <a:t>Inpatient admission necessity reviews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2EF477-487C-43C0-BE02-0F8314BB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6D52E3-264D-48F2-8EE5-F941CB59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95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0676B-7376-4E51-933B-052FDEB2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97D09-E494-4054-A8C7-EB73C6983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Uniform hospital discharge data:  minimum data set; report of the National Committee on Vital and Health Statistics; April 1980</a:t>
            </a:r>
          </a:p>
          <a:p>
            <a:r>
              <a:rPr lang="en-US" sz="2400" dirty="0"/>
              <a:t>AHIMA; </a:t>
            </a:r>
            <a:r>
              <a:rPr lang="en-US" sz="2400" i="1" dirty="0"/>
              <a:t>Guidelines for Achieving a Compliant Query Practice (2019 Update); </a:t>
            </a:r>
            <a:r>
              <a:rPr lang="en-US" sz="2400" dirty="0"/>
              <a:t>Journal of the American Health Information Management Association; April 2019; pp 36 – 41</a:t>
            </a:r>
          </a:p>
          <a:p>
            <a:r>
              <a:rPr lang="en-US" sz="2400" dirty="0"/>
              <a:t>Centers for Medicare and Medicaid Services, National Center for Health Statistics; </a:t>
            </a:r>
            <a:r>
              <a:rPr lang="en-US" sz="2400" i="1" dirty="0"/>
              <a:t>ICD-10-CM Official Guidelines for Coding and Reporting; </a:t>
            </a:r>
            <a:r>
              <a:rPr lang="en-US" sz="2400" dirty="0"/>
              <a:t>FY2019</a:t>
            </a:r>
          </a:p>
          <a:p>
            <a:r>
              <a:rPr lang="en-US" sz="2400" dirty="0"/>
              <a:t>Journal of the American Health Information Association; </a:t>
            </a:r>
            <a:r>
              <a:rPr lang="en-US" sz="2400" i="1" dirty="0"/>
              <a:t>Clinical Validation:  the Next Level of CDI; </a:t>
            </a:r>
            <a:r>
              <a:rPr lang="en-US" sz="2400" dirty="0"/>
              <a:t>December 2016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38E140-C680-47E3-9C39-414E020C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6C6AE8-0014-48EE-98BC-D800B7D1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6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ICD-10-CM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Maintained by World Health Organization</a:t>
            </a:r>
          </a:p>
          <a:p>
            <a:r>
              <a:rPr lang="en-US" dirty="0"/>
              <a:t>ICD-10 vs ICD-10-CM</a:t>
            </a:r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Mortality reporting</a:t>
            </a:r>
          </a:p>
          <a:p>
            <a:pPr lvl="1"/>
            <a:r>
              <a:rPr lang="en-US" dirty="0"/>
              <a:t>HIPAA recognized code set for diagnosis reporting for health care providers</a:t>
            </a:r>
          </a:p>
          <a:p>
            <a:pPr lvl="1"/>
            <a:r>
              <a:rPr lang="en-US" dirty="0"/>
              <a:t>ICD-10-PCS is the HIPAA recognized code set for inpatient procedure coding</a:t>
            </a:r>
          </a:p>
          <a:p>
            <a:pPr lvl="1"/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sz="1800" dirty="0"/>
              <a:t>Danita </a:t>
            </a:r>
            <a:r>
              <a:rPr lang="en-US" sz="1800" dirty="0" err="1"/>
              <a:t>Forgey</a:t>
            </a:r>
            <a:r>
              <a:rPr lang="en-US" sz="1800" dirty="0"/>
              <a:t> Consulting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0676B-7376-4E51-933B-052FDEB2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97D09-E494-4054-A8C7-EB73C6983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American Health Information Management Association; AHIMA Standards for Ethical Coding; 2016</a:t>
            </a:r>
          </a:p>
          <a:p>
            <a:r>
              <a:rPr lang="en-US" sz="2400" dirty="0"/>
              <a:t>Association of Clinical Documentation Improvement Specialists; ACDIS Code of Ethics; 2018</a:t>
            </a:r>
          </a:p>
          <a:p>
            <a:r>
              <a:rPr lang="en-US" sz="2400" dirty="0"/>
              <a:t>American Health Information Management Association; AHIMA Inpatient Query Toolkit; 2018</a:t>
            </a:r>
          </a:p>
          <a:p>
            <a:r>
              <a:rPr lang="en-US" sz="2400" dirty="0"/>
              <a:t>Association of Clinical Documentation Improvement Specialists; CDI Journal May/June 2019; pp 8-16;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38E140-C680-47E3-9C39-414E020C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6C6AE8-0014-48EE-98BC-D800B7D1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3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Diagnosis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Codes for symptoms, signs and ill-defined conditions</a:t>
            </a:r>
          </a:p>
          <a:p>
            <a:r>
              <a:rPr lang="en-US" dirty="0"/>
              <a:t>Two or more diagnoses that equally meet the definition of principal diagnosis</a:t>
            </a:r>
          </a:p>
          <a:p>
            <a:r>
              <a:rPr lang="en-US" dirty="0"/>
              <a:t>ICD-10-CM chapters with specific sequencing guidelines</a:t>
            </a:r>
          </a:p>
          <a:p>
            <a:pPr lvl="1"/>
            <a:r>
              <a:rPr lang="en-US" dirty="0"/>
              <a:t>Obstetrics</a:t>
            </a:r>
          </a:p>
          <a:p>
            <a:pPr lvl="1"/>
            <a:r>
              <a:rPr lang="en-US" dirty="0"/>
              <a:t>Complications of Surgery and Medical Care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Reporting Other Diagnoses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Reportable secondary diagnoses meet one of the following criteria:</a:t>
            </a:r>
          </a:p>
          <a:p>
            <a:pPr lvl="1"/>
            <a:r>
              <a:rPr lang="en-US" dirty="0"/>
              <a:t>Clinical evaluation</a:t>
            </a:r>
          </a:p>
          <a:p>
            <a:pPr lvl="1"/>
            <a:r>
              <a:rPr lang="en-US" dirty="0"/>
              <a:t>Therapeutic treatment</a:t>
            </a:r>
          </a:p>
          <a:p>
            <a:pPr lvl="1"/>
            <a:r>
              <a:rPr lang="en-US" dirty="0"/>
              <a:t>Diagnostic procedures</a:t>
            </a:r>
          </a:p>
          <a:p>
            <a:pPr lvl="1"/>
            <a:r>
              <a:rPr lang="en-US" dirty="0"/>
              <a:t>Extended length of hospital stay</a:t>
            </a:r>
          </a:p>
          <a:p>
            <a:pPr lvl="1"/>
            <a:r>
              <a:rPr lang="en-US" dirty="0"/>
              <a:t>Increased nursing care and/or monitoring</a:t>
            </a:r>
          </a:p>
          <a:p>
            <a:r>
              <a:rPr lang="en-US" dirty="0"/>
              <a:t>Unconfirmed conditions</a:t>
            </a:r>
          </a:p>
          <a:p>
            <a:r>
              <a:rPr lang="en-US" dirty="0"/>
              <a:t>Diagnostic information copied into provider notes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B5539A-51C0-4444-B785-F2533CC5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Evolution of Clinical Documentation Improvement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B2AFF58-7A6D-41D6-B26D-53BAF2337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724029"/>
              </p:ext>
            </p:extLst>
          </p:nvPr>
        </p:nvGraphicFramePr>
        <p:xfrm>
          <a:off x="457200" y="2743200"/>
          <a:ext cx="2209800" cy="226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1650247717"/>
                    </a:ext>
                  </a:extLst>
                </a:gridCol>
              </a:tblGrid>
              <a:tr h="226771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Resource Use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CC/MCC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27584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1A7032-02F2-4069-AEE4-B4C606F7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9336B4-F233-42ED-ADFB-77A10F00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9AC277D-D91A-44E3-87A9-F1BA038B5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43441"/>
              </p:ext>
            </p:extLst>
          </p:nvPr>
        </p:nvGraphicFramePr>
        <p:xfrm>
          <a:off x="4876800" y="2514600"/>
          <a:ext cx="39878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00">
                  <a:extLst>
                    <a:ext uri="{9D8B030D-6E8A-4147-A177-3AD203B41FA5}">
                      <a16:colId xmlns:a16="http://schemas.microsoft.com/office/drawing/2014/main" xmlns="" val="1818597551"/>
                    </a:ext>
                  </a:extLst>
                </a:gridCol>
              </a:tblGrid>
              <a:tr h="163922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Severity of illness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Medical necessity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Risk adjustment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Value based purchasing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Clinical validation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760998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4755922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5666864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8071197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1971175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D151F1D0-4FA3-4C5D-AB05-38D07139EBB1}"/>
              </a:ext>
            </a:extLst>
          </p:cNvPr>
          <p:cNvSpPr/>
          <p:nvPr/>
        </p:nvSpPr>
        <p:spPr>
          <a:xfrm>
            <a:off x="3048000" y="2743200"/>
            <a:ext cx="1066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2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46A37-8580-4D6F-A9D1-57278024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AHIMA Standards of Ethical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D8407-8201-47FB-A0C7-457EB32B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accurate, complete, and consistent coding practices that yield quality data</a:t>
            </a:r>
          </a:p>
          <a:p>
            <a:r>
              <a:rPr lang="en-US" dirty="0"/>
              <a:t>Gather and report all data for internal and external reporting in accordance with applicable requirements and data set definitions</a:t>
            </a:r>
          </a:p>
          <a:p>
            <a:r>
              <a:rPr lang="en-US" dirty="0"/>
              <a:t>Report only codes and data that are clearly and consistently supported by documentation</a:t>
            </a:r>
          </a:p>
          <a:p>
            <a:r>
              <a:rPr lang="en-US" dirty="0"/>
              <a:t>Query and/or consult with provider for clarification and additional documentation before assigning code(s)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9E8A21-0DAD-4064-B1CA-73D1ACDA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899C6B8-C77A-4F80-9765-C5C73479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2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46A37-8580-4D6F-A9D1-57278024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AHIMA Standards of Ethical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D8407-8201-47FB-A0C7-457EB32B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Refuse to participate in, support, or change reported data and/or narrative titles, billing data, clinical documentation practices, or any coding related activities intended to skew or misrepresent data and their meaning </a:t>
            </a:r>
          </a:p>
          <a:p>
            <a:r>
              <a:rPr lang="en-US" dirty="0"/>
              <a:t>Protect confidentiality of health information</a:t>
            </a:r>
          </a:p>
          <a:p>
            <a:r>
              <a:rPr lang="en-US" dirty="0"/>
              <a:t>Advance coding knowledge through continuing education</a:t>
            </a:r>
          </a:p>
          <a:p>
            <a:r>
              <a:rPr lang="en-US" dirty="0"/>
              <a:t>Facilitate, advocate and collaborate with health care professionals in the pursuit of accurate, complete and reliable coded data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9E8A21-0DAD-4064-B1CA-73D1ACDA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en-US" sz="1800" dirty="0">
                <a:solidFill>
                  <a:srgbClr val="0F6FC6">
                    <a:lumMod val="75000"/>
                  </a:srgbClr>
                </a:solidFill>
              </a:rPr>
              <a:t>Danita Forgey Consulting LLC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899C6B8-C77A-4F80-9765-C5C73479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E066-545B-4AD1-AE1E-2B1D520474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77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1025</TotalTime>
  <Words>2028</Words>
  <Application>Microsoft Office PowerPoint</Application>
  <PresentationFormat>On-screen Show (4:3)</PresentationFormat>
  <Paragraphs>408</Paragraphs>
  <Slides>40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2019 UPDATE ON THE GUIDELINES FOR ACHIEVING A COMPLIANT QUERY PRACTICE</vt:lpstr>
      <vt:lpstr>Uniform Hospital Discharge Data Set (UHDDS)</vt:lpstr>
      <vt:lpstr>UHDDS</vt:lpstr>
      <vt:lpstr>ICD-10-CM </vt:lpstr>
      <vt:lpstr>Principal Diagnosis Selection</vt:lpstr>
      <vt:lpstr>Guidelines for Reporting Other Diagnoses</vt:lpstr>
      <vt:lpstr>Evolution of Clinical Documentation Improvement</vt:lpstr>
      <vt:lpstr>AHIMA Standards of Ethical Coding</vt:lpstr>
      <vt:lpstr>AHIMA Standards of Ethical Coding</vt:lpstr>
      <vt:lpstr>ACDIS Code of Ethics</vt:lpstr>
      <vt:lpstr>ACDIS Code of Ethics</vt:lpstr>
      <vt:lpstr>What is a Query?</vt:lpstr>
      <vt:lpstr>Clinical Indicators</vt:lpstr>
      <vt:lpstr>When to Query?</vt:lpstr>
      <vt:lpstr>Who to Query?</vt:lpstr>
      <vt:lpstr>Types of Queries</vt:lpstr>
      <vt:lpstr>Types of Queries</vt:lpstr>
      <vt:lpstr>Types of Queries</vt:lpstr>
      <vt:lpstr>Compliant Queries</vt:lpstr>
      <vt:lpstr>Compliant Queries</vt:lpstr>
      <vt:lpstr>When to Use Information from Prior Encounters</vt:lpstr>
      <vt:lpstr>Noncompliant Queries</vt:lpstr>
      <vt:lpstr>Query Example</vt:lpstr>
      <vt:lpstr>Query Example</vt:lpstr>
      <vt:lpstr>Query Example</vt:lpstr>
      <vt:lpstr>Query Example</vt:lpstr>
      <vt:lpstr>Query Example</vt:lpstr>
      <vt:lpstr>Query Example</vt:lpstr>
      <vt:lpstr>Query Example</vt:lpstr>
      <vt:lpstr>Query Example</vt:lpstr>
      <vt:lpstr>Query Example</vt:lpstr>
      <vt:lpstr>Query Policies</vt:lpstr>
      <vt:lpstr>Query Policies</vt:lpstr>
      <vt:lpstr>Using Information from Prior Encounters</vt:lpstr>
      <vt:lpstr>CDI Policies</vt:lpstr>
      <vt:lpstr>CDI Policies</vt:lpstr>
      <vt:lpstr>CDI/Coding</vt:lpstr>
      <vt:lpstr>Physician Advisor</vt:lpstr>
      <vt:lpstr>Resources</vt:lpstr>
      <vt:lpstr>Resources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Blood-Forming Organs</dc:title>
  <dc:creator>Lenovo User</dc:creator>
  <cp:lastModifiedBy>Leigh Wolff</cp:lastModifiedBy>
  <cp:revision>80</cp:revision>
  <cp:lastPrinted>2019-09-06T12:50:01Z</cp:lastPrinted>
  <dcterms:created xsi:type="dcterms:W3CDTF">2012-02-01T16:52:46Z</dcterms:created>
  <dcterms:modified xsi:type="dcterms:W3CDTF">2019-09-13T20:24:02Z</dcterms:modified>
</cp:coreProperties>
</file>