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1" r:id="rId3"/>
    <p:sldId id="257" r:id="rId4"/>
    <p:sldId id="259" r:id="rId5"/>
    <p:sldId id="260" r:id="rId6"/>
    <p:sldId id="261" r:id="rId7"/>
    <p:sldId id="262" r:id="rId8"/>
    <p:sldId id="266" r:id="rId9"/>
    <p:sldId id="267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8" r:id="rId28"/>
    <p:sldId id="289" r:id="rId29"/>
    <p:sldId id="290" r:id="rId30"/>
    <p:sldId id="291" r:id="rId31"/>
    <p:sldId id="283" r:id="rId32"/>
    <p:sldId id="284" r:id="rId33"/>
    <p:sldId id="285" r:id="rId34"/>
    <p:sldId id="287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7F0E8-8565-466E-8BF3-2BE9E72D4079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2DB2D-2830-49DF-B5D5-94C998186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0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2DB2D-2830-49DF-B5D5-94C998186F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9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9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4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3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3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B7EE-0C45-4546-B924-60AAFCEDEE42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A24F4-38B0-4C9E-A22E-7E47E69A1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5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198" y="-263842"/>
            <a:ext cx="771435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History “of”</a:t>
            </a:r>
            <a:endParaRPr lang="en-US" sz="1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5150"/>
            <a:ext cx="9144000" cy="29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901" y="4876800"/>
            <a:ext cx="85527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it really </a:t>
            </a:r>
            <a:r>
              <a:rPr lang="en-US" sz="8000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History</a:t>
            </a:r>
            <a:r>
              <a:rPr lang="en-US" sz="8000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??</a:t>
            </a:r>
            <a:endParaRPr lang="en-US" sz="800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0"/>
            <a:ext cx="4953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3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18" y="141008"/>
            <a:ext cx="3527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heavy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“History of”</a:t>
            </a:r>
            <a:endParaRPr lang="en-US" sz="5400" b="0" u="heavy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chemeClr val="bg1"/>
                </a:solidFill>
              </a:u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8397" y="339713"/>
            <a:ext cx="44594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heavy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Active Problems </a:t>
            </a:r>
            <a:endParaRPr lang="en-US" sz="4800" b="1" u="heavy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chemeClr val="bg1"/>
                </a:solidFill>
              </a:u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36" y="1024777"/>
            <a:ext cx="310642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</a:rPr>
              <a:t>Circumcision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 P</a:t>
            </a:r>
            <a:r>
              <a:rPr lang="en-US" sz="3400" b="1" dirty="0" smtClean="0">
                <a:solidFill>
                  <a:schemeClr val="bg1"/>
                </a:solidFill>
              </a:rPr>
              <a:t>yloric </a:t>
            </a:r>
            <a:r>
              <a:rPr lang="en-US" sz="3400" b="1" dirty="0">
                <a:solidFill>
                  <a:schemeClr val="bg1"/>
                </a:solidFill>
              </a:rPr>
              <a:t>S</a:t>
            </a:r>
            <a:r>
              <a:rPr lang="en-US" sz="3400" b="1" dirty="0" smtClean="0">
                <a:solidFill>
                  <a:schemeClr val="bg1"/>
                </a:solidFill>
              </a:rPr>
              <a:t>tenosis</a:t>
            </a:r>
          </a:p>
          <a:p>
            <a:r>
              <a:rPr lang="en-US" sz="3400" b="1" dirty="0" smtClean="0">
                <a:solidFill>
                  <a:schemeClr val="bg1"/>
                </a:solidFill>
              </a:rPr>
              <a:t>Recurrent Otitis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168247"/>
            <a:ext cx="346678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</a:rPr>
              <a:t>Mild persistent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a</a:t>
            </a:r>
            <a:r>
              <a:rPr lang="en-US" sz="3400" b="1" dirty="0" smtClean="0">
                <a:solidFill>
                  <a:schemeClr val="bg1"/>
                </a:solidFill>
              </a:rPr>
              <a:t>sthma</a:t>
            </a:r>
          </a:p>
          <a:p>
            <a:r>
              <a:rPr lang="en-US" sz="3400" b="1" dirty="0" smtClean="0">
                <a:solidFill>
                  <a:schemeClr val="bg1"/>
                </a:solidFill>
              </a:rPr>
              <a:t>Insulin dependent</a:t>
            </a:r>
          </a:p>
          <a:p>
            <a:r>
              <a:rPr lang="en-US" sz="3400" b="1" dirty="0" smtClean="0">
                <a:solidFill>
                  <a:schemeClr val="bg1"/>
                </a:solidFill>
              </a:rPr>
              <a:t>diabetes</a:t>
            </a:r>
            <a:endParaRPr lang="en-US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717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304800"/>
            <a:ext cx="48805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It’s a duck</a:t>
            </a:r>
            <a:endParaRPr lang="en-US" sz="8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703016"/>
            <a:ext cx="593495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It’s </a:t>
            </a:r>
            <a:r>
              <a:rPr lang="en-US" sz="8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NOT</a:t>
            </a:r>
            <a:r>
              <a:rPr lang="en-US" sz="8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</a:t>
            </a:r>
          </a:p>
          <a:p>
            <a:pPr algn="ctr"/>
            <a:r>
              <a:rPr lang="en-US" sz="8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“history of”</a:t>
            </a:r>
          </a:p>
          <a:p>
            <a:pPr algn="ctr"/>
            <a:r>
              <a:rPr lang="en-US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duck</a:t>
            </a:r>
            <a:endParaRPr lang="en-US" sz="8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180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3855"/>
            <a:ext cx="9317182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782"/>
            <a:ext cx="6796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It’s still a duck</a:t>
            </a:r>
            <a:endParaRPr lang="en-US" sz="8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4695" y="27709"/>
            <a:ext cx="512287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Guess what – </a:t>
            </a:r>
          </a:p>
          <a:p>
            <a:pPr algn="ctr"/>
            <a:r>
              <a:rPr lang="en-US" sz="6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it’s still a duck</a:t>
            </a:r>
            <a:endParaRPr lang="en-US" sz="6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7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0522" y="3011360"/>
            <a:ext cx="8922956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 –it’s </a:t>
            </a:r>
          </a:p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en-US" sz="88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History of</a:t>
            </a:r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 </a:t>
            </a:r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duck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3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27709"/>
            <a:ext cx="9150927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4303455"/>
            <a:ext cx="48942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Duck</a:t>
            </a:r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en-US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572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2867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2948" y="3244"/>
            <a:ext cx="5481052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“History</a:t>
            </a:r>
          </a:p>
          <a:p>
            <a:pPr algn="ctr"/>
            <a:r>
              <a:rPr lang="en-US" sz="12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12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f”</a:t>
            </a:r>
          </a:p>
          <a:p>
            <a:pPr algn="ctr"/>
            <a:r>
              <a:rPr lang="en-US" sz="12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duck</a:t>
            </a:r>
            <a:endParaRPr lang="en-US" sz="12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9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152400"/>
            <a:ext cx="5673436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67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303328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20782"/>
            <a:ext cx="9157855" cy="295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5600"/>
            <a:ext cx="4267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895600"/>
            <a:ext cx="487679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0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21654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8688" y="5257800"/>
            <a:ext cx="92613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&amp; it saves </a:t>
            </a:r>
            <a:r>
              <a:rPr lang="en-US" sz="8000" b="1" i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syllables 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1343" y="1524000"/>
            <a:ext cx="48780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His-to-</a:t>
            </a:r>
            <a:r>
              <a:rPr lang="en-US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ry</a:t>
            </a: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</a:t>
            </a:r>
            <a:endParaRPr lang="en-US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31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15007"/>
            <a:ext cx="48101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7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-34636"/>
            <a:ext cx="9234055" cy="689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6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camp009\AppData\Local\Microsoft\Windows\Temporary Internet Files\Content.Outlook\M1YD7Q1J\Screen Shot 2016-05-28 at 12 47 38 PM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0"/>
            <a:ext cx="92271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284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971800"/>
            <a:ext cx="94634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</a:rPr>
              <a:t>Pros: 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Increased accuracy of documentation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Increased CMI for you and your colleagues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Increased reimbursement for the Children’s Hospital </a:t>
            </a:r>
            <a:r>
              <a:rPr lang="en-US" sz="2400" b="1" i="1" dirty="0" smtClean="0">
                <a:solidFill>
                  <a:srgbClr val="FF0000"/>
                </a:solidFill>
              </a:rPr>
              <a:t>where you work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Providing proper education for the residents </a:t>
            </a:r>
            <a:r>
              <a:rPr lang="en-US" sz="2400" b="1" dirty="0" smtClean="0">
                <a:solidFill>
                  <a:srgbClr val="FF0000"/>
                </a:solidFill>
              </a:rPr>
              <a:t>you are in charge of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and teaching them the </a:t>
            </a:r>
            <a:r>
              <a:rPr lang="en-US" sz="2400" b="1" i="1" dirty="0" smtClean="0">
                <a:solidFill>
                  <a:srgbClr val="FFFF00"/>
                </a:solidFill>
              </a:rPr>
              <a:t>right way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to do things 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u="sng" dirty="0" smtClean="0">
                <a:solidFill>
                  <a:srgbClr val="002060"/>
                </a:solidFill>
              </a:rPr>
              <a:t>Cons: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??????????????????????????????????????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1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0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5" y="147012"/>
            <a:ext cx="28575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1399" y="147012"/>
            <a:ext cx="51555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Evaluation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981200"/>
            <a:ext cx="4486275" cy="232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04" y="2481097"/>
            <a:ext cx="44566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Education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385416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69756" y="4576971"/>
            <a:ext cx="436715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Before</a:t>
            </a: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Attestation </a:t>
            </a:r>
            <a:endParaRPr 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2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29" y="19540"/>
            <a:ext cx="4191000" cy="343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491"/>
            <a:ext cx="917302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4564" cy="278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5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1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5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7519" y="-381000"/>
            <a:ext cx="441774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DON’T</a:t>
            </a:r>
            <a:endParaRPr lang="en-US" sz="1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1635" y="4906327"/>
            <a:ext cx="61895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Issue</a:t>
            </a:r>
            <a:endParaRPr lang="en-US" sz="1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01000" cy="38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7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255" y="-33992"/>
            <a:ext cx="85976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Use Accurate</a:t>
            </a:r>
            <a:endParaRPr lang="en-US" sz="1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3751421"/>
            <a:ext cx="64493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-u-mentation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5504"/>
            <a:ext cx="3914775" cy="52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2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-374073"/>
            <a:ext cx="495520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Don’t</a:t>
            </a:r>
            <a:endParaRPr lang="en-US" sz="1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7515" y="3757174"/>
            <a:ext cx="659667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It   Up</a:t>
            </a:r>
            <a:endParaRPr lang="en-US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96" y="903199"/>
            <a:ext cx="30465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1905000"/>
            <a:ext cx="8534400" cy="396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Fail to properly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</a:rPr>
              <a:t>educate your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</a:rPr>
              <a:t>residents as to what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</a:rPr>
              <a:t>is history and what is not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488668"/>
            <a:ext cx="339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ABS takes a collective sign of relief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7"/>
            <a:ext cx="9134763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2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04" y="0"/>
            <a:ext cx="918527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1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 have fallen into the </a:t>
            </a:r>
          </a:p>
          <a:p>
            <a:pPr algn="ctr"/>
            <a:r>
              <a:rPr lang="en-US" sz="5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5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aradigm of saying/documenting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“History of”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ven when the disorder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currently present 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54984"/>
            <a:ext cx="6468874" cy="270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54984"/>
            <a:ext cx="2743200" cy="2703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1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27709"/>
            <a:ext cx="3626056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Coding will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be able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code a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current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condition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 you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document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History of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1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8" y="-66973"/>
            <a:ext cx="9111853" cy="69249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chemeClr val="bg2">
                    <a:lumMod val="25000"/>
                  </a:schemeClr>
                </a:solidFill>
              </a:rPr>
              <a:t>examples: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idiopathic scoliosis – 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          admitted for spinal fusion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2.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sickle cell disease – 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           admitted for </a:t>
            </a:r>
            <a:r>
              <a:rPr lang="en-US" sz="3600" b="1" dirty="0" err="1" smtClean="0">
                <a:solidFill>
                  <a:srgbClr val="FFFF00"/>
                </a:solidFill>
              </a:rPr>
              <a:t>vaso</a:t>
            </a:r>
            <a:r>
              <a:rPr lang="en-US" sz="3600" b="1" dirty="0" smtClean="0">
                <a:solidFill>
                  <a:srgbClr val="FFFF00"/>
                </a:solidFill>
              </a:rPr>
              <a:t>-occlusive crisis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3.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asthma – 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  admitted with status </a:t>
            </a:r>
            <a:r>
              <a:rPr lang="en-US" sz="3600" b="1" dirty="0" err="1" smtClean="0">
                <a:solidFill>
                  <a:srgbClr val="FFFF00"/>
                </a:solidFill>
              </a:rPr>
              <a:t>asthmaticus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4.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Down Syndrome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5.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Di George Syndrome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6.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spastic quadriplegia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7.  </a:t>
            </a:r>
            <a:r>
              <a:rPr lang="en-US" sz="3600" b="1" dirty="0" smtClean="0">
                <a:solidFill>
                  <a:srgbClr val="FF0000"/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diabetes – admitted in DKA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8. 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History of </a:t>
            </a:r>
            <a:r>
              <a:rPr lang="en-US" sz="3600" b="1" dirty="0" smtClean="0">
                <a:solidFill>
                  <a:srgbClr val="FFFF00"/>
                </a:solidFill>
              </a:rPr>
              <a:t>– I could go on an on………………….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3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58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99707" y="4034725"/>
            <a:ext cx="695844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Get Credit For </a:t>
            </a:r>
          </a:p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You Do!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416" y="533400"/>
            <a:ext cx="88403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That’s NOT history </a:t>
            </a:r>
            <a:endParaRPr lang="en-US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5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282</Words>
  <Application>Microsoft Office PowerPoint</Application>
  <PresentationFormat>On-screen Show (4:3)</PresentationFormat>
  <Paragraphs>79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Baptist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Doug</dc:creator>
  <cp:lastModifiedBy>Bica, Valerie</cp:lastModifiedBy>
  <cp:revision>34</cp:revision>
  <dcterms:created xsi:type="dcterms:W3CDTF">2016-05-15T18:58:51Z</dcterms:created>
  <dcterms:modified xsi:type="dcterms:W3CDTF">2018-03-02T14:05:17Z</dcterms:modified>
</cp:coreProperties>
</file>