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sldIdLst>
    <p:sldId id="257" r:id="rId6"/>
    <p:sldId id="273" r:id="rId7"/>
    <p:sldId id="258" r:id="rId8"/>
    <p:sldId id="256" r:id="rId9"/>
    <p:sldId id="264" r:id="rId10"/>
    <p:sldId id="265" r:id="rId11"/>
    <p:sldId id="263" r:id="rId12"/>
    <p:sldId id="261" r:id="rId13"/>
    <p:sldId id="267" r:id="rId14"/>
    <p:sldId id="266" r:id="rId15"/>
    <p:sldId id="268" r:id="rId16"/>
    <p:sldId id="272" r:id="rId17"/>
    <p:sldId id="269" r:id="rId18"/>
    <p:sldId id="270" r:id="rId19"/>
    <p:sldId id="271" r:id="rId20"/>
    <p:sldId id="274" r:id="rId21"/>
    <p:sldId id="25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0" d="100"/>
          <a:sy n="70" d="100"/>
        </p:scale>
        <p:origin x="8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6A3298-3CB4-4857-BF27-111CA48C0399}"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5954C0-2F54-4175-82CD-F2C940FFAF26}" type="slidenum">
              <a:rPr lang="en-US" smtClean="0"/>
              <a:t>‹#›</a:t>
            </a:fld>
            <a:endParaRPr lang="en-US"/>
          </a:p>
        </p:txBody>
      </p:sp>
    </p:spTree>
    <p:extLst>
      <p:ext uri="{BB962C8B-B14F-4D97-AF65-F5344CB8AC3E}">
        <p14:creationId xmlns:p14="http://schemas.microsoft.com/office/powerpoint/2010/main" val="3179550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6A3298-3CB4-4857-BF27-111CA48C0399}"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5954C0-2F54-4175-82CD-F2C940FFAF26}" type="slidenum">
              <a:rPr lang="en-US" smtClean="0"/>
              <a:t>‹#›</a:t>
            </a:fld>
            <a:endParaRPr lang="en-US"/>
          </a:p>
        </p:txBody>
      </p:sp>
    </p:spTree>
    <p:extLst>
      <p:ext uri="{BB962C8B-B14F-4D97-AF65-F5344CB8AC3E}">
        <p14:creationId xmlns:p14="http://schemas.microsoft.com/office/powerpoint/2010/main" val="1489980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6A3298-3CB4-4857-BF27-111CA48C0399}"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5954C0-2F54-4175-82CD-F2C940FFAF26}" type="slidenum">
              <a:rPr lang="en-US" smtClean="0"/>
              <a:t>‹#›</a:t>
            </a:fld>
            <a:endParaRPr lang="en-US"/>
          </a:p>
        </p:txBody>
      </p:sp>
    </p:spTree>
    <p:extLst>
      <p:ext uri="{BB962C8B-B14F-4D97-AF65-F5344CB8AC3E}">
        <p14:creationId xmlns:p14="http://schemas.microsoft.com/office/powerpoint/2010/main" val="1701825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2" y="1122363"/>
            <a:ext cx="9144000" cy="2387601"/>
          </a:xfrm>
        </p:spPr>
        <p:txBody>
          <a:bodyPr anchor="b"/>
          <a:lstStyle>
            <a:lvl1pPr algn="ctr">
              <a:defRPr sz="6167"/>
            </a:lvl1pPr>
          </a:lstStyle>
          <a:p>
            <a:r>
              <a:rPr lang="en-US"/>
              <a:t>Click to edit Master title style</a:t>
            </a:r>
            <a:endParaRPr lang="en-US" dirty="0"/>
          </a:p>
        </p:txBody>
      </p:sp>
      <p:sp>
        <p:nvSpPr>
          <p:cNvPr id="3" name="Subtitle 2"/>
          <p:cNvSpPr>
            <a:spLocks noGrp="1"/>
          </p:cNvSpPr>
          <p:nvPr>
            <p:ph type="subTitle" idx="1"/>
          </p:nvPr>
        </p:nvSpPr>
        <p:spPr>
          <a:xfrm>
            <a:off x="1524002" y="3602038"/>
            <a:ext cx="9144000" cy="1655763"/>
          </a:xfrm>
        </p:spPr>
        <p:txBody>
          <a:bodyPr/>
          <a:lstStyle>
            <a:lvl1pPr marL="0" indent="0" algn="ctr">
              <a:buNone/>
              <a:defRPr sz="2333"/>
            </a:lvl1pPr>
            <a:lvl2pPr marL="466256" indent="0" algn="ctr">
              <a:buNone/>
              <a:defRPr sz="2167"/>
            </a:lvl2pPr>
            <a:lvl3pPr marL="932512" indent="0" algn="ctr">
              <a:buNone/>
              <a:defRPr sz="1833"/>
            </a:lvl3pPr>
            <a:lvl4pPr marL="1398770" indent="0" algn="ctr">
              <a:buNone/>
              <a:defRPr sz="1667"/>
            </a:lvl4pPr>
            <a:lvl5pPr marL="1865027" indent="0" algn="ctr">
              <a:buNone/>
              <a:defRPr sz="1667"/>
            </a:lvl5pPr>
            <a:lvl6pPr marL="2331283" indent="0" algn="ctr">
              <a:buNone/>
              <a:defRPr sz="1667"/>
            </a:lvl6pPr>
            <a:lvl7pPr marL="2797539" indent="0" algn="ctr">
              <a:buNone/>
              <a:defRPr sz="1667"/>
            </a:lvl7pPr>
            <a:lvl8pPr marL="3263797" indent="0" algn="ctr">
              <a:buNone/>
              <a:defRPr sz="1667"/>
            </a:lvl8pPr>
            <a:lvl9pPr marL="3730053" indent="0" algn="ctr">
              <a:buNone/>
              <a:defRPr sz="166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263CA4-42CB-AA4A-9FAE-F706C47A8902}"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849D6-A2AF-EB40-A7CE-F623886AC525}" type="slidenum">
              <a:rPr lang="en-US" smtClean="0"/>
              <a:t>‹#›</a:t>
            </a:fld>
            <a:endParaRPr lang="en-US"/>
          </a:p>
        </p:txBody>
      </p:sp>
    </p:spTree>
    <p:extLst>
      <p:ext uri="{BB962C8B-B14F-4D97-AF65-F5344CB8AC3E}">
        <p14:creationId xmlns:p14="http://schemas.microsoft.com/office/powerpoint/2010/main" val="10818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263CA4-42CB-AA4A-9FAE-F706C47A8902}"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849D6-A2AF-EB40-A7CE-F623886AC525}" type="slidenum">
              <a:rPr lang="en-US" smtClean="0"/>
              <a:t>‹#›</a:t>
            </a:fld>
            <a:endParaRPr lang="en-US"/>
          </a:p>
        </p:txBody>
      </p:sp>
    </p:spTree>
    <p:extLst>
      <p:ext uri="{BB962C8B-B14F-4D97-AF65-F5344CB8AC3E}">
        <p14:creationId xmlns:p14="http://schemas.microsoft.com/office/powerpoint/2010/main" val="37707308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42"/>
            <a:ext cx="10515600" cy="2852736"/>
          </a:xfrm>
        </p:spPr>
        <p:txBody>
          <a:bodyPr anchor="b"/>
          <a:lstStyle>
            <a:lvl1pPr>
              <a:defRPr sz="6167"/>
            </a:lvl1pPr>
          </a:lstStyle>
          <a:p>
            <a:r>
              <a:rPr lang="en-US"/>
              <a:t>Click to edit Master title style</a:t>
            </a:r>
            <a:endParaRPr lang="en-US" dirty="0"/>
          </a:p>
        </p:txBody>
      </p:sp>
      <p:sp>
        <p:nvSpPr>
          <p:cNvPr id="3" name="Text Placeholder 2"/>
          <p:cNvSpPr>
            <a:spLocks noGrp="1"/>
          </p:cNvSpPr>
          <p:nvPr>
            <p:ph type="body" idx="1"/>
          </p:nvPr>
        </p:nvSpPr>
        <p:spPr>
          <a:xfrm>
            <a:off x="831852" y="4589468"/>
            <a:ext cx="10515600" cy="1500187"/>
          </a:xfrm>
        </p:spPr>
        <p:txBody>
          <a:bodyPr/>
          <a:lstStyle>
            <a:lvl1pPr marL="0" indent="0">
              <a:buNone/>
              <a:defRPr sz="2333">
                <a:solidFill>
                  <a:schemeClr val="tx1">
                    <a:tint val="75000"/>
                  </a:schemeClr>
                </a:solidFill>
              </a:defRPr>
            </a:lvl1pPr>
            <a:lvl2pPr marL="466256" indent="0">
              <a:buNone/>
              <a:defRPr sz="2167">
                <a:solidFill>
                  <a:schemeClr val="tx1">
                    <a:tint val="75000"/>
                  </a:schemeClr>
                </a:solidFill>
              </a:defRPr>
            </a:lvl2pPr>
            <a:lvl3pPr marL="932512" indent="0">
              <a:buNone/>
              <a:defRPr sz="1833">
                <a:solidFill>
                  <a:schemeClr val="tx1">
                    <a:tint val="75000"/>
                  </a:schemeClr>
                </a:solidFill>
              </a:defRPr>
            </a:lvl3pPr>
            <a:lvl4pPr marL="1398770" indent="0">
              <a:buNone/>
              <a:defRPr sz="1667">
                <a:solidFill>
                  <a:schemeClr val="tx1">
                    <a:tint val="75000"/>
                  </a:schemeClr>
                </a:solidFill>
              </a:defRPr>
            </a:lvl4pPr>
            <a:lvl5pPr marL="1865027" indent="0">
              <a:buNone/>
              <a:defRPr sz="1667">
                <a:solidFill>
                  <a:schemeClr val="tx1">
                    <a:tint val="75000"/>
                  </a:schemeClr>
                </a:solidFill>
              </a:defRPr>
            </a:lvl5pPr>
            <a:lvl6pPr marL="2331283" indent="0">
              <a:buNone/>
              <a:defRPr sz="1667">
                <a:solidFill>
                  <a:schemeClr val="tx1">
                    <a:tint val="75000"/>
                  </a:schemeClr>
                </a:solidFill>
              </a:defRPr>
            </a:lvl6pPr>
            <a:lvl7pPr marL="2797539" indent="0">
              <a:buNone/>
              <a:defRPr sz="1667">
                <a:solidFill>
                  <a:schemeClr val="tx1">
                    <a:tint val="75000"/>
                  </a:schemeClr>
                </a:solidFill>
              </a:defRPr>
            </a:lvl7pPr>
            <a:lvl8pPr marL="3263797" indent="0">
              <a:buNone/>
              <a:defRPr sz="1667">
                <a:solidFill>
                  <a:schemeClr val="tx1">
                    <a:tint val="75000"/>
                  </a:schemeClr>
                </a:solidFill>
              </a:defRPr>
            </a:lvl8pPr>
            <a:lvl9pPr marL="3730053" indent="0">
              <a:buNone/>
              <a:defRPr sz="16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263CA4-42CB-AA4A-9FAE-F706C47A8902}"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849D6-A2AF-EB40-A7CE-F623886AC525}" type="slidenum">
              <a:rPr lang="en-US" smtClean="0"/>
              <a:t>‹#›</a:t>
            </a:fld>
            <a:endParaRPr lang="en-US"/>
          </a:p>
        </p:txBody>
      </p:sp>
    </p:spTree>
    <p:extLst>
      <p:ext uri="{BB962C8B-B14F-4D97-AF65-F5344CB8AC3E}">
        <p14:creationId xmlns:p14="http://schemas.microsoft.com/office/powerpoint/2010/main" val="2835657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2" y="1825624"/>
            <a:ext cx="5181600" cy="43513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2" y="1825624"/>
            <a:ext cx="5181600" cy="43513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263CA4-42CB-AA4A-9FAE-F706C47A8902}"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B849D6-A2AF-EB40-A7CE-F623886AC525}" type="slidenum">
              <a:rPr lang="en-US" smtClean="0"/>
              <a:t>‹#›</a:t>
            </a:fld>
            <a:endParaRPr lang="en-US"/>
          </a:p>
        </p:txBody>
      </p:sp>
    </p:spTree>
    <p:extLst>
      <p:ext uri="{BB962C8B-B14F-4D97-AF65-F5344CB8AC3E}">
        <p14:creationId xmlns:p14="http://schemas.microsoft.com/office/powerpoint/2010/main" val="36101030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90" y="1681166"/>
            <a:ext cx="5157787" cy="823913"/>
          </a:xfrm>
        </p:spPr>
        <p:txBody>
          <a:bodyPr anchor="b"/>
          <a:lstStyle>
            <a:lvl1pPr marL="0" indent="0">
              <a:buNone/>
              <a:defRPr sz="2333" b="1"/>
            </a:lvl1pPr>
            <a:lvl2pPr marL="466256" indent="0">
              <a:buNone/>
              <a:defRPr sz="2167" b="1"/>
            </a:lvl2pPr>
            <a:lvl3pPr marL="932512" indent="0">
              <a:buNone/>
              <a:defRPr sz="1833" b="1"/>
            </a:lvl3pPr>
            <a:lvl4pPr marL="1398770" indent="0">
              <a:buNone/>
              <a:defRPr sz="1667" b="1"/>
            </a:lvl4pPr>
            <a:lvl5pPr marL="1865027" indent="0">
              <a:buNone/>
              <a:defRPr sz="1667" b="1"/>
            </a:lvl5pPr>
            <a:lvl6pPr marL="2331283" indent="0">
              <a:buNone/>
              <a:defRPr sz="1667" b="1"/>
            </a:lvl6pPr>
            <a:lvl7pPr marL="2797539" indent="0">
              <a:buNone/>
              <a:defRPr sz="1667" b="1"/>
            </a:lvl7pPr>
            <a:lvl8pPr marL="3263797" indent="0">
              <a:buNone/>
              <a:defRPr sz="1667" b="1"/>
            </a:lvl8pPr>
            <a:lvl9pPr marL="3730053" indent="0">
              <a:buNone/>
              <a:defRPr sz="1667" b="1"/>
            </a:lvl9pPr>
          </a:lstStyle>
          <a:p>
            <a:pPr lvl="0"/>
            <a:r>
              <a:rPr lang="en-US"/>
              <a:t>Click to edit Master text styles</a:t>
            </a:r>
          </a:p>
        </p:txBody>
      </p:sp>
      <p:sp>
        <p:nvSpPr>
          <p:cNvPr id="4" name="Content Placeholder 3"/>
          <p:cNvSpPr>
            <a:spLocks noGrp="1"/>
          </p:cNvSpPr>
          <p:nvPr>
            <p:ph sz="half" idx="2"/>
          </p:nvPr>
        </p:nvSpPr>
        <p:spPr>
          <a:xfrm>
            <a:off x="839790" y="2505076"/>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3" y="1681166"/>
            <a:ext cx="5183188" cy="823913"/>
          </a:xfrm>
        </p:spPr>
        <p:txBody>
          <a:bodyPr anchor="b"/>
          <a:lstStyle>
            <a:lvl1pPr marL="0" indent="0">
              <a:buNone/>
              <a:defRPr sz="2333" b="1"/>
            </a:lvl1pPr>
            <a:lvl2pPr marL="466256" indent="0">
              <a:buNone/>
              <a:defRPr sz="2167" b="1"/>
            </a:lvl2pPr>
            <a:lvl3pPr marL="932512" indent="0">
              <a:buNone/>
              <a:defRPr sz="1833" b="1"/>
            </a:lvl3pPr>
            <a:lvl4pPr marL="1398770" indent="0">
              <a:buNone/>
              <a:defRPr sz="1667" b="1"/>
            </a:lvl4pPr>
            <a:lvl5pPr marL="1865027" indent="0">
              <a:buNone/>
              <a:defRPr sz="1667" b="1"/>
            </a:lvl5pPr>
            <a:lvl6pPr marL="2331283" indent="0">
              <a:buNone/>
              <a:defRPr sz="1667" b="1"/>
            </a:lvl6pPr>
            <a:lvl7pPr marL="2797539" indent="0">
              <a:buNone/>
              <a:defRPr sz="1667" b="1"/>
            </a:lvl7pPr>
            <a:lvl8pPr marL="3263797" indent="0">
              <a:buNone/>
              <a:defRPr sz="1667" b="1"/>
            </a:lvl8pPr>
            <a:lvl9pPr marL="3730053" indent="0">
              <a:buNone/>
              <a:defRPr sz="1667" b="1"/>
            </a:lvl9pPr>
          </a:lstStyle>
          <a:p>
            <a:pPr lvl="0"/>
            <a:r>
              <a:rPr lang="en-US"/>
              <a:t>Click to edit Master text styles</a:t>
            </a:r>
          </a:p>
        </p:txBody>
      </p:sp>
      <p:sp>
        <p:nvSpPr>
          <p:cNvPr id="6" name="Content Placeholder 5"/>
          <p:cNvSpPr>
            <a:spLocks noGrp="1"/>
          </p:cNvSpPr>
          <p:nvPr>
            <p:ph sz="quarter" idx="4"/>
          </p:nvPr>
        </p:nvSpPr>
        <p:spPr>
          <a:xfrm>
            <a:off x="6172203" y="2505076"/>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263CA4-42CB-AA4A-9FAE-F706C47A8902}" type="datetimeFigureOut">
              <a:rPr lang="en-US" smtClean="0"/>
              <a:t>4/20/2023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B849D6-A2AF-EB40-A7CE-F623886AC525}" type="slidenum">
              <a:rPr lang="en-US" smtClean="0"/>
              <a:t>‹#›</a:t>
            </a:fld>
            <a:endParaRPr lang="en-US"/>
          </a:p>
        </p:txBody>
      </p:sp>
    </p:spTree>
    <p:extLst>
      <p:ext uri="{BB962C8B-B14F-4D97-AF65-F5344CB8AC3E}">
        <p14:creationId xmlns:p14="http://schemas.microsoft.com/office/powerpoint/2010/main" val="29626601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263CA4-42CB-AA4A-9FAE-F706C47A8902}" type="datetimeFigureOut">
              <a:rPr lang="en-US" smtClean="0"/>
              <a:t>4/20/2023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B849D6-A2AF-EB40-A7CE-F623886AC525}" type="slidenum">
              <a:rPr lang="en-US" smtClean="0"/>
              <a:t>‹#›</a:t>
            </a:fld>
            <a:endParaRPr lang="en-US"/>
          </a:p>
        </p:txBody>
      </p:sp>
    </p:spTree>
    <p:extLst>
      <p:ext uri="{BB962C8B-B14F-4D97-AF65-F5344CB8AC3E}">
        <p14:creationId xmlns:p14="http://schemas.microsoft.com/office/powerpoint/2010/main" val="27352807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263CA4-42CB-AA4A-9FAE-F706C47A8902}" type="datetimeFigureOut">
              <a:rPr lang="en-US" smtClean="0"/>
              <a:t>4/20/2023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B849D6-A2AF-EB40-A7CE-F623886AC525}" type="slidenum">
              <a:rPr lang="en-US" smtClean="0"/>
              <a:t>‹#›</a:t>
            </a:fld>
            <a:endParaRPr lang="en-US"/>
          </a:p>
        </p:txBody>
      </p:sp>
    </p:spTree>
    <p:extLst>
      <p:ext uri="{BB962C8B-B14F-4D97-AF65-F5344CB8AC3E}">
        <p14:creationId xmlns:p14="http://schemas.microsoft.com/office/powerpoint/2010/main" val="2799058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1"/>
            <a:ext cx="3932237" cy="1600200"/>
          </a:xfrm>
        </p:spPr>
        <p:txBody>
          <a:bodyPr anchor="b"/>
          <a:lstStyle>
            <a:lvl1pPr>
              <a:defRPr sz="3333"/>
            </a:lvl1pPr>
          </a:lstStyle>
          <a:p>
            <a:r>
              <a:rPr lang="en-US"/>
              <a:t>Click to edit Master title style</a:t>
            </a:r>
            <a:endParaRPr lang="en-US" dirty="0"/>
          </a:p>
        </p:txBody>
      </p:sp>
      <p:sp>
        <p:nvSpPr>
          <p:cNvPr id="3" name="Content Placeholder 2"/>
          <p:cNvSpPr>
            <a:spLocks noGrp="1"/>
          </p:cNvSpPr>
          <p:nvPr>
            <p:ph idx="1"/>
          </p:nvPr>
        </p:nvSpPr>
        <p:spPr>
          <a:xfrm>
            <a:off x="5183188" y="987429"/>
            <a:ext cx="6172200" cy="4873626"/>
          </a:xfrm>
        </p:spPr>
        <p:txBody>
          <a:bodyPr/>
          <a:lstStyle>
            <a:lvl1pPr>
              <a:defRPr sz="3333"/>
            </a:lvl1pPr>
            <a:lvl2pPr>
              <a:defRPr sz="2833"/>
            </a:lvl2pPr>
            <a:lvl3pPr>
              <a:defRPr sz="2333"/>
            </a:lvl3pPr>
            <a:lvl4pPr>
              <a:defRPr sz="2167"/>
            </a:lvl4pPr>
            <a:lvl5pPr>
              <a:defRPr sz="2167"/>
            </a:lvl5pPr>
            <a:lvl6pPr>
              <a:defRPr sz="2167"/>
            </a:lvl6pPr>
            <a:lvl7pPr>
              <a:defRPr sz="2167"/>
            </a:lvl7pPr>
            <a:lvl8pPr>
              <a:defRPr sz="2167"/>
            </a:lvl8pPr>
            <a:lvl9pPr>
              <a:defRPr sz="21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3"/>
            <a:ext cx="3932237" cy="3811589"/>
          </a:xfrm>
        </p:spPr>
        <p:txBody>
          <a:bodyPr/>
          <a:lstStyle>
            <a:lvl1pPr marL="0" indent="0">
              <a:buNone/>
              <a:defRPr sz="1667"/>
            </a:lvl1pPr>
            <a:lvl2pPr marL="466256" indent="0">
              <a:buNone/>
              <a:defRPr sz="1500"/>
            </a:lvl2pPr>
            <a:lvl3pPr marL="932512" indent="0">
              <a:buNone/>
              <a:defRPr sz="1167"/>
            </a:lvl3pPr>
            <a:lvl4pPr marL="1398770" indent="0">
              <a:buNone/>
              <a:defRPr sz="1000"/>
            </a:lvl4pPr>
            <a:lvl5pPr marL="1865027" indent="0">
              <a:buNone/>
              <a:defRPr sz="1000"/>
            </a:lvl5pPr>
            <a:lvl6pPr marL="2331283" indent="0">
              <a:buNone/>
              <a:defRPr sz="1000"/>
            </a:lvl6pPr>
            <a:lvl7pPr marL="2797539" indent="0">
              <a:buNone/>
              <a:defRPr sz="1000"/>
            </a:lvl7pPr>
            <a:lvl8pPr marL="3263797" indent="0">
              <a:buNone/>
              <a:defRPr sz="1000"/>
            </a:lvl8pPr>
            <a:lvl9pPr marL="373005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263CA4-42CB-AA4A-9FAE-F706C47A8902}"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B849D6-A2AF-EB40-A7CE-F623886AC525}" type="slidenum">
              <a:rPr lang="en-US" smtClean="0"/>
              <a:t>‹#›</a:t>
            </a:fld>
            <a:endParaRPr lang="en-US"/>
          </a:p>
        </p:txBody>
      </p:sp>
    </p:spTree>
    <p:extLst>
      <p:ext uri="{BB962C8B-B14F-4D97-AF65-F5344CB8AC3E}">
        <p14:creationId xmlns:p14="http://schemas.microsoft.com/office/powerpoint/2010/main" val="129384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6A3298-3CB4-4857-BF27-111CA48C0399}"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5954C0-2F54-4175-82CD-F2C940FFAF26}" type="slidenum">
              <a:rPr lang="en-US" smtClean="0"/>
              <a:t>‹#›</a:t>
            </a:fld>
            <a:endParaRPr lang="en-US"/>
          </a:p>
        </p:txBody>
      </p:sp>
    </p:spTree>
    <p:extLst>
      <p:ext uri="{BB962C8B-B14F-4D97-AF65-F5344CB8AC3E}">
        <p14:creationId xmlns:p14="http://schemas.microsoft.com/office/powerpoint/2010/main" val="40953630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1"/>
            <a:ext cx="3932237" cy="1600200"/>
          </a:xfrm>
        </p:spPr>
        <p:txBody>
          <a:bodyPr anchor="b"/>
          <a:lstStyle>
            <a:lvl1pPr>
              <a:defRPr sz="3333"/>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9"/>
            <a:ext cx="6172200" cy="4873626"/>
          </a:xfrm>
        </p:spPr>
        <p:txBody>
          <a:bodyPr anchor="t"/>
          <a:lstStyle>
            <a:lvl1pPr marL="0" indent="0">
              <a:buNone/>
              <a:defRPr sz="3333"/>
            </a:lvl1pPr>
            <a:lvl2pPr marL="466256" indent="0">
              <a:buNone/>
              <a:defRPr sz="2833"/>
            </a:lvl2pPr>
            <a:lvl3pPr marL="932512" indent="0">
              <a:buNone/>
              <a:defRPr sz="2333"/>
            </a:lvl3pPr>
            <a:lvl4pPr marL="1398770" indent="0">
              <a:buNone/>
              <a:defRPr sz="2167"/>
            </a:lvl4pPr>
            <a:lvl5pPr marL="1865027" indent="0">
              <a:buNone/>
              <a:defRPr sz="2167"/>
            </a:lvl5pPr>
            <a:lvl6pPr marL="2331283" indent="0">
              <a:buNone/>
              <a:defRPr sz="2167"/>
            </a:lvl6pPr>
            <a:lvl7pPr marL="2797539" indent="0">
              <a:buNone/>
              <a:defRPr sz="2167"/>
            </a:lvl7pPr>
            <a:lvl8pPr marL="3263797" indent="0">
              <a:buNone/>
              <a:defRPr sz="2167"/>
            </a:lvl8pPr>
            <a:lvl9pPr marL="3730053" indent="0">
              <a:buNone/>
              <a:defRPr sz="2167"/>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2057403"/>
            <a:ext cx="3932237" cy="3811589"/>
          </a:xfrm>
        </p:spPr>
        <p:txBody>
          <a:bodyPr/>
          <a:lstStyle>
            <a:lvl1pPr marL="0" indent="0">
              <a:buNone/>
              <a:defRPr sz="1667"/>
            </a:lvl1pPr>
            <a:lvl2pPr marL="466256" indent="0">
              <a:buNone/>
              <a:defRPr sz="1500"/>
            </a:lvl2pPr>
            <a:lvl3pPr marL="932512" indent="0">
              <a:buNone/>
              <a:defRPr sz="1167"/>
            </a:lvl3pPr>
            <a:lvl4pPr marL="1398770" indent="0">
              <a:buNone/>
              <a:defRPr sz="1000"/>
            </a:lvl4pPr>
            <a:lvl5pPr marL="1865027" indent="0">
              <a:buNone/>
              <a:defRPr sz="1000"/>
            </a:lvl5pPr>
            <a:lvl6pPr marL="2331283" indent="0">
              <a:buNone/>
              <a:defRPr sz="1000"/>
            </a:lvl6pPr>
            <a:lvl7pPr marL="2797539" indent="0">
              <a:buNone/>
              <a:defRPr sz="1000"/>
            </a:lvl7pPr>
            <a:lvl8pPr marL="3263797" indent="0">
              <a:buNone/>
              <a:defRPr sz="1000"/>
            </a:lvl8pPr>
            <a:lvl9pPr marL="373005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263CA4-42CB-AA4A-9FAE-F706C47A8902}"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B849D6-A2AF-EB40-A7CE-F623886AC525}" type="slidenum">
              <a:rPr lang="en-US" smtClean="0"/>
              <a:t>‹#›</a:t>
            </a:fld>
            <a:endParaRPr lang="en-US"/>
          </a:p>
        </p:txBody>
      </p:sp>
    </p:spTree>
    <p:extLst>
      <p:ext uri="{BB962C8B-B14F-4D97-AF65-F5344CB8AC3E}">
        <p14:creationId xmlns:p14="http://schemas.microsoft.com/office/powerpoint/2010/main" val="6251444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263CA4-42CB-AA4A-9FAE-F706C47A8902}"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849D6-A2AF-EB40-A7CE-F623886AC525}" type="slidenum">
              <a:rPr lang="en-US" smtClean="0"/>
              <a:t>‹#›</a:t>
            </a:fld>
            <a:endParaRPr lang="en-US"/>
          </a:p>
        </p:txBody>
      </p:sp>
    </p:spTree>
    <p:extLst>
      <p:ext uri="{BB962C8B-B14F-4D97-AF65-F5344CB8AC3E}">
        <p14:creationId xmlns:p14="http://schemas.microsoft.com/office/powerpoint/2010/main" val="9125265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3" y="365125"/>
            <a:ext cx="2628898" cy="581184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4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263CA4-42CB-AA4A-9FAE-F706C47A8902}"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849D6-A2AF-EB40-A7CE-F623886AC525}" type="slidenum">
              <a:rPr lang="en-US" smtClean="0"/>
              <a:t>‹#›</a:t>
            </a:fld>
            <a:endParaRPr lang="en-US"/>
          </a:p>
        </p:txBody>
      </p:sp>
    </p:spTree>
    <p:extLst>
      <p:ext uri="{BB962C8B-B14F-4D97-AF65-F5344CB8AC3E}">
        <p14:creationId xmlns:p14="http://schemas.microsoft.com/office/powerpoint/2010/main" val="25296434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wo Pictur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1"/>
          </p:nvPr>
        </p:nvSpPr>
        <p:spPr/>
        <p:txBody>
          <a:bodyPr/>
          <a:lstStyle/>
          <a:p>
            <a:fld id="{81582BD6-FC20-4557-852B-8433F8572D30}" type="slidenum">
              <a:rPr lang="en-US" smtClean="0">
                <a:solidFill>
                  <a:prstClr val="black">
                    <a:tint val="75000"/>
                  </a:prstClr>
                </a:solidFill>
              </a:rPr>
              <a:pPr/>
              <a:t>‹#›</a:t>
            </a:fld>
            <a:endParaRPr lang="en-US" dirty="0">
              <a:solidFill>
                <a:prstClr val="black">
                  <a:tint val="75000"/>
                </a:prstClr>
              </a:solidFill>
            </a:endParaRPr>
          </a:p>
        </p:txBody>
      </p:sp>
      <p:sp>
        <p:nvSpPr>
          <p:cNvPr id="5" name="Content Placeholder 2"/>
          <p:cNvSpPr>
            <a:spLocks noGrp="1"/>
          </p:cNvSpPr>
          <p:nvPr>
            <p:ph sz="half" idx="1"/>
          </p:nvPr>
        </p:nvSpPr>
        <p:spPr>
          <a:xfrm>
            <a:off x="1219200" y="304801"/>
            <a:ext cx="4368800" cy="3124200"/>
          </a:xfrm>
        </p:spPr>
        <p:txBody>
          <a:bodyPr/>
          <a:lstStyle>
            <a:lvl1pPr>
              <a:defRPr sz="2593"/>
            </a:lvl1pPr>
            <a:lvl2pPr>
              <a:defRPr sz="2288"/>
            </a:lvl2pPr>
            <a:lvl3pPr>
              <a:defRPr sz="1830"/>
            </a:lvl3pPr>
            <a:lvl4pPr>
              <a:defRPr sz="1830"/>
            </a:lvl4pPr>
            <a:lvl5pPr>
              <a:defRPr sz="1830"/>
            </a:lvl5pPr>
            <a:lvl6pPr>
              <a:defRPr sz="1830"/>
            </a:lvl6pPr>
            <a:lvl7pPr>
              <a:defRPr sz="1830"/>
            </a:lvl7pPr>
            <a:lvl8pPr>
              <a:defRPr sz="1830"/>
            </a:lvl8pPr>
            <a:lvl9pPr>
              <a:defRPr sz="1830"/>
            </a:lvl9pPr>
          </a:lstStyle>
          <a:p>
            <a:pPr lvl="0"/>
            <a:r>
              <a:rPr lang="en-US" dirty="0"/>
              <a:t>Click to edit Master text styles</a:t>
            </a:r>
          </a:p>
        </p:txBody>
      </p:sp>
      <p:sp>
        <p:nvSpPr>
          <p:cNvPr id="6" name="Content Placeholder 3"/>
          <p:cNvSpPr>
            <a:spLocks noGrp="1"/>
          </p:cNvSpPr>
          <p:nvPr>
            <p:ph sz="half" idx="2"/>
          </p:nvPr>
        </p:nvSpPr>
        <p:spPr>
          <a:xfrm>
            <a:off x="5791200" y="304805"/>
            <a:ext cx="5994400" cy="3125315"/>
          </a:xfrm>
        </p:spPr>
        <p:txBody>
          <a:bodyPr anchor="ctr">
            <a:normAutofit/>
          </a:bodyPr>
          <a:lstStyle>
            <a:lvl1pPr>
              <a:defRPr sz="1830"/>
            </a:lvl1pPr>
            <a:lvl2pPr>
              <a:defRPr sz="2288"/>
            </a:lvl2pPr>
            <a:lvl3pPr>
              <a:defRPr sz="1830"/>
            </a:lvl3pPr>
            <a:lvl4pPr>
              <a:defRPr sz="1830"/>
            </a:lvl4pPr>
            <a:lvl5pPr>
              <a:defRPr sz="1830"/>
            </a:lvl5pPr>
            <a:lvl6pPr>
              <a:defRPr sz="1830"/>
            </a:lvl6pPr>
            <a:lvl7pPr>
              <a:defRPr sz="1830"/>
            </a:lvl7pPr>
            <a:lvl8pPr>
              <a:defRPr sz="1830"/>
            </a:lvl8pPr>
            <a:lvl9pPr>
              <a:defRPr sz="1830"/>
            </a:lvl9pPr>
          </a:lstStyle>
          <a:p>
            <a:pPr lvl="0"/>
            <a:r>
              <a:rPr lang="en-US" dirty="0"/>
              <a:t>Click to edit Master text styles</a:t>
            </a:r>
          </a:p>
        </p:txBody>
      </p:sp>
      <p:sp>
        <p:nvSpPr>
          <p:cNvPr id="9" name="Content Placeholder 2"/>
          <p:cNvSpPr>
            <a:spLocks noGrp="1"/>
          </p:cNvSpPr>
          <p:nvPr>
            <p:ph sz="half" idx="14"/>
          </p:nvPr>
        </p:nvSpPr>
        <p:spPr>
          <a:xfrm>
            <a:off x="1219200" y="3429003"/>
            <a:ext cx="4368800" cy="3047999"/>
          </a:xfrm>
        </p:spPr>
        <p:txBody>
          <a:bodyPr/>
          <a:lstStyle>
            <a:lvl1pPr>
              <a:defRPr sz="2593"/>
            </a:lvl1pPr>
            <a:lvl2pPr>
              <a:defRPr sz="2288"/>
            </a:lvl2pPr>
            <a:lvl3pPr>
              <a:defRPr sz="1830"/>
            </a:lvl3pPr>
            <a:lvl4pPr>
              <a:defRPr sz="1830"/>
            </a:lvl4pPr>
            <a:lvl5pPr>
              <a:defRPr sz="1830"/>
            </a:lvl5pPr>
            <a:lvl6pPr>
              <a:defRPr sz="1830"/>
            </a:lvl6pPr>
            <a:lvl7pPr>
              <a:defRPr sz="1830"/>
            </a:lvl7pPr>
            <a:lvl8pPr>
              <a:defRPr sz="1830"/>
            </a:lvl8pPr>
            <a:lvl9pPr>
              <a:defRPr sz="1830"/>
            </a:lvl9pPr>
          </a:lstStyle>
          <a:p>
            <a:pPr lvl="0"/>
            <a:r>
              <a:rPr lang="en-US" dirty="0"/>
              <a:t>Click to edit Master text styles</a:t>
            </a:r>
          </a:p>
        </p:txBody>
      </p:sp>
      <p:sp>
        <p:nvSpPr>
          <p:cNvPr id="10" name="Content Placeholder 3"/>
          <p:cNvSpPr>
            <a:spLocks noGrp="1"/>
          </p:cNvSpPr>
          <p:nvPr>
            <p:ph sz="half" idx="15"/>
          </p:nvPr>
        </p:nvSpPr>
        <p:spPr>
          <a:xfrm>
            <a:off x="5588000" y="3429003"/>
            <a:ext cx="6197600" cy="3047999"/>
          </a:xfrm>
        </p:spPr>
        <p:txBody>
          <a:bodyPr anchor="ctr">
            <a:normAutofit/>
          </a:bodyPr>
          <a:lstStyle>
            <a:lvl1pPr>
              <a:defRPr sz="1830"/>
            </a:lvl1pPr>
            <a:lvl2pPr>
              <a:defRPr sz="2288"/>
            </a:lvl2pPr>
            <a:lvl3pPr>
              <a:defRPr sz="1830"/>
            </a:lvl3pPr>
            <a:lvl4pPr>
              <a:defRPr sz="1830"/>
            </a:lvl4pPr>
            <a:lvl5pPr>
              <a:defRPr sz="1830"/>
            </a:lvl5pPr>
            <a:lvl6pPr>
              <a:defRPr sz="1830"/>
            </a:lvl6pPr>
            <a:lvl7pPr>
              <a:defRPr sz="1830"/>
            </a:lvl7pPr>
            <a:lvl8pPr>
              <a:defRPr sz="1830"/>
            </a:lvl8pPr>
            <a:lvl9pPr>
              <a:defRPr sz="1830"/>
            </a:lvl9pPr>
          </a:lstStyle>
          <a:p>
            <a:pPr lvl="0"/>
            <a:r>
              <a:rPr lang="en-US" dirty="0"/>
              <a:t>Click to edit Master text styles</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82597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A6A3298-3CB4-4857-BF27-111CA48C0399}"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5954C0-2F54-4175-82CD-F2C940FFAF26}" type="slidenum">
              <a:rPr lang="en-US" smtClean="0"/>
              <a:t>‹#›</a:t>
            </a:fld>
            <a:endParaRPr lang="en-US"/>
          </a:p>
        </p:txBody>
      </p:sp>
    </p:spTree>
    <p:extLst>
      <p:ext uri="{BB962C8B-B14F-4D97-AF65-F5344CB8AC3E}">
        <p14:creationId xmlns:p14="http://schemas.microsoft.com/office/powerpoint/2010/main" val="2487009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6A3298-3CB4-4857-BF27-111CA48C0399}"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5954C0-2F54-4175-82CD-F2C940FFAF26}" type="slidenum">
              <a:rPr lang="en-US" smtClean="0"/>
              <a:t>‹#›</a:t>
            </a:fld>
            <a:endParaRPr lang="en-US"/>
          </a:p>
        </p:txBody>
      </p:sp>
    </p:spTree>
    <p:extLst>
      <p:ext uri="{BB962C8B-B14F-4D97-AF65-F5344CB8AC3E}">
        <p14:creationId xmlns:p14="http://schemas.microsoft.com/office/powerpoint/2010/main" val="1419180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6A3298-3CB4-4857-BF27-111CA48C0399}" type="datetimeFigureOut">
              <a:rPr lang="en-US" smtClean="0"/>
              <a:t>4/20/2023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5954C0-2F54-4175-82CD-F2C940FFAF26}" type="slidenum">
              <a:rPr lang="en-US" smtClean="0"/>
              <a:t>‹#›</a:t>
            </a:fld>
            <a:endParaRPr lang="en-US"/>
          </a:p>
        </p:txBody>
      </p:sp>
    </p:spTree>
    <p:extLst>
      <p:ext uri="{BB962C8B-B14F-4D97-AF65-F5344CB8AC3E}">
        <p14:creationId xmlns:p14="http://schemas.microsoft.com/office/powerpoint/2010/main" val="1203794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A6A3298-3CB4-4857-BF27-111CA48C0399}" type="datetimeFigureOut">
              <a:rPr lang="en-US" smtClean="0"/>
              <a:t>4/20/2023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5954C0-2F54-4175-82CD-F2C940FFAF26}" type="slidenum">
              <a:rPr lang="en-US" smtClean="0"/>
              <a:t>‹#›</a:t>
            </a:fld>
            <a:endParaRPr lang="en-US"/>
          </a:p>
        </p:txBody>
      </p:sp>
    </p:spTree>
    <p:extLst>
      <p:ext uri="{BB962C8B-B14F-4D97-AF65-F5344CB8AC3E}">
        <p14:creationId xmlns:p14="http://schemas.microsoft.com/office/powerpoint/2010/main" val="2749544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6A3298-3CB4-4857-BF27-111CA48C0399}" type="datetimeFigureOut">
              <a:rPr lang="en-US" smtClean="0"/>
              <a:t>4/20/2023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5954C0-2F54-4175-82CD-F2C940FFAF26}" type="slidenum">
              <a:rPr lang="en-US" smtClean="0"/>
              <a:t>‹#›</a:t>
            </a:fld>
            <a:endParaRPr lang="en-US"/>
          </a:p>
        </p:txBody>
      </p:sp>
    </p:spTree>
    <p:extLst>
      <p:ext uri="{BB962C8B-B14F-4D97-AF65-F5344CB8AC3E}">
        <p14:creationId xmlns:p14="http://schemas.microsoft.com/office/powerpoint/2010/main" val="3217723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6A3298-3CB4-4857-BF27-111CA48C0399}"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5954C0-2F54-4175-82CD-F2C940FFAF26}" type="slidenum">
              <a:rPr lang="en-US" smtClean="0"/>
              <a:t>‹#›</a:t>
            </a:fld>
            <a:endParaRPr lang="en-US"/>
          </a:p>
        </p:txBody>
      </p:sp>
    </p:spTree>
    <p:extLst>
      <p:ext uri="{BB962C8B-B14F-4D97-AF65-F5344CB8AC3E}">
        <p14:creationId xmlns:p14="http://schemas.microsoft.com/office/powerpoint/2010/main" val="2747527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6A3298-3CB4-4857-BF27-111CA48C0399}"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5954C0-2F54-4175-82CD-F2C940FFAF26}" type="slidenum">
              <a:rPr lang="en-US" smtClean="0"/>
              <a:t>‹#›</a:t>
            </a:fld>
            <a:endParaRPr lang="en-US"/>
          </a:p>
        </p:txBody>
      </p:sp>
    </p:spTree>
    <p:extLst>
      <p:ext uri="{BB962C8B-B14F-4D97-AF65-F5344CB8AC3E}">
        <p14:creationId xmlns:p14="http://schemas.microsoft.com/office/powerpoint/2010/main" val="1653189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6A3298-3CB4-4857-BF27-111CA48C0399}" type="datetimeFigureOut">
              <a:rPr lang="en-US" smtClean="0"/>
              <a:t>4/20/2023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5954C0-2F54-4175-82CD-F2C940FFAF26}" type="slidenum">
              <a:rPr lang="en-US" smtClean="0"/>
              <a:t>‹#›</a:t>
            </a:fld>
            <a:endParaRPr lang="en-US"/>
          </a:p>
        </p:txBody>
      </p:sp>
    </p:spTree>
    <p:extLst>
      <p:ext uri="{BB962C8B-B14F-4D97-AF65-F5344CB8AC3E}">
        <p14:creationId xmlns:p14="http://schemas.microsoft.com/office/powerpoint/2010/main" val="174001478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2" y="365127"/>
            <a:ext cx="10515600" cy="1325563"/>
          </a:xfrm>
          <a:prstGeom prst="rect">
            <a:avLst/>
          </a:prstGeom>
        </p:spPr>
        <p:txBody>
          <a:bodyPr vert="horz" lIns="74600" tIns="37300" rIns="74600" bIns="373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2" y="1825624"/>
            <a:ext cx="10515600" cy="4351340"/>
          </a:xfrm>
          <a:prstGeom prst="rect">
            <a:avLst/>
          </a:prstGeom>
        </p:spPr>
        <p:txBody>
          <a:bodyPr vert="horz" lIns="74600" tIns="37300" rIns="74600" bIns="3730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6"/>
          </a:xfrm>
          <a:prstGeom prst="rect">
            <a:avLst/>
          </a:prstGeom>
        </p:spPr>
        <p:txBody>
          <a:bodyPr vert="horz" lIns="74600" tIns="37300" rIns="74600" bIns="37300" rtlCol="0" anchor="ctr"/>
          <a:lstStyle>
            <a:lvl1pPr algn="l">
              <a:defRPr sz="1167">
                <a:solidFill>
                  <a:schemeClr val="tx1">
                    <a:tint val="75000"/>
                  </a:schemeClr>
                </a:solidFill>
              </a:defRPr>
            </a:lvl1pPr>
          </a:lstStyle>
          <a:p>
            <a:fld id="{73263CA4-42CB-AA4A-9FAE-F706C47A8902}" type="datetimeFigureOut">
              <a:rPr lang="en-US" smtClean="0"/>
              <a:t>4/20/2023</a:t>
            </a:fld>
            <a:endParaRPr lang="en-US"/>
          </a:p>
        </p:txBody>
      </p:sp>
      <p:sp>
        <p:nvSpPr>
          <p:cNvPr id="5" name="Footer Placeholder 4"/>
          <p:cNvSpPr>
            <a:spLocks noGrp="1"/>
          </p:cNvSpPr>
          <p:nvPr>
            <p:ph type="ftr" sz="quarter" idx="3"/>
          </p:nvPr>
        </p:nvSpPr>
        <p:spPr>
          <a:xfrm>
            <a:off x="4038602" y="6356352"/>
            <a:ext cx="4114800" cy="365126"/>
          </a:xfrm>
          <a:prstGeom prst="rect">
            <a:avLst/>
          </a:prstGeom>
        </p:spPr>
        <p:txBody>
          <a:bodyPr vert="horz" lIns="74600" tIns="37300" rIns="74600" bIns="37300" rtlCol="0" anchor="ctr"/>
          <a:lstStyle>
            <a:lvl1pPr algn="ctr">
              <a:defRPr sz="116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6"/>
          </a:xfrm>
          <a:prstGeom prst="rect">
            <a:avLst/>
          </a:prstGeom>
        </p:spPr>
        <p:txBody>
          <a:bodyPr vert="horz" lIns="74600" tIns="37300" rIns="74600" bIns="37300" rtlCol="0" anchor="ctr"/>
          <a:lstStyle>
            <a:lvl1pPr algn="r">
              <a:defRPr sz="1167">
                <a:solidFill>
                  <a:schemeClr val="tx1">
                    <a:tint val="75000"/>
                  </a:schemeClr>
                </a:solidFill>
              </a:defRPr>
            </a:lvl1pPr>
          </a:lstStyle>
          <a:p>
            <a:fld id="{E8B849D6-A2AF-EB40-A7CE-F623886AC525}" type="slidenum">
              <a:rPr lang="en-US" smtClean="0"/>
              <a:t>‹#›</a:t>
            </a:fld>
            <a:endParaRPr lang="en-US"/>
          </a:p>
        </p:txBody>
      </p:sp>
    </p:spTree>
    <p:extLst>
      <p:ext uri="{BB962C8B-B14F-4D97-AF65-F5344CB8AC3E}">
        <p14:creationId xmlns:p14="http://schemas.microsoft.com/office/powerpoint/2010/main" val="270493798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32512"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33130" indent="-233130" algn="l" defTabSz="932512" rtl="0" eaLnBrk="1" latinLnBrk="0" hangingPunct="1">
        <a:lnSpc>
          <a:spcPct val="90000"/>
        </a:lnSpc>
        <a:spcBef>
          <a:spcPts val="1020"/>
        </a:spcBef>
        <a:buFont typeface="Arial" panose="020B0604020202020204" pitchFamily="34" charset="0"/>
        <a:buChar char="•"/>
        <a:defRPr sz="2833" kern="1200">
          <a:solidFill>
            <a:schemeClr val="tx1"/>
          </a:solidFill>
          <a:latin typeface="+mn-lt"/>
          <a:ea typeface="+mn-ea"/>
          <a:cs typeface="+mn-cs"/>
        </a:defRPr>
      </a:lvl1pPr>
      <a:lvl2pPr marL="699386" indent="-233130" algn="l" defTabSz="932512" rtl="0" eaLnBrk="1" latinLnBrk="0" hangingPunct="1">
        <a:lnSpc>
          <a:spcPct val="90000"/>
        </a:lnSpc>
        <a:spcBef>
          <a:spcPts val="510"/>
        </a:spcBef>
        <a:buFont typeface="Arial" panose="020B0604020202020204" pitchFamily="34" charset="0"/>
        <a:buChar char="•"/>
        <a:defRPr sz="2333" kern="1200">
          <a:solidFill>
            <a:schemeClr val="tx1"/>
          </a:solidFill>
          <a:latin typeface="+mn-lt"/>
          <a:ea typeface="+mn-ea"/>
          <a:cs typeface="+mn-cs"/>
        </a:defRPr>
      </a:lvl2pPr>
      <a:lvl3pPr marL="1165642" indent="-233130" algn="l" defTabSz="932512" rtl="0" eaLnBrk="1" latinLnBrk="0" hangingPunct="1">
        <a:lnSpc>
          <a:spcPct val="90000"/>
        </a:lnSpc>
        <a:spcBef>
          <a:spcPts val="510"/>
        </a:spcBef>
        <a:buFont typeface="Arial" panose="020B0604020202020204" pitchFamily="34" charset="0"/>
        <a:buChar char="•"/>
        <a:defRPr sz="2167" kern="1200">
          <a:solidFill>
            <a:schemeClr val="tx1"/>
          </a:solidFill>
          <a:latin typeface="+mn-lt"/>
          <a:ea typeface="+mn-ea"/>
          <a:cs typeface="+mn-cs"/>
        </a:defRPr>
      </a:lvl3pPr>
      <a:lvl4pPr marL="1631898" indent="-233130" algn="l" defTabSz="932512" rtl="0" eaLnBrk="1" latinLnBrk="0" hangingPunct="1">
        <a:lnSpc>
          <a:spcPct val="90000"/>
        </a:lnSpc>
        <a:spcBef>
          <a:spcPts val="510"/>
        </a:spcBef>
        <a:buFont typeface="Arial" panose="020B0604020202020204" pitchFamily="34" charset="0"/>
        <a:buChar char="•"/>
        <a:defRPr sz="1833" kern="1200">
          <a:solidFill>
            <a:schemeClr val="tx1"/>
          </a:solidFill>
          <a:latin typeface="+mn-lt"/>
          <a:ea typeface="+mn-ea"/>
          <a:cs typeface="+mn-cs"/>
        </a:defRPr>
      </a:lvl4pPr>
      <a:lvl5pPr marL="2098155" indent="-233130" algn="l" defTabSz="932512" rtl="0" eaLnBrk="1" latinLnBrk="0" hangingPunct="1">
        <a:lnSpc>
          <a:spcPct val="90000"/>
        </a:lnSpc>
        <a:spcBef>
          <a:spcPts val="510"/>
        </a:spcBef>
        <a:buFont typeface="Arial" panose="020B0604020202020204" pitchFamily="34" charset="0"/>
        <a:buChar char="•"/>
        <a:defRPr sz="1833" kern="1200">
          <a:solidFill>
            <a:schemeClr val="tx1"/>
          </a:solidFill>
          <a:latin typeface="+mn-lt"/>
          <a:ea typeface="+mn-ea"/>
          <a:cs typeface="+mn-cs"/>
        </a:defRPr>
      </a:lvl5pPr>
      <a:lvl6pPr marL="2564411" indent="-233130" algn="l" defTabSz="932512" rtl="0" eaLnBrk="1" latinLnBrk="0" hangingPunct="1">
        <a:lnSpc>
          <a:spcPct val="90000"/>
        </a:lnSpc>
        <a:spcBef>
          <a:spcPts val="510"/>
        </a:spcBef>
        <a:buFont typeface="Arial" panose="020B0604020202020204" pitchFamily="34" charset="0"/>
        <a:buChar char="•"/>
        <a:defRPr sz="1833" kern="1200">
          <a:solidFill>
            <a:schemeClr val="tx1"/>
          </a:solidFill>
          <a:latin typeface="+mn-lt"/>
          <a:ea typeface="+mn-ea"/>
          <a:cs typeface="+mn-cs"/>
        </a:defRPr>
      </a:lvl6pPr>
      <a:lvl7pPr marL="3030669" indent="-233130" algn="l" defTabSz="932512" rtl="0" eaLnBrk="1" latinLnBrk="0" hangingPunct="1">
        <a:lnSpc>
          <a:spcPct val="90000"/>
        </a:lnSpc>
        <a:spcBef>
          <a:spcPts val="510"/>
        </a:spcBef>
        <a:buFont typeface="Arial" panose="020B0604020202020204" pitchFamily="34" charset="0"/>
        <a:buChar char="•"/>
        <a:defRPr sz="1833" kern="1200">
          <a:solidFill>
            <a:schemeClr val="tx1"/>
          </a:solidFill>
          <a:latin typeface="+mn-lt"/>
          <a:ea typeface="+mn-ea"/>
          <a:cs typeface="+mn-cs"/>
        </a:defRPr>
      </a:lvl7pPr>
      <a:lvl8pPr marL="3496925" indent="-233130" algn="l" defTabSz="932512" rtl="0" eaLnBrk="1" latinLnBrk="0" hangingPunct="1">
        <a:lnSpc>
          <a:spcPct val="90000"/>
        </a:lnSpc>
        <a:spcBef>
          <a:spcPts val="510"/>
        </a:spcBef>
        <a:buFont typeface="Arial" panose="020B0604020202020204" pitchFamily="34" charset="0"/>
        <a:buChar char="•"/>
        <a:defRPr sz="1833" kern="1200">
          <a:solidFill>
            <a:schemeClr val="tx1"/>
          </a:solidFill>
          <a:latin typeface="+mn-lt"/>
          <a:ea typeface="+mn-ea"/>
          <a:cs typeface="+mn-cs"/>
        </a:defRPr>
      </a:lvl8pPr>
      <a:lvl9pPr marL="3963181" indent="-233130" algn="l" defTabSz="932512" rtl="0" eaLnBrk="1" latinLnBrk="0" hangingPunct="1">
        <a:lnSpc>
          <a:spcPct val="90000"/>
        </a:lnSpc>
        <a:spcBef>
          <a:spcPts val="510"/>
        </a:spcBef>
        <a:buFont typeface="Arial" panose="020B0604020202020204" pitchFamily="34" charset="0"/>
        <a:buChar char="•"/>
        <a:defRPr sz="1833" kern="1200">
          <a:solidFill>
            <a:schemeClr val="tx1"/>
          </a:solidFill>
          <a:latin typeface="+mn-lt"/>
          <a:ea typeface="+mn-ea"/>
          <a:cs typeface="+mn-cs"/>
        </a:defRPr>
      </a:lvl9pPr>
    </p:bodyStyle>
    <p:otherStyle>
      <a:defPPr>
        <a:defRPr lang="en-US"/>
      </a:defPPr>
      <a:lvl1pPr marL="0" algn="l" defTabSz="932512" rtl="0" eaLnBrk="1" latinLnBrk="0" hangingPunct="1">
        <a:defRPr sz="1833" kern="1200">
          <a:solidFill>
            <a:schemeClr val="tx1"/>
          </a:solidFill>
          <a:latin typeface="+mn-lt"/>
          <a:ea typeface="+mn-ea"/>
          <a:cs typeface="+mn-cs"/>
        </a:defRPr>
      </a:lvl1pPr>
      <a:lvl2pPr marL="466256" algn="l" defTabSz="932512" rtl="0" eaLnBrk="1" latinLnBrk="0" hangingPunct="1">
        <a:defRPr sz="1833" kern="1200">
          <a:solidFill>
            <a:schemeClr val="tx1"/>
          </a:solidFill>
          <a:latin typeface="+mn-lt"/>
          <a:ea typeface="+mn-ea"/>
          <a:cs typeface="+mn-cs"/>
        </a:defRPr>
      </a:lvl2pPr>
      <a:lvl3pPr marL="932512" algn="l" defTabSz="932512" rtl="0" eaLnBrk="1" latinLnBrk="0" hangingPunct="1">
        <a:defRPr sz="1833" kern="1200">
          <a:solidFill>
            <a:schemeClr val="tx1"/>
          </a:solidFill>
          <a:latin typeface="+mn-lt"/>
          <a:ea typeface="+mn-ea"/>
          <a:cs typeface="+mn-cs"/>
        </a:defRPr>
      </a:lvl3pPr>
      <a:lvl4pPr marL="1398770" algn="l" defTabSz="932512" rtl="0" eaLnBrk="1" latinLnBrk="0" hangingPunct="1">
        <a:defRPr sz="1833" kern="1200">
          <a:solidFill>
            <a:schemeClr val="tx1"/>
          </a:solidFill>
          <a:latin typeface="+mn-lt"/>
          <a:ea typeface="+mn-ea"/>
          <a:cs typeface="+mn-cs"/>
        </a:defRPr>
      </a:lvl4pPr>
      <a:lvl5pPr marL="1865027" algn="l" defTabSz="932512" rtl="0" eaLnBrk="1" latinLnBrk="0" hangingPunct="1">
        <a:defRPr sz="1833" kern="1200">
          <a:solidFill>
            <a:schemeClr val="tx1"/>
          </a:solidFill>
          <a:latin typeface="+mn-lt"/>
          <a:ea typeface="+mn-ea"/>
          <a:cs typeface="+mn-cs"/>
        </a:defRPr>
      </a:lvl5pPr>
      <a:lvl6pPr marL="2331283" algn="l" defTabSz="932512" rtl="0" eaLnBrk="1" latinLnBrk="0" hangingPunct="1">
        <a:defRPr sz="1833" kern="1200">
          <a:solidFill>
            <a:schemeClr val="tx1"/>
          </a:solidFill>
          <a:latin typeface="+mn-lt"/>
          <a:ea typeface="+mn-ea"/>
          <a:cs typeface="+mn-cs"/>
        </a:defRPr>
      </a:lvl6pPr>
      <a:lvl7pPr marL="2797539" algn="l" defTabSz="932512" rtl="0" eaLnBrk="1" latinLnBrk="0" hangingPunct="1">
        <a:defRPr sz="1833" kern="1200">
          <a:solidFill>
            <a:schemeClr val="tx1"/>
          </a:solidFill>
          <a:latin typeface="+mn-lt"/>
          <a:ea typeface="+mn-ea"/>
          <a:cs typeface="+mn-cs"/>
        </a:defRPr>
      </a:lvl7pPr>
      <a:lvl8pPr marL="3263797" algn="l" defTabSz="932512" rtl="0" eaLnBrk="1" latinLnBrk="0" hangingPunct="1">
        <a:defRPr sz="1833" kern="1200">
          <a:solidFill>
            <a:schemeClr val="tx1"/>
          </a:solidFill>
          <a:latin typeface="+mn-lt"/>
          <a:ea typeface="+mn-ea"/>
          <a:cs typeface="+mn-cs"/>
        </a:defRPr>
      </a:lvl8pPr>
      <a:lvl9pPr marL="3730053" algn="l" defTabSz="932512" rtl="0" eaLnBrk="1" latinLnBrk="0" hangingPunct="1">
        <a:defRPr sz="183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vbica\AppData\Local\Microsoft\Windows\Temporary Internet Files\Content.Outlook\6NJZW32H\ACDIS-Pediatri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2" y="152135"/>
            <a:ext cx="12246858" cy="4427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89648" y="4579569"/>
            <a:ext cx="12102347" cy="1118319"/>
          </a:xfrm>
          <a:prstGeom prst="rect">
            <a:avLst/>
          </a:prstGeom>
          <a:noFill/>
        </p:spPr>
        <p:txBody>
          <a:bodyPr wrap="square" rtlCol="0">
            <a:spAutoFit/>
          </a:bodyPr>
          <a:lstStyle/>
          <a:p>
            <a:pPr algn="ctr" defTabSz="969814"/>
            <a:r>
              <a:rPr lang="en-US" sz="4000" b="1" dirty="0" smtClean="0">
                <a:solidFill>
                  <a:srgbClr val="FF0000"/>
                </a:solidFill>
                <a:latin typeface="Calibri"/>
              </a:rPr>
              <a:t>HOT TOPICS in Pediatric and Neonatal CDI- Episode I</a:t>
            </a:r>
            <a:endParaRPr lang="en-US" sz="4000" b="1" dirty="0">
              <a:solidFill>
                <a:srgbClr val="FF0000"/>
              </a:solidFill>
              <a:latin typeface="Calibri"/>
            </a:endParaRPr>
          </a:p>
          <a:p>
            <a:pPr algn="ctr" defTabSz="969814"/>
            <a:r>
              <a:rPr lang="en-US" sz="2667" b="1" dirty="0" smtClean="0">
                <a:solidFill>
                  <a:prstClr val="white"/>
                </a:solidFill>
                <a:latin typeface="Calibri"/>
              </a:rPr>
              <a:t>April 20, 2023</a:t>
            </a:r>
            <a:endParaRPr lang="en-US" sz="2667" b="1" dirty="0">
              <a:solidFill>
                <a:prstClr val="white"/>
              </a:solidFill>
              <a:latin typeface="Calibri"/>
            </a:endParaRPr>
          </a:p>
        </p:txBody>
      </p:sp>
      <p:sp>
        <p:nvSpPr>
          <p:cNvPr id="5" name="TextBox 4"/>
          <p:cNvSpPr txBox="1"/>
          <p:nvPr/>
        </p:nvSpPr>
        <p:spPr>
          <a:xfrm>
            <a:off x="89649" y="6068842"/>
            <a:ext cx="11987093" cy="400110"/>
          </a:xfrm>
          <a:prstGeom prst="rect">
            <a:avLst/>
          </a:prstGeom>
          <a:noFill/>
        </p:spPr>
        <p:txBody>
          <a:bodyPr wrap="square" rtlCol="0">
            <a:spAutoFit/>
          </a:bodyPr>
          <a:lstStyle/>
          <a:p>
            <a:pPr algn="ctr" defTabSz="969814"/>
            <a:r>
              <a:rPr lang="en-US" sz="2000" b="1" dirty="0">
                <a:solidFill>
                  <a:prstClr val="white"/>
                </a:solidFill>
                <a:latin typeface="Calibri"/>
              </a:rPr>
              <a:t>Valerie Bica   BSN, RN          Amy Bush BS, RN, MJ, CCDS, CCS          Jeff Morris  BSN, RN, CCDS, CCS</a:t>
            </a:r>
          </a:p>
        </p:txBody>
      </p:sp>
    </p:spTree>
    <p:extLst>
      <p:ext uri="{BB962C8B-B14F-4D97-AF65-F5344CB8AC3E}">
        <p14:creationId xmlns:p14="http://schemas.microsoft.com/office/powerpoint/2010/main" val="94279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4">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4">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6596" y="301924"/>
            <a:ext cx="11041811" cy="6709529"/>
          </a:xfrm>
          <a:prstGeom prst="rect">
            <a:avLst/>
          </a:prstGeom>
          <a:noFill/>
        </p:spPr>
        <p:txBody>
          <a:bodyPr wrap="square" rtlCol="0">
            <a:spAutoFit/>
          </a:bodyPr>
          <a:lstStyle/>
          <a:p>
            <a:pPr algn="ctr"/>
            <a:r>
              <a:rPr lang="en-US" dirty="0" smtClean="0"/>
              <a:t>Original Question:  </a:t>
            </a:r>
          </a:p>
          <a:p>
            <a:pPr algn="ctr"/>
            <a:r>
              <a:rPr lang="en-US" sz="2800" dirty="0" smtClean="0">
                <a:solidFill>
                  <a:srgbClr val="FF0000"/>
                </a:solidFill>
              </a:rPr>
              <a:t>What/when do you code for newborn resuscitation after birth?</a:t>
            </a:r>
          </a:p>
          <a:p>
            <a:endParaRPr lang="en-US" dirty="0"/>
          </a:p>
          <a:p>
            <a:r>
              <a:rPr lang="en-US" dirty="0" smtClean="0">
                <a:solidFill>
                  <a:srgbClr val="00B0F0"/>
                </a:solidFill>
              </a:rPr>
              <a:t>Clinical Situation:  Current institutional guideline states, can only pick up CPAP if &gt;5 minutes. </a:t>
            </a:r>
          </a:p>
          <a:p>
            <a:endParaRPr lang="en-US" dirty="0" smtClean="0">
              <a:solidFill>
                <a:srgbClr val="00B0F0"/>
              </a:solidFill>
            </a:endParaRPr>
          </a:p>
          <a:p>
            <a:r>
              <a:rPr lang="en-US" i="1" dirty="0" smtClean="0">
                <a:solidFill>
                  <a:srgbClr val="00B050"/>
                </a:solidFill>
              </a:rPr>
              <a:t>Coding Clinics:  </a:t>
            </a:r>
          </a:p>
          <a:p>
            <a:pPr marL="285750" indent="-285750">
              <a:buFont typeface="Arial" panose="020B0604020202020204" pitchFamily="34" charset="0"/>
              <a:buChar char="•"/>
            </a:pPr>
            <a:r>
              <a:rPr lang="en-US" i="1" dirty="0" smtClean="0">
                <a:solidFill>
                  <a:srgbClr val="00B050"/>
                </a:solidFill>
              </a:rPr>
              <a:t>2Q 2008 </a:t>
            </a:r>
            <a:r>
              <a:rPr lang="en-US" dirty="0" smtClean="0"/>
              <a:t>“The use of supplemental </a:t>
            </a:r>
            <a:r>
              <a:rPr lang="en-US" b="1" dirty="0" smtClean="0">
                <a:solidFill>
                  <a:srgbClr val="FFFF00"/>
                </a:solidFill>
              </a:rPr>
              <a:t>oxygen and bag ventilation</a:t>
            </a:r>
            <a:r>
              <a:rPr lang="en-US" dirty="0" smtClean="0">
                <a:solidFill>
                  <a:srgbClr val="FFFF00"/>
                </a:solidFill>
              </a:rPr>
              <a:t> </a:t>
            </a:r>
            <a:r>
              <a:rPr lang="en-US" dirty="0" smtClean="0"/>
              <a:t>is an </a:t>
            </a:r>
            <a:r>
              <a:rPr lang="en-US" b="1" dirty="0" smtClean="0">
                <a:solidFill>
                  <a:srgbClr val="FFFF00"/>
                </a:solidFill>
              </a:rPr>
              <a:t>integral</a:t>
            </a:r>
            <a:r>
              <a:rPr lang="en-US" dirty="0" smtClean="0"/>
              <a:t> part of the care of a newborn. Do not assign additional codes for the brief use of bag/mask ventilation and oxygen. Some newborns may experience difficulty transitioning to extrauterine life and may require a period of supplemental oxygen, and spontaneous respirations can often be stimulated using a manual resuscitation bag and face mask (BMV). In most cases, infants respond to these measures with no further interventions. </a:t>
            </a:r>
            <a:r>
              <a:rPr lang="en-US" b="1" dirty="0" smtClean="0">
                <a:solidFill>
                  <a:srgbClr val="FFFF00"/>
                </a:solidFill>
              </a:rPr>
              <a:t>In cases where they do not respond and mechanical ventilation is required, the mechanical ventilation codes should be used</a:t>
            </a:r>
            <a:r>
              <a:rPr lang="en-US" b="1" dirty="0" smtClean="0"/>
              <a:t>. </a:t>
            </a:r>
          </a:p>
          <a:p>
            <a:endParaRPr lang="en-US" b="1" dirty="0"/>
          </a:p>
          <a:p>
            <a:pPr marL="285750" indent="-285750">
              <a:buFont typeface="Arial" panose="020B0604020202020204" pitchFamily="34" charset="0"/>
              <a:buChar char="•"/>
            </a:pPr>
            <a:r>
              <a:rPr lang="en-US" i="1" dirty="0" smtClean="0">
                <a:solidFill>
                  <a:srgbClr val="00B050"/>
                </a:solidFill>
              </a:rPr>
              <a:t>1Q </a:t>
            </a:r>
            <a:r>
              <a:rPr lang="en-US" i="1" dirty="0">
                <a:solidFill>
                  <a:srgbClr val="00B050"/>
                </a:solidFill>
              </a:rPr>
              <a:t>2017 </a:t>
            </a:r>
            <a:r>
              <a:rPr lang="en-US" dirty="0"/>
              <a:t>“</a:t>
            </a:r>
            <a:r>
              <a:rPr lang="en-US" b="1" dirty="0">
                <a:solidFill>
                  <a:srgbClr val="FFFF00"/>
                </a:solidFill>
              </a:rPr>
              <a:t>Do not assign a code for the brief use of PPV</a:t>
            </a:r>
            <a:r>
              <a:rPr lang="en-US" b="1" dirty="0"/>
              <a:t> </a:t>
            </a:r>
            <a:r>
              <a:rPr lang="en-US" dirty="0"/>
              <a:t>that is done for resuscitation, as it is considered inherent to the delivery</a:t>
            </a:r>
            <a:r>
              <a:rPr lang="en-US" dirty="0" smtClean="0"/>
              <a:t>.”</a:t>
            </a:r>
          </a:p>
          <a:p>
            <a:r>
              <a:rPr lang="en-US" dirty="0"/>
              <a:t>      “NIV is not mechanical ventilation. If a newborn receives </a:t>
            </a:r>
            <a:r>
              <a:rPr lang="en-US" b="1" dirty="0">
                <a:solidFill>
                  <a:srgbClr val="FFFF00"/>
                </a:solidFill>
              </a:rPr>
              <a:t>ongoing ventilatory assistance using NIV, it should be coded</a:t>
            </a:r>
            <a:r>
              <a:rPr lang="en-US" dirty="0"/>
              <a:t>. However, if NIV is briefly administered to the newborn for the purpose of resuscitation, it is not coded</a:t>
            </a:r>
            <a:r>
              <a:rPr lang="en-US" dirty="0" smtClean="0"/>
              <a:t>.”</a:t>
            </a:r>
          </a:p>
          <a:p>
            <a:pPr marL="171450" indent="-171450">
              <a:buFontTx/>
              <a:buChar char="-"/>
            </a:pPr>
            <a:r>
              <a:rPr lang="en-US" sz="1200" i="1" dirty="0" smtClean="0"/>
              <a:t>Courtesy of Amy Langone</a:t>
            </a:r>
          </a:p>
          <a:p>
            <a:endParaRPr lang="en-US" sz="1200" i="1" dirty="0"/>
          </a:p>
          <a:p>
            <a:r>
              <a:rPr lang="en-US" dirty="0" smtClean="0"/>
              <a:t>Neonatal Resuscitation Program- AAP</a:t>
            </a:r>
          </a:p>
          <a:p>
            <a:pPr marL="285750" indent="-285750">
              <a:buFont typeface="Arial" panose="020B0604020202020204" pitchFamily="34" charset="0"/>
              <a:buChar char="•"/>
            </a:pPr>
            <a:r>
              <a:rPr lang="en-US" dirty="0"/>
              <a:t>The NRP actually states in one of their test questions that providing CPAP/PPV is indicative of respiratory failure (they specifically say respiratory failure) after </a:t>
            </a:r>
            <a:r>
              <a:rPr lang="en-US" dirty="0" smtClean="0"/>
              <a:t>delivery…</a:t>
            </a:r>
          </a:p>
          <a:p>
            <a:pPr marL="285750" indent="-285750">
              <a:buFont typeface="Arial" panose="020B0604020202020204" pitchFamily="34" charset="0"/>
              <a:buChar char="•"/>
            </a:pPr>
            <a:r>
              <a:rPr lang="en-US" dirty="0" smtClean="0"/>
              <a:t>Coding Clinic is pending to clarify the older coding clinics.</a:t>
            </a:r>
          </a:p>
          <a:p>
            <a:r>
              <a:rPr lang="en-US" sz="1200" i="1" dirty="0" smtClean="0"/>
              <a:t>- Courtesy of Dana Howard</a:t>
            </a:r>
            <a:endParaRPr lang="en-US" sz="1200" i="1" dirty="0"/>
          </a:p>
        </p:txBody>
      </p:sp>
    </p:spTree>
    <p:extLst>
      <p:ext uri="{BB962C8B-B14F-4D97-AF65-F5344CB8AC3E}">
        <p14:creationId xmlns:p14="http://schemas.microsoft.com/office/powerpoint/2010/main" val="25929050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8354" y="862641"/>
            <a:ext cx="11041811" cy="5324535"/>
          </a:xfrm>
          <a:prstGeom prst="rect">
            <a:avLst/>
          </a:prstGeom>
          <a:noFill/>
        </p:spPr>
        <p:txBody>
          <a:bodyPr wrap="square" rtlCol="0">
            <a:spAutoFit/>
          </a:bodyPr>
          <a:lstStyle/>
          <a:p>
            <a:pPr algn="ctr"/>
            <a:r>
              <a:rPr lang="en-US" dirty="0" smtClean="0"/>
              <a:t>Original Question:  </a:t>
            </a:r>
          </a:p>
          <a:p>
            <a:pPr algn="ctr"/>
            <a:r>
              <a:rPr lang="en-US" sz="2800" dirty="0" smtClean="0">
                <a:solidFill>
                  <a:srgbClr val="FF0000"/>
                </a:solidFill>
              </a:rPr>
              <a:t>What/when do you code for newborn resuscitation after birth?</a:t>
            </a:r>
          </a:p>
          <a:p>
            <a:endParaRPr lang="en-US" dirty="0"/>
          </a:p>
          <a:p>
            <a:r>
              <a:rPr lang="en-US" dirty="0" smtClean="0">
                <a:solidFill>
                  <a:srgbClr val="00B0F0"/>
                </a:solidFill>
              </a:rPr>
              <a:t>Clinical Situation:  Current institutional guideline states, can only pick up CPAP if &gt;5 minutes. </a:t>
            </a:r>
          </a:p>
          <a:p>
            <a:endParaRPr lang="en-US" dirty="0" smtClean="0">
              <a:solidFill>
                <a:srgbClr val="00B0F0"/>
              </a:solidFill>
            </a:endParaRPr>
          </a:p>
          <a:p>
            <a:r>
              <a:rPr lang="en-US" dirty="0" smtClean="0"/>
              <a:t>Some Clinical Considerations:</a:t>
            </a:r>
          </a:p>
          <a:p>
            <a:pPr marL="285750" indent="-285750">
              <a:buFont typeface="Arial" panose="020B0604020202020204" pitchFamily="34" charset="0"/>
              <a:buChar char="•"/>
            </a:pPr>
            <a:r>
              <a:rPr lang="en-US" dirty="0" smtClean="0"/>
              <a:t>According to NRP normal transition= warming, stimulation, bulb suctioning</a:t>
            </a:r>
          </a:p>
          <a:p>
            <a:pPr marL="285750" indent="-285750">
              <a:buFont typeface="Arial" panose="020B0604020202020204" pitchFamily="34" charset="0"/>
              <a:buChar char="•"/>
            </a:pPr>
            <a:r>
              <a:rPr lang="en-US" dirty="0" smtClean="0"/>
              <a:t>Cord ABG/VBG:  If cord ABG is significantly more acidotic than the VBG that would be indicative of acute fetal distress or if both are acidotic could be an indication of chronic fetal distress/hypoxia.</a:t>
            </a:r>
          </a:p>
          <a:p>
            <a:pPr marL="285750" indent="-285750">
              <a:buFont typeface="Arial" panose="020B0604020202020204" pitchFamily="34" charset="0"/>
              <a:buChar char="•"/>
            </a:pPr>
            <a:r>
              <a:rPr lang="en-US" dirty="0" smtClean="0"/>
              <a:t>Consider if the infant did not receive the total 60 seconds of delayed cord clamping and the reason</a:t>
            </a:r>
          </a:p>
          <a:p>
            <a:pPr marL="285750" indent="-285750">
              <a:buFont typeface="Arial" panose="020B0604020202020204" pitchFamily="34" charset="0"/>
              <a:buChar char="•"/>
            </a:pPr>
            <a:r>
              <a:rPr lang="en-US" dirty="0" smtClean="0"/>
              <a:t>Look for documentation of decelerations or other signs of fetal distress/hypoxia, NICU documentation of non-reassuring fetal status</a:t>
            </a:r>
          </a:p>
          <a:p>
            <a:pPr marL="285750" indent="-285750">
              <a:buFont typeface="Arial" panose="020B0604020202020204" pitchFamily="34" charset="0"/>
              <a:buChar char="•"/>
            </a:pPr>
            <a:r>
              <a:rPr lang="en-US" dirty="0" smtClean="0"/>
              <a:t>It can be difficult getting clarity through queries on these cases when multiple providers are involved in the infant’s care</a:t>
            </a:r>
          </a:p>
          <a:p>
            <a:pPr marL="171450" indent="-171450">
              <a:buFontTx/>
              <a:buChar char="-"/>
            </a:pPr>
            <a:r>
              <a:rPr lang="en-US" sz="1200" i="1" dirty="0" smtClean="0"/>
              <a:t>Courtesy of Dana Howard</a:t>
            </a:r>
          </a:p>
          <a:p>
            <a:pPr marL="171450" indent="-171450">
              <a:buFontTx/>
              <a:buChar char="-"/>
            </a:pPr>
            <a:endParaRPr lang="en-US" sz="1200" i="1" dirty="0"/>
          </a:p>
          <a:p>
            <a:r>
              <a:rPr lang="en-US" dirty="0" smtClean="0"/>
              <a:t>Other responses represented institutional-specific practices and personal experiences. We do not currently have a universal definition upon which to base practice (as with many pediatric conditions). It does appear that denials based on this issue seem to not occur, at least from the responders. </a:t>
            </a:r>
          </a:p>
        </p:txBody>
      </p:sp>
    </p:spTree>
    <p:extLst>
      <p:ext uri="{BB962C8B-B14F-4D97-AF65-F5344CB8AC3E}">
        <p14:creationId xmlns:p14="http://schemas.microsoft.com/office/powerpoint/2010/main" val="3909392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spect="1"/>
          </p:cNvSpPr>
          <p:nvPr/>
        </p:nvSpPr>
        <p:spPr>
          <a:xfrm>
            <a:off x="638354" y="862641"/>
            <a:ext cx="6664005" cy="5447645"/>
          </a:xfrm>
          <a:prstGeom prst="rect">
            <a:avLst/>
          </a:prstGeom>
          <a:noFill/>
        </p:spPr>
        <p:txBody>
          <a:bodyPr wrap="square" rtlCol="0">
            <a:spAutoFit/>
          </a:bodyPr>
          <a:lstStyle/>
          <a:p>
            <a:r>
              <a:rPr lang="en-US" dirty="0" smtClean="0"/>
              <a:t>Some More Clinical Considerations:</a:t>
            </a:r>
          </a:p>
          <a:p>
            <a:endParaRPr lang="en-US" dirty="0"/>
          </a:p>
          <a:p>
            <a:endParaRPr lang="en-US" dirty="0" smtClean="0"/>
          </a:p>
          <a:p>
            <a:r>
              <a:rPr lang="en-US" dirty="0" smtClean="0">
                <a:solidFill>
                  <a:srgbClr val="FFFF00"/>
                </a:solidFill>
              </a:rPr>
              <a:t>Is this the point at which “normal” resuscitation ends?</a:t>
            </a:r>
          </a:p>
          <a:p>
            <a:r>
              <a:rPr lang="en-US" dirty="0" smtClean="0">
                <a:solidFill>
                  <a:srgbClr val="FFFF00"/>
                </a:solidFill>
              </a:rPr>
              <a:t>Clinically, perhaps, but we still have to use the coding</a:t>
            </a:r>
          </a:p>
          <a:p>
            <a:r>
              <a:rPr lang="en-US" dirty="0" smtClean="0">
                <a:solidFill>
                  <a:srgbClr val="FFFF00"/>
                </a:solidFill>
              </a:rPr>
              <a:t>Guidelines and Coding Clinic guidance to determine how</a:t>
            </a:r>
          </a:p>
          <a:p>
            <a:r>
              <a:rPr lang="en-US" dirty="0" smtClean="0">
                <a:solidFill>
                  <a:srgbClr val="FFFF00"/>
                </a:solidFill>
              </a:rPr>
              <a:t>to code the clinical situation.</a:t>
            </a:r>
            <a:endParaRPr lang="en-US" dirty="0">
              <a:solidFill>
                <a:srgbClr val="FFFF00"/>
              </a:solidFill>
            </a:endParaRPr>
          </a:p>
          <a:p>
            <a:pPr marL="171450" indent="-171450">
              <a:buFontTx/>
              <a:buChar char="-"/>
            </a:pPr>
            <a:r>
              <a:rPr lang="en-US" sz="1200" i="1" dirty="0" smtClean="0"/>
              <a:t>NALS criteria Courtesy of Cara Parker</a:t>
            </a:r>
          </a:p>
          <a:p>
            <a:pPr marL="171450" indent="-171450">
              <a:buFontTx/>
              <a:buChar char="-"/>
            </a:pPr>
            <a:endParaRPr lang="en-US" sz="1200" i="1"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Other responses represented institutional-specific practices and personal experiences. We do not currently have a universal definition for CDI upon which to base practice (as with many pediatric conditions). It does appear that denials based on this issue are not common per the </a:t>
            </a:r>
            <a:r>
              <a:rPr lang="en-US" dirty="0" err="1" smtClean="0"/>
              <a:t>respondees</a:t>
            </a:r>
            <a:r>
              <a:rPr lang="en-US" dirty="0" smtClean="0"/>
              <a:t>.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91601" y="0"/>
            <a:ext cx="4297394" cy="6712268"/>
          </a:xfrm>
          <a:prstGeom prst="rect">
            <a:avLst/>
          </a:prstGeom>
        </p:spPr>
      </p:pic>
      <p:sp>
        <p:nvSpPr>
          <p:cNvPr id="4" name="Right Arrow 3"/>
          <p:cNvSpPr/>
          <p:nvPr/>
        </p:nvSpPr>
        <p:spPr>
          <a:xfrm>
            <a:off x="7000875" y="1924050"/>
            <a:ext cx="45719"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6339812" y="1727453"/>
            <a:ext cx="978408" cy="4846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0506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5"/>
                                        </p:tgtEl>
                                      </p:cBhvr>
                                    </p:animEffect>
                                    <p:animScale>
                                      <p:cBhvr>
                                        <p:cTn id="7"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8354" y="862641"/>
            <a:ext cx="11041811" cy="3570208"/>
          </a:xfrm>
          <a:prstGeom prst="rect">
            <a:avLst/>
          </a:prstGeom>
          <a:noFill/>
        </p:spPr>
        <p:txBody>
          <a:bodyPr wrap="square" rtlCol="0">
            <a:spAutoFit/>
          </a:bodyPr>
          <a:lstStyle/>
          <a:p>
            <a:pPr algn="ctr"/>
            <a:r>
              <a:rPr lang="en-US" dirty="0" smtClean="0"/>
              <a:t>Original Question:  </a:t>
            </a:r>
          </a:p>
          <a:p>
            <a:pPr algn="ctr"/>
            <a:r>
              <a:rPr lang="en-US" sz="2800" dirty="0" smtClean="0">
                <a:solidFill>
                  <a:srgbClr val="FF0000"/>
                </a:solidFill>
              </a:rPr>
              <a:t>Special Delivery:  Capturing NICU involvement in the delivery room</a:t>
            </a:r>
          </a:p>
          <a:p>
            <a:endParaRPr lang="en-US" dirty="0"/>
          </a:p>
          <a:p>
            <a:r>
              <a:rPr lang="en-US" dirty="0" smtClean="0">
                <a:solidFill>
                  <a:srgbClr val="00B0F0"/>
                </a:solidFill>
              </a:rPr>
              <a:t>Clinical Situation:  “NICU called to delivery for…” and the delivery ends up being normal. Coding guidelines say we can add for conditions that require clinical evaluation, increased nursing care/monitoring, or require resource utilization.</a:t>
            </a:r>
          </a:p>
          <a:p>
            <a:endParaRPr lang="en-US" dirty="0" smtClean="0">
              <a:solidFill>
                <a:srgbClr val="00B0F0"/>
              </a:solidFill>
            </a:endParaRPr>
          </a:p>
          <a:p>
            <a:endParaRPr lang="en-US" dirty="0">
              <a:solidFill>
                <a:srgbClr val="00B0F0"/>
              </a:solidFill>
            </a:endParaRPr>
          </a:p>
          <a:p>
            <a:r>
              <a:rPr lang="en-US" dirty="0" smtClean="0"/>
              <a:t>I think this question has probably been answered through the process of analyzing normal resuscitation. Does anyone have anything to add to this?</a:t>
            </a:r>
          </a:p>
          <a:p>
            <a:endParaRPr lang="en-US" dirty="0"/>
          </a:p>
          <a:p>
            <a:r>
              <a:rPr lang="en-US" sz="1200" i="1" dirty="0" smtClean="0"/>
              <a:t>- Courtesy of Candace Dowhaniuk</a:t>
            </a:r>
          </a:p>
        </p:txBody>
      </p:sp>
    </p:spTree>
    <p:extLst>
      <p:ext uri="{BB962C8B-B14F-4D97-AF65-F5344CB8AC3E}">
        <p14:creationId xmlns:p14="http://schemas.microsoft.com/office/powerpoint/2010/main" val="23199895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8852" y="86264"/>
            <a:ext cx="9144000" cy="1233577"/>
          </a:xfrm>
        </p:spPr>
        <p:txBody>
          <a:bodyPr>
            <a:noAutofit/>
          </a:bodyPr>
          <a:lstStyle/>
          <a:p>
            <a:r>
              <a:rPr lang="en-US" sz="4000" b="1" dirty="0" smtClean="0">
                <a:solidFill>
                  <a:srgbClr val="FF0000"/>
                </a:solidFill>
              </a:rPr>
              <a:t>Late Metabolic Acidosis of the Newborn:  How late is late?</a:t>
            </a:r>
            <a:endParaRPr lang="en-US" sz="4000" b="1" dirty="0">
              <a:solidFill>
                <a:srgbClr val="FF0000"/>
              </a:solidFill>
            </a:endParaRPr>
          </a:p>
        </p:txBody>
      </p:sp>
      <p:sp>
        <p:nvSpPr>
          <p:cNvPr id="5" name="TextBox 4"/>
          <p:cNvSpPr txBox="1"/>
          <p:nvPr/>
        </p:nvSpPr>
        <p:spPr>
          <a:xfrm>
            <a:off x="577969" y="1319841"/>
            <a:ext cx="11041811" cy="5724644"/>
          </a:xfrm>
          <a:prstGeom prst="rect">
            <a:avLst/>
          </a:prstGeom>
          <a:noFill/>
        </p:spPr>
        <p:txBody>
          <a:bodyPr wrap="square" rtlCol="0">
            <a:spAutoFit/>
          </a:bodyPr>
          <a:lstStyle/>
          <a:p>
            <a:pPr algn="ctr"/>
            <a:r>
              <a:rPr lang="en-US" dirty="0" smtClean="0"/>
              <a:t>Original Question:  </a:t>
            </a:r>
          </a:p>
          <a:p>
            <a:pPr algn="ctr"/>
            <a:r>
              <a:rPr lang="en-US" dirty="0" smtClean="0">
                <a:solidFill>
                  <a:srgbClr val="FF0000"/>
                </a:solidFill>
              </a:rPr>
              <a:t>What is the criteria to determine if a neonate has late metabolic acidosis (P74.0) vs. Newborn acidosis (P84.0)</a:t>
            </a:r>
          </a:p>
          <a:p>
            <a:endParaRPr lang="en-US" dirty="0" smtClean="0">
              <a:solidFill>
                <a:srgbClr val="00B0F0"/>
              </a:solidFill>
            </a:endParaRPr>
          </a:p>
          <a:p>
            <a:r>
              <a:rPr lang="en-US" dirty="0" smtClean="0"/>
              <a:t>Some information from Up-To-Date and an institutional resource:</a:t>
            </a:r>
          </a:p>
          <a:p>
            <a:pPr marL="285750" indent="-285750">
              <a:buFont typeface="Arial" panose="020B0604020202020204" pitchFamily="34" charset="0"/>
              <a:buChar char="•"/>
            </a:pPr>
            <a:r>
              <a:rPr lang="en-US" dirty="0" smtClean="0"/>
              <a:t>Late Metabolic Acidosis- Occurs 2-3 weeks of age, healthy LBW infant who fails to grow and has a base deficit in excess of 5 </a:t>
            </a:r>
            <a:r>
              <a:rPr lang="en-US" dirty="0" err="1" smtClean="0"/>
              <a:t>mEq</a:t>
            </a:r>
            <a:r>
              <a:rPr lang="en-US" dirty="0" smtClean="0"/>
              <a:t>/l (CO2 Total less than 21mm). Typically have elevated kidney acid, may be asymptomatic. Causes include pyloric stenosis, metabolic disorder, dehydration, diarrhea, sepsis. Confirmed via blood gas analysis.</a:t>
            </a:r>
          </a:p>
          <a:p>
            <a:pPr marL="285750" indent="-285750">
              <a:buFont typeface="Arial" panose="020B0604020202020204" pitchFamily="34" charset="0"/>
              <a:buChar char="•"/>
            </a:pPr>
            <a:r>
              <a:rPr lang="en-US" dirty="0" smtClean="0"/>
              <a:t>Metabolic Acidosis- Occurs within 24-48 hours of birth, common symptoms are ketoacidosis, </a:t>
            </a:r>
            <a:r>
              <a:rPr lang="en-US" dirty="0" err="1" smtClean="0"/>
              <a:t>hypotonia</a:t>
            </a:r>
            <a:r>
              <a:rPr lang="en-US" dirty="0" smtClean="0"/>
              <a:t>, dehydration, lethargy, loss of appetite, unusual odor. Decreased pH, normal Co2, decreased HCO3. </a:t>
            </a:r>
          </a:p>
          <a:p>
            <a:pPr marL="171450" indent="-171450">
              <a:buFontTx/>
              <a:buChar char="-"/>
            </a:pPr>
            <a:r>
              <a:rPr lang="en-US" sz="1200" i="1" dirty="0" smtClean="0"/>
              <a:t>Courtesy of Catherine Lloyd</a:t>
            </a:r>
          </a:p>
          <a:p>
            <a:endParaRPr lang="en-US" sz="1200" i="1" dirty="0"/>
          </a:p>
          <a:p>
            <a:r>
              <a:rPr lang="en-US" dirty="0" smtClean="0"/>
              <a:t>Coding Clinic Response Received:</a:t>
            </a:r>
          </a:p>
          <a:p>
            <a:pPr marL="285750" indent="-285750">
              <a:buFont typeface="Arial" panose="020B0604020202020204" pitchFamily="34" charset="0"/>
              <a:buChar char="•"/>
            </a:pPr>
            <a:r>
              <a:rPr lang="en-US" dirty="0" smtClean="0"/>
              <a:t>2020:  Category P19, Metabolic acidemia in newborn was indexed as follows:</a:t>
            </a:r>
          </a:p>
          <a:p>
            <a:r>
              <a:rPr lang="en-US" dirty="0"/>
              <a:t> </a:t>
            </a:r>
            <a:r>
              <a:rPr lang="en-US" dirty="0" smtClean="0"/>
              <a:t>    Acidemia</a:t>
            </a:r>
          </a:p>
          <a:p>
            <a:r>
              <a:rPr lang="en-US" dirty="0"/>
              <a:t> </a:t>
            </a:r>
            <a:r>
              <a:rPr lang="en-US" dirty="0" smtClean="0"/>
              <a:t>    - metabolic (newborn) P19.9</a:t>
            </a:r>
          </a:p>
          <a:p>
            <a:r>
              <a:rPr lang="en-US" dirty="0"/>
              <a:t> </a:t>
            </a:r>
            <a:r>
              <a:rPr lang="en-US" dirty="0" smtClean="0"/>
              <a:t>    -- first noted before onset of labor P19.0</a:t>
            </a:r>
          </a:p>
          <a:p>
            <a:r>
              <a:rPr lang="en-US" dirty="0"/>
              <a:t> </a:t>
            </a:r>
            <a:r>
              <a:rPr lang="en-US" dirty="0" smtClean="0"/>
              <a:t>    -- first noted during labor P19.1</a:t>
            </a:r>
          </a:p>
          <a:p>
            <a:r>
              <a:rPr lang="en-US" dirty="0"/>
              <a:t> </a:t>
            </a:r>
            <a:r>
              <a:rPr lang="en-US" dirty="0" smtClean="0"/>
              <a:t>    -- noted at birth P19.2</a:t>
            </a:r>
          </a:p>
          <a:p>
            <a:r>
              <a:rPr lang="en-US" dirty="0"/>
              <a:t> </a:t>
            </a:r>
            <a:r>
              <a:rPr lang="en-US" dirty="0" smtClean="0"/>
              <a:t>    The excludes 1 note at P74.0, Late metabolic acidosis of newborn, references category P19, for metabolic acidosis of newborn.</a:t>
            </a:r>
          </a:p>
          <a:p>
            <a:r>
              <a:rPr lang="en-US" sz="1200" i="1" dirty="0" smtClean="0"/>
              <a:t>- Courtesy of Deb Clark</a:t>
            </a:r>
          </a:p>
        </p:txBody>
      </p:sp>
    </p:spTree>
    <p:extLst>
      <p:ext uri="{BB962C8B-B14F-4D97-AF65-F5344CB8AC3E}">
        <p14:creationId xmlns:p14="http://schemas.microsoft.com/office/powerpoint/2010/main" val="181706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8852" y="86264"/>
            <a:ext cx="9144000" cy="1233577"/>
          </a:xfrm>
        </p:spPr>
        <p:txBody>
          <a:bodyPr>
            <a:noAutofit/>
          </a:bodyPr>
          <a:lstStyle/>
          <a:p>
            <a:r>
              <a:rPr lang="en-US" sz="4000" b="1" dirty="0" smtClean="0">
                <a:solidFill>
                  <a:srgbClr val="FF0000"/>
                </a:solidFill>
              </a:rPr>
              <a:t>Late Metabolic Acidosis of the Newborn:  How late is late?</a:t>
            </a:r>
            <a:endParaRPr lang="en-US" sz="4000" b="1" dirty="0">
              <a:solidFill>
                <a:srgbClr val="FF0000"/>
              </a:solidFill>
            </a:endParaRPr>
          </a:p>
        </p:txBody>
      </p:sp>
      <p:sp>
        <p:nvSpPr>
          <p:cNvPr id="5" name="TextBox 4"/>
          <p:cNvSpPr txBox="1"/>
          <p:nvPr/>
        </p:nvSpPr>
        <p:spPr>
          <a:xfrm>
            <a:off x="629728" y="2260121"/>
            <a:ext cx="11041811" cy="4031873"/>
          </a:xfrm>
          <a:prstGeom prst="rect">
            <a:avLst/>
          </a:prstGeom>
          <a:noFill/>
        </p:spPr>
        <p:txBody>
          <a:bodyPr wrap="square" rtlCol="0">
            <a:spAutoFit/>
          </a:bodyPr>
          <a:lstStyle/>
          <a:p>
            <a:pPr algn="ctr"/>
            <a:r>
              <a:rPr lang="en-US" dirty="0" smtClean="0"/>
              <a:t>Original Question:  </a:t>
            </a:r>
          </a:p>
          <a:p>
            <a:pPr algn="ctr"/>
            <a:r>
              <a:rPr lang="en-US" dirty="0" smtClean="0">
                <a:solidFill>
                  <a:srgbClr val="FF0000"/>
                </a:solidFill>
              </a:rPr>
              <a:t>What is the criteria to determine if a neonate has late metabolic acidosis (P74.0) vs. Newborn acidosis (P84.0)</a:t>
            </a:r>
          </a:p>
          <a:p>
            <a:endParaRPr lang="en-US" dirty="0" smtClean="0">
              <a:solidFill>
                <a:srgbClr val="00B0F0"/>
              </a:solidFill>
            </a:endParaRPr>
          </a:p>
          <a:p>
            <a:r>
              <a:rPr lang="en-US" dirty="0" smtClean="0"/>
              <a:t>Some information from a NICU Clinical Medical Director:</a:t>
            </a:r>
          </a:p>
          <a:p>
            <a:pPr marL="171450" indent="-171450">
              <a:buFont typeface="Arial" panose="020B0604020202020204" pitchFamily="34" charset="0"/>
              <a:buChar char="•"/>
            </a:pPr>
            <a:r>
              <a:rPr lang="en-US" dirty="0" smtClean="0"/>
              <a:t>Agrees the scholarly literature on this issue is very dates, which was my conclusion (end of 1970s). </a:t>
            </a:r>
          </a:p>
          <a:p>
            <a:pPr marL="171450" indent="-171450">
              <a:buFont typeface="Arial" panose="020B0604020202020204" pitchFamily="34" charset="0"/>
              <a:buChar char="•"/>
            </a:pPr>
            <a:r>
              <a:rPr lang="en-US" dirty="0" smtClean="0"/>
              <a:t>In practice, any infant more than a few weeks off TPN generally does not have significant acidosis. If they do, there is generally some underlying issue (metabolic, endocrine, renal). </a:t>
            </a:r>
          </a:p>
          <a:p>
            <a:pPr marL="171450" indent="-171450">
              <a:buFont typeface="Arial" panose="020B0604020202020204" pitchFamily="34" charset="0"/>
              <a:buChar char="•"/>
            </a:pPr>
            <a:r>
              <a:rPr lang="en-US" dirty="0" smtClean="0"/>
              <a:t>Often will add metabolic acidosis to the problem list, not from the perspective of coding, but so clinically everyone is on the same page.</a:t>
            </a:r>
          </a:p>
          <a:p>
            <a:pPr marL="171450" indent="-171450">
              <a:buFontTx/>
              <a:buChar char="-"/>
            </a:pPr>
            <a:r>
              <a:rPr lang="en-US" sz="1200" i="1" dirty="0" smtClean="0"/>
              <a:t>Contributed by Amy </a:t>
            </a:r>
            <a:r>
              <a:rPr lang="en-US" sz="1200" i="1" dirty="0" smtClean="0"/>
              <a:t>Bush</a:t>
            </a:r>
          </a:p>
          <a:p>
            <a:pPr marL="171450" indent="-171450">
              <a:buFontTx/>
              <a:buChar char="-"/>
            </a:pPr>
            <a:endParaRPr lang="en-US" sz="1200" i="1" dirty="0"/>
          </a:p>
          <a:p>
            <a:pPr marL="171450" indent="-171450">
              <a:buFontTx/>
              <a:buChar char="-"/>
            </a:pPr>
            <a:endParaRPr lang="en-US" sz="1200" i="1" dirty="0" smtClean="0"/>
          </a:p>
          <a:p>
            <a:pPr marL="171450" indent="-171450">
              <a:buFontTx/>
              <a:buChar char="-"/>
            </a:pPr>
            <a:endParaRPr lang="en-US" sz="1200" i="1" dirty="0"/>
          </a:p>
          <a:p>
            <a:r>
              <a:rPr lang="en-US" sz="2800" dirty="0" smtClean="0"/>
              <a:t>Has anyone written to Coding Clinic on this topic?</a:t>
            </a:r>
          </a:p>
          <a:p>
            <a:endParaRPr lang="en-US" dirty="0"/>
          </a:p>
        </p:txBody>
      </p:sp>
    </p:spTree>
    <p:extLst>
      <p:ext uri="{BB962C8B-B14F-4D97-AF65-F5344CB8AC3E}">
        <p14:creationId xmlns:p14="http://schemas.microsoft.com/office/powerpoint/2010/main" val="39462378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7507" y="1495226"/>
            <a:ext cx="9041511" cy="4379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p:nvSpPr>
        <p:spPr>
          <a:xfrm>
            <a:off x="1388852" y="86264"/>
            <a:ext cx="9144000" cy="12335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smtClean="0">
                <a:solidFill>
                  <a:srgbClr val="FF0000"/>
                </a:solidFill>
              </a:rPr>
              <a:t>Late Metabolic Acidosis of the Newborn:  How late is late?</a:t>
            </a:r>
            <a:endParaRPr lang="en-US" sz="4000" b="1" dirty="0">
              <a:solidFill>
                <a:srgbClr val="FF0000"/>
              </a:solidFill>
            </a:endParaRPr>
          </a:p>
        </p:txBody>
      </p:sp>
      <p:sp>
        <p:nvSpPr>
          <p:cNvPr id="6" name="TextBox 5"/>
          <p:cNvSpPr txBox="1"/>
          <p:nvPr/>
        </p:nvSpPr>
        <p:spPr>
          <a:xfrm>
            <a:off x="1627507" y="6050207"/>
            <a:ext cx="3804301" cy="276999"/>
          </a:xfrm>
          <a:prstGeom prst="rect">
            <a:avLst/>
          </a:prstGeom>
          <a:noFill/>
        </p:spPr>
        <p:txBody>
          <a:bodyPr wrap="square" rtlCol="0">
            <a:spAutoFit/>
          </a:bodyPr>
          <a:lstStyle/>
          <a:p>
            <a:r>
              <a:rPr lang="en-US" sz="1200" i="1" dirty="0" smtClean="0"/>
              <a:t>- Contributed by Catherine Lloyd</a:t>
            </a:r>
            <a:endParaRPr lang="en-US" sz="1200" i="1" dirty="0"/>
          </a:p>
        </p:txBody>
      </p:sp>
    </p:spTree>
    <p:extLst>
      <p:ext uri="{BB962C8B-B14F-4D97-AF65-F5344CB8AC3E}">
        <p14:creationId xmlns:p14="http://schemas.microsoft.com/office/powerpoint/2010/main" val="70841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858603" y="302169"/>
            <a:ext cx="7160450" cy="2800767"/>
          </a:xfrm>
          <a:prstGeom prst="rect">
            <a:avLst/>
          </a:prstGeom>
          <a:noFill/>
        </p:spPr>
        <p:txBody>
          <a:bodyPr wrap="square" rtlCol="0">
            <a:spAutoFit/>
          </a:bodyPr>
          <a:lstStyle/>
          <a:p>
            <a:pPr marL="0" marR="0" lvl="0" indent="0" algn="l" defTabSz="969814"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panose="020F0502020204030204"/>
                <a:ea typeface="+mn-ea"/>
                <a:cs typeface="+mn-cs"/>
              </a:rPr>
              <a:t> </a:t>
            </a:r>
            <a:endParaRPr kumimoji="0" lang="en-US" sz="2000" b="1" i="0" u="none" strike="noStrike" kern="1200" cap="none" spc="0" normalizeH="0" baseline="0" noProof="0" dirty="0">
              <a:ln>
                <a:noFill/>
              </a:ln>
              <a:solidFill>
                <a:srgbClr val="FEFFFF"/>
              </a:solidFill>
              <a:effectLst/>
              <a:uLnTx/>
              <a:uFillTx/>
              <a:latin typeface="Calibri" panose="020F0502020204030204" pitchFamily="34" charset="0"/>
              <a:ea typeface="+mn-ea"/>
              <a:cs typeface="Calibri" panose="020F0502020204030204" pitchFamily="34" charset="0"/>
            </a:endParaRPr>
          </a:p>
          <a:p>
            <a:pPr marL="484906" marR="0" lvl="1" indent="0" algn="l" defTabSz="969814"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EFFFF"/>
                </a:solidFill>
                <a:effectLst/>
                <a:uLnTx/>
                <a:uFillTx/>
                <a:latin typeface="Calibri" panose="020F0502020204030204" pitchFamily="34" charset="0"/>
                <a:ea typeface="+mn-ea"/>
                <a:cs typeface="Calibri" panose="020F0502020204030204" pitchFamily="34" charset="0"/>
              </a:rPr>
              <a:t>OUR NEXT </a:t>
            </a:r>
            <a:r>
              <a:rPr kumimoji="0" lang="en-US" sz="3600" b="1" i="0" u="none" strike="noStrike" kern="1200" cap="none" spc="0" normalizeH="0" baseline="0" noProof="0" dirty="0" smtClean="0">
                <a:ln>
                  <a:noFill/>
                </a:ln>
                <a:solidFill>
                  <a:srgbClr val="FEFFFF"/>
                </a:solidFill>
                <a:effectLst/>
                <a:uLnTx/>
                <a:uFillTx/>
                <a:latin typeface="Calibri" panose="020F0502020204030204" pitchFamily="34" charset="0"/>
                <a:ea typeface="+mn-ea"/>
                <a:cs typeface="Calibri" panose="020F0502020204030204" pitchFamily="34" charset="0"/>
              </a:rPr>
              <a:t>QUARTERLY</a:t>
            </a:r>
            <a:r>
              <a:rPr kumimoji="0" lang="en-US" sz="3600" b="1" i="0" u="none" strike="noStrike" kern="1200" cap="none" spc="0" normalizeH="0" noProof="0" dirty="0" smtClean="0">
                <a:ln>
                  <a:noFill/>
                </a:ln>
                <a:solidFill>
                  <a:srgbClr val="FEFFFF"/>
                </a:solidFill>
                <a:effectLst/>
                <a:uLnTx/>
                <a:uFillTx/>
                <a:latin typeface="Calibri" panose="020F0502020204030204" pitchFamily="34" charset="0"/>
                <a:ea typeface="+mn-ea"/>
                <a:cs typeface="Calibri" panose="020F0502020204030204" pitchFamily="34" charset="0"/>
              </a:rPr>
              <a:t> </a:t>
            </a:r>
            <a:r>
              <a:rPr kumimoji="0" lang="en-US" sz="3600" b="1" i="0" u="none" strike="noStrike" kern="1200" cap="none" spc="0" normalizeH="0" baseline="0" noProof="0" dirty="0" smtClean="0">
                <a:ln>
                  <a:noFill/>
                </a:ln>
                <a:solidFill>
                  <a:srgbClr val="FEFFFF"/>
                </a:solidFill>
                <a:effectLst/>
                <a:uLnTx/>
                <a:uFillTx/>
                <a:latin typeface="Calibri" panose="020F0502020204030204" pitchFamily="34" charset="0"/>
                <a:ea typeface="+mn-ea"/>
                <a:cs typeface="Calibri" panose="020F0502020204030204" pitchFamily="34" charset="0"/>
              </a:rPr>
              <a:t>MEETINGS</a:t>
            </a:r>
            <a:endParaRPr kumimoji="0" lang="en-US" sz="3600" b="1" i="0" u="none" strike="noStrike" kern="1200" cap="none" spc="0" normalizeH="0" baseline="0" noProof="0" dirty="0">
              <a:ln>
                <a:noFill/>
              </a:ln>
              <a:solidFill>
                <a:srgbClr val="FEFFFF"/>
              </a:solidFill>
              <a:effectLst/>
              <a:uLnTx/>
              <a:uFillTx/>
              <a:latin typeface="Calibri" panose="020F0502020204030204" pitchFamily="34" charset="0"/>
              <a:ea typeface="+mn-ea"/>
              <a:cs typeface="Calibri" panose="020F0502020204030204" pitchFamily="34" charset="0"/>
            </a:endParaRPr>
          </a:p>
          <a:p>
            <a:pPr marL="1056418" marR="0" lvl="1" indent="-571511" algn="l" defTabSz="969814"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4000" b="1" i="0" u="none" strike="noStrike" kern="1200" cap="none" spc="0" normalizeH="0" baseline="0" noProof="0" dirty="0" smtClean="0">
                <a:ln>
                  <a:noFill/>
                </a:ln>
                <a:solidFill>
                  <a:srgbClr val="FEFFFF"/>
                </a:solidFill>
                <a:effectLst/>
                <a:uLnTx/>
                <a:uFillTx/>
                <a:latin typeface="Calibri" panose="020F0502020204030204" pitchFamily="34" charset="0"/>
                <a:ea typeface="+mn-ea"/>
                <a:cs typeface="Calibri" panose="020F0502020204030204" pitchFamily="34" charset="0"/>
              </a:rPr>
              <a:t>June 1</a:t>
            </a:r>
            <a:r>
              <a:rPr kumimoji="0" lang="en-US" sz="4000" b="1" i="0" u="none" strike="noStrike" kern="1200" cap="none" spc="0" normalizeH="0" baseline="30000" noProof="0" dirty="0" smtClean="0">
                <a:ln>
                  <a:noFill/>
                </a:ln>
                <a:solidFill>
                  <a:srgbClr val="FEFFFF"/>
                </a:solidFill>
                <a:effectLst/>
                <a:uLnTx/>
                <a:uFillTx/>
                <a:latin typeface="Calibri" panose="020F0502020204030204" pitchFamily="34" charset="0"/>
                <a:ea typeface="+mn-ea"/>
                <a:cs typeface="Calibri" panose="020F0502020204030204" pitchFamily="34" charset="0"/>
              </a:rPr>
              <a:t>st</a:t>
            </a:r>
            <a:r>
              <a:rPr kumimoji="0" lang="en-US" sz="4000" b="1" i="0" u="none" strike="noStrike" kern="1200" cap="none" spc="0" normalizeH="0" baseline="0" noProof="0" dirty="0" smtClean="0">
                <a:ln>
                  <a:noFill/>
                </a:ln>
                <a:solidFill>
                  <a:srgbClr val="FEFFFF"/>
                </a:solidFill>
                <a:effectLst/>
                <a:uLnTx/>
                <a:uFillTx/>
                <a:latin typeface="Calibri" panose="020F0502020204030204" pitchFamily="34" charset="0"/>
                <a:ea typeface="+mn-ea"/>
                <a:cs typeface="Calibri" panose="020F0502020204030204" pitchFamily="34" charset="0"/>
              </a:rPr>
              <a:t>, 2023</a:t>
            </a:r>
          </a:p>
          <a:p>
            <a:pPr marL="1056418" marR="0" lvl="1" indent="-571511" algn="l" defTabSz="969814"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4000" b="1" i="0" u="none" strike="noStrike" kern="1200" cap="none" spc="0" normalizeH="0" baseline="0" noProof="0" dirty="0" smtClean="0">
                <a:ln>
                  <a:noFill/>
                </a:ln>
                <a:solidFill>
                  <a:srgbClr val="FEFFFF"/>
                </a:solidFill>
                <a:effectLst/>
                <a:uLnTx/>
                <a:uFillTx/>
                <a:latin typeface="Calibri" panose="020F0502020204030204" pitchFamily="34" charset="0"/>
                <a:ea typeface="+mn-ea"/>
                <a:cs typeface="Calibri" panose="020F0502020204030204" pitchFamily="34" charset="0"/>
              </a:rPr>
              <a:t>September 7</a:t>
            </a:r>
            <a:r>
              <a:rPr kumimoji="0" lang="en-US" sz="4000" b="1" i="0" u="none" strike="noStrike" kern="1200" cap="none" spc="0" normalizeH="0" baseline="30000" noProof="0" dirty="0" smtClean="0">
                <a:ln>
                  <a:noFill/>
                </a:ln>
                <a:solidFill>
                  <a:srgbClr val="FEFFFF"/>
                </a:solidFill>
                <a:effectLst/>
                <a:uLnTx/>
                <a:uFillTx/>
                <a:latin typeface="Calibri" panose="020F0502020204030204" pitchFamily="34" charset="0"/>
                <a:ea typeface="+mn-ea"/>
                <a:cs typeface="Calibri" panose="020F0502020204030204" pitchFamily="34" charset="0"/>
              </a:rPr>
              <a:t>th</a:t>
            </a:r>
            <a:r>
              <a:rPr kumimoji="0" lang="en-US" sz="4000" b="1" i="0" u="none" strike="noStrike" kern="1200" cap="none" spc="0" normalizeH="0" baseline="0" noProof="0" dirty="0" smtClean="0">
                <a:ln>
                  <a:noFill/>
                </a:ln>
                <a:solidFill>
                  <a:srgbClr val="FEFFFF"/>
                </a:solidFill>
                <a:effectLst/>
                <a:uLnTx/>
                <a:uFillTx/>
                <a:latin typeface="Calibri" panose="020F0502020204030204" pitchFamily="34" charset="0"/>
                <a:ea typeface="+mn-ea"/>
                <a:cs typeface="Calibri" panose="020F0502020204030204" pitchFamily="34" charset="0"/>
              </a:rPr>
              <a:t>, 2023</a:t>
            </a:r>
          </a:p>
          <a:p>
            <a:pPr marL="1056418" marR="0" lvl="1" indent="-571511" algn="l" defTabSz="969814"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4000" b="1" i="0" u="none" strike="noStrike" kern="1200" cap="none" spc="0" normalizeH="0" baseline="0" noProof="0" dirty="0" smtClean="0">
                <a:ln>
                  <a:noFill/>
                </a:ln>
                <a:solidFill>
                  <a:srgbClr val="FEFFFF"/>
                </a:solidFill>
                <a:effectLst/>
                <a:uLnTx/>
                <a:uFillTx/>
                <a:latin typeface="Calibri" panose="020F0502020204030204" pitchFamily="34" charset="0"/>
                <a:ea typeface="+mn-ea"/>
                <a:cs typeface="Calibri" panose="020F0502020204030204" pitchFamily="34" charset="0"/>
              </a:rPr>
              <a:t>December 7</a:t>
            </a:r>
            <a:r>
              <a:rPr kumimoji="0" lang="en-US" sz="4000" b="1" i="0" u="none" strike="noStrike" kern="1200" cap="none" spc="0" normalizeH="0" baseline="30000" noProof="0" dirty="0" smtClean="0">
                <a:ln>
                  <a:noFill/>
                </a:ln>
                <a:solidFill>
                  <a:srgbClr val="FEFFFF"/>
                </a:solidFill>
                <a:effectLst/>
                <a:uLnTx/>
                <a:uFillTx/>
                <a:latin typeface="Calibri" panose="020F0502020204030204" pitchFamily="34" charset="0"/>
                <a:ea typeface="+mn-ea"/>
                <a:cs typeface="Calibri" panose="020F0502020204030204" pitchFamily="34" charset="0"/>
              </a:rPr>
              <a:t>th</a:t>
            </a:r>
            <a:r>
              <a:rPr kumimoji="0" lang="en-US" sz="4000" b="1" i="0" u="none" strike="noStrike" kern="1200" cap="none" spc="0" normalizeH="0" baseline="0" noProof="0" dirty="0" smtClean="0">
                <a:ln>
                  <a:noFill/>
                </a:ln>
                <a:solidFill>
                  <a:srgbClr val="FEFFFF"/>
                </a:solidFill>
                <a:effectLst/>
                <a:uLnTx/>
                <a:uFillTx/>
                <a:latin typeface="Calibri" panose="020F0502020204030204" pitchFamily="34" charset="0"/>
                <a:ea typeface="+mn-ea"/>
                <a:cs typeface="Calibri" panose="020F0502020204030204" pitchFamily="34" charset="0"/>
              </a:rPr>
              <a:t>, 2023</a:t>
            </a:r>
          </a:p>
        </p:txBody>
      </p:sp>
      <p:pic>
        <p:nvPicPr>
          <p:cNvPr id="9" name="Picture 8"/>
          <p:cNvPicPr>
            <a:picLocks noChangeAspect="1"/>
          </p:cNvPicPr>
          <p:nvPr/>
        </p:nvPicPr>
        <p:blipFill>
          <a:blip r:embed="rId2"/>
          <a:stretch>
            <a:fillRect/>
          </a:stretch>
        </p:blipFill>
        <p:spPr>
          <a:xfrm>
            <a:off x="10414368" y="6024122"/>
            <a:ext cx="1604685" cy="559380"/>
          </a:xfrm>
          <a:prstGeom prst="rect">
            <a:avLst/>
          </a:prstGeom>
        </p:spPr>
      </p:pic>
      <p:pic>
        <p:nvPicPr>
          <p:cNvPr id="10" name="Picture 9"/>
          <p:cNvPicPr>
            <a:picLocks noChangeAspect="1"/>
          </p:cNvPicPr>
          <p:nvPr/>
        </p:nvPicPr>
        <p:blipFill>
          <a:blip r:embed="rId3"/>
          <a:stretch>
            <a:fillRect/>
          </a:stretch>
        </p:blipFill>
        <p:spPr>
          <a:xfrm rot="20573655">
            <a:off x="538369" y="1123649"/>
            <a:ext cx="4652102" cy="2313008"/>
          </a:xfrm>
          <a:prstGeom prst="rect">
            <a:avLst/>
          </a:prstGeom>
        </p:spPr>
      </p:pic>
      <p:sp>
        <p:nvSpPr>
          <p:cNvPr id="12" name="Rectangle 11"/>
          <p:cNvSpPr/>
          <p:nvPr/>
        </p:nvSpPr>
        <p:spPr>
          <a:xfrm>
            <a:off x="0" y="4667660"/>
            <a:ext cx="12192000" cy="1026493"/>
          </a:xfrm>
          <a:prstGeom prst="rect">
            <a:avLst/>
          </a:prstGeom>
          <a:solidFill>
            <a:srgbClr val="EEEE12"/>
          </a:solidFill>
          <a:ln w="25400" cap="flat" cmpd="sng" algn="ctr">
            <a:solidFill>
              <a:srgbClr val="D8D8D8">
                <a:shade val="50000"/>
              </a:srgbClr>
            </a:solidFill>
            <a:prstDash val="solid"/>
          </a:ln>
          <a:effectLst/>
        </p:spPr>
        <p:txBody>
          <a:bodyPr rtlCol="0" anchor="ctr"/>
          <a:lstStyle/>
          <a:p>
            <a:pPr marL="0" marR="0" lvl="0" indent="0" algn="ctr" defTabSz="1524030" rtl="0" eaLnBrk="1" fontAlgn="auto" latinLnBrk="0" hangingPunct="1">
              <a:lnSpc>
                <a:spcPct val="100000"/>
              </a:lnSpc>
              <a:spcBef>
                <a:spcPts val="0"/>
              </a:spcBef>
              <a:spcAft>
                <a:spcPts val="0"/>
              </a:spcAft>
              <a:buClrTx/>
              <a:buSzTx/>
              <a:buFontTx/>
              <a:buNone/>
              <a:tabLst/>
              <a:defRPr/>
            </a:pPr>
            <a:endParaRPr kumimoji="0" lang="en-US" sz="3000" b="0" i="0" u="none" strike="noStrike" kern="0" cap="none" spc="0" normalizeH="0" baseline="0" noProof="0" dirty="0">
              <a:ln>
                <a:noFill/>
              </a:ln>
              <a:solidFill>
                <a:prstClr val="white"/>
              </a:solidFill>
              <a:effectLst/>
              <a:uLnTx/>
              <a:uFillTx/>
              <a:latin typeface="Calibri"/>
              <a:ea typeface="+mn-ea"/>
              <a:cs typeface="+mn-cs"/>
            </a:endParaRPr>
          </a:p>
        </p:txBody>
      </p:sp>
      <p:sp>
        <p:nvSpPr>
          <p:cNvPr id="13" name="TextBox 12"/>
          <p:cNvSpPr txBox="1"/>
          <p:nvPr/>
        </p:nvSpPr>
        <p:spPr>
          <a:xfrm>
            <a:off x="-109574" y="4934972"/>
            <a:ext cx="12395358" cy="425822"/>
          </a:xfrm>
          <a:prstGeom prst="rect">
            <a:avLst/>
          </a:prstGeom>
          <a:noFill/>
        </p:spPr>
        <p:txBody>
          <a:bodyPr wrap="square" rtlCol="0">
            <a:spAutoFit/>
          </a:bodyPr>
          <a:lstStyle/>
          <a:p>
            <a:pPr marL="0" marR="0" lvl="0" indent="0" algn="l" defTabSz="969814" rtl="0" eaLnBrk="1" fontAlgn="auto" latinLnBrk="0" hangingPunct="1">
              <a:lnSpc>
                <a:spcPct val="100000"/>
              </a:lnSpc>
              <a:spcBef>
                <a:spcPts val="0"/>
              </a:spcBef>
              <a:spcAft>
                <a:spcPts val="0"/>
              </a:spcAft>
              <a:buClrTx/>
              <a:buSzTx/>
              <a:buFontTx/>
              <a:buNone/>
              <a:tabLst/>
              <a:defRPr/>
            </a:pPr>
            <a:r>
              <a:rPr kumimoji="0" lang="en-US" sz="2167" b="1" i="0" u="none" strike="noStrike" kern="1200" cap="none" spc="0" normalizeH="0" baseline="0" noProof="0" dirty="0">
                <a:ln>
                  <a:noFill/>
                </a:ln>
                <a:solidFill>
                  <a:srgbClr val="31353D"/>
                </a:solidFill>
                <a:effectLst/>
                <a:uLnTx/>
                <a:uFillTx/>
                <a:latin typeface="MV Boli" panose="02000500030200090000" pitchFamily="2" charset="0"/>
                <a:ea typeface="+mn-ea"/>
                <a:cs typeface="MV Boli" panose="02000500030200090000" pitchFamily="2" charset="0"/>
              </a:rPr>
              <a:t>Sharing Knowledge is ESSENTIAL! Let Us Know If You Or Someone You Know Can Present!</a:t>
            </a:r>
            <a:endParaRPr kumimoji="0" lang="en-US" sz="2167" b="0" i="0" u="none" strike="noStrike" kern="1200" cap="none" spc="0" normalizeH="0" baseline="0" noProof="0" dirty="0">
              <a:ln>
                <a:noFill/>
              </a:ln>
              <a:solidFill>
                <a:srgbClr val="31353D"/>
              </a:solidFill>
              <a:effectLst/>
              <a:uLnTx/>
              <a:uFillTx/>
              <a:latin typeface="MV Boli" panose="02000500030200090000" pitchFamily="2" charset="0"/>
              <a:ea typeface="+mn-ea"/>
              <a:cs typeface="MV Boli" panose="02000500030200090000" pitchFamily="2" charset="0"/>
            </a:endParaRPr>
          </a:p>
        </p:txBody>
      </p:sp>
    </p:spTree>
    <p:extLst>
      <p:ext uri="{BB962C8B-B14F-4D97-AF65-F5344CB8AC3E}">
        <p14:creationId xmlns:p14="http://schemas.microsoft.com/office/powerpoint/2010/main" val="3487585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100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0000" fill="hold"/>
                                        <p:tgtEl>
                                          <p:spTgt spid="13"/>
                                        </p:tgtEl>
                                        <p:attrNameLst>
                                          <p:attrName>ppt_x</p:attrName>
                                        </p:attrNameLst>
                                      </p:cBhvr>
                                      <p:tavLst>
                                        <p:tav tm="0">
                                          <p:val>
                                            <p:strVal val="1+#ppt_w/2"/>
                                          </p:val>
                                        </p:tav>
                                        <p:tav tm="100000">
                                          <p:val>
                                            <p:strVal val="#ppt_x"/>
                                          </p:val>
                                        </p:tav>
                                      </p:tavLst>
                                    </p:anim>
                                    <p:anim calcmode="lin" valueType="num">
                                      <p:cBhvr additive="base">
                                        <p:cTn id="8" dur="100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90948" y="1084217"/>
            <a:ext cx="6766561" cy="707886"/>
          </a:xfrm>
          <a:prstGeom prst="rect">
            <a:avLst/>
          </a:prstGeom>
          <a:noFill/>
        </p:spPr>
        <p:txBody>
          <a:bodyPr wrap="square" rtlCol="0">
            <a:spAutoFit/>
          </a:bodyPr>
          <a:lstStyle/>
          <a:p>
            <a:pPr algn="ctr"/>
            <a:r>
              <a:rPr lang="en-US" sz="4000" dirty="0" smtClean="0">
                <a:solidFill>
                  <a:srgbClr val="FF0000"/>
                </a:solidFill>
              </a:rPr>
              <a:t>Today’s Speaker for Hot Topics:</a:t>
            </a:r>
            <a:endParaRPr lang="en-US" sz="4000" dirty="0">
              <a:solidFill>
                <a:srgbClr val="FF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463" y="1937982"/>
            <a:ext cx="2144933" cy="3223260"/>
          </a:xfrm>
          <a:prstGeom prst="rect">
            <a:avLst/>
          </a:prstGeom>
        </p:spPr>
      </p:pic>
      <p:sp>
        <p:nvSpPr>
          <p:cNvPr id="5" name="TextBox 4"/>
          <p:cNvSpPr txBox="1"/>
          <p:nvPr/>
        </p:nvSpPr>
        <p:spPr>
          <a:xfrm>
            <a:off x="3302757" y="2647666"/>
            <a:ext cx="7137779" cy="1569660"/>
          </a:xfrm>
          <a:prstGeom prst="rect">
            <a:avLst/>
          </a:prstGeom>
          <a:noFill/>
        </p:spPr>
        <p:txBody>
          <a:bodyPr wrap="square" rtlCol="0">
            <a:spAutoFit/>
          </a:bodyPr>
          <a:lstStyle/>
          <a:p>
            <a:r>
              <a:rPr lang="en-US" sz="2400" dirty="0" smtClean="0"/>
              <a:t>Amy Bush, BS, RN, MJ, CCDS, CCS</a:t>
            </a:r>
          </a:p>
          <a:p>
            <a:r>
              <a:rPr lang="en-US" sz="2400" dirty="0" smtClean="0"/>
              <a:t>Clinical Documentation Improvement Specialist III</a:t>
            </a:r>
          </a:p>
          <a:p>
            <a:endParaRPr lang="en-US" sz="2400" dirty="0"/>
          </a:p>
          <a:p>
            <a:r>
              <a:rPr lang="en-US" sz="2400" dirty="0" smtClean="0"/>
              <a:t>Cooper University Health Care</a:t>
            </a:r>
            <a:endParaRPr lang="en-US" sz="2400" dirty="0"/>
          </a:p>
        </p:txBody>
      </p:sp>
      <p:pic>
        <p:nvPicPr>
          <p:cNvPr id="6" name="Picture 5"/>
          <p:cNvPicPr>
            <a:picLocks noChangeAspect="1"/>
          </p:cNvPicPr>
          <p:nvPr/>
        </p:nvPicPr>
        <p:blipFill>
          <a:blip r:embed="rId3"/>
          <a:stretch>
            <a:fillRect/>
          </a:stretch>
        </p:blipFill>
        <p:spPr>
          <a:xfrm>
            <a:off x="10021153" y="5715000"/>
            <a:ext cx="1866900" cy="914400"/>
          </a:xfrm>
          <a:prstGeom prst="rect">
            <a:avLst/>
          </a:prstGeom>
        </p:spPr>
      </p:pic>
    </p:spTree>
    <p:extLst>
      <p:ext uri="{BB962C8B-B14F-4D97-AF65-F5344CB8AC3E}">
        <p14:creationId xmlns:p14="http://schemas.microsoft.com/office/powerpoint/2010/main" val="3478980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90948" y="1084217"/>
            <a:ext cx="5993633" cy="707886"/>
          </a:xfrm>
          <a:prstGeom prst="rect">
            <a:avLst/>
          </a:prstGeom>
          <a:noFill/>
        </p:spPr>
        <p:txBody>
          <a:bodyPr wrap="square" rtlCol="0">
            <a:spAutoFit/>
          </a:bodyPr>
          <a:lstStyle/>
          <a:p>
            <a:pPr algn="ctr"/>
            <a:r>
              <a:rPr lang="en-US" sz="4000" dirty="0" smtClean="0">
                <a:solidFill>
                  <a:srgbClr val="FF0000"/>
                </a:solidFill>
              </a:rPr>
              <a:t>Introducing Our Hot Topics:</a:t>
            </a:r>
            <a:endParaRPr lang="en-US" sz="4000" dirty="0">
              <a:solidFill>
                <a:srgbClr val="FF0000"/>
              </a:solidFill>
            </a:endParaRPr>
          </a:p>
        </p:txBody>
      </p:sp>
      <p:sp>
        <p:nvSpPr>
          <p:cNvPr id="3" name="TextBox 2"/>
          <p:cNvSpPr txBox="1"/>
          <p:nvPr/>
        </p:nvSpPr>
        <p:spPr>
          <a:xfrm>
            <a:off x="379563" y="2568720"/>
            <a:ext cx="11645660" cy="4247317"/>
          </a:xfrm>
          <a:prstGeom prst="rect">
            <a:avLst/>
          </a:prstGeom>
          <a:noFill/>
        </p:spPr>
        <p:txBody>
          <a:bodyPr wrap="square" rtlCol="0">
            <a:spAutoFit/>
          </a:bodyPr>
          <a:lstStyle/>
          <a:p>
            <a:pPr marL="285750" indent="-285750">
              <a:buFont typeface="Arial" panose="020B0604020202020204" pitchFamily="34" charset="0"/>
              <a:buChar char="•"/>
            </a:pPr>
            <a:r>
              <a:rPr lang="en-US" sz="3600" dirty="0" smtClean="0"/>
              <a:t>SGA:  No small matter</a:t>
            </a:r>
          </a:p>
          <a:p>
            <a:pPr marL="285750" indent="-285750">
              <a:buFont typeface="Arial" panose="020B0604020202020204" pitchFamily="34" charset="0"/>
              <a:buChar char="•"/>
            </a:pPr>
            <a:r>
              <a:rPr lang="en-US" sz="3600" dirty="0" smtClean="0"/>
              <a:t>Newborn Resuscitation- What is “normal”</a:t>
            </a:r>
          </a:p>
          <a:p>
            <a:pPr marL="285750" indent="-285750">
              <a:buFont typeface="Arial" panose="020B0604020202020204" pitchFamily="34" charset="0"/>
              <a:buChar char="•"/>
            </a:pPr>
            <a:r>
              <a:rPr lang="en-US" sz="3600" dirty="0" smtClean="0"/>
              <a:t>Special Delivery- Capturing NICU involvement in the delivery room</a:t>
            </a:r>
          </a:p>
          <a:p>
            <a:pPr marL="285750" indent="-285750">
              <a:buFont typeface="Arial" panose="020B0604020202020204" pitchFamily="34" charset="0"/>
              <a:buChar char="•"/>
            </a:pPr>
            <a:r>
              <a:rPr lang="en-US" sz="3600" dirty="0" smtClean="0"/>
              <a:t>Late metabolic acidosis of the neonate- How late is late?</a:t>
            </a:r>
          </a:p>
          <a:p>
            <a:endParaRPr lang="en-US" sz="3600" dirty="0" smtClean="0"/>
          </a:p>
          <a:p>
            <a:r>
              <a:rPr lang="en-US" i="1" dirty="0" smtClean="0">
                <a:solidFill>
                  <a:srgbClr val="FFFF00"/>
                </a:solidFill>
              </a:rPr>
              <a:t>Disclaimer:  This is a forum for discussion and not meant to replace or challenge any official Guideline or Coding Clinic advice. Please be mindful that our clinical backgrounds, experience, and CDI programs are different and strive to share your knowledge as well as benefit from others’ as well.</a:t>
            </a:r>
            <a:endParaRPr lang="en-US" i="1" dirty="0">
              <a:solidFill>
                <a:srgbClr val="FFFF00"/>
              </a:solidFill>
            </a:endParaRPr>
          </a:p>
        </p:txBody>
      </p:sp>
    </p:spTree>
    <p:extLst>
      <p:ext uri="{BB962C8B-B14F-4D97-AF65-F5344CB8AC3E}">
        <p14:creationId xmlns:p14="http://schemas.microsoft.com/office/powerpoint/2010/main" val="717879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11480"/>
            <a:ext cx="9144000" cy="982482"/>
          </a:xfrm>
        </p:spPr>
        <p:txBody>
          <a:bodyPr/>
          <a:lstStyle/>
          <a:p>
            <a:r>
              <a:rPr lang="en-US" b="1" dirty="0" smtClean="0">
                <a:solidFill>
                  <a:srgbClr val="FF0000"/>
                </a:solidFill>
              </a:rPr>
              <a:t>SGA:  No Small Matter</a:t>
            </a:r>
            <a:endParaRPr lang="en-US" b="1" dirty="0">
              <a:solidFill>
                <a:srgbClr val="FF0000"/>
              </a:solidFill>
            </a:endParaRPr>
          </a:p>
        </p:txBody>
      </p:sp>
      <p:sp>
        <p:nvSpPr>
          <p:cNvPr id="5" name="TextBox 4"/>
          <p:cNvSpPr txBox="1"/>
          <p:nvPr/>
        </p:nvSpPr>
        <p:spPr>
          <a:xfrm>
            <a:off x="439947" y="1587260"/>
            <a:ext cx="11041811" cy="4555093"/>
          </a:xfrm>
          <a:prstGeom prst="rect">
            <a:avLst/>
          </a:prstGeom>
          <a:noFill/>
        </p:spPr>
        <p:txBody>
          <a:bodyPr wrap="square" rtlCol="0">
            <a:spAutoFit/>
          </a:bodyPr>
          <a:lstStyle/>
          <a:p>
            <a:pPr algn="ctr"/>
            <a:r>
              <a:rPr lang="en-US" dirty="0" smtClean="0"/>
              <a:t>Original Question:  </a:t>
            </a:r>
          </a:p>
          <a:p>
            <a:pPr algn="ctr"/>
            <a:r>
              <a:rPr lang="en-US" sz="2800" dirty="0" smtClean="0">
                <a:solidFill>
                  <a:srgbClr val="FF0000"/>
                </a:solidFill>
              </a:rPr>
              <a:t>HOW DO YOU CODE PRETERM NEWBORNS THAT ARE SGA OR LIGHT FOR DATES?</a:t>
            </a:r>
          </a:p>
          <a:p>
            <a:endParaRPr lang="en-US" dirty="0"/>
          </a:p>
          <a:p>
            <a:r>
              <a:rPr lang="en-US" dirty="0" smtClean="0">
                <a:solidFill>
                  <a:srgbClr val="00B0F0"/>
                </a:solidFill>
              </a:rPr>
              <a:t>Clinical Situation:  Preterm- 26 week gestational age infant, provider documents 320 grams birth weight, severe SGA</a:t>
            </a:r>
          </a:p>
          <a:p>
            <a:endParaRPr lang="en-US" dirty="0" smtClean="0">
              <a:solidFill>
                <a:srgbClr val="00B0F0"/>
              </a:solidFill>
            </a:endParaRPr>
          </a:p>
          <a:p>
            <a:r>
              <a:rPr lang="en-US" dirty="0" smtClean="0"/>
              <a:t>From the ICD-10-CM Official Guidelines 2023, Page 71-72: (same for 2018-2023)</a:t>
            </a:r>
          </a:p>
          <a:p>
            <a:endParaRPr lang="en-US" dirty="0"/>
          </a:p>
          <a:p>
            <a:r>
              <a:rPr lang="en-US" dirty="0"/>
              <a:t>“d</a:t>
            </a:r>
            <a:r>
              <a:rPr lang="en-US" dirty="0" smtClean="0"/>
              <a:t>. Prematurity </a:t>
            </a:r>
            <a:r>
              <a:rPr lang="en-US" dirty="0"/>
              <a:t>and Fetal Growth </a:t>
            </a:r>
            <a:r>
              <a:rPr lang="en-US" dirty="0" smtClean="0"/>
              <a:t>Retardation</a:t>
            </a:r>
          </a:p>
          <a:p>
            <a:r>
              <a:rPr lang="en-US" dirty="0" smtClean="0"/>
              <a:t>Providers </a:t>
            </a:r>
            <a:r>
              <a:rPr lang="en-US" dirty="0"/>
              <a:t>utilize different criteria in determining prematurity. A code for prematurity should not be assigned unless it is documented. Assignment of codes in categories P05, Disorders of newborn related to slow fetal growth and fetal malnutrition, and P07, Disorders of newborn related to short gestation and low birth weight, not elsewhere classified, should be based on the recorded birth weight and estimated gestational age.</a:t>
            </a:r>
          </a:p>
          <a:p>
            <a:r>
              <a:rPr lang="en-US" dirty="0" smtClean="0"/>
              <a:t>When </a:t>
            </a:r>
            <a:r>
              <a:rPr lang="en-US" dirty="0"/>
              <a:t>both birth weight and gestational age are available, two codes from category P07 should be assigned, with the code for birth weight sequenced before the code for gestational age</a:t>
            </a:r>
            <a:r>
              <a:rPr lang="en-US" dirty="0" smtClean="0"/>
              <a:t>.”</a:t>
            </a:r>
            <a:endParaRPr lang="en-US" dirty="0"/>
          </a:p>
        </p:txBody>
      </p:sp>
    </p:spTree>
    <p:extLst>
      <p:ext uri="{BB962C8B-B14F-4D97-AF65-F5344CB8AC3E}">
        <p14:creationId xmlns:p14="http://schemas.microsoft.com/office/powerpoint/2010/main" val="3702847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332" y="319177"/>
            <a:ext cx="11041811" cy="66479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Calibri" panose="020F0502020204030204"/>
                <a:ea typeface="+mn-ea"/>
                <a:cs typeface="+mn-cs"/>
              </a:rPr>
              <a:t>Original Question: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srgbClr val="FF0000"/>
                </a:solidFill>
                <a:effectLst/>
                <a:uLnTx/>
                <a:uFillTx/>
                <a:latin typeface="Calibri" panose="020F0502020204030204"/>
                <a:ea typeface="+mn-ea"/>
                <a:cs typeface="+mn-cs"/>
              </a:rPr>
              <a:t>HOW DO YOU CODE PRETERM NEWBORNS THAT ARE SGA OR LIGHT FOR DATES?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B0F0"/>
                </a:solidFill>
                <a:effectLst/>
                <a:uLnTx/>
                <a:uFillTx/>
                <a:latin typeface="Calibri" panose="020F0502020204030204"/>
                <a:ea typeface="+mn-ea"/>
                <a:cs typeface="+mn-cs"/>
              </a:rPr>
              <a:t>Clinical Situation:  Preterm- 26 week gestational age infant, provider documents 320 grams birth weight, severe SGA</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rgbClr val="00B0F0"/>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smtClean="0">
                <a:ln>
                  <a:noFill/>
                </a:ln>
                <a:solidFill>
                  <a:prstClr val="white"/>
                </a:solidFill>
                <a:effectLst/>
                <a:uLnTx/>
                <a:uFillTx/>
                <a:latin typeface="Calibri" panose="020F0502020204030204"/>
                <a:ea typeface="+mn-ea"/>
                <a:cs typeface="+mn-cs"/>
              </a:rPr>
              <a:t>So…other</a:t>
            </a:r>
            <a:r>
              <a:rPr kumimoji="0" lang="en-US" sz="1800" b="0" i="1" u="none" strike="noStrike" kern="1200" cap="none" spc="0" normalizeH="0" noProof="0" dirty="0" smtClean="0">
                <a:ln>
                  <a:noFill/>
                </a:ln>
                <a:solidFill>
                  <a:prstClr val="white"/>
                </a:solidFill>
                <a:effectLst/>
                <a:uLnTx/>
                <a:uFillTx/>
                <a:latin typeface="Calibri" panose="020F0502020204030204"/>
                <a:ea typeface="+mn-ea"/>
                <a:cs typeface="+mn-cs"/>
              </a:rPr>
              <a:t> than in a term infant, when do you use the P05 code to indication small for gestational age?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i="1" baseline="0" dirty="0">
              <a:solidFill>
                <a:prstClr val="white"/>
              </a:solidFill>
              <a:latin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noProof="0" dirty="0" smtClean="0">
                <a:ln>
                  <a:noFill/>
                </a:ln>
                <a:solidFill>
                  <a:prstClr val="white"/>
                </a:solidFill>
                <a:effectLst/>
                <a:uLnTx/>
                <a:uFillTx/>
                <a:latin typeface="Calibri" panose="020F0502020204030204"/>
                <a:ea typeface="+mn-ea"/>
                <a:cs typeface="+mn-cs"/>
              </a:rPr>
              <a:t>Let’s look at some references: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solidFill>
                  <a:prstClr val="white"/>
                </a:solidFill>
                <a:latin typeface="Calibri" panose="020F0502020204030204"/>
              </a:rPr>
              <a:t>Clinical:  </a:t>
            </a:r>
            <a:r>
              <a:rPr lang="en-US" i="1" baseline="0" dirty="0" smtClean="0">
                <a:solidFill>
                  <a:srgbClr val="00B050"/>
                </a:solidFill>
                <a:latin typeface="Calibri" panose="020F0502020204030204"/>
              </a:rPr>
              <a:t>Vaccine. 2017 Dec</a:t>
            </a:r>
            <a:r>
              <a:rPr lang="en-US" i="1" dirty="0" smtClean="0">
                <a:solidFill>
                  <a:srgbClr val="00B050"/>
                </a:solidFill>
                <a:latin typeface="Calibri" panose="020F0502020204030204"/>
              </a:rPr>
              <a:t> 4; 35(48Part A):  6518-6528  </a:t>
            </a:r>
          </a:p>
          <a:p>
            <a:pPr lvl="0"/>
            <a:r>
              <a:rPr lang="en-US" sz="1600" dirty="0" smtClean="0">
                <a:solidFill>
                  <a:prstClr val="white"/>
                </a:solidFill>
              </a:rPr>
              <a:t>"</a:t>
            </a:r>
            <a:r>
              <a:rPr lang="en-US" sz="1600" dirty="0">
                <a:solidFill>
                  <a:prstClr val="white"/>
                </a:solidFill>
              </a:rPr>
              <a:t>A related term is low birth weight (LBW), defined as a birth weight of less than 2500 g, regardless of gestational age at the time of birth. Additional related terms include very low birth weight (VLBW) which refers to less than 1500 g, and extremely low birth weight (ELBW) which is less than 1000 g. Normal weight at term delivery is 2500–4200 g. LBW is discussed further in a separate document for this definition. It is important to be clear that SGA is not a synonym of LBW, VLBW or ELBW. Approximately one third of LBW babies weighing less than 2500 g are also </a:t>
            </a:r>
            <a:r>
              <a:rPr lang="en-US" sz="1600" dirty="0" smtClean="0">
                <a:solidFill>
                  <a:prstClr val="white"/>
                </a:solidFill>
              </a:rPr>
              <a:t>SGA“</a:t>
            </a:r>
          </a:p>
          <a:p>
            <a:pPr lvl="0"/>
            <a:endParaRPr kumimoji="0" lang="en-US" sz="1800" b="0" u="none" strike="noStrike" kern="1200" cap="none" spc="0" normalizeH="0" baseline="0" noProof="0" dirty="0">
              <a:ln>
                <a:noFill/>
              </a:ln>
              <a:solidFill>
                <a:prstClr val="white"/>
              </a:solidFill>
              <a:effectLst/>
              <a:uLnTx/>
              <a:uFillTx/>
              <a:latin typeface="Calibri" panose="020F0502020204030204"/>
              <a:ea typeface="+mn-ea"/>
              <a:cs typeface="+mn-cs"/>
            </a:endParaRPr>
          </a:p>
          <a:p>
            <a:pPr lvl="0"/>
            <a:r>
              <a:rPr lang="en-US" sz="1600" i="1" dirty="0" smtClean="0">
                <a:solidFill>
                  <a:srgbClr val="00B050"/>
                </a:solidFill>
              </a:rPr>
              <a:t>2016 </a:t>
            </a:r>
            <a:r>
              <a:rPr lang="en-US" sz="1600" i="1" dirty="0">
                <a:solidFill>
                  <a:srgbClr val="00B050"/>
                </a:solidFill>
              </a:rPr>
              <a:t>4Q, PP 55-56 </a:t>
            </a:r>
            <a:r>
              <a:rPr lang="en-US" sz="1600" dirty="0">
                <a:solidFill>
                  <a:prstClr val="white"/>
                </a:solidFill>
              </a:rPr>
              <a:t>“Low birth weight is defined as a birth weight of a </a:t>
            </a:r>
            <a:r>
              <a:rPr lang="en-US" sz="1600" dirty="0" err="1">
                <a:solidFill>
                  <a:prstClr val="white"/>
                </a:solidFill>
              </a:rPr>
              <a:t>liveborn</a:t>
            </a:r>
            <a:r>
              <a:rPr lang="en-US" sz="1600" dirty="0">
                <a:solidFill>
                  <a:prstClr val="white"/>
                </a:solidFill>
              </a:rPr>
              <a:t> infant of less than 2500 grams, regardless of gestational age. Small for gestational age (SGA) or light-for-dates newborns are those who are smaller in size than normal for the gestational age, most commonly defined as weight below the 10th (or 5th) percentile for the gestational age. Although this cutoff is approximately 2500 grams for a full-term infant, it may be higher, depending on the underlying birth weight distribution. Although the great majority of preterm births (</a:t>
            </a:r>
            <a:r>
              <a:rPr lang="en-US" sz="1600" dirty="0" err="1">
                <a:solidFill>
                  <a:prstClr val="white"/>
                </a:solidFill>
              </a:rPr>
              <a:t>liveborn</a:t>
            </a:r>
            <a:r>
              <a:rPr lang="en-US" sz="1600" dirty="0">
                <a:solidFill>
                  <a:prstClr val="white"/>
                </a:solidFill>
              </a:rPr>
              <a:t> infant less than 37 weeks of gestation) are associated with low birth weight, at least 10% of newborns in their 37th week of gestation exceed 2,500 grams.” </a:t>
            </a:r>
            <a:endParaRPr lang="en-US" sz="1600" dirty="0" smtClean="0">
              <a:solidFill>
                <a:prstClr val="white"/>
              </a:solidFill>
            </a:endParaRPr>
          </a:p>
          <a:p>
            <a:pPr lvl="0"/>
            <a:endParaRPr kumimoji="0" lang="en-US" sz="1600" b="0" u="none" strike="noStrike" kern="1200" cap="none" spc="0" normalizeH="0" baseline="0" noProof="0" dirty="0">
              <a:ln>
                <a:noFill/>
              </a:ln>
              <a:solidFill>
                <a:prstClr val="white"/>
              </a:solidFill>
              <a:effectLst/>
              <a:uLnTx/>
              <a:uFillTx/>
              <a:latin typeface="Calibri" panose="020F0502020204030204"/>
            </a:endParaRPr>
          </a:p>
          <a:p>
            <a:pPr lvl="0"/>
            <a:r>
              <a:rPr lang="en-US" sz="1200" i="1" dirty="0" smtClean="0">
                <a:solidFill>
                  <a:prstClr val="white"/>
                </a:solidFill>
                <a:latin typeface="Calibri" panose="020F0502020204030204"/>
              </a:rPr>
              <a:t>- Courtesy of Dana Howard</a:t>
            </a:r>
            <a:endParaRPr kumimoji="0" lang="en-US" sz="1200" b="0" i="1" u="none" strike="noStrike" kern="1200" cap="none" spc="0" normalizeH="0" baseline="0" noProof="0" dirty="0">
              <a:ln>
                <a:noFill/>
              </a:ln>
              <a:solidFill>
                <a:prstClr val="white"/>
              </a:solidFill>
              <a:effectLst/>
              <a:uLnTx/>
              <a:uFillTx/>
              <a:latin typeface="Calibri" panose="020F0502020204030204"/>
            </a:endParaRPr>
          </a:p>
        </p:txBody>
      </p:sp>
    </p:spTree>
    <p:extLst>
      <p:ext uri="{BB962C8B-B14F-4D97-AF65-F5344CB8AC3E}">
        <p14:creationId xmlns:p14="http://schemas.microsoft.com/office/powerpoint/2010/main" val="35371524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332" y="319177"/>
            <a:ext cx="11041811" cy="621708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Calibri" panose="020F0502020204030204"/>
                <a:ea typeface="+mn-ea"/>
                <a:cs typeface="+mn-cs"/>
              </a:rPr>
              <a:t>Original Question: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srgbClr val="FF0000"/>
                </a:solidFill>
                <a:effectLst/>
                <a:uLnTx/>
                <a:uFillTx/>
                <a:latin typeface="Calibri" panose="020F0502020204030204"/>
                <a:ea typeface="+mn-ea"/>
                <a:cs typeface="+mn-cs"/>
              </a:rPr>
              <a:t>HOW DO YOU CODE PRETERM NEWBORNS THAT ARE SGA OR LIGHT FOR DATES?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B0F0"/>
                </a:solidFill>
                <a:effectLst/>
                <a:uLnTx/>
                <a:uFillTx/>
                <a:latin typeface="Calibri" panose="020F0502020204030204"/>
                <a:ea typeface="+mn-ea"/>
                <a:cs typeface="+mn-cs"/>
              </a:rPr>
              <a:t>Clinical Situation:  Preterm- 26 week gestational age infant, provider documents 320 grams birth weight, severe SGA</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rgbClr val="00B0F0"/>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smtClean="0">
                <a:ln>
                  <a:noFill/>
                </a:ln>
                <a:solidFill>
                  <a:prstClr val="white"/>
                </a:solidFill>
                <a:effectLst/>
                <a:uLnTx/>
                <a:uFillTx/>
                <a:latin typeface="Calibri" panose="020F0502020204030204"/>
                <a:ea typeface="+mn-ea"/>
                <a:cs typeface="+mn-cs"/>
              </a:rPr>
              <a:t>So…other</a:t>
            </a:r>
            <a:r>
              <a:rPr kumimoji="0" lang="en-US" sz="1800" b="0" i="1" u="none" strike="noStrike" kern="1200" cap="none" spc="0" normalizeH="0" noProof="0" dirty="0" smtClean="0">
                <a:ln>
                  <a:noFill/>
                </a:ln>
                <a:solidFill>
                  <a:prstClr val="white"/>
                </a:solidFill>
                <a:effectLst/>
                <a:uLnTx/>
                <a:uFillTx/>
                <a:latin typeface="Calibri" panose="020F0502020204030204"/>
                <a:ea typeface="+mn-ea"/>
                <a:cs typeface="+mn-cs"/>
              </a:rPr>
              <a:t> than in a term infant, when do you use the P05 code to indication small for gestational age?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i="1" baseline="0" dirty="0">
              <a:solidFill>
                <a:prstClr val="white"/>
              </a:solidFill>
              <a:latin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noProof="0" dirty="0" smtClean="0">
                <a:ln>
                  <a:noFill/>
                </a:ln>
                <a:solidFill>
                  <a:prstClr val="white"/>
                </a:solidFill>
                <a:effectLst/>
                <a:uLnTx/>
                <a:uFillTx/>
                <a:latin typeface="Calibri" panose="020F0502020204030204"/>
                <a:ea typeface="+mn-ea"/>
                <a:cs typeface="+mn-cs"/>
              </a:rPr>
              <a:t>Let’s look at some historical references: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solidFill>
                <a:prstClr val="white"/>
              </a:solidFill>
              <a:latin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u="none" strike="noStrike" kern="1200" cap="none" spc="0" normalizeH="0" noProof="0" dirty="0" smtClean="0">
              <a:ln>
                <a:noFill/>
              </a:ln>
              <a:solidFill>
                <a:prstClr val="white"/>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noProof="0" dirty="0" smtClean="0">
                <a:ln>
                  <a:noFill/>
                </a:ln>
                <a:solidFill>
                  <a:srgbClr val="00B050"/>
                </a:solidFill>
                <a:effectLst/>
                <a:uLnTx/>
                <a:uFillTx/>
                <a:latin typeface="Calibri" panose="020F0502020204030204"/>
                <a:ea typeface="+mn-ea"/>
                <a:cs typeface="+mn-cs"/>
              </a:rPr>
              <a:t>2016, October 1 Effective Coding Revision </a:t>
            </a:r>
            <a:r>
              <a:rPr kumimoji="0" lang="en-US" sz="1800" b="0" u="none" strike="noStrike" kern="1200" cap="none" spc="0" normalizeH="0" noProof="0" dirty="0" smtClean="0">
                <a:ln>
                  <a:noFill/>
                </a:ln>
                <a:effectLst/>
                <a:uLnTx/>
                <a:uFillTx/>
                <a:latin typeface="Calibri" panose="020F0502020204030204"/>
                <a:ea typeface="+mn-ea"/>
                <a:cs typeface="+mn-cs"/>
              </a:rPr>
              <a:t>“…the Excludes note was moved from beneath category P07 to beneath subcategory P07.0 and P07.1 </a:t>
            </a:r>
            <a:r>
              <a:rPr kumimoji="0" lang="en-US" sz="1800" b="0" i="1" u="none" strike="noStrike" kern="1200" cap="none" spc="0" normalizeH="0" noProof="0" dirty="0" smtClean="0">
                <a:ln>
                  <a:noFill/>
                </a:ln>
                <a:effectLst/>
                <a:uLnTx/>
                <a:uFillTx/>
                <a:latin typeface="Calibri" panose="020F0502020204030204"/>
                <a:ea typeface="+mn-ea"/>
                <a:cs typeface="+mn-cs"/>
              </a:rPr>
              <a:t>(Extremely and Other low birthweight infants) </a:t>
            </a:r>
            <a:endParaRPr kumimoji="0" lang="en-US" sz="1800" b="0" u="none" strike="noStrike" kern="1200" cap="none" spc="0" normalizeH="0" noProof="0" dirty="0" smtClean="0">
              <a:ln>
                <a:noFill/>
              </a:ln>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i="1" dirty="0">
              <a:solidFill>
                <a:srgbClr val="00B050"/>
              </a:solidFill>
              <a:latin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noProof="0" dirty="0" smtClean="0">
                <a:ln>
                  <a:noFill/>
                </a:ln>
                <a:solidFill>
                  <a:srgbClr val="00B050"/>
                </a:solidFill>
                <a:effectLst/>
                <a:uLnTx/>
                <a:uFillTx/>
                <a:latin typeface="Calibri" panose="020F0502020204030204"/>
                <a:ea typeface="+mn-ea"/>
                <a:cs typeface="+mn-cs"/>
              </a:rPr>
              <a:t>2017, October 1 Update to official coding guideline </a:t>
            </a:r>
            <a:r>
              <a:rPr lang="en-US" i="1" dirty="0" smtClean="0">
                <a:solidFill>
                  <a:srgbClr val="00B050"/>
                </a:solidFill>
                <a:latin typeface="Calibri" panose="020F0502020204030204"/>
              </a:rPr>
              <a:t>DELETED </a:t>
            </a:r>
            <a:r>
              <a:rPr kumimoji="0" lang="en-US" sz="1800" b="0" u="none" strike="noStrike" kern="1200" cap="none" spc="0" normalizeH="0" noProof="0" dirty="0" smtClean="0">
                <a:ln>
                  <a:noFill/>
                </a:ln>
                <a:effectLst/>
                <a:uLnTx/>
                <a:uFillTx/>
                <a:latin typeface="Calibri" panose="020F0502020204030204"/>
                <a:ea typeface="+mn-ea"/>
                <a:cs typeface="+mn-cs"/>
              </a:rPr>
              <a:t>“Codes from category P05 should not be assigned with codes from category P07”</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i="1" dirty="0">
              <a:solidFill>
                <a:srgbClr val="00B050"/>
              </a:solidFill>
              <a:latin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latin typeface="Calibri" panose="020F0502020204030204"/>
              </a:rPr>
              <a:t>This would seem to indicate that you use one code for birthweight:  (P05-, P07.0, P07.1) and one code for gestation (P07.3)</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u="none" strike="noStrike" kern="1200" cap="none" spc="0" normalizeH="0" noProof="0" dirty="0">
              <a:ln>
                <a:noFill/>
              </a:ln>
              <a:effectLst/>
              <a:uLnTx/>
              <a:uFillTx/>
              <a:latin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i="1" dirty="0" smtClean="0">
                <a:latin typeface="Calibri" panose="020F0502020204030204"/>
              </a:rPr>
              <a:t>- Courtesy of Dana Howard</a:t>
            </a:r>
            <a:endParaRPr kumimoji="0" lang="en-US" sz="1200" b="0" i="1" u="none" strike="noStrike" kern="1200" cap="none" spc="0" normalizeH="0" noProof="0" dirty="0" smtClean="0">
              <a:ln>
                <a:noFill/>
              </a:ln>
              <a:effectLst/>
              <a:uLnTx/>
              <a:uFillTx/>
              <a:latin typeface="Calibri" panose="020F0502020204030204"/>
            </a:endParaRPr>
          </a:p>
        </p:txBody>
      </p:sp>
    </p:spTree>
    <p:extLst>
      <p:ext uri="{BB962C8B-B14F-4D97-AF65-F5344CB8AC3E}">
        <p14:creationId xmlns:p14="http://schemas.microsoft.com/office/powerpoint/2010/main" val="38708139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38354" y="707366"/>
            <a:ext cx="11041811" cy="5201424"/>
          </a:xfrm>
          <a:prstGeom prst="rect">
            <a:avLst/>
          </a:prstGeom>
          <a:noFill/>
        </p:spPr>
        <p:txBody>
          <a:bodyPr wrap="square" rtlCol="0">
            <a:spAutoFit/>
          </a:bodyPr>
          <a:lstStyle/>
          <a:p>
            <a:pPr algn="ctr"/>
            <a:r>
              <a:rPr lang="en-US" dirty="0" smtClean="0"/>
              <a:t>Original Question:  </a:t>
            </a:r>
          </a:p>
          <a:p>
            <a:pPr algn="ctr"/>
            <a:r>
              <a:rPr lang="en-US" sz="2800" dirty="0" smtClean="0">
                <a:solidFill>
                  <a:srgbClr val="FF0000"/>
                </a:solidFill>
              </a:rPr>
              <a:t>HOW DO YOU CODE PRETERM NEWBORNS THAT ARE SGA OR LIGHT FOR DATES?</a:t>
            </a:r>
          </a:p>
          <a:p>
            <a:endParaRPr lang="en-US" dirty="0"/>
          </a:p>
          <a:p>
            <a:r>
              <a:rPr lang="en-US" dirty="0" smtClean="0">
                <a:solidFill>
                  <a:srgbClr val="00B0F0"/>
                </a:solidFill>
              </a:rPr>
              <a:t>Clinical Situation:  Preterm- 26 week gestational age infant, provider documents 320 grams birth weight, severe SGA</a:t>
            </a:r>
          </a:p>
          <a:p>
            <a:endParaRPr lang="en-US" dirty="0" smtClean="0">
              <a:solidFill>
                <a:srgbClr val="00B0F0"/>
              </a:solidFill>
            </a:endParaRPr>
          </a:p>
          <a:p>
            <a:r>
              <a:rPr lang="en-US" i="1" dirty="0" smtClean="0">
                <a:solidFill>
                  <a:srgbClr val="00B050"/>
                </a:solidFill>
              </a:rPr>
              <a:t>Recent Coding Clinic Response:</a:t>
            </a:r>
          </a:p>
          <a:p>
            <a:r>
              <a:rPr lang="en-US" i="1" dirty="0" smtClean="0"/>
              <a:t>“…in </a:t>
            </a:r>
            <a:r>
              <a:rPr lang="en-US" i="1" dirty="0"/>
              <a:t>response to your request for clarification regarding code assignment for prematurity and small for gestational age (SGA) of a newborn. Codes from category P05, Disorders of newborn related to slow fetal growth and fetal malnutrition, should not be assigned with codes from subcategories P07.0, Extremely low birth weight newborn, and P07.1, Other low birth weight newborn, as instructed by the Excludes1 note. When both birth weight and gestational age are available, as in the case submitted, two codes from category P07 should be assigned, with the code for the birth weight (P07.0- or P07.1-) sequenced before the code for the gestational age (P07.2- or P07.3-). Codes from category P07 should not be assigned unless the provider specifically documents that the newborn is premature. Codes in category P05 do not imply prematurity, but indicate that the newborn is lighter/smaller than expected for the length of gestation</a:t>
            </a:r>
            <a:r>
              <a:rPr lang="en-US" i="1" dirty="0" smtClean="0"/>
              <a:t>.”</a:t>
            </a:r>
          </a:p>
          <a:p>
            <a:endParaRPr lang="en-US" sz="1200" i="1" dirty="0" smtClean="0"/>
          </a:p>
          <a:p>
            <a:r>
              <a:rPr lang="en-US" sz="1200" dirty="0" smtClean="0"/>
              <a:t>- </a:t>
            </a:r>
            <a:r>
              <a:rPr lang="en-US" sz="1200" i="1" dirty="0" smtClean="0"/>
              <a:t>Contributed by Amy Bush</a:t>
            </a:r>
            <a:endParaRPr lang="en-US" sz="1200" dirty="0"/>
          </a:p>
        </p:txBody>
      </p:sp>
    </p:spTree>
    <p:extLst>
      <p:ext uri="{BB962C8B-B14F-4D97-AF65-F5344CB8AC3E}">
        <p14:creationId xmlns:p14="http://schemas.microsoft.com/office/powerpoint/2010/main" val="1713492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1872" y="414068"/>
            <a:ext cx="10420709" cy="4585871"/>
          </a:xfrm>
          <a:prstGeom prst="rect">
            <a:avLst/>
          </a:prstGeom>
          <a:noFill/>
        </p:spPr>
        <p:txBody>
          <a:bodyPr wrap="square" rtlCol="0">
            <a:spAutoFit/>
          </a:bodyPr>
          <a:lstStyle/>
          <a:p>
            <a:pPr algn="ctr"/>
            <a:r>
              <a:rPr lang="en-US" sz="3200" dirty="0"/>
              <a:t>Original Question:  </a:t>
            </a:r>
            <a:endParaRPr lang="en-US" sz="3200" dirty="0" smtClean="0"/>
          </a:p>
          <a:p>
            <a:pPr algn="ctr"/>
            <a:endParaRPr lang="en-US" sz="3200" dirty="0"/>
          </a:p>
          <a:p>
            <a:pPr algn="ctr"/>
            <a:r>
              <a:rPr lang="en-US" sz="4800" dirty="0">
                <a:solidFill>
                  <a:srgbClr val="FF0000"/>
                </a:solidFill>
              </a:rPr>
              <a:t>HOW DO YOU CODE PRETERM NEWBORNS THAT ARE SGA OR LIGHT FOR DATES</a:t>
            </a:r>
            <a:r>
              <a:rPr lang="en-US" sz="4800" dirty="0" smtClean="0">
                <a:solidFill>
                  <a:srgbClr val="FF0000"/>
                </a:solidFill>
              </a:rPr>
              <a:t>?</a:t>
            </a:r>
          </a:p>
          <a:p>
            <a:pPr algn="ctr"/>
            <a:endParaRPr lang="en-US" sz="4800" dirty="0">
              <a:solidFill>
                <a:srgbClr val="FF0000"/>
              </a:solidFill>
            </a:endParaRPr>
          </a:p>
          <a:p>
            <a:endParaRPr lang="en-US" sz="3600" dirty="0"/>
          </a:p>
        </p:txBody>
      </p:sp>
    </p:spTree>
    <p:extLst>
      <p:ext uri="{BB962C8B-B14F-4D97-AF65-F5344CB8AC3E}">
        <p14:creationId xmlns:p14="http://schemas.microsoft.com/office/powerpoint/2010/main" val="3908476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8852" y="86264"/>
            <a:ext cx="9144000" cy="1233577"/>
          </a:xfrm>
        </p:spPr>
        <p:txBody>
          <a:bodyPr>
            <a:noAutofit/>
          </a:bodyPr>
          <a:lstStyle/>
          <a:p>
            <a:r>
              <a:rPr lang="en-US" sz="4000" b="1" dirty="0" smtClean="0">
                <a:solidFill>
                  <a:srgbClr val="FF0000"/>
                </a:solidFill>
              </a:rPr>
              <a:t>NEWBORN RESUSCITATION:  WHAT IS NORMAL?</a:t>
            </a:r>
            <a:endParaRPr lang="en-US" sz="4000" b="1" dirty="0">
              <a:solidFill>
                <a:srgbClr val="FF0000"/>
              </a:solidFill>
            </a:endParaRPr>
          </a:p>
        </p:txBody>
      </p:sp>
      <p:sp>
        <p:nvSpPr>
          <p:cNvPr id="5" name="TextBox 4"/>
          <p:cNvSpPr txBox="1"/>
          <p:nvPr/>
        </p:nvSpPr>
        <p:spPr>
          <a:xfrm>
            <a:off x="439947" y="1587260"/>
            <a:ext cx="11041811" cy="3754874"/>
          </a:xfrm>
          <a:prstGeom prst="rect">
            <a:avLst/>
          </a:prstGeom>
          <a:noFill/>
        </p:spPr>
        <p:txBody>
          <a:bodyPr wrap="square" rtlCol="0">
            <a:spAutoFit/>
          </a:bodyPr>
          <a:lstStyle/>
          <a:p>
            <a:pPr algn="ctr"/>
            <a:r>
              <a:rPr lang="en-US" dirty="0" smtClean="0"/>
              <a:t>Original Question:  </a:t>
            </a:r>
          </a:p>
          <a:p>
            <a:pPr algn="ctr"/>
            <a:r>
              <a:rPr lang="en-US" sz="2800" dirty="0" smtClean="0">
                <a:solidFill>
                  <a:srgbClr val="FF0000"/>
                </a:solidFill>
              </a:rPr>
              <a:t>What/when do you code for newborn resuscitation after birth?</a:t>
            </a:r>
          </a:p>
          <a:p>
            <a:endParaRPr lang="en-US" dirty="0"/>
          </a:p>
          <a:p>
            <a:r>
              <a:rPr lang="en-US" dirty="0" smtClean="0">
                <a:solidFill>
                  <a:srgbClr val="00B0F0"/>
                </a:solidFill>
              </a:rPr>
              <a:t>Clinical Situation:  Current institutional guideline states, can only pick up CPAP if &gt;5 minutes. </a:t>
            </a:r>
          </a:p>
          <a:p>
            <a:endParaRPr lang="en-US" dirty="0" smtClean="0">
              <a:solidFill>
                <a:srgbClr val="00B0F0"/>
              </a:solidFill>
            </a:endParaRPr>
          </a:p>
          <a:p>
            <a:r>
              <a:rPr lang="en-US" dirty="0" smtClean="0"/>
              <a:t>Discussion Points:</a:t>
            </a:r>
          </a:p>
          <a:p>
            <a:pPr marL="285750" indent="-285750">
              <a:buFont typeface="Arial" panose="020B0604020202020204" pitchFamily="34" charset="0"/>
              <a:buChar char="•"/>
            </a:pPr>
            <a:r>
              <a:rPr lang="en-US" dirty="0" smtClean="0"/>
              <a:t>PPV and CPAP are not required on all deliveries, not the normal perfect transition per NICU champion but </a:t>
            </a:r>
            <a:r>
              <a:rPr lang="en-US" i="1" dirty="0" smtClean="0"/>
              <a:t>could possibly </a:t>
            </a:r>
            <a:r>
              <a:rPr lang="en-US" dirty="0" smtClean="0"/>
              <a:t>be included in normal transition- query</a:t>
            </a:r>
          </a:p>
          <a:p>
            <a:pPr marL="285750" indent="-285750">
              <a:buFont typeface="Arial" panose="020B0604020202020204" pitchFamily="34" charset="0"/>
              <a:buChar char="•"/>
            </a:pPr>
            <a:r>
              <a:rPr lang="en-US" dirty="0" smtClean="0"/>
              <a:t>Will query for respiratory diagnosis and purpose of interventions- if delayed transition, then will not code respiratory diagnoses, but will code the interventions</a:t>
            </a:r>
          </a:p>
          <a:p>
            <a:pPr marL="171450" indent="-171450">
              <a:buFontTx/>
              <a:buChar char="-"/>
            </a:pPr>
            <a:r>
              <a:rPr lang="en-US" sz="1200" i="1" dirty="0" smtClean="0"/>
              <a:t>Courtesy of  Donna Laurin</a:t>
            </a:r>
          </a:p>
          <a:p>
            <a:pPr marL="285750" indent="-285750">
              <a:buFont typeface="Arial" panose="020B0604020202020204" pitchFamily="34" charset="0"/>
              <a:buChar char="•"/>
            </a:pPr>
            <a:r>
              <a:rPr lang="en-US" dirty="0" smtClean="0"/>
              <a:t>Agree but would not query with respiratory insufficiency as it is a high risk denial</a:t>
            </a:r>
          </a:p>
          <a:p>
            <a:r>
              <a:rPr lang="en-US" sz="1200" i="1" dirty="0" smtClean="0"/>
              <a:t>- Courtesy of Catherine Lloyd</a:t>
            </a:r>
          </a:p>
        </p:txBody>
      </p:sp>
    </p:spTree>
    <p:extLst>
      <p:ext uri="{BB962C8B-B14F-4D97-AF65-F5344CB8AC3E}">
        <p14:creationId xmlns:p14="http://schemas.microsoft.com/office/powerpoint/2010/main" val="33657124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1_Office Theme">
  <a:themeElements>
    <a:clrScheme name="Custom 12">
      <a:dk1>
        <a:srgbClr val="FEFFFF"/>
      </a:dk1>
      <a:lt1>
        <a:srgbClr val="FFFFFF"/>
      </a:lt1>
      <a:dk2>
        <a:srgbClr val="005E9E"/>
      </a:dk2>
      <a:lt2>
        <a:srgbClr val="E7E6E6"/>
      </a:lt2>
      <a:accent1>
        <a:srgbClr val="EB7F00"/>
      </a:accent1>
      <a:accent2>
        <a:srgbClr val="31353D"/>
      </a:accent2>
      <a:accent3>
        <a:srgbClr val="445878"/>
      </a:accent3>
      <a:accent4>
        <a:srgbClr val="4AA6A8"/>
      </a:accent4>
      <a:accent5>
        <a:srgbClr val="EEEFF7"/>
      </a:accent5>
      <a:accent6>
        <a:srgbClr val="E74C3C"/>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A158F32446CC14AB628DEF250E5B85C" ma:contentTypeVersion="7" ma:contentTypeDescription="Create a new document." ma:contentTypeScope="" ma:versionID="a20b814cd99e7d205866560021445c2f">
  <xsd:schema xmlns:xsd="http://www.w3.org/2001/XMLSchema" xmlns:xs="http://www.w3.org/2001/XMLSchema" xmlns:p="http://schemas.microsoft.com/office/2006/metadata/properties" xmlns:ns3="451edc00-6c46-4fa5-887a-f47e9442fb0f" targetNamespace="http://schemas.microsoft.com/office/2006/metadata/properties" ma:root="true" ma:fieldsID="53da2ede1307b203913762d037859498" ns3:_="">
    <xsd:import namespace="451edc00-6c46-4fa5-887a-f47e9442fb0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1edc00-6c46-4fa5-887a-f47e9442fb0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E2C3F65-D689-416E-99F8-C46147887FFE}">
  <ds:schemaRefs>
    <ds:schemaRef ds:uri="http://purl.org/dc/dcmitype/"/>
    <ds:schemaRef ds:uri="http://schemas.microsoft.com/office/infopath/2007/PartnerControls"/>
    <ds:schemaRef ds:uri="http://purl.org/dc/elements/1.1/"/>
    <ds:schemaRef ds:uri="http://schemas.microsoft.com/office/2006/metadata/properties"/>
    <ds:schemaRef ds:uri="451edc00-6c46-4fa5-887a-f47e9442fb0f"/>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2C69EC5D-BA92-4ED1-AA57-62DB4FED6CB0}">
  <ds:schemaRefs>
    <ds:schemaRef ds:uri="http://schemas.microsoft.com/sharepoint/v3/contenttype/forms"/>
  </ds:schemaRefs>
</ds:datastoreItem>
</file>

<file path=customXml/itemProps3.xml><?xml version="1.0" encoding="utf-8"?>
<ds:datastoreItem xmlns:ds="http://schemas.openxmlformats.org/officeDocument/2006/customXml" ds:itemID="{57DC9A48-DF10-4F7E-83CD-72CD0F6F2E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1edc00-6c46-4fa5-887a-f47e9442fb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280</TotalTime>
  <Words>2224</Words>
  <Application>Microsoft Office PowerPoint</Application>
  <PresentationFormat>Widescreen</PresentationFormat>
  <Paragraphs>175</Paragraphs>
  <Slides>17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Arial</vt:lpstr>
      <vt:lpstr>Calibri</vt:lpstr>
      <vt:lpstr>Calibri Light</vt:lpstr>
      <vt:lpstr>MV Boli</vt:lpstr>
      <vt:lpstr>Wingdings</vt:lpstr>
      <vt:lpstr>Office Theme</vt:lpstr>
      <vt:lpstr>1_Office Theme</vt:lpstr>
      <vt:lpstr>PowerPoint Presentation</vt:lpstr>
      <vt:lpstr>PowerPoint Presentation</vt:lpstr>
      <vt:lpstr>PowerPoint Presentation</vt:lpstr>
      <vt:lpstr>SGA:  No Small Matter</vt:lpstr>
      <vt:lpstr>PowerPoint Presentation</vt:lpstr>
      <vt:lpstr>PowerPoint Presentation</vt:lpstr>
      <vt:lpstr>PowerPoint Presentation</vt:lpstr>
      <vt:lpstr>PowerPoint Presentation</vt:lpstr>
      <vt:lpstr>NEWBORN RESUSCITATION:  WHAT IS NORMAL?</vt:lpstr>
      <vt:lpstr>PowerPoint Presentation</vt:lpstr>
      <vt:lpstr>PowerPoint Presentation</vt:lpstr>
      <vt:lpstr>PowerPoint Presentation</vt:lpstr>
      <vt:lpstr>PowerPoint Presentation</vt:lpstr>
      <vt:lpstr>Late Metabolic Acidosis of the Newborn:  How late is late?</vt:lpstr>
      <vt:lpstr>Late Metabolic Acidosis of the Newborn:  How late is late?</vt:lpstr>
      <vt:lpstr>PowerPoint Presentation</vt:lpstr>
      <vt:lpstr>PowerPoint Presentation</vt:lpstr>
    </vt:vector>
  </TitlesOfParts>
  <Company>Cooper University Health 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Bush, Amy</dc:creator>
  <cp:lastModifiedBy>Bush, Amy</cp:lastModifiedBy>
  <cp:revision>30</cp:revision>
  <dcterms:created xsi:type="dcterms:W3CDTF">2023-04-11T23:37:57Z</dcterms:created>
  <dcterms:modified xsi:type="dcterms:W3CDTF">2023-04-20T18:08:25Z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0x0101003A158F32446CC14AB628DEF250E5B85C</vt:lpwstr>
  </property>
</Properties>
</file>