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257" r:id="rId6"/>
    <p:sldId id="275" r:id="rId7"/>
    <p:sldId id="273" r:id="rId8"/>
    <p:sldId id="276" r:id="rId9"/>
    <p:sldId id="277" r:id="rId10"/>
    <p:sldId id="264" r:id="rId11"/>
    <p:sldId id="301" r:id="rId12"/>
    <p:sldId id="302" r:id="rId13"/>
    <p:sldId id="299" r:id="rId14"/>
    <p:sldId id="297" r:id="rId15"/>
    <p:sldId id="298" r:id="rId16"/>
    <p:sldId id="300" r:id="rId17"/>
    <p:sldId id="282" r:id="rId18"/>
    <p:sldId id="286" r:id="rId19"/>
    <p:sldId id="296" r:id="rId20"/>
    <p:sldId id="311" r:id="rId21"/>
    <p:sldId id="303" r:id="rId22"/>
    <p:sldId id="312" r:id="rId23"/>
    <p:sldId id="295" r:id="rId24"/>
    <p:sldId id="310" r:id="rId25"/>
    <p:sldId id="290" r:id="rId26"/>
    <p:sldId id="313" r:id="rId27"/>
    <p:sldId id="314" r:id="rId28"/>
    <p:sldId id="304" r:id="rId29"/>
    <p:sldId id="305" r:id="rId30"/>
    <p:sldId id="306" r:id="rId31"/>
    <p:sldId id="307" r:id="rId32"/>
    <p:sldId id="25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136499-C4C1-4624-B3D4-61CEAC0BC932}" v="34" dt="2024-07-18T18:37:46.813"/>
    <p1510:client id="{67F2D4B7-8150-9DE4-44A0-CCF094B036AE}" v="41" dt="2024-07-17T22:09:51.279"/>
    <p1510:client id="{6A1A0CE5-CB71-490C-A607-19173120BE04}" v="15" dt="2024-07-18T17:51:29.455"/>
    <p1510:client id="{AE7A81BF-9635-49C5-9F61-CE332CDD1BCA}" v="5" dt="2024-07-18T17:22:56.711"/>
    <p1510:client id="{E5E024BA-45D0-4171-8A70-D9E67F552367}" v="22" dt="2024-07-18T16:59:00.801"/>
    <p1510:client id="{E7F786FC-F6F8-E046-0370-E9EFFE0D8BFD}" v="1369" dt="2024-07-16T23:14:21.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6A3298-3CB4-4857-BF27-111CA48C0399}"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954C0-2F54-4175-82CD-F2C940FFAF26}" type="slidenum">
              <a:rPr lang="en-US" smtClean="0"/>
              <a:t>‹#›</a:t>
            </a:fld>
            <a:endParaRPr lang="en-US"/>
          </a:p>
        </p:txBody>
      </p:sp>
    </p:spTree>
    <p:extLst>
      <p:ext uri="{BB962C8B-B14F-4D97-AF65-F5344CB8AC3E}">
        <p14:creationId xmlns:p14="http://schemas.microsoft.com/office/powerpoint/2010/main" val="3179550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6A3298-3CB4-4857-BF27-111CA48C0399}"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954C0-2F54-4175-82CD-F2C940FFAF26}" type="slidenum">
              <a:rPr lang="en-US" smtClean="0"/>
              <a:t>‹#›</a:t>
            </a:fld>
            <a:endParaRPr lang="en-US"/>
          </a:p>
        </p:txBody>
      </p:sp>
    </p:spTree>
    <p:extLst>
      <p:ext uri="{BB962C8B-B14F-4D97-AF65-F5344CB8AC3E}">
        <p14:creationId xmlns:p14="http://schemas.microsoft.com/office/powerpoint/2010/main" val="1489980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6A3298-3CB4-4857-BF27-111CA48C0399}"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954C0-2F54-4175-82CD-F2C940FFAF26}" type="slidenum">
              <a:rPr lang="en-US" smtClean="0"/>
              <a:t>‹#›</a:t>
            </a:fld>
            <a:endParaRPr lang="en-US"/>
          </a:p>
        </p:txBody>
      </p:sp>
    </p:spTree>
    <p:extLst>
      <p:ext uri="{BB962C8B-B14F-4D97-AF65-F5344CB8AC3E}">
        <p14:creationId xmlns:p14="http://schemas.microsoft.com/office/powerpoint/2010/main" val="1701825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2" y="1122363"/>
            <a:ext cx="9144000" cy="2387601"/>
          </a:xfrm>
        </p:spPr>
        <p:txBody>
          <a:bodyPr anchor="b"/>
          <a:lstStyle>
            <a:lvl1pPr algn="ctr">
              <a:defRPr sz="6167"/>
            </a:lvl1pPr>
          </a:lstStyle>
          <a:p>
            <a:r>
              <a:rPr lang="en-US"/>
              <a:t>Click to edit Master title style</a:t>
            </a:r>
          </a:p>
        </p:txBody>
      </p:sp>
      <p:sp>
        <p:nvSpPr>
          <p:cNvPr id="3" name="Subtitle 2"/>
          <p:cNvSpPr>
            <a:spLocks noGrp="1"/>
          </p:cNvSpPr>
          <p:nvPr>
            <p:ph type="subTitle" idx="1"/>
          </p:nvPr>
        </p:nvSpPr>
        <p:spPr>
          <a:xfrm>
            <a:off x="1524002" y="3602038"/>
            <a:ext cx="9144000" cy="1655763"/>
          </a:xfrm>
        </p:spPr>
        <p:txBody>
          <a:bodyPr/>
          <a:lstStyle>
            <a:lvl1pPr marL="0" indent="0" algn="ctr">
              <a:buNone/>
              <a:defRPr sz="2333"/>
            </a:lvl1pPr>
            <a:lvl2pPr marL="466256" indent="0" algn="ctr">
              <a:buNone/>
              <a:defRPr sz="2167"/>
            </a:lvl2pPr>
            <a:lvl3pPr marL="932512" indent="0" algn="ctr">
              <a:buNone/>
              <a:defRPr sz="1833"/>
            </a:lvl3pPr>
            <a:lvl4pPr marL="1398770" indent="0" algn="ctr">
              <a:buNone/>
              <a:defRPr sz="1667"/>
            </a:lvl4pPr>
            <a:lvl5pPr marL="1865027" indent="0" algn="ctr">
              <a:buNone/>
              <a:defRPr sz="1667"/>
            </a:lvl5pPr>
            <a:lvl6pPr marL="2331283" indent="0" algn="ctr">
              <a:buNone/>
              <a:defRPr sz="1667"/>
            </a:lvl6pPr>
            <a:lvl7pPr marL="2797539" indent="0" algn="ctr">
              <a:buNone/>
              <a:defRPr sz="1667"/>
            </a:lvl7pPr>
            <a:lvl8pPr marL="3263797" indent="0" algn="ctr">
              <a:buNone/>
              <a:defRPr sz="1667"/>
            </a:lvl8pPr>
            <a:lvl9pPr marL="3730053" indent="0" algn="ctr">
              <a:buNone/>
              <a:defRPr sz="1667"/>
            </a:lvl9pPr>
          </a:lstStyle>
          <a:p>
            <a:r>
              <a:rPr lang="en-US"/>
              <a:t>Click to edit Master subtitle style</a:t>
            </a:r>
          </a:p>
        </p:txBody>
      </p:sp>
      <p:sp>
        <p:nvSpPr>
          <p:cNvPr id="4" name="Date Placeholder 3"/>
          <p:cNvSpPr>
            <a:spLocks noGrp="1"/>
          </p:cNvSpPr>
          <p:nvPr>
            <p:ph type="dt" sz="half" idx="10"/>
          </p:nvPr>
        </p:nvSpPr>
        <p:spPr/>
        <p:txBody>
          <a:bodyPr/>
          <a:lstStyle/>
          <a:p>
            <a:fld id="{73263CA4-42CB-AA4A-9FAE-F706C47A8902}"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10818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63CA4-42CB-AA4A-9FAE-F706C47A8902}"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3770730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2"/>
            <a:ext cx="10515600" cy="2852736"/>
          </a:xfrm>
        </p:spPr>
        <p:txBody>
          <a:bodyPr anchor="b"/>
          <a:lstStyle>
            <a:lvl1pPr>
              <a:defRPr sz="6167"/>
            </a:lvl1pPr>
          </a:lstStyle>
          <a:p>
            <a:r>
              <a:rPr lang="en-US"/>
              <a:t>Click to edit Master title style</a:t>
            </a:r>
          </a:p>
        </p:txBody>
      </p:sp>
      <p:sp>
        <p:nvSpPr>
          <p:cNvPr id="3" name="Text Placeholder 2"/>
          <p:cNvSpPr>
            <a:spLocks noGrp="1"/>
          </p:cNvSpPr>
          <p:nvPr>
            <p:ph type="body" idx="1"/>
          </p:nvPr>
        </p:nvSpPr>
        <p:spPr>
          <a:xfrm>
            <a:off x="831852" y="4589468"/>
            <a:ext cx="10515600" cy="1500187"/>
          </a:xfrm>
        </p:spPr>
        <p:txBody>
          <a:bodyPr/>
          <a:lstStyle>
            <a:lvl1pPr marL="0" indent="0">
              <a:buNone/>
              <a:defRPr sz="2333">
                <a:solidFill>
                  <a:schemeClr val="tx1">
                    <a:tint val="75000"/>
                  </a:schemeClr>
                </a:solidFill>
              </a:defRPr>
            </a:lvl1pPr>
            <a:lvl2pPr marL="466256" indent="0">
              <a:buNone/>
              <a:defRPr sz="2167">
                <a:solidFill>
                  <a:schemeClr val="tx1">
                    <a:tint val="75000"/>
                  </a:schemeClr>
                </a:solidFill>
              </a:defRPr>
            </a:lvl2pPr>
            <a:lvl3pPr marL="932512" indent="0">
              <a:buNone/>
              <a:defRPr sz="1833">
                <a:solidFill>
                  <a:schemeClr val="tx1">
                    <a:tint val="75000"/>
                  </a:schemeClr>
                </a:solidFill>
              </a:defRPr>
            </a:lvl3pPr>
            <a:lvl4pPr marL="1398770" indent="0">
              <a:buNone/>
              <a:defRPr sz="1667">
                <a:solidFill>
                  <a:schemeClr val="tx1">
                    <a:tint val="75000"/>
                  </a:schemeClr>
                </a:solidFill>
              </a:defRPr>
            </a:lvl4pPr>
            <a:lvl5pPr marL="1865027" indent="0">
              <a:buNone/>
              <a:defRPr sz="1667">
                <a:solidFill>
                  <a:schemeClr val="tx1">
                    <a:tint val="75000"/>
                  </a:schemeClr>
                </a:solidFill>
              </a:defRPr>
            </a:lvl5pPr>
            <a:lvl6pPr marL="2331283" indent="0">
              <a:buNone/>
              <a:defRPr sz="1667">
                <a:solidFill>
                  <a:schemeClr val="tx1">
                    <a:tint val="75000"/>
                  </a:schemeClr>
                </a:solidFill>
              </a:defRPr>
            </a:lvl6pPr>
            <a:lvl7pPr marL="2797539" indent="0">
              <a:buNone/>
              <a:defRPr sz="1667">
                <a:solidFill>
                  <a:schemeClr val="tx1">
                    <a:tint val="75000"/>
                  </a:schemeClr>
                </a:solidFill>
              </a:defRPr>
            </a:lvl7pPr>
            <a:lvl8pPr marL="3263797" indent="0">
              <a:buNone/>
              <a:defRPr sz="1667">
                <a:solidFill>
                  <a:schemeClr val="tx1">
                    <a:tint val="75000"/>
                  </a:schemeClr>
                </a:solidFill>
              </a:defRPr>
            </a:lvl8pPr>
            <a:lvl9pPr marL="3730053" indent="0">
              <a:buNone/>
              <a:defRPr sz="16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63CA4-42CB-AA4A-9FAE-F706C47A8902}"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2835657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2" y="1825624"/>
            <a:ext cx="5181600" cy="4351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4"/>
            <a:ext cx="5181600" cy="4351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63CA4-42CB-AA4A-9FAE-F706C47A8902}"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3610103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6"/>
            <a:ext cx="5157787" cy="823913"/>
          </a:xfrm>
        </p:spPr>
        <p:txBody>
          <a:bodyPr anchor="b"/>
          <a:lstStyle>
            <a:lvl1pPr marL="0" indent="0">
              <a:buNone/>
              <a:defRPr sz="2333" b="1"/>
            </a:lvl1pPr>
            <a:lvl2pPr marL="466256" indent="0">
              <a:buNone/>
              <a:defRPr sz="2167" b="1"/>
            </a:lvl2pPr>
            <a:lvl3pPr marL="932512" indent="0">
              <a:buNone/>
              <a:defRPr sz="1833" b="1"/>
            </a:lvl3pPr>
            <a:lvl4pPr marL="1398770" indent="0">
              <a:buNone/>
              <a:defRPr sz="1667" b="1"/>
            </a:lvl4pPr>
            <a:lvl5pPr marL="1865027" indent="0">
              <a:buNone/>
              <a:defRPr sz="1667" b="1"/>
            </a:lvl5pPr>
            <a:lvl6pPr marL="2331283" indent="0">
              <a:buNone/>
              <a:defRPr sz="1667" b="1"/>
            </a:lvl6pPr>
            <a:lvl7pPr marL="2797539" indent="0">
              <a:buNone/>
              <a:defRPr sz="1667" b="1"/>
            </a:lvl7pPr>
            <a:lvl8pPr marL="3263797" indent="0">
              <a:buNone/>
              <a:defRPr sz="1667" b="1"/>
            </a:lvl8pPr>
            <a:lvl9pPr marL="3730053" indent="0">
              <a:buNone/>
              <a:defRPr sz="1667" b="1"/>
            </a:lvl9pPr>
          </a:lstStyle>
          <a:p>
            <a:pPr lvl="0"/>
            <a:r>
              <a:rPr lang="en-US"/>
              <a:t>Click to edit Master text styles</a:t>
            </a:r>
          </a:p>
        </p:txBody>
      </p:sp>
      <p:sp>
        <p:nvSpPr>
          <p:cNvPr id="4" name="Content Placeholder 3"/>
          <p:cNvSpPr>
            <a:spLocks noGrp="1"/>
          </p:cNvSpPr>
          <p:nvPr>
            <p:ph sz="half" idx="2"/>
          </p:nvPr>
        </p:nvSpPr>
        <p:spPr>
          <a:xfrm>
            <a:off x="839790"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6"/>
            <a:ext cx="5183188" cy="823913"/>
          </a:xfrm>
        </p:spPr>
        <p:txBody>
          <a:bodyPr anchor="b"/>
          <a:lstStyle>
            <a:lvl1pPr marL="0" indent="0">
              <a:buNone/>
              <a:defRPr sz="2333" b="1"/>
            </a:lvl1pPr>
            <a:lvl2pPr marL="466256" indent="0">
              <a:buNone/>
              <a:defRPr sz="2167" b="1"/>
            </a:lvl2pPr>
            <a:lvl3pPr marL="932512" indent="0">
              <a:buNone/>
              <a:defRPr sz="1833" b="1"/>
            </a:lvl3pPr>
            <a:lvl4pPr marL="1398770" indent="0">
              <a:buNone/>
              <a:defRPr sz="1667" b="1"/>
            </a:lvl4pPr>
            <a:lvl5pPr marL="1865027" indent="0">
              <a:buNone/>
              <a:defRPr sz="1667" b="1"/>
            </a:lvl5pPr>
            <a:lvl6pPr marL="2331283" indent="0">
              <a:buNone/>
              <a:defRPr sz="1667" b="1"/>
            </a:lvl6pPr>
            <a:lvl7pPr marL="2797539" indent="0">
              <a:buNone/>
              <a:defRPr sz="1667" b="1"/>
            </a:lvl7pPr>
            <a:lvl8pPr marL="3263797" indent="0">
              <a:buNone/>
              <a:defRPr sz="1667" b="1"/>
            </a:lvl8pPr>
            <a:lvl9pPr marL="3730053" indent="0">
              <a:buNone/>
              <a:defRPr sz="1667" b="1"/>
            </a:lvl9pPr>
          </a:lstStyle>
          <a:p>
            <a:pPr lvl="0"/>
            <a:r>
              <a:rPr lang="en-US"/>
              <a:t>Click to 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63CA4-42CB-AA4A-9FAE-F706C47A8902}" type="datetimeFigureOut">
              <a:rPr lang="en-US" smtClean="0"/>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2962660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63CA4-42CB-AA4A-9FAE-F706C47A8902}" type="datetimeFigureOut">
              <a:rPr lang="en-US" smtClean="0"/>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2735280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63CA4-42CB-AA4A-9FAE-F706C47A8902}" type="datetimeFigureOut">
              <a:rPr lang="en-US" smtClean="0"/>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2799058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0"/>
          </a:xfrm>
        </p:spPr>
        <p:txBody>
          <a:bodyPr anchor="b"/>
          <a:lstStyle>
            <a:lvl1pPr>
              <a:defRPr sz="3333"/>
            </a:lvl1pPr>
          </a:lstStyle>
          <a:p>
            <a:r>
              <a:rPr lang="en-US"/>
              <a:t>Click to edit Master title style</a:t>
            </a:r>
          </a:p>
        </p:txBody>
      </p:sp>
      <p:sp>
        <p:nvSpPr>
          <p:cNvPr id="3" name="Content Placeholder 2"/>
          <p:cNvSpPr>
            <a:spLocks noGrp="1"/>
          </p:cNvSpPr>
          <p:nvPr>
            <p:ph idx="1"/>
          </p:nvPr>
        </p:nvSpPr>
        <p:spPr>
          <a:xfrm>
            <a:off x="5183188" y="987429"/>
            <a:ext cx="6172200" cy="4873626"/>
          </a:xfrm>
        </p:spPr>
        <p:txBody>
          <a:bodyPr/>
          <a:lstStyle>
            <a:lvl1pPr>
              <a:defRPr sz="3333"/>
            </a:lvl1pPr>
            <a:lvl2pPr>
              <a:defRPr sz="2833"/>
            </a:lvl2pPr>
            <a:lvl3pPr>
              <a:defRPr sz="2333"/>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9"/>
          </a:xfrm>
        </p:spPr>
        <p:txBody>
          <a:bodyPr/>
          <a:lstStyle>
            <a:lvl1pPr marL="0" indent="0">
              <a:buNone/>
              <a:defRPr sz="1667"/>
            </a:lvl1pPr>
            <a:lvl2pPr marL="466256" indent="0">
              <a:buNone/>
              <a:defRPr sz="1500"/>
            </a:lvl2pPr>
            <a:lvl3pPr marL="932512" indent="0">
              <a:buNone/>
              <a:defRPr sz="1167"/>
            </a:lvl3pPr>
            <a:lvl4pPr marL="1398770" indent="0">
              <a:buNone/>
              <a:defRPr sz="1000"/>
            </a:lvl4pPr>
            <a:lvl5pPr marL="1865027" indent="0">
              <a:buNone/>
              <a:defRPr sz="1000"/>
            </a:lvl5pPr>
            <a:lvl6pPr marL="2331283" indent="0">
              <a:buNone/>
              <a:defRPr sz="1000"/>
            </a:lvl6pPr>
            <a:lvl7pPr marL="2797539" indent="0">
              <a:buNone/>
              <a:defRPr sz="1000"/>
            </a:lvl7pPr>
            <a:lvl8pPr marL="3263797" indent="0">
              <a:buNone/>
              <a:defRPr sz="1000"/>
            </a:lvl8pPr>
            <a:lvl9pPr marL="373005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263CA4-42CB-AA4A-9FAE-F706C47A8902}"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129384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6A3298-3CB4-4857-BF27-111CA48C0399}"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954C0-2F54-4175-82CD-F2C940FFAF26}" type="slidenum">
              <a:rPr lang="en-US" smtClean="0"/>
              <a:t>‹#›</a:t>
            </a:fld>
            <a:endParaRPr lang="en-US"/>
          </a:p>
        </p:txBody>
      </p:sp>
    </p:spTree>
    <p:extLst>
      <p:ext uri="{BB962C8B-B14F-4D97-AF65-F5344CB8AC3E}">
        <p14:creationId xmlns:p14="http://schemas.microsoft.com/office/powerpoint/2010/main" val="4095363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0"/>
          </a:xfrm>
        </p:spPr>
        <p:txBody>
          <a:bodyPr anchor="b"/>
          <a:lstStyle>
            <a:lvl1pPr>
              <a:defRPr sz="3333"/>
            </a:lvl1pPr>
          </a:lstStyle>
          <a:p>
            <a:r>
              <a:rPr lang="en-US"/>
              <a:t>Click to edit Master title style</a:t>
            </a:r>
          </a:p>
        </p:txBody>
      </p:sp>
      <p:sp>
        <p:nvSpPr>
          <p:cNvPr id="3" name="Picture Placeholder 2"/>
          <p:cNvSpPr>
            <a:spLocks noGrp="1" noChangeAspect="1"/>
          </p:cNvSpPr>
          <p:nvPr>
            <p:ph type="pic" idx="1"/>
          </p:nvPr>
        </p:nvSpPr>
        <p:spPr>
          <a:xfrm>
            <a:off x="5183188" y="987429"/>
            <a:ext cx="6172200" cy="4873626"/>
          </a:xfrm>
        </p:spPr>
        <p:txBody>
          <a:bodyPr anchor="t"/>
          <a:lstStyle>
            <a:lvl1pPr marL="0" indent="0">
              <a:buNone/>
              <a:defRPr sz="3333"/>
            </a:lvl1pPr>
            <a:lvl2pPr marL="466256" indent="0">
              <a:buNone/>
              <a:defRPr sz="2833"/>
            </a:lvl2pPr>
            <a:lvl3pPr marL="932512" indent="0">
              <a:buNone/>
              <a:defRPr sz="2333"/>
            </a:lvl3pPr>
            <a:lvl4pPr marL="1398770" indent="0">
              <a:buNone/>
              <a:defRPr sz="2167"/>
            </a:lvl4pPr>
            <a:lvl5pPr marL="1865027" indent="0">
              <a:buNone/>
              <a:defRPr sz="2167"/>
            </a:lvl5pPr>
            <a:lvl6pPr marL="2331283" indent="0">
              <a:buNone/>
              <a:defRPr sz="2167"/>
            </a:lvl6pPr>
            <a:lvl7pPr marL="2797539" indent="0">
              <a:buNone/>
              <a:defRPr sz="2167"/>
            </a:lvl7pPr>
            <a:lvl8pPr marL="3263797" indent="0">
              <a:buNone/>
              <a:defRPr sz="2167"/>
            </a:lvl8pPr>
            <a:lvl9pPr marL="3730053" indent="0">
              <a:buNone/>
              <a:defRPr sz="2167"/>
            </a:lvl9pPr>
          </a:lstStyle>
          <a:p>
            <a:r>
              <a:rPr lang="en-US"/>
              <a:t>Drag picture to placeholder or click icon to add</a:t>
            </a:r>
          </a:p>
        </p:txBody>
      </p:sp>
      <p:sp>
        <p:nvSpPr>
          <p:cNvPr id="4" name="Text Placeholder 3"/>
          <p:cNvSpPr>
            <a:spLocks noGrp="1"/>
          </p:cNvSpPr>
          <p:nvPr>
            <p:ph type="body" sz="half" idx="2"/>
          </p:nvPr>
        </p:nvSpPr>
        <p:spPr>
          <a:xfrm>
            <a:off x="839788" y="2057403"/>
            <a:ext cx="3932237" cy="3811589"/>
          </a:xfrm>
        </p:spPr>
        <p:txBody>
          <a:bodyPr/>
          <a:lstStyle>
            <a:lvl1pPr marL="0" indent="0">
              <a:buNone/>
              <a:defRPr sz="1667"/>
            </a:lvl1pPr>
            <a:lvl2pPr marL="466256" indent="0">
              <a:buNone/>
              <a:defRPr sz="1500"/>
            </a:lvl2pPr>
            <a:lvl3pPr marL="932512" indent="0">
              <a:buNone/>
              <a:defRPr sz="1167"/>
            </a:lvl3pPr>
            <a:lvl4pPr marL="1398770" indent="0">
              <a:buNone/>
              <a:defRPr sz="1000"/>
            </a:lvl4pPr>
            <a:lvl5pPr marL="1865027" indent="0">
              <a:buNone/>
              <a:defRPr sz="1000"/>
            </a:lvl5pPr>
            <a:lvl6pPr marL="2331283" indent="0">
              <a:buNone/>
              <a:defRPr sz="1000"/>
            </a:lvl6pPr>
            <a:lvl7pPr marL="2797539" indent="0">
              <a:buNone/>
              <a:defRPr sz="1000"/>
            </a:lvl7pPr>
            <a:lvl8pPr marL="3263797" indent="0">
              <a:buNone/>
              <a:defRPr sz="1000"/>
            </a:lvl8pPr>
            <a:lvl9pPr marL="373005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263CA4-42CB-AA4A-9FAE-F706C47A8902}"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625144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63CA4-42CB-AA4A-9FAE-F706C47A8902}"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912526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5"/>
            <a:ext cx="2628898" cy="581184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63CA4-42CB-AA4A-9FAE-F706C47A8902}"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2529643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2"/>
          <p:cNvSpPr>
            <a:spLocks noGrp="1"/>
          </p:cNvSpPr>
          <p:nvPr>
            <p:ph sz="half" idx="1"/>
          </p:nvPr>
        </p:nvSpPr>
        <p:spPr>
          <a:xfrm>
            <a:off x="1219200" y="304801"/>
            <a:ext cx="4368800" cy="3124200"/>
          </a:xfrm>
        </p:spPr>
        <p:txBody>
          <a:bodyPr/>
          <a:lstStyle>
            <a:lvl1pPr>
              <a:defRPr sz="2593"/>
            </a:lvl1pPr>
            <a:lvl2pPr>
              <a:defRPr sz="2288"/>
            </a:lvl2pPr>
            <a:lvl3pPr>
              <a:defRPr sz="1830"/>
            </a:lvl3pPr>
            <a:lvl4pPr>
              <a:defRPr sz="1830"/>
            </a:lvl4pPr>
            <a:lvl5pPr>
              <a:defRPr sz="1830"/>
            </a:lvl5pPr>
            <a:lvl6pPr>
              <a:defRPr sz="1830"/>
            </a:lvl6pPr>
            <a:lvl7pPr>
              <a:defRPr sz="1830"/>
            </a:lvl7pPr>
            <a:lvl8pPr>
              <a:defRPr sz="1830"/>
            </a:lvl8pPr>
            <a:lvl9pPr>
              <a:defRPr sz="1830"/>
            </a:lvl9pPr>
          </a:lstStyle>
          <a:p>
            <a:pPr lvl="0"/>
            <a:r>
              <a:rPr lang="en-US"/>
              <a:t>Click to edit Master text styles</a:t>
            </a:r>
          </a:p>
        </p:txBody>
      </p:sp>
      <p:sp>
        <p:nvSpPr>
          <p:cNvPr id="6" name="Content Placeholder 3"/>
          <p:cNvSpPr>
            <a:spLocks noGrp="1"/>
          </p:cNvSpPr>
          <p:nvPr>
            <p:ph sz="half" idx="2"/>
          </p:nvPr>
        </p:nvSpPr>
        <p:spPr>
          <a:xfrm>
            <a:off x="5791200" y="304805"/>
            <a:ext cx="5994400" cy="3125315"/>
          </a:xfrm>
        </p:spPr>
        <p:txBody>
          <a:bodyPr anchor="ctr">
            <a:normAutofit/>
          </a:bodyPr>
          <a:lstStyle>
            <a:lvl1pPr>
              <a:defRPr sz="1830"/>
            </a:lvl1pPr>
            <a:lvl2pPr>
              <a:defRPr sz="2288"/>
            </a:lvl2pPr>
            <a:lvl3pPr>
              <a:defRPr sz="1830"/>
            </a:lvl3pPr>
            <a:lvl4pPr>
              <a:defRPr sz="1830"/>
            </a:lvl4pPr>
            <a:lvl5pPr>
              <a:defRPr sz="1830"/>
            </a:lvl5pPr>
            <a:lvl6pPr>
              <a:defRPr sz="1830"/>
            </a:lvl6pPr>
            <a:lvl7pPr>
              <a:defRPr sz="1830"/>
            </a:lvl7pPr>
            <a:lvl8pPr>
              <a:defRPr sz="1830"/>
            </a:lvl8pPr>
            <a:lvl9pPr>
              <a:defRPr sz="1830"/>
            </a:lvl9pPr>
          </a:lstStyle>
          <a:p>
            <a:pPr lvl="0"/>
            <a:r>
              <a:rPr lang="en-US"/>
              <a:t>Click to edit Master text styles</a:t>
            </a:r>
          </a:p>
        </p:txBody>
      </p:sp>
      <p:sp>
        <p:nvSpPr>
          <p:cNvPr id="9" name="Content Placeholder 2"/>
          <p:cNvSpPr>
            <a:spLocks noGrp="1"/>
          </p:cNvSpPr>
          <p:nvPr>
            <p:ph sz="half" idx="14"/>
          </p:nvPr>
        </p:nvSpPr>
        <p:spPr>
          <a:xfrm>
            <a:off x="1219200" y="3429003"/>
            <a:ext cx="4368800" cy="3047999"/>
          </a:xfrm>
        </p:spPr>
        <p:txBody>
          <a:bodyPr/>
          <a:lstStyle>
            <a:lvl1pPr>
              <a:defRPr sz="2593"/>
            </a:lvl1pPr>
            <a:lvl2pPr>
              <a:defRPr sz="2288"/>
            </a:lvl2pPr>
            <a:lvl3pPr>
              <a:defRPr sz="1830"/>
            </a:lvl3pPr>
            <a:lvl4pPr>
              <a:defRPr sz="1830"/>
            </a:lvl4pPr>
            <a:lvl5pPr>
              <a:defRPr sz="1830"/>
            </a:lvl5pPr>
            <a:lvl6pPr>
              <a:defRPr sz="1830"/>
            </a:lvl6pPr>
            <a:lvl7pPr>
              <a:defRPr sz="1830"/>
            </a:lvl7pPr>
            <a:lvl8pPr>
              <a:defRPr sz="1830"/>
            </a:lvl8pPr>
            <a:lvl9pPr>
              <a:defRPr sz="1830"/>
            </a:lvl9pPr>
          </a:lstStyle>
          <a:p>
            <a:pPr lvl="0"/>
            <a:r>
              <a:rPr lang="en-US"/>
              <a:t>Click to edit Master text styles</a:t>
            </a:r>
          </a:p>
        </p:txBody>
      </p:sp>
      <p:sp>
        <p:nvSpPr>
          <p:cNvPr id="10" name="Content Placeholder 3"/>
          <p:cNvSpPr>
            <a:spLocks noGrp="1"/>
          </p:cNvSpPr>
          <p:nvPr>
            <p:ph sz="half" idx="15"/>
          </p:nvPr>
        </p:nvSpPr>
        <p:spPr>
          <a:xfrm>
            <a:off x="5588000" y="3429003"/>
            <a:ext cx="6197600" cy="3047999"/>
          </a:xfrm>
        </p:spPr>
        <p:txBody>
          <a:bodyPr anchor="ctr">
            <a:normAutofit/>
          </a:bodyPr>
          <a:lstStyle>
            <a:lvl1pPr>
              <a:defRPr sz="1830"/>
            </a:lvl1pPr>
            <a:lvl2pPr>
              <a:defRPr sz="2288"/>
            </a:lvl2pPr>
            <a:lvl3pPr>
              <a:defRPr sz="1830"/>
            </a:lvl3pPr>
            <a:lvl4pPr>
              <a:defRPr sz="1830"/>
            </a:lvl4pPr>
            <a:lvl5pPr>
              <a:defRPr sz="1830"/>
            </a:lvl5pPr>
            <a:lvl6pPr>
              <a:defRPr sz="1830"/>
            </a:lvl6pPr>
            <a:lvl7pPr>
              <a:defRPr sz="1830"/>
            </a:lvl7pPr>
            <a:lvl8pPr>
              <a:defRPr sz="1830"/>
            </a:lvl8pPr>
            <a:lvl9pPr>
              <a:defRPr sz="183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259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6A3298-3CB4-4857-BF27-111CA48C0399}"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954C0-2F54-4175-82CD-F2C940FFAF26}" type="slidenum">
              <a:rPr lang="en-US" smtClean="0"/>
              <a:t>‹#›</a:t>
            </a:fld>
            <a:endParaRPr lang="en-US"/>
          </a:p>
        </p:txBody>
      </p:sp>
    </p:spTree>
    <p:extLst>
      <p:ext uri="{BB962C8B-B14F-4D97-AF65-F5344CB8AC3E}">
        <p14:creationId xmlns:p14="http://schemas.microsoft.com/office/powerpoint/2010/main" val="248700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6A3298-3CB4-4857-BF27-111CA48C0399}"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954C0-2F54-4175-82CD-F2C940FFAF26}" type="slidenum">
              <a:rPr lang="en-US" smtClean="0"/>
              <a:t>‹#›</a:t>
            </a:fld>
            <a:endParaRPr lang="en-US"/>
          </a:p>
        </p:txBody>
      </p:sp>
    </p:spTree>
    <p:extLst>
      <p:ext uri="{BB962C8B-B14F-4D97-AF65-F5344CB8AC3E}">
        <p14:creationId xmlns:p14="http://schemas.microsoft.com/office/powerpoint/2010/main" val="141918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6A3298-3CB4-4857-BF27-111CA48C0399}" type="datetimeFigureOut">
              <a:rPr lang="en-US" smtClean="0"/>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5954C0-2F54-4175-82CD-F2C940FFAF26}" type="slidenum">
              <a:rPr lang="en-US" smtClean="0"/>
              <a:t>‹#›</a:t>
            </a:fld>
            <a:endParaRPr lang="en-US"/>
          </a:p>
        </p:txBody>
      </p:sp>
    </p:spTree>
    <p:extLst>
      <p:ext uri="{BB962C8B-B14F-4D97-AF65-F5344CB8AC3E}">
        <p14:creationId xmlns:p14="http://schemas.microsoft.com/office/powerpoint/2010/main" val="1203794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6A3298-3CB4-4857-BF27-111CA48C0399}" type="datetimeFigureOut">
              <a:rPr lang="en-US" smtClean="0"/>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5954C0-2F54-4175-82CD-F2C940FFAF26}" type="slidenum">
              <a:rPr lang="en-US" smtClean="0"/>
              <a:t>‹#›</a:t>
            </a:fld>
            <a:endParaRPr lang="en-US"/>
          </a:p>
        </p:txBody>
      </p:sp>
    </p:spTree>
    <p:extLst>
      <p:ext uri="{BB962C8B-B14F-4D97-AF65-F5344CB8AC3E}">
        <p14:creationId xmlns:p14="http://schemas.microsoft.com/office/powerpoint/2010/main" val="2749544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A3298-3CB4-4857-BF27-111CA48C0399}" type="datetimeFigureOut">
              <a:rPr lang="en-US" smtClean="0"/>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5954C0-2F54-4175-82CD-F2C940FFAF26}" type="slidenum">
              <a:rPr lang="en-US" smtClean="0"/>
              <a:t>‹#›</a:t>
            </a:fld>
            <a:endParaRPr lang="en-US"/>
          </a:p>
        </p:txBody>
      </p:sp>
    </p:spTree>
    <p:extLst>
      <p:ext uri="{BB962C8B-B14F-4D97-AF65-F5344CB8AC3E}">
        <p14:creationId xmlns:p14="http://schemas.microsoft.com/office/powerpoint/2010/main" val="3217723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6A3298-3CB4-4857-BF27-111CA48C0399}"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954C0-2F54-4175-82CD-F2C940FFAF26}" type="slidenum">
              <a:rPr lang="en-US" smtClean="0"/>
              <a:t>‹#›</a:t>
            </a:fld>
            <a:endParaRPr lang="en-US"/>
          </a:p>
        </p:txBody>
      </p:sp>
    </p:spTree>
    <p:extLst>
      <p:ext uri="{BB962C8B-B14F-4D97-AF65-F5344CB8AC3E}">
        <p14:creationId xmlns:p14="http://schemas.microsoft.com/office/powerpoint/2010/main" val="2747527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6A3298-3CB4-4857-BF27-111CA48C0399}"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954C0-2F54-4175-82CD-F2C940FFAF26}" type="slidenum">
              <a:rPr lang="en-US" smtClean="0"/>
              <a:t>‹#›</a:t>
            </a:fld>
            <a:endParaRPr lang="en-US"/>
          </a:p>
        </p:txBody>
      </p:sp>
    </p:spTree>
    <p:extLst>
      <p:ext uri="{BB962C8B-B14F-4D97-AF65-F5344CB8AC3E}">
        <p14:creationId xmlns:p14="http://schemas.microsoft.com/office/powerpoint/2010/main" val="1653189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A3298-3CB4-4857-BF27-111CA48C0399}" type="datetimeFigureOut">
              <a:rPr lang="en-US" smtClean="0"/>
              <a:t>7/29/2024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954C0-2F54-4175-82CD-F2C940FFAF26}" type="slidenum">
              <a:rPr lang="en-US" smtClean="0"/>
              <a:t>‹#›</a:t>
            </a:fld>
            <a:endParaRPr lang="en-US"/>
          </a:p>
        </p:txBody>
      </p:sp>
    </p:spTree>
    <p:extLst>
      <p:ext uri="{BB962C8B-B14F-4D97-AF65-F5344CB8AC3E}">
        <p14:creationId xmlns:p14="http://schemas.microsoft.com/office/powerpoint/2010/main" val="17400147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10515600" cy="1325563"/>
          </a:xfrm>
          <a:prstGeom prst="rect">
            <a:avLst/>
          </a:prstGeom>
        </p:spPr>
        <p:txBody>
          <a:bodyPr vert="horz" lIns="74600" tIns="37300" rIns="74600" bIns="37300" rtlCol="0" anchor="ctr">
            <a:normAutofit/>
          </a:bodyPr>
          <a:lstStyle/>
          <a:p>
            <a:r>
              <a:rPr lang="en-US"/>
              <a:t>Click to edit Master title style</a:t>
            </a:r>
          </a:p>
        </p:txBody>
      </p:sp>
      <p:sp>
        <p:nvSpPr>
          <p:cNvPr id="3" name="Text Placeholder 2"/>
          <p:cNvSpPr>
            <a:spLocks noGrp="1"/>
          </p:cNvSpPr>
          <p:nvPr>
            <p:ph type="body" idx="1"/>
          </p:nvPr>
        </p:nvSpPr>
        <p:spPr>
          <a:xfrm>
            <a:off x="838202" y="1825624"/>
            <a:ext cx="10515600" cy="4351340"/>
          </a:xfrm>
          <a:prstGeom prst="rect">
            <a:avLst/>
          </a:prstGeom>
        </p:spPr>
        <p:txBody>
          <a:bodyPr vert="horz" lIns="74600" tIns="37300" rIns="74600" bIns="373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6"/>
          </a:xfrm>
          <a:prstGeom prst="rect">
            <a:avLst/>
          </a:prstGeom>
        </p:spPr>
        <p:txBody>
          <a:bodyPr vert="horz" lIns="74600" tIns="37300" rIns="74600" bIns="37300" rtlCol="0" anchor="ctr"/>
          <a:lstStyle>
            <a:lvl1pPr algn="l">
              <a:defRPr sz="1167">
                <a:solidFill>
                  <a:schemeClr val="tx1">
                    <a:tint val="75000"/>
                  </a:schemeClr>
                </a:solidFill>
              </a:defRPr>
            </a:lvl1pPr>
          </a:lstStyle>
          <a:p>
            <a:fld id="{73263CA4-42CB-AA4A-9FAE-F706C47A8902}" type="datetimeFigureOut">
              <a:rPr lang="en-US" smtClean="0"/>
              <a:t>7/29/2024</a:t>
            </a:fld>
            <a:endParaRPr lang="en-US"/>
          </a:p>
        </p:txBody>
      </p:sp>
      <p:sp>
        <p:nvSpPr>
          <p:cNvPr id="5" name="Footer Placeholder 4"/>
          <p:cNvSpPr>
            <a:spLocks noGrp="1"/>
          </p:cNvSpPr>
          <p:nvPr>
            <p:ph type="ftr" sz="quarter" idx="3"/>
          </p:nvPr>
        </p:nvSpPr>
        <p:spPr>
          <a:xfrm>
            <a:off x="4038602" y="6356352"/>
            <a:ext cx="4114800" cy="365126"/>
          </a:xfrm>
          <a:prstGeom prst="rect">
            <a:avLst/>
          </a:prstGeom>
        </p:spPr>
        <p:txBody>
          <a:bodyPr vert="horz" lIns="74600" tIns="37300" rIns="74600" bIns="37300" rtlCol="0" anchor="ctr"/>
          <a:lstStyle>
            <a:lvl1pPr algn="ctr">
              <a:defRPr sz="116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6"/>
          </a:xfrm>
          <a:prstGeom prst="rect">
            <a:avLst/>
          </a:prstGeom>
        </p:spPr>
        <p:txBody>
          <a:bodyPr vert="horz" lIns="74600" tIns="37300" rIns="74600" bIns="37300" rtlCol="0" anchor="ctr"/>
          <a:lstStyle>
            <a:lvl1pPr algn="r">
              <a:defRPr sz="1167">
                <a:solidFill>
                  <a:schemeClr val="tx1">
                    <a:tint val="75000"/>
                  </a:schemeClr>
                </a:solidFill>
              </a:defRPr>
            </a:lvl1pPr>
          </a:lstStyle>
          <a:p>
            <a:fld id="{E8B849D6-A2AF-EB40-A7CE-F623886AC525}" type="slidenum">
              <a:rPr lang="en-US" smtClean="0"/>
              <a:t>‹#›</a:t>
            </a:fld>
            <a:endParaRPr lang="en-US"/>
          </a:p>
        </p:txBody>
      </p:sp>
    </p:spTree>
    <p:extLst>
      <p:ext uri="{BB962C8B-B14F-4D97-AF65-F5344CB8AC3E}">
        <p14:creationId xmlns:p14="http://schemas.microsoft.com/office/powerpoint/2010/main" val="270493798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32512"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33130" indent="-233130" algn="l" defTabSz="932512" rtl="0" eaLnBrk="1" latinLnBrk="0" hangingPunct="1">
        <a:lnSpc>
          <a:spcPct val="90000"/>
        </a:lnSpc>
        <a:spcBef>
          <a:spcPts val="1020"/>
        </a:spcBef>
        <a:buFont typeface="Arial" panose="020B0604020202020204" pitchFamily="34" charset="0"/>
        <a:buChar char="•"/>
        <a:defRPr sz="2833" kern="1200">
          <a:solidFill>
            <a:schemeClr val="tx1"/>
          </a:solidFill>
          <a:latin typeface="+mn-lt"/>
          <a:ea typeface="+mn-ea"/>
          <a:cs typeface="+mn-cs"/>
        </a:defRPr>
      </a:lvl1pPr>
      <a:lvl2pPr marL="699386" indent="-233130" algn="l" defTabSz="932512" rtl="0" eaLnBrk="1" latinLnBrk="0" hangingPunct="1">
        <a:lnSpc>
          <a:spcPct val="90000"/>
        </a:lnSpc>
        <a:spcBef>
          <a:spcPts val="510"/>
        </a:spcBef>
        <a:buFont typeface="Arial" panose="020B0604020202020204" pitchFamily="34" charset="0"/>
        <a:buChar char="•"/>
        <a:defRPr sz="2333" kern="1200">
          <a:solidFill>
            <a:schemeClr val="tx1"/>
          </a:solidFill>
          <a:latin typeface="+mn-lt"/>
          <a:ea typeface="+mn-ea"/>
          <a:cs typeface="+mn-cs"/>
        </a:defRPr>
      </a:lvl2pPr>
      <a:lvl3pPr marL="1165642" indent="-233130" algn="l" defTabSz="932512" rtl="0" eaLnBrk="1" latinLnBrk="0" hangingPunct="1">
        <a:lnSpc>
          <a:spcPct val="90000"/>
        </a:lnSpc>
        <a:spcBef>
          <a:spcPts val="510"/>
        </a:spcBef>
        <a:buFont typeface="Arial" panose="020B0604020202020204" pitchFamily="34" charset="0"/>
        <a:buChar char="•"/>
        <a:defRPr sz="2167" kern="1200">
          <a:solidFill>
            <a:schemeClr val="tx1"/>
          </a:solidFill>
          <a:latin typeface="+mn-lt"/>
          <a:ea typeface="+mn-ea"/>
          <a:cs typeface="+mn-cs"/>
        </a:defRPr>
      </a:lvl3pPr>
      <a:lvl4pPr marL="1631898" indent="-233130" algn="l" defTabSz="932512" rtl="0" eaLnBrk="1" latinLnBrk="0" hangingPunct="1">
        <a:lnSpc>
          <a:spcPct val="90000"/>
        </a:lnSpc>
        <a:spcBef>
          <a:spcPts val="510"/>
        </a:spcBef>
        <a:buFont typeface="Arial" panose="020B0604020202020204" pitchFamily="34" charset="0"/>
        <a:buChar char="•"/>
        <a:defRPr sz="1833" kern="1200">
          <a:solidFill>
            <a:schemeClr val="tx1"/>
          </a:solidFill>
          <a:latin typeface="+mn-lt"/>
          <a:ea typeface="+mn-ea"/>
          <a:cs typeface="+mn-cs"/>
        </a:defRPr>
      </a:lvl4pPr>
      <a:lvl5pPr marL="2098155" indent="-233130" algn="l" defTabSz="932512" rtl="0" eaLnBrk="1" latinLnBrk="0" hangingPunct="1">
        <a:lnSpc>
          <a:spcPct val="90000"/>
        </a:lnSpc>
        <a:spcBef>
          <a:spcPts val="510"/>
        </a:spcBef>
        <a:buFont typeface="Arial" panose="020B0604020202020204" pitchFamily="34" charset="0"/>
        <a:buChar char="•"/>
        <a:defRPr sz="1833" kern="1200">
          <a:solidFill>
            <a:schemeClr val="tx1"/>
          </a:solidFill>
          <a:latin typeface="+mn-lt"/>
          <a:ea typeface="+mn-ea"/>
          <a:cs typeface="+mn-cs"/>
        </a:defRPr>
      </a:lvl5pPr>
      <a:lvl6pPr marL="2564411" indent="-233130" algn="l" defTabSz="932512" rtl="0" eaLnBrk="1" latinLnBrk="0" hangingPunct="1">
        <a:lnSpc>
          <a:spcPct val="90000"/>
        </a:lnSpc>
        <a:spcBef>
          <a:spcPts val="510"/>
        </a:spcBef>
        <a:buFont typeface="Arial" panose="020B0604020202020204" pitchFamily="34" charset="0"/>
        <a:buChar char="•"/>
        <a:defRPr sz="1833" kern="1200">
          <a:solidFill>
            <a:schemeClr val="tx1"/>
          </a:solidFill>
          <a:latin typeface="+mn-lt"/>
          <a:ea typeface="+mn-ea"/>
          <a:cs typeface="+mn-cs"/>
        </a:defRPr>
      </a:lvl6pPr>
      <a:lvl7pPr marL="3030669" indent="-233130" algn="l" defTabSz="932512" rtl="0" eaLnBrk="1" latinLnBrk="0" hangingPunct="1">
        <a:lnSpc>
          <a:spcPct val="90000"/>
        </a:lnSpc>
        <a:spcBef>
          <a:spcPts val="510"/>
        </a:spcBef>
        <a:buFont typeface="Arial" panose="020B0604020202020204" pitchFamily="34" charset="0"/>
        <a:buChar char="•"/>
        <a:defRPr sz="1833" kern="1200">
          <a:solidFill>
            <a:schemeClr val="tx1"/>
          </a:solidFill>
          <a:latin typeface="+mn-lt"/>
          <a:ea typeface="+mn-ea"/>
          <a:cs typeface="+mn-cs"/>
        </a:defRPr>
      </a:lvl7pPr>
      <a:lvl8pPr marL="3496925" indent="-233130" algn="l" defTabSz="932512" rtl="0" eaLnBrk="1" latinLnBrk="0" hangingPunct="1">
        <a:lnSpc>
          <a:spcPct val="90000"/>
        </a:lnSpc>
        <a:spcBef>
          <a:spcPts val="510"/>
        </a:spcBef>
        <a:buFont typeface="Arial" panose="020B0604020202020204" pitchFamily="34" charset="0"/>
        <a:buChar char="•"/>
        <a:defRPr sz="1833" kern="1200">
          <a:solidFill>
            <a:schemeClr val="tx1"/>
          </a:solidFill>
          <a:latin typeface="+mn-lt"/>
          <a:ea typeface="+mn-ea"/>
          <a:cs typeface="+mn-cs"/>
        </a:defRPr>
      </a:lvl8pPr>
      <a:lvl9pPr marL="3963181" indent="-233130" algn="l" defTabSz="932512" rtl="0" eaLnBrk="1" latinLnBrk="0" hangingPunct="1">
        <a:lnSpc>
          <a:spcPct val="90000"/>
        </a:lnSpc>
        <a:spcBef>
          <a:spcPts val="510"/>
        </a:spcBef>
        <a:buFont typeface="Arial" panose="020B0604020202020204" pitchFamily="34" charset="0"/>
        <a:buChar char="•"/>
        <a:defRPr sz="1833" kern="1200">
          <a:solidFill>
            <a:schemeClr val="tx1"/>
          </a:solidFill>
          <a:latin typeface="+mn-lt"/>
          <a:ea typeface="+mn-ea"/>
          <a:cs typeface="+mn-cs"/>
        </a:defRPr>
      </a:lvl9pPr>
    </p:bodyStyle>
    <p:otherStyle>
      <a:defPPr>
        <a:defRPr lang="en-US"/>
      </a:defPPr>
      <a:lvl1pPr marL="0" algn="l" defTabSz="932512" rtl="0" eaLnBrk="1" latinLnBrk="0" hangingPunct="1">
        <a:defRPr sz="1833" kern="1200">
          <a:solidFill>
            <a:schemeClr val="tx1"/>
          </a:solidFill>
          <a:latin typeface="+mn-lt"/>
          <a:ea typeface="+mn-ea"/>
          <a:cs typeface="+mn-cs"/>
        </a:defRPr>
      </a:lvl1pPr>
      <a:lvl2pPr marL="466256" algn="l" defTabSz="932512" rtl="0" eaLnBrk="1" latinLnBrk="0" hangingPunct="1">
        <a:defRPr sz="1833" kern="1200">
          <a:solidFill>
            <a:schemeClr val="tx1"/>
          </a:solidFill>
          <a:latin typeface="+mn-lt"/>
          <a:ea typeface="+mn-ea"/>
          <a:cs typeface="+mn-cs"/>
        </a:defRPr>
      </a:lvl2pPr>
      <a:lvl3pPr marL="932512" algn="l" defTabSz="932512" rtl="0" eaLnBrk="1" latinLnBrk="0" hangingPunct="1">
        <a:defRPr sz="1833" kern="1200">
          <a:solidFill>
            <a:schemeClr val="tx1"/>
          </a:solidFill>
          <a:latin typeface="+mn-lt"/>
          <a:ea typeface="+mn-ea"/>
          <a:cs typeface="+mn-cs"/>
        </a:defRPr>
      </a:lvl3pPr>
      <a:lvl4pPr marL="1398770" algn="l" defTabSz="932512" rtl="0" eaLnBrk="1" latinLnBrk="0" hangingPunct="1">
        <a:defRPr sz="1833" kern="1200">
          <a:solidFill>
            <a:schemeClr val="tx1"/>
          </a:solidFill>
          <a:latin typeface="+mn-lt"/>
          <a:ea typeface="+mn-ea"/>
          <a:cs typeface="+mn-cs"/>
        </a:defRPr>
      </a:lvl4pPr>
      <a:lvl5pPr marL="1865027" algn="l" defTabSz="932512" rtl="0" eaLnBrk="1" latinLnBrk="0" hangingPunct="1">
        <a:defRPr sz="1833" kern="1200">
          <a:solidFill>
            <a:schemeClr val="tx1"/>
          </a:solidFill>
          <a:latin typeface="+mn-lt"/>
          <a:ea typeface="+mn-ea"/>
          <a:cs typeface="+mn-cs"/>
        </a:defRPr>
      </a:lvl5pPr>
      <a:lvl6pPr marL="2331283" algn="l" defTabSz="932512" rtl="0" eaLnBrk="1" latinLnBrk="0" hangingPunct="1">
        <a:defRPr sz="1833" kern="1200">
          <a:solidFill>
            <a:schemeClr val="tx1"/>
          </a:solidFill>
          <a:latin typeface="+mn-lt"/>
          <a:ea typeface="+mn-ea"/>
          <a:cs typeface="+mn-cs"/>
        </a:defRPr>
      </a:lvl6pPr>
      <a:lvl7pPr marL="2797539" algn="l" defTabSz="932512" rtl="0" eaLnBrk="1" latinLnBrk="0" hangingPunct="1">
        <a:defRPr sz="1833" kern="1200">
          <a:solidFill>
            <a:schemeClr val="tx1"/>
          </a:solidFill>
          <a:latin typeface="+mn-lt"/>
          <a:ea typeface="+mn-ea"/>
          <a:cs typeface="+mn-cs"/>
        </a:defRPr>
      </a:lvl7pPr>
      <a:lvl8pPr marL="3263797" algn="l" defTabSz="932512" rtl="0" eaLnBrk="1" latinLnBrk="0" hangingPunct="1">
        <a:defRPr sz="1833" kern="1200">
          <a:solidFill>
            <a:schemeClr val="tx1"/>
          </a:solidFill>
          <a:latin typeface="+mn-lt"/>
          <a:ea typeface="+mn-ea"/>
          <a:cs typeface="+mn-cs"/>
        </a:defRPr>
      </a:lvl8pPr>
      <a:lvl9pPr marL="3730053" algn="l" defTabSz="932512" rtl="0" eaLnBrk="1" latinLnBrk="0" hangingPunct="1">
        <a:defRPr sz="18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vbica\AppData\Local\Microsoft\Windows\Temporary Internet Files\Content.Outlook\6NJZW32H\ACDIS-Pediat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2" y="152135"/>
            <a:ext cx="12246858" cy="442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417577" y="4672909"/>
            <a:ext cx="5301982" cy="1426096"/>
          </a:xfrm>
          <a:prstGeom prst="rect">
            <a:avLst/>
          </a:prstGeom>
          <a:noFill/>
        </p:spPr>
        <p:txBody>
          <a:bodyPr wrap="square" lIns="91440" tIns="45720" rIns="91440" bIns="45720" rtlCol="0" anchor="t">
            <a:spAutoFit/>
          </a:bodyPr>
          <a:lstStyle/>
          <a:p>
            <a:pPr algn="ctr" defTabSz="969814"/>
            <a:r>
              <a:rPr lang="en-US" sz="6000" b="1">
                <a:solidFill>
                  <a:srgbClr val="FF0000"/>
                </a:solidFill>
                <a:latin typeface="Calibri"/>
              </a:rPr>
              <a:t>HOT TOPICS</a:t>
            </a:r>
          </a:p>
          <a:p>
            <a:pPr algn="ctr" defTabSz="969814"/>
            <a:r>
              <a:rPr lang="en-US" sz="2650" b="1">
                <a:solidFill>
                  <a:prstClr val="white"/>
                </a:solidFill>
                <a:latin typeface="Calibri"/>
              </a:rPr>
              <a:t>July 18, 2024</a:t>
            </a:r>
            <a:endParaRPr lang="en-US">
              <a:solidFill>
                <a:prstClr val="white"/>
              </a:solidFill>
            </a:endParaRPr>
          </a:p>
        </p:txBody>
      </p:sp>
      <p:sp>
        <p:nvSpPr>
          <p:cNvPr id="5" name="TextBox 4"/>
          <p:cNvSpPr txBox="1"/>
          <p:nvPr/>
        </p:nvSpPr>
        <p:spPr>
          <a:xfrm>
            <a:off x="89649" y="6068842"/>
            <a:ext cx="11987093" cy="400110"/>
          </a:xfrm>
          <a:prstGeom prst="rect">
            <a:avLst/>
          </a:prstGeom>
          <a:noFill/>
        </p:spPr>
        <p:txBody>
          <a:bodyPr wrap="square" rtlCol="0">
            <a:spAutoFit/>
          </a:bodyPr>
          <a:lstStyle/>
          <a:p>
            <a:pPr algn="ctr" defTabSz="969814"/>
            <a:r>
              <a:rPr lang="en-US" sz="2000" b="1">
                <a:solidFill>
                  <a:prstClr val="white"/>
                </a:solidFill>
                <a:latin typeface="Calibri"/>
              </a:rPr>
              <a:t>Valerie Bica   BSN, RN          Amy Bush BS, RN, MJ, CCDS, CCS          Jeff Morris  BSN, RN, CCDS, CCS</a:t>
            </a:r>
          </a:p>
        </p:txBody>
      </p:sp>
    </p:spTree>
    <p:extLst>
      <p:ext uri="{BB962C8B-B14F-4D97-AF65-F5344CB8AC3E}">
        <p14:creationId xmlns:p14="http://schemas.microsoft.com/office/powerpoint/2010/main" val="94279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95E2EA5-1FB2-2362-0D80-1E70DEB78095}"/>
              </a:ext>
            </a:extLst>
          </p:cNvPr>
          <p:cNvSpPr>
            <a:spLocks noGrp="1"/>
          </p:cNvSpPr>
          <p:nvPr>
            <p:ph type="title"/>
          </p:nvPr>
        </p:nvSpPr>
        <p:spPr>
          <a:xfrm>
            <a:off x="838200" y="365125"/>
            <a:ext cx="10515600" cy="1325563"/>
          </a:xfrm>
        </p:spPr>
        <p:txBody>
          <a:bodyPr>
            <a:normAutofit/>
          </a:bodyPr>
          <a:lstStyle/>
          <a:p>
            <a:r>
              <a:rPr lang="en-US">
                <a:cs typeface="Calibri Light"/>
              </a:rPr>
              <a:t>AHA Coding Clinic</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CD57FA-10C9-49CC-3205-821125069E71}"/>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sz="2400">
                <a:ea typeface="+mn-lt"/>
                <a:cs typeface="+mn-lt"/>
              </a:rPr>
              <a:t>Positive Coombs test and ABO isoimmunization ICD-10-CM/PCS Coding Clinic, Third Quarter ICD-10 2015 Page: 20 Effective with discharges: October 7, 2015</a:t>
            </a:r>
          </a:p>
          <a:p>
            <a:r>
              <a:rPr lang="en-US" sz="2400">
                <a:solidFill>
                  <a:srgbClr val="FFC000"/>
                </a:solidFill>
                <a:ea typeface="+mn-lt"/>
                <a:cs typeface="+mn-lt"/>
              </a:rPr>
              <a:t> Question:</a:t>
            </a:r>
            <a:r>
              <a:rPr lang="en-US" sz="2400">
                <a:ea typeface="+mn-lt"/>
                <a:cs typeface="+mn-lt"/>
              </a:rPr>
              <a:t> Does documentation of a positive Coombs test need to be present in order for the diagnosis code for ABO isoimmunization to be assigned on a newborn record? </a:t>
            </a:r>
          </a:p>
          <a:p>
            <a:r>
              <a:rPr lang="en-US" sz="2400">
                <a:solidFill>
                  <a:srgbClr val="FFC000"/>
                </a:solidFill>
                <a:ea typeface="+mn-lt"/>
                <a:cs typeface="+mn-lt"/>
              </a:rPr>
              <a:t>Answer:</a:t>
            </a:r>
            <a:r>
              <a:rPr lang="en-US" sz="2400">
                <a:ea typeface="+mn-lt"/>
                <a:cs typeface="+mn-lt"/>
              </a:rPr>
              <a:t> No. If the provider documents ABO incompatibility on a newborn record, assign code P55.1, ABO isoimmunization of newborn. </a:t>
            </a:r>
          </a:p>
          <a:p>
            <a:endParaRPr lang="en-US" sz="2400">
              <a:ea typeface="+mn-lt"/>
              <a:cs typeface="+mn-lt"/>
            </a:endParaRPr>
          </a:p>
          <a:p>
            <a:r>
              <a:rPr lang="en-US" sz="1800">
                <a:ea typeface="+mn-lt"/>
                <a:cs typeface="+mn-lt"/>
              </a:rPr>
              <a:t>© Copyright 1984-2023, American Hospital Association ("AHA"), Chicago, Illinois. Reproduced with permission. No portion of this publication may be copied without the express, written consent of AHA</a:t>
            </a:r>
            <a:r>
              <a:rPr lang="en-US" sz="2400">
                <a:ea typeface="+mn-lt"/>
                <a:cs typeface="+mn-lt"/>
              </a:rPr>
              <a:t>.</a:t>
            </a:r>
            <a:endParaRPr lang="en-US" sz="2400">
              <a:cs typeface="Calibri"/>
            </a:endParaRPr>
          </a:p>
        </p:txBody>
      </p:sp>
    </p:spTree>
    <p:extLst>
      <p:ext uri="{BB962C8B-B14F-4D97-AF65-F5344CB8AC3E}">
        <p14:creationId xmlns:p14="http://schemas.microsoft.com/office/powerpoint/2010/main" val="22142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CE52827-A19D-288B-82DE-E8DA7EB17966}"/>
              </a:ext>
            </a:extLst>
          </p:cNvPr>
          <p:cNvSpPr>
            <a:spLocks noGrp="1"/>
          </p:cNvSpPr>
          <p:nvPr>
            <p:ph type="title"/>
          </p:nvPr>
        </p:nvSpPr>
        <p:spPr>
          <a:xfrm>
            <a:off x="838200" y="365125"/>
            <a:ext cx="10515600" cy="1325563"/>
          </a:xfrm>
        </p:spPr>
        <p:txBody>
          <a:bodyPr>
            <a:normAutofit/>
          </a:bodyPr>
          <a:lstStyle/>
          <a:p>
            <a:r>
              <a:rPr lang="en-US">
                <a:cs typeface="Calibri Light"/>
              </a:rPr>
              <a:t>AHA Coding Clinic</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89E3993-3259-2A33-45F4-258E3479322F}"/>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sz="1500">
                <a:ea typeface="+mn-lt"/>
                <a:cs typeface="+mn-lt"/>
              </a:rPr>
              <a:t>Coombs test positive ICD-9-CM Coding Clinic, Second Quarter 2003 Page: 14 to 15 Effective with discharges: August 1, 2003</a:t>
            </a:r>
          </a:p>
          <a:p>
            <a:r>
              <a:rPr lang="en-US" sz="1500">
                <a:solidFill>
                  <a:srgbClr val="FFC000"/>
                </a:solidFill>
                <a:ea typeface="+mn-lt"/>
                <a:cs typeface="+mn-lt"/>
              </a:rPr>
              <a:t>Question:</a:t>
            </a:r>
            <a:r>
              <a:rPr lang="en-US" sz="1500">
                <a:ea typeface="+mn-lt"/>
                <a:cs typeface="+mn-lt"/>
              </a:rPr>
              <a:t> Should code 773.1, Hemolytic disease due to ABO isoimmunization, be assigned for a positive Coombs test in a newborn? If not, then what code should be assigned? </a:t>
            </a:r>
          </a:p>
          <a:p>
            <a:r>
              <a:rPr lang="en-US" sz="1500">
                <a:solidFill>
                  <a:srgbClr val="FFC000"/>
                </a:solidFill>
                <a:ea typeface="+mn-lt"/>
                <a:cs typeface="+mn-lt"/>
              </a:rPr>
              <a:t>Answer:</a:t>
            </a:r>
            <a:r>
              <a:rPr lang="en-US" sz="1500">
                <a:ea typeface="+mn-lt"/>
                <a:cs typeface="+mn-lt"/>
              </a:rPr>
              <a:t> No, code 773.1, Hemolytic disease due to ABO isoimmunization, is inappropriate for only a positive Coombs test in a newborn. Codes should not be assigned based on the laboratory test results alone. Coding of 773.1 should be based on physician documentation of hemolytic disease in the newborn due to ABO incompatibility. As described in Coding Clinic, Third Quarter 1992, page 9, diagnosis should not be based on a single laboratory test. In that case, it was made clear that the physician diagnosis will generally be based on both an ABO incompatibility test and a positive Coombs test. However, please note that additional clinical criteria will usually be important. These would generally include spherocytes on the blood smear (along with potentially other findings), and hyperbilirubinemia. Other clinical findings may also be important as well. A positive Coombs test in a newborn could also be due to Rh incompatibility to some other blood group compatibility or might be a false positive. </a:t>
            </a:r>
          </a:p>
          <a:p>
            <a:r>
              <a:rPr lang="en-US" sz="1500">
                <a:ea typeface="+mn-lt"/>
                <a:cs typeface="+mn-lt"/>
              </a:rPr>
              <a:t>If the physician documents the results, the most appropriate code assignment is 790.99, Other nonspecific findings on examination of blood, Other. </a:t>
            </a:r>
            <a:r>
              <a:rPr lang="en-US" sz="1500" b="1">
                <a:solidFill>
                  <a:srgbClr val="FF0000"/>
                </a:solidFill>
                <a:ea typeface="+mn-lt"/>
                <a:cs typeface="+mn-lt"/>
              </a:rPr>
              <a:t>This supersedes previously published advice in Coding Clinic, Third Quarter 1992, page 9.</a:t>
            </a:r>
            <a:r>
              <a:rPr lang="en-US" sz="1500">
                <a:ea typeface="+mn-lt"/>
                <a:cs typeface="+mn-lt"/>
              </a:rPr>
              <a:t> </a:t>
            </a:r>
            <a:endParaRPr lang="en-US"/>
          </a:p>
          <a:p>
            <a:r>
              <a:rPr lang="en-US" sz="1100">
                <a:ea typeface="+mn-lt"/>
                <a:cs typeface="+mn-lt"/>
              </a:rPr>
              <a:t>© Copyright 1984-2023, American Hospital Association ("AHA"), Chicago, Illinois. Reproduced with permission. No portion of this publication may be copied without the express, written consent of AHA.</a:t>
            </a:r>
            <a:endParaRPr lang="en-US" sz="1100">
              <a:cs typeface="Calibri"/>
            </a:endParaRPr>
          </a:p>
        </p:txBody>
      </p:sp>
    </p:spTree>
    <p:extLst>
      <p:ext uri="{BB962C8B-B14F-4D97-AF65-F5344CB8AC3E}">
        <p14:creationId xmlns:p14="http://schemas.microsoft.com/office/powerpoint/2010/main" val="422771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0BD9920-B24B-EBBD-9196-0D2A35C12EA8}"/>
              </a:ext>
            </a:extLst>
          </p:cNvPr>
          <p:cNvSpPr>
            <a:spLocks noGrp="1"/>
          </p:cNvSpPr>
          <p:nvPr>
            <p:ph type="title"/>
          </p:nvPr>
        </p:nvSpPr>
        <p:spPr>
          <a:xfrm>
            <a:off x="838200" y="365125"/>
            <a:ext cx="10515600" cy="1325563"/>
          </a:xfrm>
        </p:spPr>
        <p:txBody>
          <a:bodyPr>
            <a:normAutofit/>
          </a:bodyPr>
          <a:lstStyle/>
          <a:p>
            <a:r>
              <a:rPr lang="en-US">
                <a:ea typeface="Calibri Light"/>
                <a:cs typeface="Calibri Light"/>
              </a:rPr>
              <a:t>AHA Coding Clinic</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BABA43-04F1-0226-3886-308061A898FB}"/>
              </a:ext>
            </a:extLst>
          </p:cNvPr>
          <p:cNvSpPr>
            <a:spLocks noGrp="1"/>
          </p:cNvSpPr>
          <p:nvPr>
            <p:ph idx="1"/>
          </p:nvPr>
        </p:nvSpPr>
        <p:spPr>
          <a:xfrm>
            <a:off x="838200" y="1825625"/>
            <a:ext cx="10515600" cy="4351338"/>
          </a:xfrm>
        </p:spPr>
        <p:txBody>
          <a:bodyPr vert="horz" lIns="91440" tIns="45720" rIns="91440" bIns="45720" rtlCol="0" anchor="t">
            <a:normAutofit fontScale="25000" lnSpcReduction="20000"/>
          </a:bodyPr>
          <a:lstStyle/>
          <a:p>
            <a:r>
              <a:rPr lang="en-US" sz="6600">
                <a:ea typeface="+mn-lt"/>
                <a:cs typeface="+mn-lt"/>
              </a:rPr>
              <a:t>ABO incompatibility w/negative </a:t>
            </a:r>
            <a:r>
              <a:rPr lang="en-US" sz="6600" err="1">
                <a:ea typeface="+mn-lt"/>
                <a:cs typeface="+mn-lt"/>
              </a:rPr>
              <a:t>Coomb's</a:t>
            </a:r>
            <a:r>
              <a:rPr lang="en-US" sz="6600">
                <a:ea typeface="+mn-lt"/>
                <a:cs typeface="+mn-lt"/>
              </a:rPr>
              <a:t> test  ICD-9-CM Coding Clinic, Third Quarter 1992 Page: 8 to 9 Effective with discharges: July 1. 1992</a:t>
            </a:r>
            <a:endParaRPr lang="en-US" sz="6600">
              <a:ea typeface="Calibri"/>
              <a:cs typeface="Calibri"/>
            </a:endParaRPr>
          </a:p>
          <a:p>
            <a:r>
              <a:rPr lang="en-US" sz="6600">
                <a:ea typeface="+mn-lt"/>
                <a:cs typeface="+mn-lt"/>
              </a:rPr>
              <a:t>Question The index provides code 773.1, Hemolytic disease due to ABO isoimmunization, when you reference ABO incompatibility. Is it appropriate to assign this code when routine cord blood tests show ABO incompatibility but the </a:t>
            </a:r>
            <a:r>
              <a:rPr lang="en-US" sz="6600" err="1">
                <a:ea typeface="+mn-lt"/>
                <a:cs typeface="+mn-lt"/>
              </a:rPr>
              <a:t>Coomb's</a:t>
            </a:r>
            <a:r>
              <a:rPr lang="en-US" sz="6600">
                <a:ea typeface="+mn-lt"/>
                <a:cs typeface="+mn-lt"/>
              </a:rPr>
              <a:t> test is negative? There is no documentation that the finding affected the care provided the infant in any way, and there is no other evidence of hemolytic disease of the newborn.</a:t>
            </a:r>
            <a:endParaRPr lang="en-US" sz="6600">
              <a:ea typeface="Calibri"/>
              <a:cs typeface="Calibri"/>
            </a:endParaRPr>
          </a:p>
          <a:p>
            <a:r>
              <a:rPr lang="en-US" sz="6600">
                <a:ea typeface="+mn-lt"/>
                <a:cs typeface="+mn-lt"/>
              </a:rPr>
              <a:t>Answer: No, do not assign code 773.1 based solely on routine cord blood tests showing ABO incompatibility. The diagnosis of ABO isoimmunization also depends on whether the </a:t>
            </a:r>
            <a:r>
              <a:rPr lang="en-US" sz="6600" err="1">
                <a:ea typeface="+mn-lt"/>
                <a:cs typeface="+mn-lt"/>
              </a:rPr>
              <a:t>Coomb's</a:t>
            </a:r>
            <a:r>
              <a:rPr lang="en-US" sz="6600">
                <a:ea typeface="+mn-lt"/>
                <a:cs typeface="+mn-lt"/>
              </a:rPr>
              <a:t> test (direct antibody test or direct antiglobulin test) results are positive. </a:t>
            </a:r>
            <a:r>
              <a:rPr lang="en-US" sz="6600">
                <a:solidFill>
                  <a:srgbClr val="FFC000"/>
                </a:solidFill>
                <a:ea typeface="+mn-lt"/>
                <a:cs typeface="+mn-lt"/>
              </a:rPr>
              <a:t>If routine cord blood tests demonstrate an ABO incompatibility and the </a:t>
            </a:r>
            <a:r>
              <a:rPr lang="en-US" sz="6600" err="1">
                <a:solidFill>
                  <a:srgbClr val="FFC000"/>
                </a:solidFill>
                <a:ea typeface="+mn-lt"/>
                <a:cs typeface="+mn-lt"/>
              </a:rPr>
              <a:t>Coomb's</a:t>
            </a:r>
            <a:r>
              <a:rPr lang="en-US" sz="6600">
                <a:solidFill>
                  <a:srgbClr val="FFC000"/>
                </a:solidFill>
                <a:ea typeface="+mn-lt"/>
                <a:cs typeface="+mn-lt"/>
              </a:rPr>
              <a:t> test result is positive, then hemolytic disease is present and code 773.1 should be assigned.</a:t>
            </a:r>
            <a:endParaRPr lang="en-US" sz="6600">
              <a:solidFill>
                <a:srgbClr val="FFC000"/>
              </a:solidFill>
              <a:ea typeface="Calibri"/>
              <a:cs typeface="Calibri"/>
            </a:endParaRPr>
          </a:p>
          <a:p>
            <a:pPr marL="0" indent="0">
              <a:buNone/>
            </a:pPr>
            <a:r>
              <a:rPr lang="en-US" sz="6600">
                <a:ea typeface="+mn-lt"/>
                <a:cs typeface="+mn-lt"/>
              </a:rPr>
              <a:t>    It should also be noted that there is no correlation between the strength of the reaction to the test and the        clinical severity of the disease. For example, an infant with a strongly reacting direct antibody test may have        no manifestations, such as jaundice, while an infant with a weak reacting test may require phototherapy or,        in  rare instances, an exchange transfusion. The infant, in both instances, has hemolytic disease and should        be coded as such.</a:t>
            </a:r>
            <a:endParaRPr lang="en-US" sz="6600">
              <a:ea typeface="Calibri"/>
              <a:cs typeface="Calibri"/>
            </a:endParaRPr>
          </a:p>
          <a:p>
            <a:endParaRPr lang="en-US" sz="6600">
              <a:ea typeface="Calibri"/>
              <a:cs typeface="Calibri"/>
            </a:endParaRPr>
          </a:p>
          <a:p>
            <a:r>
              <a:rPr lang="en-US" sz="6600">
                <a:ea typeface="Calibri"/>
                <a:cs typeface="Calibri"/>
              </a:rPr>
              <a:t>© Copyright 1984-2023, American Hospital Association ("AHA"), Chicago, Illinois. Reproduced with permission. No portion of this publication may be copied without the express, written consent of AHA.</a:t>
            </a:r>
          </a:p>
          <a:p>
            <a:endParaRPr lang="en-US" sz="6600">
              <a:ea typeface="Calibri"/>
              <a:cs typeface="Calibri"/>
            </a:endParaRPr>
          </a:p>
          <a:p>
            <a:endParaRPr lang="en-US" sz="6600">
              <a:ea typeface="Calibri"/>
              <a:cs typeface="Calibri"/>
            </a:endParaRPr>
          </a:p>
          <a:p>
            <a:endParaRPr lang="en-US" sz="700"/>
          </a:p>
          <a:p>
            <a:endParaRPr lang="en-US" sz="700"/>
          </a:p>
          <a:p>
            <a:endParaRPr lang="en-US" sz="700"/>
          </a:p>
          <a:p>
            <a:endParaRPr lang="en-US" sz="700"/>
          </a:p>
          <a:p>
            <a:endParaRPr lang="en-US" sz="700"/>
          </a:p>
          <a:p>
            <a:endParaRPr lang="en-US" sz="700"/>
          </a:p>
          <a:p>
            <a:endParaRPr lang="en-US" sz="700">
              <a:ea typeface="+mn-lt"/>
              <a:cs typeface="+mn-lt"/>
            </a:endParaRPr>
          </a:p>
          <a:p>
            <a:endParaRPr lang="en-US" sz="700">
              <a:ea typeface="+mn-lt"/>
              <a:cs typeface="+mn-lt"/>
            </a:endParaRPr>
          </a:p>
          <a:p>
            <a:r>
              <a:rPr lang="en-US" sz="700">
                <a:ea typeface="+mn-lt"/>
                <a:cs typeface="+mn-lt"/>
              </a:rPr>
              <a:t>© Copyright 1984-2024, American Hospital Association ("AHA"), Chicago, Illinois. Reproduced with permission. No portion of this publication may be copied without the express, written consent of AHA.</a:t>
            </a:r>
            <a:endParaRPr lang="en-US" sz="700"/>
          </a:p>
        </p:txBody>
      </p:sp>
    </p:spTree>
    <p:extLst>
      <p:ext uri="{BB962C8B-B14F-4D97-AF65-F5344CB8AC3E}">
        <p14:creationId xmlns:p14="http://schemas.microsoft.com/office/powerpoint/2010/main" val="275285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E67C87-5281-CF32-031A-4D24AF1138DB}"/>
              </a:ext>
            </a:extLst>
          </p:cNvPr>
          <p:cNvSpPr>
            <a:spLocks noGrp="1"/>
          </p:cNvSpPr>
          <p:nvPr>
            <p:ph type="title"/>
          </p:nvPr>
        </p:nvSpPr>
        <p:spPr>
          <a:xfrm>
            <a:off x="686834" y="591344"/>
            <a:ext cx="3200400" cy="5585619"/>
          </a:xfrm>
        </p:spPr>
        <p:txBody>
          <a:bodyPr>
            <a:normAutofit/>
          </a:bodyPr>
          <a:lstStyle/>
          <a:p>
            <a:r>
              <a:rPr lang="en-US" sz="3700">
                <a:solidFill>
                  <a:srgbClr val="FFFFFF"/>
                </a:solidFill>
                <a:cs typeface="Calibri Light"/>
              </a:rPr>
              <a:t>Educational reference: ABO incompatibility</a:t>
            </a:r>
            <a:endParaRPr lang="en-US" sz="3700">
              <a:solidFill>
                <a:srgbClr val="FFFFFF"/>
              </a:solidFill>
            </a:endParaRP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1E1321-8DB5-7A8C-E0EF-3D292986CBA8}"/>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1100" b="1">
                <a:ea typeface="+mn-lt"/>
                <a:cs typeface="+mn-lt"/>
              </a:rPr>
              <a:t>ABO and </a:t>
            </a:r>
            <a:r>
              <a:rPr lang="en-US" sz="1100" b="1" err="1">
                <a:ea typeface="+mn-lt"/>
                <a:cs typeface="+mn-lt"/>
              </a:rPr>
              <a:t>RhD</a:t>
            </a:r>
            <a:r>
              <a:rPr lang="en-US" sz="1100" b="1">
                <a:ea typeface="+mn-lt"/>
                <a:cs typeface="+mn-lt"/>
              </a:rPr>
              <a:t> Incompatibility/Hemolytic Disease</a:t>
            </a:r>
            <a:r>
              <a:rPr lang="en-US" sz="1100" b="1" u="sng" strike="sngStrike">
                <a:ea typeface="+mn-lt"/>
                <a:cs typeface="+mn-lt"/>
              </a:rPr>
              <a:t> </a:t>
            </a:r>
            <a:r>
              <a:rPr lang="en-US" sz="1100" b="1">
                <a:ea typeface="+mn-lt"/>
                <a:cs typeface="+mn-lt"/>
              </a:rPr>
              <a:t>: A condition that occurs when the maternal blood type is different than the neonates blood type and has antibodies that destroy the neonates red blood cells. Occurs primarily when the mother has O blood type and the neonate has A, B or AB blood type.</a:t>
            </a:r>
            <a:endParaRPr lang="en-US" sz="1100">
              <a:ea typeface="Calibri"/>
              <a:cs typeface="Calibri" panose="020F0502020204030204"/>
            </a:endParaRPr>
          </a:p>
          <a:p>
            <a:r>
              <a:rPr lang="en-US" sz="1100" b="1">
                <a:ea typeface="+mn-lt"/>
                <a:cs typeface="+mn-lt"/>
              </a:rPr>
              <a:t>Alloimmune hemolytic disease of the newborn</a:t>
            </a:r>
            <a:r>
              <a:rPr lang="en-US" sz="1100">
                <a:ea typeface="+mn-lt"/>
                <a:cs typeface="+mn-lt"/>
              </a:rPr>
              <a:t> (HDN) primarily involves the major blood groups of Rhesus (Rh), A, B, AB, and O, although minor blood group can also result in significant disease. It occurs when the maternal blood type is different than the neonates blood type and antibodies are created that destroy the neonates red blood cells primarily when the mother has O blood type and the neonate has A, B or AB blood type. HDN </a:t>
            </a:r>
            <a:r>
              <a:rPr lang="en-US" sz="1100" strike="sngStrike">
                <a:ea typeface="+mn-lt"/>
                <a:cs typeface="+mn-lt"/>
              </a:rPr>
              <a:t> </a:t>
            </a:r>
            <a:r>
              <a:rPr lang="en-US" sz="1100">
                <a:ea typeface="+mn-lt"/>
                <a:cs typeface="+mn-lt"/>
              </a:rPr>
              <a:t>can cause anemia, thrombocytopenia, hyperbilirubinemia, jaundice, tachycardia, and lethargy in the neonate.</a:t>
            </a:r>
            <a:endParaRPr lang="en-US" sz="1100">
              <a:ea typeface="Calibri"/>
              <a:cs typeface="Calibri"/>
            </a:endParaRPr>
          </a:p>
          <a:p>
            <a:r>
              <a:rPr lang="en-US" sz="1100" err="1">
                <a:ea typeface="+mn-lt"/>
                <a:cs typeface="+mn-lt"/>
              </a:rPr>
              <a:t>RhD</a:t>
            </a:r>
            <a:r>
              <a:rPr lang="en-US" sz="1100">
                <a:ea typeface="+mn-lt"/>
                <a:cs typeface="+mn-lt"/>
              </a:rPr>
              <a:t> incompatibility is due to maternal sensitization in an </a:t>
            </a:r>
            <a:r>
              <a:rPr lang="en-US" sz="1100" err="1">
                <a:ea typeface="+mn-lt"/>
                <a:cs typeface="+mn-lt"/>
              </a:rPr>
              <a:t>RhD</a:t>
            </a:r>
            <a:r>
              <a:rPr lang="en-US" sz="1100">
                <a:ea typeface="+mn-lt"/>
                <a:cs typeface="+mn-lt"/>
              </a:rPr>
              <a:t>-negative individual caused by a previous exposure to Rh antigen, either through transfusion with Rh-positive red blood cells (RBCs) or pregnancy with a Rh-positive offspring. Thus, in the absence of a transfusion history, </a:t>
            </a:r>
            <a:r>
              <a:rPr lang="en-US" sz="1100" err="1">
                <a:ea typeface="+mn-lt"/>
                <a:cs typeface="+mn-lt"/>
              </a:rPr>
              <a:t>RhD</a:t>
            </a:r>
            <a:r>
              <a:rPr lang="en-US" sz="1100">
                <a:ea typeface="+mn-lt"/>
                <a:cs typeface="+mn-lt"/>
              </a:rPr>
              <a:t> HDN generally does not occur in the first pregnancy.</a:t>
            </a:r>
            <a:endParaRPr lang="en-US" sz="1100">
              <a:ea typeface="Calibri"/>
              <a:cs typeface="Calibri"/>
            </a:endParaRPr>
          </a:p>
          <a:p>
            <a:r>
              <a:rPr lang="en-US" sz="1100">
                <a:ea typeface="+mn-lt"/>
                <a:cs typeface="+mn-lt"/>
              </a:rPr>
              <a:t>Hydrops fetalis is a severe, life-threatening hemolytic anemia which is manifested by diffuse edema, pleural and/or pericardial effusions, and ascites.</a:t>
            </a:r>
            <a:endParaRPr lang="en-US" sz="1100">
              <a:ea typeface="Calibri"/>
              <a:cs typeface="Calibri"/>
            </a:endParaRPr>
          </a:p>
          <a:p>
            <a:endParaRPr lang="en-US" sz="1100">
              <a:ea typeface="Calibri"/>
              <a:cs typeface="Calibri"/>
            </a:endParaRPr>
          </a:p>
          <a:p>
            <a:r>
              <a:rPr lang="en-US" sz="1100" b="1">
                <a:ea typeface="+mn-lt"/>
                <a:cs typeface="+mn-lt"/>
              </a:rPr>
              <a:t>DIAGNOSTIC EVALUATION/CRITERIA</a:t>
            </a:r>
            <a:endParaRPr lang="en-US" sz="1100" b="1">
              <a:ea typeface="Calibri"/>
              <a:cs typeface="Calibri"/>
            </a:endParaRPr>
          </a:p>
          <a:p>
            <a:r>
              <a:rPr lang="en-US" sz="1100">
                <a:ea typeface="+mn-lt"/>
                <a:cs typeface="+mn-lt"/>
              </a:rPr>
              <a:t>Reticulocyte count: Checked if anemia is present to determine if the neonate is producing extra red blood cells. Reticulocytes are increased with hemolytic diseases such as ABO and </a:t>
            </a:r>
            <a:r>
              <a:rPr lang="en-US" sz="1100" err="1">
                <a:ea typeface="+mn-lt"/>
                <a:cs typeface="+mn-lt"/>
              </a:rPr>
              <a:t>RhD</a:t>
            </a:r>
            <a:r>
              <a:rPr lang="en-US" sz="1100">
                <a:ea typeface="+mn-lt"/>
                <a:cs typeface="+mn-lt"/>
              </a:rPr>
              <a:t> incompatibility.</a:t>
            </a:r>
            <a:endParaRPr lang="en-US" sz="1100" b="1">
              <a:ea typeface="Calibri"/>
              <a:cs typeface="Calibri"/>
            </a:endParaRPr>
          </a:p>
          <a:p>
            <a:r>
              <a:rPr lang="en-US" sz="1100">
                <a:ea typeface="+mn-lt"/>
                <a:cs typeface="+mn-lt"/>
              </a:rPr>
              <a:t>Bilirubin: Routinely checked in all neonates prior to discharge and may be elevated for many reasons including increased blood breakdown such with polycythemia or ABO/</a:t>
            </a:r>
            <a:r>
              <a:rPr lang="en-US" sz="1100" err="1">
                <a:ea typeface="+mn-lt"/>
                <a:cs typeface="+mn-lt"/>
              </a:rPr>
              <a:t>RhD</a:t>
            </a:r>
            <a:r>
              <a:rPr lang="en-US" sz="1100">
                <a:ea typeface="+mn-lt"/>
                <a:cs typeface="+mn-lt"/>
              </a:rPr>
              <a:t> hemolytic disease.</a:t>
            </a:r>
            <a:endParaRPr lang="en-US" sz="1100">
              <a:ea typeface="Calibri"/>
              <a:cs typeface="Calibri"/>
            </a:endParaRPr>
          </a:p>
          <a:p>
            <a:r>
              <a:rPr lang="en-US" sz="1100">
                <a:ea typeface="+mn-lt"/>
                <a:cs typeface="+mn-lt"/>
              </a:rPr>
              <a:t>Coombs Test/Direct Antiglobulin Test (DAT)/Indirect Antiglobulin Test (IAT): Used to check for hemolysis due to antibodies</a:t>
            </a:r>
            <a:endParaRPr lang="en-US" sz="1100">
              <a:ea typeface="Calibri"/>
              <a:cs typeface="Calibri"/>
            </a:endParaRPr>
          </a:p>
          <a:p>
            <a:r>
              <a:rPr lang="en-US" sz="1100">
                <a:ea typeface="+mn-lt"/>
                <a:cs typeface="+mn-lt"/>
              </a:rPr>
              <a:t>Maternal and infant blood type (ABO and </a:t>
            </a:r>
            <a:r>
              <a:rPr lang="en-US" sz="1100" err="1">
                <a:ea typeface="+mn-lt"/>
                <a:cs typeface="+mn-lt"/>
              </a:rPr>
              <a:t>RhD</a:t>
            </a:r>
            <a:r>
              <a:rPr lang="en-US" sz="1100">
                <a:ea typeface="+mn-lt"/>
                <a:cs typeface="+mn-lt"/>
              </a:rPr>
              <a:t>) and maternal antibody screen</a:t>
            </a:r>
            <a:endParaRPr lang="en-US" sz="1100">
              <a:ea typeface="Calibri"/>
              <a:cs typeface="Calibri"/>
            </a:endParaRPr>
          </a:p>
          <a:p>
            <a:r>
              <a:rPr lang="en-US" sz="1100">
                <a:ea typeface="+mn-lt"/>
                <a:cs typeface="+mn-lt"/>
              </a:rPr>
              <a:t>Peripheral Blood Smear: Used to look for signs of hemolysis such as with ABO or </a:t>
            </a:r>
            <a:r>
              <a:rPr lang="en-US" sz="1100" err="1">
                <a:ea typeface="+mn-lt"/>
                <a:cs typeface="+mn-lt"/>
              </a:rPr>
              <a:t>RhD</a:t>
            </a:r>
            <a:r>
              <a:rPr lang="en-US" sz="1100">
                <a:ea typeface="+mn-lt"/>
                <a:cs typeface="+mn-lt"/>
              </a:rPr>
              <a:t> incompatibility</a:t>
            </a:r>
            <a:endParaRPr lang="en-US" sz="1100">
              <a:ea typeface="Calibri"/>
              <a:cs typeface="Calibri"/>
            </a:endParaRPr>
          </a:p>
          <a:p>
            <a:r>
              <a:rPr lang="en-US" sz="1100" b="1">
                <a:ea typeface="+mn-lt"/>
                <a:cs typeface="+mn-lt"/>
              </a:rPr>
              <a:t>TREATMENT</a:t>
            </a:r>
            <a:endParaRPr lang="en-US" sz="1100" b="1">
              <a:ea typeface="Calibri"/>
              <a:cs typeface="Calibri"/>
            </a:endParaRPr>
          </a:p>
          <a:p>
            <a:r>
              <a:rPr lang="en-US" sz="1100">
                <a:ea typeface="+mn-lt"/>
                <a:cs typeface="+mn-lt"/>
              </a:rPr>
              <a:t>Hyperbilirubinemia: Phototherapy, exchange transfusion</a:t>
            </a:r>
            <a:endParaRPr lang="en-US" sz="1100" b="1">
              <a:ea typeface="Calibri"/>
              <a:cs typeface="Calibri"/>
            </a:endParaRPr>
          </a:p>
          <a:p>
            <a:endParaRPr lang="en-US" sz="1100" b="1">
              <a:cs typeface="Calibri"/>
            </a:endParaRPr>
          </a:p>
          <a:p>
            <a:endParaRPr lang="en-US" sz="1100">
              <a:cs typeface="Calibri"/>
            </a:endParaRPr>
          </a:p>
        </p:txBody>
      </p:sp>
      <p:pic>
        <p:nvPicPr>
          <p:cNvPr id="4" name="Picture 3" descr="A logo for a company&#10;&#10;Description automatically generated">
            <a:extLst>
              <a:ext uri="{FF2B5EF4-FFF2-40B4-BE49-F238E27FC236}">
                <a16:creationId xmlns:a16="http://schemas.microsoft.com/office/drawing/2014/main" id="{851BFBE5-5CEE-03AC-894B-A5F73C617778}"/>
              </a:ext>
            </a:extLst>
          </p:cNvPr>
          <p:cNvPicPr>
            <a:picLocks noChangeAspect="1"/>
          </p:cNvPicPr>
          <p:nvPr/>
        </p:nvPicPr>
        <p:blipFill>
          <a:blip r:embed="rId2"/>
          <a:stretch>
            <a:fillRect/>
          </a:stretch>
        </p:blipFill>
        <p:spPr>
          <a:xfrm>
            <a:off x="753979" y="2213420"/>
            <a:ext cx="749300" cy="247845"/>
          </a:xfrm>
          <a:prstGeom prst="rect">
            <a:avLst/>
          </a:prstGeom>
        </p:spPr>
      </p:pic>
    </p:spTree>
    <p:extLst>
      <p:ext uri="{BB962C8B-B14F-4D97-AF65-F5344CB8AC3E}">
        <p14:creationId xmlns:p14="http://schemas.microsoft.com/office/powerpoint/2010/main" val="2371866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5154D5-906E-6C5D-26E1-A3504991A8D0}"/>
              </a:ext>
            </a:extLst>
          </p:cNvPr>
          <p:cNvSpPr>
            <a:spLocks noGrp="1"/>
          </p:cNvSpPr>
          <p:nvPr>
            <p:ph type="title"/>
          </p:nvPr>
        </p:nvSpPr>
        <p:spPr>
          <a:xfrm>
            <a:off x="956826" y="1112969"/>
            <a:ext cx="3937298" cy="4166010"/>
          </a:xfrm>
        </p:spPr>
        <p:txBody>
          <a:bodyPr>
            <a:normAutofit/>
          </a:bodyPr>
          <a:lstStyle/>
          <a:p>
            <a:r>
              <a:rPr lang="en-US">
                <a:solidFill>
                  <a:srgbClr val="FFFFFF"/>
                </a:solidFill>
                <a:cs typeface="Calibri Light"/>
              </a:rPr>
              <a:t>Considerations: What is your facility doing?</a:t>
            </a:r>
          </a:p>
        </p:txBody>
      </p:sp>
      <p:sp>
        <p:nvSpPr>
          <p:cNvPr id="19" name="Freeform: Shape 18">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Content Placeholder 2">
            <a:extLst>
              <a:ext uri="{FF2B5EF4-FFF2-40B4-BE49-F238E27FC236}">
                <a16:creationId xmlns:a16="http://schemas.microsoft.com/office/drawing/2014/main" id="{1AAB9F78-35BB-DD80-672F-9EC88F6007AC}"/>
              </a:ext>
            </a:extLst>
          </p:cNvPr>
          <p:cNvSpPr>
            <a:spLocks noGrp="1"/>
          </p:cNvSpPr>
          <p:nvPr>
            <p:ph idx="1"/>
          </p:nvPr>
        </p:nvSpPr>
        <p:spPr>
          <a:xfrm>
            <a:off x="6096000" y="820880"/>
            <a:ext cx="5257799" cy="4889350"/>
          </a:xfrm>
        </p:spPr>
        <p:txBody>
          <a:bodyPr vert="horz" lIns="91440" tIns="45720" rIns="91440" bIns="45720" rtlCol="0" anchor="t">
            <a:normAutofit/>
          </a:bodyPr>
          <a:lstStyle/>
          <a:p>
            <a:r>
              <a:rPr lang="en-US">
                <a:cs typeface="Calibri"/>
              </a:rPr>
              <a:t>Is the term Incompatibility synonymous with Isoimmunization?</a:t>
            </a:r>
            <a:endParaRPr lang="en-US"/>
          </a:p>
          <a:p>
            <a:r>
              <a:rPr lang="en-US">
                <a:cs typeface="Calibri"/>
              </a:rPr>
              <a:t> ABO incompatibility the "risk factor" ABO isoimmunization as the "problem"?</a:t>
            </a:r>
            <a:endParaRPr lang="en-US"/>
          </a:p>
          <a:p>
            <a:r>
              <a:rPr lang="en-US">
                <a:cs typeface="Calibri"/>
              </a:rPr>
              <a:t>What documentation would be an alternative? "set up" "mismatch" </a:t>
            </a:r>
          </a:p>
          <a:p>
            <a:r>
              <a:rPr lang="en-US">
                <a:cs typeface="Calibri"/>
              </a:rPr>
              <a:t>Guidance from Coding Clinic? </a:t>
            </a:r>
            <a:endParaRPr lang="en-US">
              <a:ea typeface="Calibri"/>
              <a:cs typeface="Calibri"/>
            </a:endParaRPr>
          </a:p>
          <a:p>
            <a:endParaRPr lang="en-US">
              <a:ea typeface="Calibri"/>
              <a:cs typeface="Calibri"/>
            </a:endParaRPr>
          </a:p>
          <a:p>
            <a:pPr marL="0" indent="0">
              <a:buNone/>
            </a:pPr>
            <a:endParaRPr lang="en-US">
              <a:cs typeface="Calibri"/>
            </a:endParaRPr>
          </a:p>
          <a:p>
            <a:endParaRPr lang="en-US">
              <a:cs typeface="Calibri"/>
            </a:endParaRP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80284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CA4200F-FA13-6972-F3D7-65D9FA21DEDA}"/>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a:solidFill>
                  <a:schemeClr val="tx1"/>
                </a:solidFill>
                <a:latin typeface="+mj-lt"/>
                <a:ea typeface="+mj-ea"/>
                <a:cs typeface="+mj-cs"/>
              </a:rPr>
              <a:t>References:</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924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ACA2C1-BABE-FE15-5A30-866AFAC95FA2}"/>
              </a:ext>
            </a:extLst>
          </p:cNvPr>
          <p:cNvSpPr>
            <a:spLocks noGrp="1"/>
          </p:cNvSpPr>
          <p:nvPr>
            <p:ph type="title"/>
          </p:nvPr>
        </p:nvSpPr>
        <p:spPr>
          <a:xfrm>
            <a:off x="686834" y="1153572"/>
            <a:ext cx="3200400" cy="4461163"/>
          </a:xfrm>
        </p:spPr>
        <p:txBody>
          <a:bodyPr>
            <a:normAutofit/>
          </a:bodyPr>
          <a:lstStyle/>
          <a:p>
            <a:r>
              <a:rPr lang="en-US" b="1">
                <a:solidFill>
                  <a:srgbClr val="FFFFFF"/>
                </a:solidFill>
                <a:cs typeface="Calibri Light"/>
              </a:rPr>
              <a:t>Q codes: Do we? or Don't we?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F0B4BB-5775-7D60-1822-00D55495D489}"/>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1300" b="1">
                <a:cs typeface="Calibri"/>
              </a:rPr>
              <a:t>Original Question:</a:t>
            </a:r>
            <a:r>
              <a:rPr lang="en-US" sz="1300">
                <a:cs typeface="Calibri"/>
              </a:rPr>
              <a:t> "At our institution, we code congenital conditions on newborns (regardless of if they meet criteria for secondary dx) if documented by a provider. For example, if the provider notes birthmark, it is coded." </a:t>
            </a:r>
          </a:p>
          <a:p>
            <a:pPr marL="0" indent="0">
              <a:buNone/>
            </a:pPr>
            <a:r>
              <a:rPr lang="en-US" sz="1300">
                <a:cs typeface="Calibri"/>
              </a:rPr>
              <a:t> "This gets even more complicated when echocardiograms are done on newborns for prenatal suspicions. For example: Term infant with prenatal arrhythmia has echo ordered. Echo reveals "PFO."  Provider is queried about echo results and responds: "agree with findings, findings are insignificant"  </a:t>
            </a:r>
          </a:p>
          <a:p>
            <a:pPr marL="0" indent="0">
              <a:buNone/>
            </a:pPr>
            <a:r>
              <a:rPr lang="en-US" sz="1300">
                <a:cs typeface="Calibri"/>
              </a:rPr>
              <a:t>At our facility, we are still coding the PFO in this case as supervisors determined the wording in the Guidelines for Chapter 17 of "whenever the condition is diagnosed by the provider, it is appropriate to assign a code from codes Q00-Q99." Overrides the diagnosis qualifying based on traditional M.E.A.T + implications for future care criteria as well as coding clinic advice such as: "ICD-9-CM coding clinic,</a:t>
            </a:r>
            <a:r>
              <a:rPr lang="en-US" sz="1300" b="1">
                <a:cs typeface="Calibri"/>
              </a:rPr>
              <a:t> first quarter 2013</a:t>
            </a:r>
            <a:r>
              <a:rPr lang="en-US" sz="1300">
                <a:cs typeface="Calibri"/>
              </a:rPr>
              <a:t>, page 14 effective with discharges: March 27, 2013"</a:t>
            </a:r>
          </a:p>
          <a:p>
            <a:pPr marL="0" indent="0">
              <a:buNone/>
            </a:pPr>
            <a:r>
              <a:rPr lang="en-US" sz="1300">
                <a:cs typeface="Calibri"/>
              </a:rPr>
              <a:t> Response to original question: "Is the provider being queried because they aren't pulling the ECHO results  into the notes? Because if it's in the notes, regardless of them stating "insignificant", the condition was still  worked up and diagnosed so it should be coded without a query"</a:t>
            </a:r>
          </a:p>
          <a:p>
            <a:pPr marL="0" indent="0">
              <a:buNone/>
            </a:pPr>
            <a:r>
              <a:rPr lang="en-US" sz="1300">
                <a:cs typeface="Calibri"/>
              </a:rPr>
              <a:t>  Response: The provider will document something like "echo for prenatal arrhythmia completed, no evidence of    arrhythmia." Our cardiologist will state on the echo report findings such as "PFO normal variant found, no need for follow up"  In this case, the echo was not done for murmur, and no arrythmia is noted during admission. It was done for prenatal findings from prior OB visit Echo's. To query for echo results of PFO that is insignificant, but a Q code, when the purpose of the Echo was to rule out arrhythmia only present prenatally? </a:t>
            </a:r>
          </a:p>
          <a:p>
            <a:pPr marL="0" indent="0">
              <a:buNone/>
            </a:pPr>
            <a:r>
              <a:rPr lang="en-US" sz="1300">
                <a:cs typeface="Calibri"/>
              </a:rPr>
              <a:t>I am curious to know what other facilities are doing? If documented, is any "Q-code" automatically coded, or are QDS sending queries to validate significance of the congenital condition?  </a:t>
            </a:r>
          </a:p>
          <a:p>
            <a:pPr marL="0" indent="0">
              <a:buNone/>
            </a:pPr>
            <a:endParaRPr lang="en-US" sz="1300">
              <a:cs typeface="Calibri"/>
            </a:endParaRPr>
          </a:p>
        </p:txBody>
      </p:sp>
    </p:spTree>
    <p:extLst>
      <p:ext uri="{BB962C8B-B14F-4D97-AF65-F5344CB8AC3E}">
        <p14:creationId xmlns:p14="http://schemas.microsoft.com/office/powerpoint/2010/main" val="1408993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6ABDFFC8-6F32-FB4E-1ED0-623453AE21A9}"/>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2800"/>
              <a:t>3M Integrated Codebook Q82.5 (affects the DRG) </a:t>
            </a:r>
          </a:p>
        </p:txBody>
      </p:sp>
      <p:pic>
        <p:nvPicPr>
          <p:cNvPr id="4" name="Content Placeholder 3" descr="A screenshot of a computer&#10;&#10;Description automatically generated">
            <a:extLst>
              <a:ext uri="{FF2B5EF4-FFF2-40B4-BE49-F238E27FC236}">
                <a16:creationId xmlns:a16="http://schemas.microsoft.com/office/drawing/2014/main" id="{A36CA284-0C52-75C3-423A-8031DB116385}"/>
              </a:ext>
            </a:extLst>
          </p:cNvPr>
          <p:cNvPicPr>
            <a:picLocks noChangeAspect="1"/>
          </p:cNvPicPr>
          <p:nvPr/>
        </p:nvPicPr>
        <p:blipFill>
          <a:blip r:embed="rId2"/>
          <a:stretch>
            <a:fillRect/>
          </a:stretch>
        </p:blipFill>
        <p:spPr>
          <a:xfrm>
            <a:off x="2039456" y="2337520"/>
            <a:ext cx="3452597" cy="3365190"/>
          </a:xfrm>
          <a:prstGeom prst="rect">
            <a:avLst/>
          </a:prstGeom>
        </p:spPr>
      </p:pic>
      <p:pic>
        <p:nvPicPr>
          <p:cNvPr id="5" name="Content Placeholder 4" descr="Stack of books">
            <a:extLst>
              <a:ext uri="{FF2B5EF4-FFF2-40B4-BE49-F238E27FC236}">
                <a16:creationId xmlns:a16="http://schemas.microsoft.com/office/drawing/2014/main" id="{11377ACA-F8F7-3732-7AD2-D5BF7B240FDA}"/>
              </a:ext>
            </a:extLst>
          </p:cNvPr>
          <p:cNvPicPr>
            <a:picLocks noGrp="1" noChangeAspect="1"/>
          </p:cNvPicPr>
          <p:nvPr>
            <p:ph idx="1"/>
          </p:nvPr>
        </p:nvPicPr>
        <p:blipFill>
          <a:blip r:embed="rId3"/>
          <a:stretch>
            <a:fillRect/>
          </a:stretch>
        </p:blipFill>
        <p:spPr>
          <a:xfrm>
            <a:off x="6204156" y="2523744"/>
            <a:ext cx="4483510" cy="2992742"/>
          </a:xfrm>
          <a:prstGeom prst="rect">
            <a:avLst/>
          </a:prstGeom>
        </p:spPr>
      </p:pic>
      <p:sp>
        <p:nvSpPr>
          <p:cNvPr id="40" name="Freeform: Shape 39">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498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E9902C-67C0-4A4E-CC01-7B8666B05152}"/>
              </a:ext>
            </a:extLst>
          </p:cNvPr>
          <p:cNvSpPr>
            <a:spLocks noGrp="1"/>
          </p:cNvSpPr>
          <p:nvPr>
            <p:ph type="title"/>
          </p:nvPr>
        </p:nvSpPr>
        <p:spPr>
          <a:xfrm>
            <a:off x="838200" y="365125"/>
            <a:ext cx="5558489" cy="1325563"/>
          </a:xfrm>
        </p:spPr>
        <p:txBody>
          <a:bodyPr>
            <a:normAutofit/>
          </a:bodyPr>
          <a:lstStyle/>
          <a:p>
            <a:r>
              <a:rPr lang="en-US">
                <a:cs typeface="Calibri Light"/>
              </a:rPr>
              <a:t>AHA Coding Clinic</a:t>
            </a:r>
            <a:endParaRPr lang="en-US"/>
          </a:p>
        </p:txBody>
      </p:sp>
      <p:sp>
        <p:nvSpPr>
          <p:cNvPr id="50" name="Freeform: Shape 4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8CA5B40-1DFE-0593-3EE9-643912D6D3CF}"/>
              </a:ext>
            </a:extLst>
          </p:cNvPr>
          <p:cNvSpPr>
            <a:spLocks noGrp="1"/>
          </p:cNvSpPr>
          <p:nvPr>
            <p:ph idx="1"/>
          </p:nvPr>
        </p:nvSpPr>
        <p:spPr>
          <a:xfrm>
            <a:off x="838200" y="1825625"/>
            <a:ext cx="5558489" cy="4351338"/>
          </a:xfrm>
        </p:spPr>
        <p:txBody>
          <a:bodyPr vert="horz" lIns="91440" tIns="45720" rIns="91440" bIns="45720" rtlCol="0" anchor="t">
            <a:normAutofit fontScale="32500" lnSpcReduction="20000"/>
          </a:bodyPr>
          <a:lstStyle/>
          <a:p>
            <a:r>
              <a:rPr lang="en-US" sz="3600">
                <a:ea typeface="+mn-lt"/>
                <a:cs typeface="+mn-lt"/>
              </a:rPr>
              <a:t>Sacral nevus on a newborn</a:t>
            </a:r>
            <a:endParaRPr lang="en-US" sz="3600">
              <a:cs typeface="Calibri"/>
            </a:endParaRPr>
          </a:p>
          <a:p>
            <a:r>
              <a:rPr lang="en-US" sz="3600">
                <a:ea typeface="+mn-lt"/>
                <a:cs typeface="+mn-lt"/>
              </a:rPr>
              <a:t>      ICD-9-CM Coding Clinic,</a:t>
            </a:r>
            <a:r>
              <a:rPr lang="en-US" sz="3600" b="1">
                <a:ea typeface="+mn-lt"/>
                <a:cs typeface="+mn-lt"/>
              </a:rPr>
              <a:t> First Quarter 2013 </a:t>
            </a:r>
            <a:r>
              <a:rPr lang="en-US" sz="3600">
                <a:ea typeface="+mn-lt"/>
                <a:cs typeface="+mn-lt"/>
              </a:rPr>
              <a:t>Page: 14 Effective with discharges: March 27, 2013</a:t>
            </a:r>
            <a:endParaRPr lang="en-US" sz="3600">
              <a:cs typeface="Calibri"/>
            </a:endParaRPr>
          </a:p>
          <a:p>
            <a:endParaRPr lang="en-US" sz="3600">
              <a:cs typeface="Calibri"/>
            </a:endParaRPr>
          </a:p>
          <a:p>
            <a:r>
              <a:rPr lang="en-US" sz="3600">
                <a:ea typeface="+mn-lt"/>
                <a:cs typeface="+mn-lt"/>
              </a:rPr>
              <a:t>Question: </a:t>
            </a:r>
          </a:p>
          <a:p>
            <a:r>
              <a:rPr lang="en-US" sz="3600">
                <a:ea typeface="+mn-lt"/>
                <a:cs typeface="+mn-lt"/>
              </a:rPr>
              <a:t>The provider documented nevus in sacral area on the newborn physical and progress record for the birth admission. There is no documentation in the medical record indicating clinical evaluation, therapeutic treatment, diagnostic procedures, extended length of hospital stay, increased nursing care and/or monitoring, or implications for future health care needs. Is it appropriate to code the sacral nevus as a secondary diagnosis?</a:t>
            </a:r>
            <a:endParaRPr lang="en-US" sz="3600">
              <a:cs typeface="Calibri"/>
            </a:endParaRPr>
          </a:p>
          <a:p>
            <a:endParaRPr lang="en-US" sz="3600">
              <a:cs typeface="Calibri"/>
            </a:endParaRPr>
          </a:p>
          <a:p>
            <a:r>
              <a:rPr lang="en-US" sz="3600">
                <a:ea typeface="+mn-lt"/>
                <a:cs typeface="+mn-lt"/>
              </a:rPr>
              <a:t>Answer: </a:t>
            </a:r>
          </a:p>
          <a:p>
            <a:r>
              <a:rPr lang="en-US" sz="3600">
                <a:ea typeface="+mn-lt"/>
                <a:cs typeface="+mn-lt"/>
              </a:rPr>
              <a:t>Yes, it is appropriate to code the sacral nevus. Assign code 757.33, Congenital pigmentary anomalies of skin, for the sacral nevus. A sacral nevus is a congenital anomaly present at birth. It is appropriate to code congenital anomalies when identified by the provider, since they can have implications for further evaluation. For additional information on coding congenital anomalies, see the ICD-9-CM Official Guidelines for Coding and Reporting, Section I.C.14.</a:t>
            </a:r>
            <a:endParaRPr lang="en-US" sz="3600">
              <a:cs typeface="Calibri"/>
            </a:endParaRPr>
          </a:p>
          <a:p>
            <a:endParaRPr lang="en-US" sz="3600">
              <a:cs typeface="Calibri"/>
            </a:endParaRPr>
          </a:p>
          <a:p>
            <a:endParaRPr lang="en-US" sz="900"/>
          </a:p>
          <a:p>
            <a:endParaRPr lang="en-US" sz="900"/>
          </a:p>
          <a:p>
            <a:pPr marL="0" indent="0">
              <a:buNone/>
            </a:pPr>
            <a:r>
              <a:rPr lang="en-US" sz="900">
                <a:ea typeface="+mn-lt"/>
                <a:cs typeface="+mn-lt"/>
              </a:rPr>
              <a:t> </a:t>
            </a:r>
            <a:r>
              <a:rPr lang="en-US">
                <a:ea typeface="+mn-lt"/>
                <a:cs typeface="+mn-lt"/>
              </a:rPr>
              <a:t>© Copyright 1984-2024, American Hospital Association ("AHA"), Chicago, Illinois. Reproduced with permission. No portion of this publication may be copied without the express,     written consent of AHA.</a:t>
            </a:r>
            <a:endParaRPr lang="en-US">
              <a:cs typeface="Calibri"/>
            </a:endParaRPr>
          </a:p>
        </p:txBody>
      </p:sp>
      <p:sp>
        <p:nvSpPr>
          <p:cNvPr id="51" name="Oval 50">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Block Arc 51">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eeform: Shape 52">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54" name="Straight Connector 53">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5" name="Freeform: Shape 54">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6" name="Arc 55">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Shape 56">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274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0F24B8-59D7-576C-6278-F07CF3D5E119}"/>
              </a:ext>
            </a:extLst>
          </p:cNvPr>
          <p:cNvSpPr>
            <a:spLocks noGrp="1"/>
          </p:cNvSpPr>
          <p:nvPr>
            <p:ph type="title"/>
          </p:nvPr>
        </p:nvSpPr>
        <p:spPr>
          <a:xfrm>
            <a:off x="838200" y="365125"/>
            <a:ext cx="5558489" cy="1325563"/>
          </a:xfrm>
        </p:spPr>
        <p:txBody>
          <a:bodyPr>
            <a:normAutofit/>
          </a:bodyPr>
          <a:lstStyle/>
          <a:p>
            <a:r>
              <a:rPr lang="en-US" sz="2800">
                <a:cs typeface="Calibri Light"/>
              </a:rPr>
              <a:t>Coding guidelines: ICD-10-CM official guidelines for coding and reporting FY 2024  </a:t>
            </a:r>
            <a:endParaRPr lang="en-US" sz="2800"/>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520F51D-1095-C7D4-4D9F-59D8D1673D25}"/>
              </a:ext>
            </a:extLst>
          </p:cNvPr>
          <p:cNvSpPr>
            <a:spLocks noGrp="1"/>
          </p:cNvSpPr>
          <p:nvPr>
            <p:ph idx="1"/>
          </p:nvPr>
        </p:nvSpPr>
        <p:spPr>
          <a:xfrm>
            <a:off x="838200" y="1825625"/>
            <a:ext cx="5558489" cy="4351338"/>
          </a:xfrm>
        </p:spPr>
        <p:txBody>
          <a:bodyPr vert="horz" lIns="91440" tIns="45720" rIns="91440" bIns="45720" rtlCol="0">
            <a:normAutofit/>
          </a:bodyPr>
          <a:lstStyle/>
          <a:p>
            <a:r>
              <a:rPr lang="en-US" sz="1300">
                <a:ea typeface="+mn-lt"/>
                <a:cs typeface="+mn-lt"/>
              </a:rPr>
              <a:t>Code all clinically significant conditions. All clinically significant conditions noted on routine newborn examination should be coded. A condition is clinically significant if it requires:</a:t>
            </a:r>
            <a:endParaRPr lang="en-US" sz="1300">
              <a:cs typeface="Calibri"/>
            </a:endParaRPr>
          </a:p>
          <a:p>
            <a:r>
              <a:rPr lang="en-US" sz="1300">
                <a:ea typeface="+mn-lt"/>
                <a:cs typeface="+mn-lt"/>
              </a:rPr>
              <a:t> clinical evaluation; or</a:t>
            </a:r>
            <a:endParaRPr lang="en-US" sz="1300">
              <a:cs typeface="Calibri"/>
            </a:endParaRPr>
          </a:p>
          <a:p>
            <a:r>
              <a:rPr lang="en-US" sz="1300">
                <a:ea typeface="+mn-lt"/>
                <a:cs typeface="+mn-lt"/>
              </a:rPr>
              <a:t> therapeutic treatment; or</a:t>
            </a:r>
            <a:endParaRPr lang="en-US" sz="1300">
              <a:cs typeface="Calibri"/>
            </a:endParaRPr>
          </a:p>
          <a:p>
            <a:r>
              <a:rPr lang="en-US" sz="1300">
                <a:ea typeface="+mn-lt"/>
                <a:cs typeface="+mn-lt"/>
              </a:rPr>
              <a:t> diagnostic procedures; or </a:t>
            </a:r>
            <a:endParaRPr lang="en-US" sz="1300">
              <a:cs typeface="Calibri"/>
            </a:endParaRPr>
          </a:p>
          <a:p>
            <a:r>
              <a:rPr lang="en-US" sz="1300">
                <a:ea typeface="+mn-lt"/>
                <a:cs typeface="+mn-lt"/>
              </a:rPr>
              <a:t> extended length of hospital stay; or</a:t>
            </a:r>
          </a:p>
          <a:p>
            <a:r>
              <a:rPr lang="en-US" sz="1300">
                <a:ea typeface="+mn-lt"/>
                <a:cs typeface="+mn-lt"/>
              </a:rPr>
              <a:t>increased nursing care and/or monitoring; or</a:t>
            </a:r>
            <a:endParaRPr lang="en-US" sz="1300">
              <a:cs typeface="Calibri"/>
            </a:endParaRPr>
          </a:p>
          <a:p>
            <a:r>
              <a:rPr lang="en-US" sz="1300">
                <a:ea typeface="+mn-lt"/>
                <a:cs typeface="+mn-lt"/>
              </a:rPr>
              <a:t> has implications for future health care need</a:t>
            </a:r>
          </a:p>
          <a:p>
            <a:endParaRPr lang="en-US" sz="1300">
              <a:ea typeface="+mn-lt"/>
              <a:cs typeface="+mn-lt"/>
            </a:endParaRPr>
          </a:p>
          <a:p>
            <a:r>
              <a:rPr lang="en-US" sz="1300">
                <a:ea typeface="+mn-lt"/>
                <a:cs typeface="+mn-lt"/>
              </a:rPr>
              <a:t>Note: The perinatal guidelines listed above are the same as the general </a:t>
            </a:r>
            <a:endParaRPr lang="en-US" sz="1300">
              <a:cs typeface="Calibri"/>
            </a:endParaRPr>
          </a:p>
          <a:p>
            <a:pPr marL="0" indent="0">
              <a:buNone/>
            </a:pPr>
            <a:r>
              <a:rPr lang="en-US" sz="1300">
                <a:ea typeface="+mn-lt"/>
                <a:cs typeface="+mn-lt"/>
              </a:rPr>
              <a:t>coding guidelines for “additional diagnoses,” except for the final point </a:t>
            </a:r>
            <a:endParaRPr lang="en-US" sz="1300">
              <a:cs typeface="Calibri"/>
            </a:endParaRPr>
          </a:p>
          <a:p>
            <a:pPr marL="0" indent="0">
              <a:buNone/>
            </a:pPr>
            <a:r>
              <a:rPr lang="en-US" sz="1300">
                <a:ea typeface="+mn-lt"/>
                <a:cs typeface="+mn-lt"/>
              </a:rPr>
              <a:t>regarding implications for future health care needs. Codes should be </a:t>
            </a:r>
            <a:endParaRPr lang="en-US" sz="1300">
              <a:cs typeface="Calibri"/>
            </a:endParaRPr>
          </a:p>
          <a:p>
            <a:pPr marL="0" indent="0">
              <a:buNone/>
            </a:pPr>
            <a:r>
              <a:rPr lang="en-US" sz="1300">
                <a:ea typeface="+mn-lt"/>
                <a:cs typeface="+mn-lt"/>
              </a:rPr>
              <a:t>assigned for conditions that </a:t>
            </a:r>
            <a:r>
              <a:rPr lang="en-US" sz="1300" b="1">
                <a:ea typeface="+mn-lt"/>
                <a:cs typeface="+mn-lt"/>
              </a:rPr>
              <a:t>have been specified</a:t>
            </a:r>
            <a:r>
              <a:rPr lang="en-US" sz="1300">
                <a:ea typeface="+mn-lt"/>
                <a:cs typeface="+mn-lt"/>
              </a:rPr>
              <a:t> by the provider as </a:t>
            </a:r>
            <a:endParaRPr lang="en-US" sz="1300">
              <a:cs typeface="Calibri"/>
            </a:endParaRPr>
          </a:p>
          <a:p>
            <a:pPr marL="0" indent="0">
              <a:buNone/>
            </a:pPr>
            <a:r>
              <a:rPr lang="en-US" sz="1300">
                <a:ea typeface="+mn-lt"/>
                <a:cs typeface="+mn-lt"/>
              </a:rPr>
              <a:t>having implications for future health care needs.</a:t>
            </a:r>
            <a:endParaRPr lang="en-US" sz="1300">
              <a:cs typeface="Calibri"/>
            </a:endParaRP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2900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DC0A42-1D9C-D649-91E4-AC9410DABCEA}"/>
              </a:ext>
            </a:extLst>
          </p:cNvPr>
          <p:cNvSpPr>
            <a:spLocks noGrp="1"/>
          </p:cNvSpPr>
          <p:nvPr>
            <p:ph type="title"/>
          </p:nvPr>
        </p:nvSpPr>
        <p:spPr>
          <a:xfrm>
            <a:off x="761800" y="762001"/>
            <a:ext cx="5334197" cy="1708242"/>
          </a:xfrm>
        </p:spPr>
        <p:txBody>
          <a:bodyPr vert="horz" lIns="91440" tIns="45720" rIns="91440" bIns="45720" rtlCol="0" anchor="ctr">
            <a:normAutofit/>
          </a:bodyPr>
          <a:lstStyle/>
          <a:p>
            <a:r>
              <a:rPr lang="en-US" sz="4400">
                <a:cs typeface="Calibri Light"/>
              </a:rPr>
              <a:t>Today's speaker for </a:t>
            </a:r>
            <a:r>
              <a:rPr lang="en-US" sz="4400" b="1">
                <a:solidFill>
                  <a:srgbClr val="FF0000"/>
                </a:solidFill>
                <a:cs typeface="Calibri Light"/>
              </a:rPr>
              <a:t>HOT</a:t>
            </a:r>
            <a:r>
              <a:rPr lang="en-US" sz="4400">
                <a:cs typeface="Calibri Light"/>
              </a:rPr>
              <a:t> topics: </a:t>
            </a:r>
            <a:endParaRPr lang="en-US"/>
          </a:p>
        </p:txBody>
      </p:sp>
      <p:sp>
        <p:nvSpPr>
          <p:cNvPr id="4" name="Text Placeholder 3">
            <a:extLst>
              <a:ext uri="{FF2B5EF4-FFF2-40B4-BE49-F238E27FC236}">
                <a16:creationId xmlns:a16="http://schemas.microsoft.com/office/drawing/2014/main" id="{4D5FE830-BE03-9324-90E6-09969F50D268}"/>
              </a:ext>
            </a:extLst>
          </p:cNvPr>
          <p:cNvSpPr>
            <a:spLocks noGrp="1"/>
          </p:cNvSpPr>
          <p:nvPr>
            <p:ph type="body" sz="half" idx="2"/>
          </p:nvPr>
        </p:nvSpPr>
        <p:spPr>
          <a:xfrm>
            <a:off x="761800" y="2470244"/>
            <a:ext cx="5334197" cy="3769835"/>
          </a:xfrm>
        </p:spPr>
        <p:txBody>
          <a:bodyPr vert="horz" lIns="91440" tIns="45720" rIns="91440" bIns="45720" rtlCol="0" anchor="ctr">
            <a:normAutofit/>
          </a:bodyPr>
          <a:lstStyle/>
          <a:p>
            <a:pPr indent="-228600">
              <a:buFont typeface="Arial" panose="020B0604020202020204" pitchFamily="34" charset="0"/>
              <a:buChar char="•"/>
            </a:pPr>
            <a:r>
              <a:rPr lang="en-US" sz="2400">
                <a:cs typeface="Calibri"/>
              </a:rPr>
              <a:t>Kara Lawrence Layman, RN, CCDS</a:t>
            </a:r>
          </a:p>
          <a:p>
            <a:pPr indent="-228600">
              <a:buFont typeface="Arial" panose="020B0604020202020204" pitchFamily="34" charset="0"/>
              <a:buChar char="•"/>
            </a:pPr>
            <a:r>
              <a:rPr lang="en-US" sz="2400">
                <a:cs typeface="Calibri"/>
              </a:rPr>
              <a:t>Sr. CDI Specialist  </a:t>
            </a:r>
          </a:p>
          <a:p>
            <a:pPr indent="-228600">
              <a:buFont typeface="Arial" panose="020B0604020202020204" pitchFamily="34" charset="0"/>
              <a:buChar char="•"/>
            </a:pPr>
            <a:r>
              <a:rPr lang="en-US" sz="2400">
                <a:cs typeface="Calibri"/>
              </a:rPr>
              <a:t>Ensemble Health Partners</a:t>
            </a:r>
          </a:p>
        </p:txBody>
      </p:sp>
      <p:pic>
        <p:nvPicPr>
          <p:cNvPr id="5" name="Picture Placeholder 4" descr="A person smiling at camera&#10;&#10;Description automatically generated">
            <a:extLst>
              <a:ext uri="{FF2B5EF4-FFF2-40B4-BE49-F238E27FC236}">
                <a16:creationId xmlns:a16="http://schemas.microsoft.com/office/drawing/2014/main" id="{E9C13315-6BB9-1C6A-9895-6FDD2B3A4DE5}"/>
              </a:ext>
            </a:extLst>
          </p:cNvPr>
          <p:cNvPicPr>
            <a:picLocks noGrp="1" noChangeAspect="1"/>
          </p:cNvPicPr>
          <p:nvPr>
            <p:ph type="pic" idx="1"/>
          </p:nvPr>
        </p:nvPicPr>
        <p:blipFill rotWithShape="1">
          <a:blip r:embed="rId2"/>
          <a:srcRect r="2" b="310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pic>
        <p:nvPicPr>
          <p:cNvPr id="6" name="Picture 5">
            <a:extLst>
              <a:ext uri="{FF2B5EF4-FFF2-40B4-BE49-F238E27FC236}">
                <a16:creationId xmlns:a16="http://schemas.microsoft.com/office/drawing/2014/main" id="{9A905F29-1EF6-1A47-DDE4-308406AEFBD4}"/>
              </a:ext>
            </a:extLst>
          </p:cNvPr>
          <p:cNvPicPr>
            <a:picLocks noChangeAspect="1"/>
          </p:cNvPicPr>
          <p:nvPr/>
        </p:nvPicPr>
        <p:blipFill>
          <a:blip r:embed="rId3"/>
          <a:stretch>
            <a:fillRect/>
          </a:stretch>
        </p:blipFill>
        <p:spPr>
          <a:xfrm>
            <a:off x="4981826" y="6157161"/>
            <a:ext cx="1666875" cy="419100"/>
          </a:xfrm>
          <a:prstGeom prst="rect">
            <a:avLst/>
          </a:prstGeom>
        </p:spPr>
      </p:pic>
    </p:spTree>
    <p:extLst>
      <p:ext uri="{BB962C8B-B14F-4D97-AF65-F5344CB8AC3E}">
        <p14:creationId xmlns:p14="http://schemas.microsoft.com/office/powerpoint/2010/main" val="1182075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D2FB47-39B4-07DB-BC97-24228DDA7CFC}"/>
              </a:ext>
            </a:extLst>
          </p:cNvPr>
          <p:cNvSpPr>
            <a:spLocks noGrp="1"/>
          </p:cNvSpPr>
          <p:nvPr>
            <p:ph type="title"/>
          </p:nvPr>
        </p:nvSpPr>
        <p:spPr>
          <a:xfrm>
            <a:off x="956826" y="1112969"/>
            <a:ext cx="3937298" cy="4166010"/>
          </a:xfrm>
        </p:spPr>
        <p:txBody>
          <a:bodyPr>
            <a:normAutofit fontScale="90000"/>
          </a:bodyPr>
          <a:lstStyle/>
          <a:p>
            <a:r>
              <a:rPr lang="en-US" sz="3400">
                <a:solidFill>
                  <a:srgbClr val="FFFFFF"/>
                </a:solidFill>
                <a:latin typeface="Calibri"/>
                <a:ea typeface="Calibri"/>
                <a:cs typeface="Calibri"/>
              </a:rPr>
              <a:t>3M coding reference ICD -10-CM coding handbook:</a:t>
            </a:r>
            <a:r>
              <a:rPr lang="en-US" sz="3400" b="1">
                <a:solidFill>
                  <a:srgbClr val="FFFFFF"/>
                </a:solidFill>
                <a:latin typeface="Calibri"/>
                <a:ea typeface="Calibri"/>
                <a:cs typeface="Calibri"/>
              </a:rPr>
              <a:t> </a:t>
            </a:r>
            <a:br>
              <a:rPr lang="en-US" sz="3400" b="1">
                <a:solidFill>
                  <a:srgbClr val="FFFFFF"/>
                </a:solidFill>
                <a:latin typeface="Calibri"/>
                <a:ea typeface="Calibri"/>
                <a:cs typeface="Calibri"/>
              </a:rPr>
            </a:br>
            <a:r>
              <a:rPr lang="en-US" sz="3400" b="1">
                <a:solidFill>
                  <a:srgbClr val="FFFFFF"/>
                </a:solidFill>
                <a:latin typeface="Calibri"/>
                <a:ea typeface="Calibri"/>
                <a:cs typeface="Calibri"/>
              </a:rPr>
              <a:t>Chapter 25 congenital anomalies, Newborn with congenital conditions. </a:t>
            </a:r>
            <a:endParaRPr lang="en-US" sz="3400">
              <a:solidFill>
                <a:srgbClr val="FFFFFF"/>
              </a:solidFill>
              <a:latin typeface="Calibri"/>
              <a:ea typeface="Calibri"/>
              <a:cs typeface="Calibri"/>
            </a:endParaRPr>
          </a:p>
          <a:p>
            <a:endParaRPr lang="en-US" sz="3400">
              <a:solidFill>
                <a:srgbClr val="FFFFFF"/>
              </a:solidFill>
              <a:ea typeface="Calibri Light"/>
              <a:cs typeface="Calibri Light"/>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7714663-F23E-DF09-8673-00A5F1C705BF}"/>
              </a:ext>
            </a:extLst>
          </p:cNvPr>
          <p:cNvSpPr>
            <a:spLocks noGrp="1"/>
          </p:cNvSpPr>
          <p:nvPr>
            <p:ph idx="1"/>
          </p:nvPr>
        </p:nvSpPr>
        <p:spPr>
          <a:xfrm>
            <a:off x="6096000" y="820880"/>
            <a:ext cx="5257799" cy="4889350"/>
          </a:xfrm>
        </p:spPr>
        <p:txBody>
          <a:bodyPr vert="horz" lIns="91440" tIns="45720" rIns="91440" bIns="45720" rtlCol="0" anchor="t">
            <a:noAutofit/>
          </a:bodyPr>
          <a:lstStyle/>
          <a:p>
            <a:r>
              <a:rPr lang="en-US" sz="1400">
                <a:ea typeface="+mn-lt"/>
                <a:cs typeface="+mn-lt"/>
              </a:rPr>
              <a:t>NEWBORN WITH CONGENITAL CONDITIONS</a:t>
            </a:r>
            <a:endParaRPr lang="en-US" sz="1400">
              <a:ea typeface="Calibri" panose="020F0502020204030204"/>
              <a:cs typeface="Calibri" panose="020F0502020204030204"/>
            </a:endParaRPr>
          </a:p>
          <a:p>
            <a:r>
              <a:rPr lang="en-US" sz="1400">
                <a:ea typeface="+mn-lt"/>
                <a:cs typeface="+mn-lt"/>
              </a:rPr>
              <a:t>When a diagnosis of a congenital condition is made during the hospital episode in which an infant is born, the appropriate code from chapter 17 of ICD-10-CM should be assigned as an additional code, with the appropriate code from category Z38, Liveborn infants, according to place of birth and type of delivery, used as the principal diagnosis. (See chapter 26 of this handbook.) Examples follow:</a:t>
            </a:r>
            <a:endParaRPr lang="en-US" sz="1400">
              <a:cs typeface="Calibri"/>
            </a:endParaRPr>
          </a:p>
          <a:p>
            <a:endParaRPr lang="en-US" sz="1400">
              <a:cs typeface="Calibri"/>
            </a:endParaRPr>
          </a:p>
          <a:p>
            <a:r>
              <a:rPr lang="en-US" sz="1400">
                <a:ea typeface="+mn-lt"/>
                <a:cs typeface="+mn-lt"/>
              </a:rPr>
              <a:t>     Z38.00 + Q36.9    Term birth, single male, vaginal delivery; incomplete cleft lip on right side</a:t>
            </a:r>
            <a:endParaRPr lang="en-US" sz="1400">
              <a:cs typeface="Calibri"/>
            </a:endParaRPr>
          </a:p>
          <a:p>
            <a:pPr marL="0" indent="0">
              <a:buNone/>
            </a:pPr>
            <a:r>
              <a:rPr lang="en-US" sz="1400">
                <a:ea typeface="+mn-lt"/>
                <a:cs typeface="+mn-lt"/>
              </a:rPr>
              <a:t>           </a:t>
            </a:r>
            <a:endParaRPr lang="en-US" sz="1400">
              <a:cs typeface="Calibri" panose="020F0502020204030204"/>
            </a:endParaRPr>
          </a:p>
          <a:p>
            <a:r>
              <a:rPr lang="en-US" sz="1400">
                <a:ea typeface="+mn-lt"/>
                <a:cs typeface="+mn-lt"/>
              </a:rPr>
              <a:t>     Z38.00 + Q54.9    Term birth, single male, vaginal delivery; hypospadias</a:t>
            </a:r>
            <a:endParaRPr lang="en-US" sz="1400">
              <a:cs typeface="Calibri"/>
            </a:endParaRPr>
          </a:p>
          <a:p>
            <a:endParaRPr lang="en-US" sz="1400">
              <a:cs typeface="Calibri"/>
            </a:endParaRPr>
          </a:p>
          <a:p>
            <a:r>
              <a:rPr lang="en-US" sz="1400">
                <a:ea typeface="+mn-lt"/>
                <a:cs typeface="+mn-lt"/>
              </a:rPr>
              <a:t>Note that the following is an exception to the guidelines for reporting other conditions: Congenital conditions that may have future health care implications are reported for newborns even if they are not further evaluated or treated during the current episode of care. Therefore, it is appropriate to assign congenital anomalies codes (Q00-Q99) whenever a congenital condition is </a:t>
            </a:r>
            <a:r>
              <a:rPr lang="en-US" sz="1400" b="1">
                <a:ea typeface="+mn-lt"/>
                <a:cs typeface="+mn-lt"/>
              </a:rPr>
              <a:t>diagnosed by the physician.</a:t>
            </a:r>
            <a:endParaRPr lang="en-US" sz="1400" b="1">
              <a:cs typeface="Calibri"/>
            </a:endParaRP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33750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82642E-A5C9-283A-953B-A7B5E6B94896}"/>
              </a:ext>
            </a:extLst>
          </p:cNvPr>
          <p:cNvSpPr>
            <a:spLocks noGrp="1"/>
          </p:cNvSpPr>
          <p:nvPr>
            <p:ph type="title"/>
          </p:nvPr>
        </p:nvSpPr>
        <p:spPr>
          <a:xfrm>
            <a:off x="956826" y="1112969"/>
            <a:ext cx="3937298" cy="4166010"/>
          </a:xfrm>
        </p:spPr>
        <p:txBody>
          <a:bodyPr>
            <a:normAutofit/>
          </a:bodyPr>
          <a:lstStyle/>
          <a:p>
            <a:pPr marL="285750" indent="-285750">
              <a:spcBef>
                <a:spcPts val="1000"/>
              </a:spcBef>
              <a:buFont typeface="Arial"/>
              <a:buChar char="•"/>
            </a:pPr>
            <a:r>
              <a:rPr lang="en-US" sz="3400">
                <a:solidFill>
                  <a:srgbClr val="FFFFFF"/>
                </a:solidFill>
                <a:latin typeface="Calibri"/>
                <a:cs typeface="Calibri"/>
              </a:rPr>
              <a:t>3M coding reference- ICD-10-CM coding handbook:</a:t>
            </a:r>
            <a:r>
              <a:rPr lang="en-US" sz="3400" b="1">
                <a:solidFill>
                  <a:srgbClr val="FFFFFF"/>
                </a:solidFill>
                <a:latin typeface="Calibri"/>
                <a:cs typeface="Calibri"/>
              </a:rPr>
              <a:t> </a:t>
            </a:r>
            <a:br>
              <a:rPr lang="en-US" sz="3400" b="1">
                <a:solidFill>
                  <a:srgbClr val="FFFFFF"/>
                </a:solidFill>
                <a:latin typeface="Calibri"/>
                <a:cs typeface="Calibri"/>
              </a:rPr>
            </a:br>
            <a:r>
              <a:rPr lang="en-US" sz="3400" b="1">
                <a:solidFill>
                  <a:srgbClr val="FFFFFF"/>
                </a:solidFill>
                <a:latin typeface="Calibri"/>
                <a:cs typeface="Calibri"/>
              </a:rPr>
              <a:t>chapter 26 perinatal conditionOther diagnoses for newborns. </a:t>
            </a:r>
            <a:endParaRPr lang="en-US" sz="3400">
              <a:solidFill>
                <a:srgbClr val="FFFFFF"/>
              </a:solidFill>
              <a:latin typeface="Calibri"/>
              <a:cs typeface="Calibri"/>
            </a:endParaRPr>
          </a:p>
          <a:p>
            <a:endParaRPr lang="en-US" sz="3400">
              <a:solidFill>
                <a:srgbClr val="FFFFFF"/>
              </a:solidFill>
              <a:cs typeface="Calibri Light"/>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A78AB92-8461-C61C-1EEE-659A0A4D7796}"/>
              </a:ext>
            </a:extLst>
          </p:cNvPr>
          <p:cNvSpPr>
            <a:spLocks noGrp="1"/>
          </p:cNvSpPr>
          <p:nvPr>
            <p:ph idx="1"/>
          </p:nvPr>
        </p:nvSpPr>
        <p:spPr>
          <a:xfrm>
            <a:off x="6096000" y="820880"/>
            <a:ext cx="5257799" cy="4889350"/>
          </a:xfrm>
        </p:spPr>
        <p:txBody>
          <a:bodyPr vert="horz" lIns="91440" tIns="45720" rIns="91440" bIns="45720" rtlCol="0" anchor="t">
            <a:noAutofit/>
          </a:bodyPr>
          <a:lstStyle/>
          <a:p>
            <a:pPr lvl="1">
              <a:buFont typeface="Courier New" panose="020B0604020202020204" pitchFamily="34" charset="0"/>
              <a:buChar char="o"/>
            </a:pPr>
            <a:r>
              <a:rPr lang="en-US" sz="1400">
                <a:cs typeface="Calibri"/>
              </a:rPr>
              <a:t>Additional codes are assigned for all clinically significant conditions noted on the examination of the newborn. A newborn condition is clinically significant when it has implications for the newborn's future health care. This is an exception to the Uniform Hospital Discharge Data Set guidelines. </a:t>
            </a:r>
          </a:p>
          <a:p>
            <a:pPr lvl="1">
              <a:buFont typeface="Courier New" panose="020B0604020202020204" pitchFamily="34" charset="0"/>
              <a:buChar char="o"/>
            </a:pPr>
            <a:r>
              <a:rPr lang="en-US" sz="1400">
                <a:cs typeface="Calibri"/>
              </a:rPr>
              <a:t>Insignificant or transient conditions that resolve without treatment are not coded. Because the conditions usually resolve without treatment and require no additional workup, they are not coded. For example:</a:t>
            </a:r>
          </a:p>
          <a:p>
            <a:pPr lvl="2">
              <a:buFont typeface="Wingdings" panose="020B0604020202020204" pitchFamily="34" charset="0"/>
              <a:buChar char="§"/>
            </a:pPr>
            <a:r>
              <a:rPr lang="en-US" sz="1400">
                <a:cs typeface="Calibri"/>
              </a:rPr>
              <a:t>The pediatrician documents in the newborn medical record that the baby's heart murmur is benign and most likely due to a patent ductus arteriosus/patent foramen </a:t>
            </a:r>
            <a:r>
              <a:rPr lang="en-US" sz="1400" err="1">
                <a:cs typeface="Calibri"/>
              </a:rPr>
              <a:t>ovale</a:t>
            </a:r>
            <a:r>
              <a:rPr lang="en-US" sz="1400">
                <a:cs typeface="Calibri"/>
              </a:rPr>
              <a:t> (PDA/PFO). He orders a cardiac consult and an echocardiogram to evaluate the PDA/PFO. Assign code Q21.12, Patent foramen </a:t>
            </a:r>
            <a:r>
              <a:rPr lang="en-US" sz="1400" err="1">
                <a:cs typeface="Calibri"/>
              </a:rPr>
              <a:t>ovale</a:t>
            </a:r>
            <a:r>
              <a:rPr lang="en-US" sz="1400">
                <a:cs typeface="Calibri"/>
              </a:rPr>
              <a:t>, for the PFO and code Q25.0, Patent ductus arteriosus, for the PDA. These conditions are being evaluated further; therefore, they can be reported. </a:t>
            </a:r>
          </a:p>
          <a:p>
            <a:pPr lvl="2">
              <a:buFont typeface="Wingdings" panose="020B0604020202020204" pitchFamily="34" charset="0"/>
              <a:buChar char="§"/>
            </a:pPr>
            <a:r>
              <a:rPr lang="en-US" sz="1400">
                <a:cs typeface="Calibri"/>
              </a:rPr>
              <a:t>During a routine physical examination of a newborn, the pediatrician notes a possible systolic ejection murmur and recommends further work up post discharge. Assign code P29.89, other cardiovascular disorders originating in the perinatal period. At this point, the underlying cause of the murmur has not been identified. </a:t>
            </a:r>
          </a:p>
          <a:p>
            <a:pPr lvl="2">
              <a:buFont typeface="Wingdings" panose="020B0604020202020204" pitchFamily="34" charset="0"/>
              <a:buChar char="§"/>
            </a:pPr>
            <a:endParaRPr lang="en-US" sz="1000">
              <a:cs typeface="Calibri"/>
            </a:endParaRPr>
          </a:p>
          <a:p>
            <a:pPr lvl="3"/>
            <a:endParaRPr lang="en-US" sz="1000">
              <a:cs typeface="Calibri"/>
            </a:endParaRP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32452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4E77F-01C6-C210-825A-69FFEF218D6D}"/>
              </a:ext>
            </a:extLst>
          </p:cNvPr>
          <p:cNvSpPr>
            <a:spLocks noGrp="1"/>
          </p:cNvSpPr>
          <p:nvPr>
            <p:ph type="title"/>
          </p:nvPr>
        </p:nvSpPr>
        <p:spPr>
          <a:xfrm>
            <a:off x="838200" y="365125"/>
            <a:ext cx="5558489" cy="1325563"/>
          </a:xfrm>
        </p:spPr>
        <p:txBody>
          <a:bodyPr>
            <a:normAutofit/>
          </a:bodyPr>
          <a:lstStyle/>
          <a:p>
            <a:r>
              <a:rPr lang="en-US">
                <a:cs typeface="Calibri Light"/>
              </a:rPr>
              <a:t>AHA Coding Clinic</a:t>
            </a: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6CDEF6B-6E18-9742-DADF-21446336D773}"/>
              </a:ext>
            </a:extLst>
          </p:cNvPr>
          <p:cNvSpPr>
            <a:spLocks noGrp="1"/>
          </p:cNvSpPr>
          <p:nvPr>
            <p:ph idx="1"/>
          </p:nvPr>
        </p:nvSpPr>
        <p:spPr>
          <a:xfrm>
            <a:off x="838200" y="1825625"/>
            <a:ext cx="5558489" cy="4351338"/>
          </a:xfrm>
        </p:spPr>
        <p:txBody>
          <a:bodyPr vert="horz" lIns="91440" tIns="45720" rIns="91440" bIns="45720" rtlCol="0" anchor="t">
            <a:normAutofit fontScale="32500" lnSpcReduction="20000"/>
          </a:bodyPr>
          <a:lstStyle/>
          <a:p>
            <a:r>
              <a:rPr lang="en-US" sz="900">
                <a:ea typeface="+mn-lt"/>
                <a:cs typeface="+mn-lt"/>
              </a:rPr>
              <a:t> </a:t>
            </a:r>
            <a:r>
              <a:rPr lang="en-US" sz="3200">
                <a:ea typeface="+mn-lt"/>
                <a:cs typeface="+mn-lt"/>
              </a:rPr>
              <a:t> </a:t>
            </a:r>
            <a:r>
              <a:rPr lang="en-US" sz="3600">
                <a:ea typeface="+mn-lt"/>
                <a:cs typeface="+mn-lt"/>
              </a:rPr>
              <a:t>  Newborn heart murmur due to PDA/PFO</a:t>
            </a:r>
            <a:endParaRPr lang="en-US" sz="3600">
              <a:cs typeface="Calibri"/>
            </a:endParaRPr>
          </a:p>
          <a:p>
            <a:r>
              <a:rPr lang="en-US" sz="3600">
                <a:ea typeface="+mn-lt"/>
                <a:cs typeface="+mn-lt"/>
              </a:rPr>
              <a:t>      ICD-9-CM Coding Clinic, Third Quarter 2009 Pages: 17 to 18 Effective with discharges: September 15, 2009</a:t>
            </a:r>
            <a:endParaRPr lang="en-US" sz="3600">
              <a:cs typeface="Calibri"/>
            </a:endParaRPr>
          </a:p>
          <a:p>
            <a:endParaRPr lang="en-US" sz="3600">
              <a:cs typeface="Calibri"/>
            </a:endParaRPr>
          </a:p>
          <a:p>
            <a:endParaRPr lang="en-US" sz="3600">
              <a:cs typeface="Calibri"/>
            </a:endParaRPr>
          </a:p>
          <a:p>
            <a:r>
              <a:rPr lang="en-US" sz="3600">
                <a:ea typeface="+mn-lt"/>
                <a:cs typeface="+mn-lt"/>
              </a:rPr>
              <a:t>Question:</a:t>
            </a:r>
          </a:p>
          <a:p>
            <a:r>
              <a:rPr lang="en-US" sz="3600">
                <a:ea typeface="+mn-lt"/>
                <a:cs typeface="+mn-lt"/>
              </a:rPr>
              <a:t>Documentation in the newborn medical record indicates that the baby's heart murmur was benign and most likely due to a patent ductus arteriosus/ patent foramen </a:t>
            </a:r>
            <a:r>
              <a:rPr lang="en-US" sz="3600" err="1">
                <a:ea typeface="+mn-lt"/>
                <a:cs typeface="+mn-lt"/>
              </a:rPr>
              <a:t>ovale</a:t>
            </a:r>
            <a:r>
              <a:rPr lang="en-US" sz="3600">
                <a:ea typeface="+mn-lt"/>
                <a:cs typeface="+mn-lt"/>
              </a:rPr>
              <a:t> (PDA/PFO). The provider ordered a consultation and an echocardiogram to evaluate the PDA/PFO. Does this documentation indicate that the murmur has clinical significance, as defined in the newborn coding guidelines?</a:t>
            </a:r>
            <a:endParaRPr lang="en-US" sz="3600">
              <a:cs typeface="Calibri"/>
            </a:endParaRPr>
          </a:p>
          <a:p>
            <a:endParaRPr lang="en-US" sz="3600">
              <a:cs typeface="Calibri"/>
            </a:endParaRPr>
          </a:p>
          <a:p>
            <a:r>
              <a:rPr lang="en-US" sz="3600">
                <a:ea typeface="+mn-lt"/>
                <a:cs typeface="+mn-lt"/>
              </a:rPr>
              <a:t>Answer:</a:t>
            </a:r>
          </a:p>
          <a:p>
            <a:r>
              <a:rPr lang="en-US" sz="3600">
                <a:ea typeface="+mn-lt"/>
                <a:cs typeface="+mn-lt"/>
              </a:rPr>
              <a:t>Assign code 745.5, Ostium secundum type atrial septal defect, for the PFO and code 747.0, Patent ductus arteriosus, for the PDA. It is appropriate to code the PDA/PFO because these conditions were further evaluated (e.g., cardiac consultation and echocardiogram). The murmur is not reported separately since it is captured with the codes for the PDA/PFO.</a:t>
            </a:r>
            <a:endParaRPr lang="en-US" sz="3600">
              <a:cs typeface="Calibri"/>
            </a:endParaRPr>
          </a:p>
          <a:p>
            <a:endParaRPr lang="en-US" sz="1400">
              <a:cs typeface="Calibri"/>
            </a:endParaRPr>
          </a:p>
          <a:p>
            <a:endParaRPr lang="en-US" sz="900"/>
          </a:p>
          <a:p>
            <a:endParaRPr lang="en-US" sz="900"/>
          </a:p>
          <a:p>
            <a:pPr marL="0" indent="0">
              <a:buNone/>
            </a:pPr>
            <a:r>
              <a:rPr lang="en-US" sz="900">
                <a:ea typeface="+mn-lt"/>
                <a:cs typeface="+mn-lt"/>
              </a:rPr>
              <a:t>© Copyright 1984-2024, American </a:t>
            </a:r>
            <a:r>
              <a:rPr lang="en-US" sz="3200">
                <a:ea typeface="+mn-lt"/>
                <a:cs typeface="+mn-lt"/>
              </a:rPr>
              <a:t>Hospital Association ("AHA"), Chicago, Illinois. Reproduced with permission. No portion of this publication may be copied without the express, written consent of AHA.</a:t>
            </a:r>
            <a:endParaRPr lang="en-US" sz="3200">
              <a:cs typeface="Calibri"/>
            </a:endParaRP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855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96EEDF-B16D-0867-B104-4ED30FBBDF41}"/>
              </a:ext>
            </a:extLst>
          </p:cNvPr>
          <p:cNvSpPr>
            <a:spLocks noGrp="1"/>
          </p:cNvSpPr>
          <p:nvPr>
            <p:ph type="title"/>
          </p:nvPr>
        </p:nvSpPr>
        <p:spPr>
          <a:xfrm>
            <a:off x="838200" y="365125"/>
            <a:ext cx="5558489" cy="1325563"/>
          </a:xfrm>
        </p:spPr>
        <p:txBody>
          <a:bodyPr>
            <a:normAutofit/>
          </a:bodyPr>
          <a:lstStyle/>
          <a:p>
            <a:r>
              <a:rPr lang="en-US">
                <a:cs typeface="Calibri Light"/>
              </a:rPr>
              <a:t>AHA Coding Clinic</a:t>
            </a: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9A33ECC-DA45-C8C2-8AE9-2B4735132B04}"/>
              </a:ext>
            </a:extLst>
          </p:cNvPr>
          <p:cNvSpPr>
            <a:spLocks noGrp="1"/>
          </p:cNvSpPr>
          <p:nvPr>
            <p:ph idx="1"/>
          </p:nvPr>
        </p:nvSpPr>
        <p:spPr>
          <a:xfrm>
            <a:off x="838200" y="1825625"/>
            <a:ext cx="5558489" cy="4351338"/>
          </a:xfrm>
        </p:spPr>
        <p:txBody>
          <a:bodyPr vert="horz" lIns="91440" tIns="45720" rIns="91440" bIns="45720" rtlCol="0" anchor="t">
            <a:normAutofit fontScale="32500" lnSpcReduction="20000"/>
          </a:bodyPr>
          <a:lstStyle/>
          <a:p>
            <a:r>
              <a:rPr lang="en-US" sz="3600">
                <a:ea typeface="+mn-lt"/>
                <a:cs typeface="+mn-lt"/>
              </a:rPr>
              <a:t>Congenital atrial septal and atrioventricular septal defect and patent foramen </a:t>
            </a:r>
            <a:r>
              <a:rPr lang="en-US" sz="3600" err="1">
                <a:ea typeface="+mn-lt"/>
                <a:cs typeface="+mn-lt"/>
              </a:rPr>
              <a:t>ovale</a:t>
            </a:r>
            <a:r>
              <a:rPr lang="en-US" sz="3600">
                <a:ea typeface="+mn-lt"/>
                <a:cs typeface="+mn-lt"/>
              </a:rPr>
              <a:t> </a:t>
            </a:r>
          </a:p>
          <a:p>
            <a:r>
              <a:rPr lang="en-US" sz="3200">
                <a:ea typeface="+mn-lt"/>
                <a:cs typeface="+mn-lt"/>
              </a:rPr>
              <a:t>ICD-10-CM/PCS Coding Clinic, Fourth Quarter ICD-10 2022 Pages: 39-40 Effective with discharges: October 1, 2022</a:t>
            </a:r>
            <a:endParaRPr lang="en-US" sz="3200">
              <a:cs typeface="Calibri"/>
            </a:endParaRPr>
          </a:p>
          <a:p>
            <a:r>
              <a:rPr lang="en-US" sz="3200">
                <a:ea typeface="+mn-lt"/>
                <a:cs typeface="+mn-lt"/>
              </a:rPr>
              <a:t>Congenital Atrial Septal and Atrioventricular Septal Defect and Patent Foramen Ovale</a:t>
            </a:r>
            <a:endParaRPr lang="en-US" sz="3200">
              <a:cs typeface="Calibri"/>
            </a:endParaRPr>
          </a:p>
          <a:p>
            <a:r>
              <a:rPr lang="en-US" sz="3200">
                <a:ea typeface="+mn-lt"/>
                <a:cs typeface="+mn-lt"/>
              </a:rPr>
              <a:t>Two new subcategories with specific codes to identify different types of atrial septal and atrioventricular septal defects, as well as a unique code for patent foramen </a:t>
            </a:r>
            <a:r>
              <a:rPr lang="en-US" sz="3200" err="1">
                <a:ea typeface="+mn-lt"/>
                <a:cs typeface="+mn-lt"/>
              </a:rPr>
              <a:t>ovale</a:t>
            </a:r>
            <a:r>
              <a:rPr lang="en-US" sz="3200">
                <a:ea typeface="+mn-lt"/>
                <a:cs typeface="+mn-lt"/>
              </a:rPr>
              <a:t> have been created. </a:t>
            </a:r>
          </a:p>
          <a:p>
            <a:endParaRPr lang="en-US" sz="1800">
              <a:ea typeface="+mn-lt"/>
              <a:cs typeface="+mn-lt"/>
            </a:endParaRPr>
          </a:p>
          <a:p>
            <a:r>
              <a:rPr lang="en-US" sz="1800">
                <a:ea typeface="+mn-lt"/>
                <a:cs typeface="+mn-lt"/>
              </a:rPr>
              <a:t>Atrial septal defect (ASD) and atrioventricular septal defect (AVSD) are common congenital heart anomalies. </a:t>
            </a:r>
            <a:r>
              <a:rPr lang="en-US" sz="3600">
                <a:ea typeface="+mn-lt"/>
                <a:cs typeface="+mn-lt"/>
              </a:rPr>
              <a:t>An ASD is a hole in the wall (septum) that divides the upper chambers (atria) of the heart. Conversely, an AVSD involves holes in the wall that divides the right and left chambers (ventricles) of the heart. The AVSD may be partial, involving only the atria or the ventricles, or complete, involving all four chambers. A complete AVSD may also involve incomplete closure of the mitral valve that allows blood to flow back from the left ventricle into the left atrium. An ostium primum atrial septal defect is a partial atrioventricular septal defect.</a:t>
            </a:r>
            <a:endParaRPr lang="en-US" sz="3600">
              <a:cs typeface="Calibri"/>
            </a:endParaRPr>
          </a:p>
          <a:p>
            <a:r>
              <a:rPr lang="en-US" sz="3600">
                <a:ea typeface="+mn-lt"/>
                <a:cs typeface="+mn-lt"/>
              </a:rPr>
              <a:t>Previously, ASD and patent foramen </a:t>
            </a:r>
            <a:r>
              <a:rPr lang="en-US" sz="3600" err="1">
                <a:ea typeface="+mn-lt"/>
                <a:cs typeface="+mn-lt"/>
              </a:rPr>
              <a:t>ovale</a:t>
            </a:r>
            <a:r>
              <a:rPr lang="en-US" sz="3600">
                <a:ea typeface="+mn-lt"/>
                <a:cs typeface="+mn-lt"/>
              </a:rPr>
              <a:t> (PFO) were classified to the same code. However, classifying two different heart conditions to the same code was problematic. For surveillance purposes, an ASD is considered a major malformation, whereas a PFO is a normal variant in the newborn period, which typically closes during infancy. These new codes will help to differentiate these heart anomalies, improve data quality for surveillance and research purposes, and possibly advance the care of these patients.</a:t>
            </a:r>
            <a:endParaRPr lang="en-US" sz="3600">
              <a:cs typeface="Calibri"/>
            </a:endParaRPr>
          </a:p>
          <a:p>
            <a:pPr marL="0" indent="0">
              <a:buNone/>
            </a:pPr>
            <a:endParaRPr lang="en-US" sz="1800">
              <a:cs typeface="Calibri"/>
            </a:endParaRPr>
          </a:p>
          <a:p>
            <a:pPr marL="0" indent="0">
              <a:buNone/>
            </a:pPr>
            <a:r>
              <a:rPr lang="en-US" sz="900">
                <a:ea typeface="+mn-lt"/>
                <a:cs typeface="+mn-lt"/>
              </a:rPr>
              <a:t>© Copyright 1984-2024, American Hospital Association ("AHA"), Chicago, Illinois. Reproduced with permission. No portion of this publication may be copied without the express, written consent of AHA.</a:t>
            </a:r>
            <a:endParaRPr lang="en-US" sz="900">
              <a:cs typeface="Calibri" panose="020F0502020204030204"/>
            </a:endParaRP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621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4C618AC-521E-9D06-FFBB-43BBF6FF6CF3}"/>
              </a:ext>
            </a:extLst>
          </p:cNvPr>
          <p:cNvSpPr>
            <a:spLocks noGrp="1"/>
          </p:cNvSpPr>
          <p:nvPr>
            <p:ph type="title"/>
          </p:nvPr>
        </p:nvSpPr>
        <p:spPr>
          <a:xfrm>
            <a:off x="838200" y="365125"/>
            <a:ext cx="5393361" cy="1325563"/>
          </a:xfrm>
        </p:spPr>
        <p:txBody>
          <a:bodyPr vert="horz" lIns="91440" tIns="45720" rIns="91440" bIns="45720" rtlCol="0">
            <a:normAutofit/>
          </a:bodyPr>
          <a:lstStyle/>
          <a:p>
            <a:r>
              <a:rPr lang="en-US">
                <a:ea typeface="Calibri Light"/>
                <a:cs typeface="Calibri Light"/>
              </a:rPr>
              <a:t>Case example:  </a:t>
            </a:r>
            <a:br>
              <a:rPr lang="en-US">
                <a:ea typeface="Calibri Light"/>
                <a:cs typeface="Calibri Light"/>
              </a:rPr>
            </a:br>
            <a:endParaRPr lang="en-US"/>
          </a:p>
        </p:txBody>
      </p:sp>
      <p:sp>
        <p:nvSpPr>
          <p:cNvPr id="11" name="Freeform: Shape 1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7572A98-C661-3B58-8413-9101BC5E5018}"/>
              </a:ext>
            </a:extLst>
          </p:cNvPr>
          <p:cNvSpPr>
            <a:spLocks noGrp="1"/>
          </p:cNvSpPr>
          <p:nvPr>
            <p:ph idx="1"/>
          </p:nvPr>
        </p:nvSpPr>
        <p:spPr>
          <a:xfrm>
            <a:off x="838200" y="1825625"/>
            <a:ext cx="5393361" cy="4351338"/>
          </a:xfrm>
        </p:spPr>
        <p:txBody>
          <a:bodyPr vert="horz" lIns="91440" tIns="45720" rIns="91440" bIns="45720" rtlCol="0">
            <a:normAutofit/>
          </a:bodyPr>
          <a:lstStyle/>
          <a:p>
            <a:r>
              <a:rPr lang="en-US" sz="2200">
                <a:ea typeface="Calibri"/>
                <a:cs typeface="Calibri"/>
              </a:rPr>
              <a:t>Another example is a sacral dimple.  Provider will document “shallow sacral dimple, base easily visualized”.  No work up is completed, there is no need for future follow up.  Should we be coding the sacral dimple base only on the provider stating it is present and it is a Q code? Do we disregard the rest of the provider assessment that the condition does not warrant further eval?</a:t>
            </a:r>
          </a:p>
          <a:p>
            <a:endParaRPr lang="en-US" sz="2200">
              <a:ea typeface="Calibri"/>
              <a:cs typeface="Calibri"/>
            </a:endParaRPr>
          </a:p>
          <a:p>
            <a:r>
              <a:rPr lang="en-US" sz="2200">
                <a:ea typeface="Calibri"/>
                <a:cs typeface="Calibri"/>
              </a:rPr>
              <a:t>3M integrated Codebook: Q82.6. Does not affect the DRG.</a:t>
            </a:r>
          </a:p>
        </p:txBody>
      </p:sp>
      <p:sp>
        <p:nvSpPr>
          <p:cNvPr id="13" name="Oval 1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a:extLst>
              <a:ext uri="{FF2B5EF4-FFF2-40B4-BE49-F238E27FC236}">
                <a16:creationId xmlns:a16="http://schemas.microsoft.com/office/drawing/2014/main" id="{914C75A4-495D-3043-3714-197294E9EFC5}"/>
              </a:ext>
            </a:extLst>
          </p:cNvPr>
          <p:cNvPicPr>
            <a:picLocks noChangeAspect="1"/>
          </p:cNvPicPr>
          <p:nvPr/>
        </p:nvPicPr>
        <p:blipFill>
          <a:blip r:embed="rId2"/>
          <a:stretch>
            <a:fillRect/>
          </a:stretch>
        </p:blipFill>
        <p:spPr>
          <a:xfrm>
            <a:off x="7887184" y="2504933"/>
            <a:ext cx="3781051" cy="1204156"/>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5" name="Freeform: Shape 1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728176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91C1F-0314-E6C5-141E-3D60CC0A91FE}"/>
              </a:ext>
            </a:extLst>
          </p:cNvPr>
          <p:cNvSpPr>
            <a:spLocks noGrp="1"/>
          </p:cNvSpPr>
          <p:nvPr>
            <p:ph type="title"/>
          </p:nvPr>
        </p:nvSpPr>
        <p:spPr/>
        <p:txBody>
          <a:bodyPr/>
          <a:lstStyle/>
          <a:p>
            <a:r>
              <a:rPr lang="en-US">
                <a:ea typeface="Calibri Light"/>
                <a:cs typeface="Calibri Light"/>
              </a:rPr>
              <a:t>AHA Coding Clinics: </a:t>
            </a:r>
            <a:endParaRPr lang="en-US"/>
          </a:p>
        </p:txBody>
      </p:sp>
      <p:sp>
        <p:nvSpPr>
          <p:cNvPr id="3" name="Content Placeholder 2">
            <a:extLst>
              <a:ext uri="{FF2B5EF4-FFF2-40B4-BE49-F238E27FC236}">
                <a16:creationId xmlns:a16="http://schemas.microsoft.com/office/drawing/2014/main" id="{AC8BF9F2-1DED-6EDE-502D-69680F7B2013}"/>
              </a:ext>
            </a:extLst>
          </p:cNvPr>
          <p:cNvSpPr>
            <a:spLocks noGrp="1"/>
          </p:cNvSpPr>
          <p:nvPr>
            <p:ph sz="half" idx="1"/>
          </p:nvPr>
        </p:nvSpPr>
        <p:spPr/>
        <p:txBody>
          <a:bodyPr vert="horz" lIns="91440" tIns="45720" rIns="91440" bIns="45720" rtlCol="0" anchor="t">
            <a:noAutofit/>
          </a:bodyPr>
          <a:lstStyle/>
          <a:p>
            <a:r>
              <a:rPr lang="en-US" sz="1600">
                <a:ea typeface="+mn-lt"/>
                <a:cs typeface="+mn-lt"/>
              </a:rPr>
              <a:t>Sacral dimple</a:t>
            </a:r>
            <a:endParaRPr lang="en-US" sz="1600">
              <a:ea typeface="Calibri" panose="020F0502020204030204"/>
              <a:cs typeface="Calibri" panose="020F0502020204030204"/>
            </a:endParaRPr>
          </a:p>
          <a:p>
            <a:r>
              <a:rPr lang="en-US" sz="1600">
                <a:ea typeface="+mn-lt"/>
                <a:cs typeface="+mn-lt"/>
              </a:rPr>
              <a:t>      ICD-10-CM/PCS Coding Clinic, First Quarter ICD-10 2016 Page: 17 Effective with discharges: </a:t>
            </a:r>
            <a:r>
              <a:rPr lang="en-US" sz="1600" b="1">
                <a:solidFill>
                  <a:srgbClr val="FFC000"/>
                </a:solidFill>
                <a:ea typeface="+mn-lt"/>
                <a:cs typeface="+mn-lt"/>
              </a:rPr>
              <a:t>March 18, 2016</a:t>
            </a:r>
            <a:endParaRPr lang="en-US" sz="1600" b="1">
              <a:solidFill>
                <a:srgbClr val="FFC000"/>
              </a:solidFill>
              <a:ea typeface="Calibri"/>
              <a:cs typeface="Calibri"/>
            </a:endParaRPr>
          </a:p>
          <a:p>
            <a:r>
              <a:rPr lang="en-US" sz="1600">
                <a:solidFill>
                  <a:srgbClr val="FFC000"/>
                </a:solidFill>
                <a:ea typeface="+mn-lt"/>
                <a:cs typeface="+mn-lt"/>
              </a:rPr>
              <a:t>Question: </a:t>
            </a:r>
            <a:r>
              <a:rPr lang="en-US" sz="1600">
                <a:ea typeface="+mn-lt"/>
                <a:cs typeface="+mn-lt"/>
              </a:rPr>
              <a:t> What is the appropriate code assignment for a newborn diagnosed with a sacral dimple?</a:t>
            </a:r>
            <a:endParaRPr lang="en-US" sz="1600">
              <a:ea typeface="Calibri"/>
              <a:cs typeface="Calibri"/>
            </a:endParaRPr>
          </a:p>
          <a:p>
            <a:r>
              <a:rPr lang="en-US" sz="1600">
                <a:solidFill>
                  <a:srgbClr val="FFC000"/>
                </a:solidFill>
                <a:ea typeface="+mn-lt"/>
                <a:cs typeface="+mn-lt"/>
              </a:rPr>
              <a:t>Answer: </a:t>
            </a:r>
            <a:r>
              <a:rPr lang="en-US" sz="1600">
                <a:ea typeface="+mn-lt"/>
                <a:cs typeface="+mn-lt"/>
              </a:rPr>
              <a:t>Assign code Q82.8, Other specified congenital malformations of skin, for sacral dimple. A sacral dimple is a congenital condition. Sacral dimples may be associated with a serious underlying abnormality of the spine or spinal cord. It is appropriate to code congenital anomalies when identified by the provider, since they can have implications for further evaluation.</a:t>
            </a:r>
            <a:endParaRPr lang="en-US" sz="1600">
              <a:ea typeface="Calibri"/>
              <a:cs typeface="Calibri"/>
            </a:endParaRPr>
          </a:p>
          <a:p>
            <a:r>
              <a:rPr lang="en-US" sz="1000">
                <a:ea typeface="+mn-lt"/>
                <a:cs typeface="+mn-lt"/>
              </a:rPr>
              <a:t>© Copyright 1984-2024, American Hospital Association ("AHA"), Chicago, Illinois. Reproduced with permission. No portion of this publication may be copied without the express, written consent of AHA.</a:t>
            </a:r>
            <a:endParaRPr lang="en-US" sz="1000">
              <a:ea typeface="Calibri"/>
              <a:cs typeface="Calibri"/>
            </a:endParaRPr>
          </a:p>
        </p:txBody>
      </p:sp>
      <p:sp>
        <p:nvSpPr>
          <p:cNvPr id="4" name="Content Placeholder 3">
            <a:extLst>
              <a:ext uri="{FF2B5EF4-FFF2-40B4-BE49-F238E27FC236}">
                <a16:creationId xmlns:a16="http://schemas.microsoft.com/office/drawing/2014/main" id="{30F6E090-7C7B-81DA-18A9-FA0FBCBA690E}"/>
              </a:ext>
            </a:extLst>
          </p:cNvPr>
          <p:cNvSpPr>
            <a:spLocks noGrp="1"/>
          </p:cNvSpPr>
          <p:nvPr>
            <p:ph sz="half" idx="2"/>
          </p:nvPr>
        </p:nvSpPr>
        <p:spPr>
          <a:xfrm>
            <a:off x="6302542" y="1825625"/>
            <a:ext cx="5181600" cy="4351338"/>
          </a:xfrm>
        </p:spPr>
        <p:txBody>
          <a:bodyPr vert="horz" lIns="91440" tIns="45720" rIns="91440" bIns="45720" rtlCol="0" anchor="t">
            <a:noAutofit/>
          </a:bodyPr>
          <a:lstStyle/>
          <a:p>
            <a:r>
              <a:rPr lang="en-US" sz="1600">
                <a:ea typeface="+mn-lt"/>
                <a:cs typeface="+mn-lt"/>
              </a:rPr>
              <a:t>Congenital sacral dimple</a:t>
            </a:r>
            <a:endParaRPr lang="en-US" sz="1600">
              <a:ea typeface="Calibri" panose="020F0502020204030204"/>
              <a:cs typeface="Calibri" panose="020F0502020204030204"/>
            </a:endParaRPr>
          </a:p>
          <a:p>
            <a:r>
              <a:rPr lang="en-US" sz="1600">
                <a:ea typeface="+mn-lt"/>
                <a:cs typeface="+mn-lt"/>
              </a:rPr>
              <a:t>      ICD-10-CM/PCS Coding Clinic, Fourth Quarter ICD-10 2016 Page: 60 Effective with discharges: </a:t>
            </a:r>
            <a:r>
              <a:rPr lang="en-US" sz="1600" b="1">
                <a:solidFill>
                  <a:srgbClr val="FFC000"/>
                </a:solidFill>
                <a:ea typeface="+mn-lt"/>
                <a:cs typeface="+mn-lt"/>
              </a:rPr>
              <a:t>October 1, 2016</a:t>
            </a:r>
            <a:endParaRPr lang="en-US" sz="1600" b="1">
              <a:solidFill>
                <a:srgbClr val="FFC000"/>
              </a:solidFill>
              <a:ea typeface="Calibri"/>
              <a:cs typeface="Calibri"/>
            </a:endParaRPr>
          </a:p>
          <a:p>
            <a:r>
              <a:rPr lang="en-US" sz="1600">
                <a:ea typeface="+mn-lt"/>
                <a:cs typeface="+mn-lt"/>
              </a:rPr>
              <a:t>A new code that describes a congenital sacral dimple (Q82.6) has been created at the request of the American Academy of Pediatrics to uniquely identify this condition. Congenital sacral dimples are indentations in the skin of the lower back. They are a relatively common condition in neonates which may be benign in nature. However, sacral dimples with accompanying nearby tuft of hair or certain types of skin discoloration may indicate a serious underlying abnormality of the spine or spinal cord such as spina bifida or tethered cord syndrome. It is appropriate to code congenital anomalies when identified by the provider, since they can have implications for further evaluation.</a:t>
            </a:r>
            <a:endParaRPr lang="en-US" sz="1600">
              <a:ea typeface="Calibri"/>
              <a:cs typeface="Calibri"/>
            </a:endParaRPr>
          </a:p>
          <a:p>
            <a:r>
              <a:rPr lang="en-US" sz="1000">
                <a:ea typeface="+mn-lt"/>
                <a:cs typeface="+mn-lt"/>
              </a:rPr>
              <a:t>© Copyright 1984-2024, American Hospital Association ("AHA"), Chicago, Illinois. Reproduced with permission. No portion of this publication may be copied without the express, written consent of AHA.</a:t>
            </a:r>
            <a:endParaRPr lang="en-US" sz="1000">
              <a:ea typeface="Calibri"/>
              <a:cs typeface="Calibri"/>
            </a:endParaRPr>
          </a:p>
        </p:txBody>
      </p:sp>
    </p:spTree>
    <p:extLst>
      <p:ext uri="{BB962C8B-B14F-4D97-AF65-F5344CB8AC3E}">
        <p14:creationId xmlns:p14="http://schemas.microsoft.com/office/powerpoint/2010/main" val="2753306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2FA0AF-0876-C42A-2935-016378C06C12}"/>
              </a:ext>
            </a:extLst>
          </p:cNvPr>
          <p:cNvSpPr>
            <a:spLocks noGrp="1"/>
          </p:cNvSpPr>
          <p:nvPr>
            <p:ph type="title"/>
          </p:nvPr>
        </p:nvSpPr>
        <p:spPr>
          <a:xfrm>
            <a:off x="1389278" y="1233241"/>
            <a:ext cx="3240506" cy="4064628"/>
          </a:xfrm>
        </p:spPr>
        <p:txBody>
          <a:bodyPr>
            <a:normAutofit/>
          </a:bodyPr>
          <a:lstStyle/>
          <a:p>
            <a:r>
              <a:rPr lang="en-US">
                <a:solidFill>
                  <a:srgbClr val="FFFFFF"/>
                </a:solidFill>
                <a:ea typeface="Calibri Light"/>
                <a:cs typeface="Calibri Light"/>
              </a:rPr>
              <a:t>What are you doing at your facility?</a:t>
            </a:r>
            <a:endParaRPr lang="en-US">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46EAF8B-A928-B06C-DFCC-D5D75C08C9E7}"/>
              </a:ext>
            </a:extLst>
          </p:cNvPr>
          <p:cNvSpPr>
            <a:spLocks noGrp="1"/>
          </p:cNvSpPr>
          <p:nvPr>
            <p:ph idx="1"/>
          </p:nvPr>
        </p:nvSpPr>
        <p:spPr>
          <a:xfrm>
            <a:off x="6096000" y="820880"/>
            <a:ext cx="5257799" cy="4889350"/>
          </a:xfrm>
        </p:spPr>
        <p:txBody>
          <a:bodyPr vert="horz" lIns="91440" tIns="45720" rIns="91440" bIns="45720" rtlCol="0" anchor="t">
            <a:normAutofit/>
          </a:bodyPr>
          <a:lstStyle/>
          <a:p>
            <a:pPr>
              <a:spcBef>
                <a:spcPts val="0"/>
              </a:spcBef>
            </a:pPr>
            <a:r>
              <a:rPr lang="en-US" b="1">
                <a:ea typeface="Calibri"/>
                <a:cs typeface="Calibri"/>
              </a:rPr>
              <a:t>"curious to know what other facilities are doing.  If documented, is any “Q-code” automatically coded? Or are QDS sending queries to validate significance of the congenital condition?"</a:t>
            </a:r>
            <a:endParaRPr lang="en-US">
              <a:ea typeface="Calibri"/>
              <a:cs typeface="Calibri"/>
            </a:endParaRPr>
          </a:p>
          <a:p>
            <a:pPr>
              <a:spcBef>
                <a:spcPts val="0"/>
              </a:spcBef>
            </a:pPr>
            <a:endParaRPr lang="en-US">
              <a:ea typeface="Calibri"/>
              <a:cs typeface="Calibri"/>
            </a:endParaRPr>
          </a:p>
          <a:p>
            <a:endParaRPr lang="en-US">
              <a:ea typeface="Calibri"/>
              <a:cs typeface="Calibri"/>
            </a:endParaRP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15412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0991-1B82-B233-55B1-6C317AA8D1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E9721D-097E-5BE2-BEF2-D1196B7FED9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78166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E43DC68B-54DD-4053-BE4D-615259684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713232"/>
            <a:ext cx="422899" cy="5404104"/>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8" name="TextBox 7"/>
          <p:cNvSpPr txBox="1"/>
          <p:nvPr/>
        </p:nvSpPr>
        <p:spPr>
          <a:xfrm>
            <a:off x="8136331" y="2880452"/>
            <a:ext cx="2824070" cy="3095445"/>
          </a:xfrm>
          <a:prstGeom prst="rect">
            <a:avLst/>
          </a:prstGeom>
        </p:spPr>
        <p:txBody>
          <a:bodyPr vert="horz" lIns="91440" tIns="45720" rIns="91440" bIns="45720" rtlCol="0" anchor="t">
            <a:normAutofit/>
          </a:bodyPr>
          <a:lstStyle/>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a:ln>
                  <a:noFill/>
                </a:ln>
                <a:effectLst/>
                <a:uLnTx/>
                <a:uFillTx/>
              </a:rPr>
              <a:t> </a:t>
            </a:r>
            <a:endParaRPr kumimoji="0" lang="en-US" b="1" i="0" u="none" strike="noStrike" cap="none" spc="0" normalizeH="0" baseline="0" noProof="0">
              <a:ln>
                <a:noFill/>
              </a:ln>
              <a:effectLst/>
              <a:uLnTx/>
              <a:uFillTx/>
            </a:endParaRPr>
          </a:p>
          <a:p>
            <a:pPr marL="484906" marR="0" lvl="1"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b="1" i="0" u="none" strike="noStrike" cap="none" spc="0" normalizeH="0" baseline="0" noProof="0">
                <a:ln>
                  <a:noFill/>
                </a:ln>
                <a:effectLst/>
                <a:uLnTx/>
                <a:uFillTx/>
              </a:rPr>
              <a:t>OUR NEXT MEETINGS</a:t>
            </a:r>
          </a:p>
          <a:p>
            <a:pPr marL="1056418" marR="0" lvl="1"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b="1" i="0" u="none" strike="noStrike" cap="none" spc="0" normalizeH="0" baseline="0" noProof="0">
                <a:ln>
                  <a:noFill/>
                </a:ln>
                <a:effectLst/>
                <a:uLnTx/>
                <a:uFillTx/>
              </a:rPr>
              <a:t>June 1</a:t>
            </a:r>
            <a:r>
              <a:rPr kumimoji="0" lang="en-US" b="1" i="0" u="none" strike="noStrike" cap="none" spc="0" normalizeH="0" baseline="30000" noProof="0">
                <a:ln>
                  <a:noFill/>
                </a:ln>
                <a:effectLst/>
                <a:uLnTx/>
                <a:uFillTx/>
              </a:rPr>
              <a:t>st</a:t>
            </a:r>
            <a:r>
              <a:rPr kumimoji="0" lang="en-US" b="1" i="0" u="none" strike="noStrike" cap="none" spc="0" normalizeH="0" baseline="0" noProof="0">
                <a:ln>
                  <a:noFill/>
                </a:ln>
                <a:effectLst/>
                <a:uLnTx/>
                <a:uFillTx/>
              </a:rPr>
              <a:t>, 2023</a:t>
            </a:r>
          </a:p>
          <a:p>
            <a:pPr marL="1056418" marR="0" lvl="1"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b="1" i="0" u="none" strike="noStrike" cap="none" spc="0" normalizeH="0" baseline="0" noProof="0">
                <a:ln>
                  <a:noFill/>
                </a:ln>
                <a:effectLst/>
                <a:uLnTx/>
                <a:uFillTx/>
              </a:rPr>
              <a:t>September 7</a:t>
            </a:r>
            <a:r>
              <a:rPr kumimoji="0" lang="en-US" b="1" i="0" u="none" strike="noStrike" cap="none" spc="0" normalizeH="0" baseline="30000" noProof="0">
                <a:ln>
                  <a:noFill/>
                </a:ln>
                <a:effectLst/>
                <a:uLnTx/>
                <a:uFillTx/>
              </a:rPr>
              <a:t>th</a:t>
            </a:r>
            <a:r>
              <a:rPr kumimoji="0" lang="en-US" b="1" i="0" u="none" strike="noStrike" cap="none" spc="0" normalizeH="0" baseline="0" noProof="0">
                <a:ln>
                  <a:noFill/>
                </a:ln>
                <a:effectLst/>
                <a:uLnTx/>
                <a:uFillTx/>
              </a:rPr>
              <a:t>, 2023</a:t>
            </a:r>
          </a:p>
          <a:p>
            <a:pPr marL="1056418" marR="0" lvl="1"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b="1" i="0" u="none" strike="noStrike" cap="none" spc="0" normalizeH="0" baseline="0" noProof="0">
                <a:ln>
                  <a:noFill/>
                </a:ln>
                <a:effectLst/>
                <a:uLnTx/>
                <a:uFillTx/>
              </a:rPr>
              <a:t>December 7</a:t>
            </a:r>
            <a:r>
              <a:rPr kumimoji="0" lang="en-US" b="1" i="0" u="none" strike="noStrike" cap="none" spc="0" normalizeH="0" baseline="30000" noProof="0">
                <a:ln>
                  <a:noFill/>
                </a:ln>
                <a:effectLst/>
                <a:uLnTx/>
                <a:uFillTx/>
              </a:rPr>
              <a:t>th</a:t>
            </a:r>
            <a:r>
              <a:rPr kumimoji="0" lang="en-US" b="1" i="0" u="none" strike="noStrike" cap="none" spc="0" normalizeH="0" baseline="0" noProof="0">
                <a:ln>
                  <a:noFill/>
                </a:ln>
                <a:effectLst/>
                <a:uLnTx/>
                <a:uFillTx/>
              </a:rPr>
              <a:t>, 2023</a:t>
            </a:r>
          </a:p>
        </p:txBody>
      </p:sp>
      <p:cxnSp>
        <p:nvCxnSpPr>
          <p:cNvPr id="26" name="Straight Connector 25">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EACA08E-D537-41C6-96A5-5900E05D3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6696460" y="5784016"/>
            <a:ext cx="958098" cy="333985"/>
          </a:xfrm>
          <a:prstGeom prst="rect">
            <a:avLst/>
          </a:prstGeom>
        </p:spPr>
      </p:pic>
      <p:pic>
        <p:nvPicPr>
          <p:cNvPr id="10" name="Picture 9"/>
          <p:cNvPicPr>
            <a:picLocks noChangeAspect="1"/>
          </p:cNvPicPr>
          <p:nvPr/>
        </p:nvPicPr>
        <p:blipFill>
          <a:blip r:embed="rId3"/>
          <a:stretch>
            <a:fillRect/>
          </a:stretch>
        </p:blipFill>
        <p:spPr>
          <a:xfrm rot="20573655">
            <a:off x="799868" y="2858126"/>
            <a:ext cx="2777597" cy="1381011"/>
          </a:xfrm>
          <a:prstGeom prst="rect">
            <a:avLst/>
          </a:prstGeom>
        </p:spPr>
      </p:pic>
      <p:sp>
        <p:nvSpPr>
          <p:cNvPr id="12" name="Rectangle 11"/>
          <p:cNvSpPr/>
          <p:nvPr/>
        </p:nvSpPr>
        <p:spPr>
          <a:xfrm>
            <a:off x="478428" y="4974123"/>
            <a:ext cx="7279390" cy="612881"/>
          </a:xfrm>
          <a:prstGeom prst="rect">
            <a:avLst/>
          </a:prstGeom>
          <a:solidFill>
            <a:srgbClr val="EEEE12"/>
          </a:solidFill>
          <a:ln w="25400" cap="flat" cmpd="sng" algn="ctr">
            <a:solidFill>
              <a:srgbClr val="D8D8D8">
                <a:shade val="50000"/>
              </a:srgbClr>
            </a:solidFill>
            <a:prstDash val="solid"/>
          </a:ln>
          <a:effectLst/>
        </p:spPr>
        <p:txBody>
          <a:bodyPr rtlCol="0" anchor="ctr"/>
          <a:lstStyle/>
          <a:p>
            <a:pPr marL="0" marR="0" lvl="0" indent="0" algn="ctr" defTabSz="1524030" rtl="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413005" y="5133725"/>
            <a:ext cx="7400808" cy="289182"/>
          </a:xfrm>
          <a:prstGeom prst="rect">
            <a:avLst/>
          </a:prstGeom>
          <a:noFill/>
        </p:spPr>
        <p:txBody>
          <a:bodyPr wrap="square" rtlCol="0">
            <a:spAutoFit/>
          </a:bodyPr>
          <a:lstStyle/>
          <a:p>
            <a:pPr defTabSz="572190">
              <a:spcAft>
                <a:spcPts val="600"/>
              </a:spcAft>
              <a:defRPr/>
            </a:pPr>
            <a:r>
              <a:rPr lang="en-US" sz="1279" b="1" kern="1200">
                <a:solidFill>
                  <a:srgbClr val="31353D"/>
                </a:solidFill>
                <a:latin typeface="MV Boli" panose="02000500030200090000" pitchFamily="2" charset="0"/>
                <a:ea typeface="+mn-ea"/>
                <a:cs typeface="MV Boli" panose="02000500030200090000" pitchFamily="2" charset="0"/>
              </a:rPr>
              <a:t>Sharing Knowledge is ESSENTIAL! Let Us Know If You Or Someone You Know Can Present!</a:t>
            </a:r>
            <a:endParaRPr kumimoji="0" lang="en-US" sz="2167" b="0" i="0" u="none" strike="noStrike" kern="1200" cap="none" spc="0" normalizeH="0" baseline="0" noProof="0">
              <a:ln>
                <a:noFill/>
              </a:ln>
              <a:solidFill>
                <a:srgbClr val="31353D"/>
              </a:solidFill>
              <a:effectLst/>
              <a:uLnTx/>
              <a:uFillTx/>
              <a:latin typeface="MV Boli" panose="02000500030200090000" pitchFamily="2" charset="0"/>
              <a:ea typeface="+mn-ea"/>
              <a:cs typeface="MV Boli" panose="02000500030200090000" pitchFamily="2" charset="0"/>
            </a:endParaRPr>
          </a:p>
        </p:txBody>
      </p:sp>
    </p:spTree>
    <p:extLst>
      <p:ext uri="{BB962C8B-B14F-4D97-AF65-F5344CB8AC3E}">
        <p14:creationId xmlns:p14="http://schemas.microsoft.com/office/powerpoint/2010/main" val="34875851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0" fill="hold"/>
                                        <p:tgtEl>
                                          <p:spTgt spid="13"/>
                                        </p:tgtEl>
                                        <p:attrNameLst>
                                          <p:attrName>ppt_x</p:attrName>
                                        </p:attrNameLst>
                                      </p:cBhvr>
                                      <p:tavLst>
                                        <p:tav tm="0">
                                          <p:val>
                                            <p:strVal val="1+#ppt_w/2"/>
                                          </p:val>
                                        </p:tav>
                                        <p:tav tm="100000">
                                          <p:val>
                                            <p:strVal val="#ppt_x"/>
                                          </p:val>
                                        </p:tav>
                                      </p:tavLst>
                                    </p:anim>
                                    <p:anim calcmode="lin" valueType="num">
                                      <p:cBhvr additive="base">
                                        <p:cTn id="8" dur="10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03444-E88D-89B8-0F59-696CBE800CAF}"/>
              </a:ext>
            </a:extLst>
          </p:cNvPr>
          <p:cNvSpPr>
            <a:spLocks noGrp="1"/>
          </p:cNvSpPr>
          <p:nvPr>
            <p:ph type="title"/>
          </p:nvPr>
        </p:nvSpPr>
        <p:spPr>
          <a:xfrm>
            <a:off x="1901162" y="3050434"/>
            <a:ext cx="3722933" cy="757130"/>
          </a:xfrm>
          <a:ln w="25400" cap="sq">
            <a:solidFill>
              <a:srgbClr val="FFFFFF"/>
            </a:solidFill>
            <a:miter lim="800000"/>
          </a:ln>
        </p:spPr>
        <p:txBody>
          <a:bodyPr vert="horz" wrap="square" lIns="91440" tIns="45720" rIns="91440" bIns="45720" rtlCol="0" anchor="ctr">
            <a:normAutofit/>
          </a:bodyPr>
          <a:lstStyle/>
          <a:p>
            <a:pPr algn="ctr"/>
            <a:r>
              <a:rPr lang="en-US" sz="2400" kern="1200">
                <a:solidFill>
                  <a:srgbClr val="FFFFFF"/>
                </a:solidFill>
                <a:latin typeface="+mj-lt"/>
                <a:ea typeface="+mj-ea"/>
                <a:cs typeface="+mj-cs"/>
              </a:rPr>
              <a:t>Introducing our </a:t>
            </a:r>
            <a:r>
              <a:rPr lang="en-US" sz="2400" b="1" kern="1200">
                <a:solidFill>
                  <a:srgbClr val="C00000"/>
                </a:solidFill>
                <a:latin typeface="+mj-lt"/>
                <a:ea typeface="+mj-ea"/>
                <a:cs typeface="+mj-cs"/>
              </a:rPr>
              <a:t>HOT</a:t>
            </a:r>
            <a:r>
              <a:rPr lang="en-US" sz="2400" kern="1200">
                <a:solidFill>
                  <a:srgbClr val="FFFFFF"/>
                </a:solidFill>
                <a:latin typeface="+mj-lt"/>
                <a:ea typeface="+mj-ea"/>
                <a:cs typeface="+mj-cs"/>
              </a:rPr>
              <a:t> topics: </a:t>
            </a:r>
          </a:p>
        </p:txBody>
      </p:sp>
      <p:sp>
        <p:nvSpPr>
          <p:cNvPr id="13" name="Rectangle 12">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B88B12-61D1-288B-3D10-00CCD1521332}"/>
              </a:ext>
            </a:extLst>
          </p:cNvPr>
          <p:cNvSpPr>
            <a:spLocks noGrp="1"/>
          </p:cNvSpPr>
          <p:nvPr>
            <p:ph idx="1"/>
          </p:nvPr>
        </p:nvSpPr>
        <p:spPr>
          <a:xfrm>
            <a:off x="6537813" y="3431020"/>
            <a:ext cx="5053066" cy="2546604"/>
          </a:xfrm>
        </p:spPr>
        <p:txBody>
          <a:bodyPr vert="horz" lIns="91440" tIns="45720" rIns="91440" bIns="45720" rtlCol="0" anchor="t">
            <a:normAutofit/>
          </a:bodyPr>
          <a:lstStyle/>
          <a:p>
            <a:pPr marL="285750">
              <a:spcBef>
                <a:spcPts val="0"/>
              </a:spcBef>
            </a:pPr>
            <a:r>
              <a:rPr lang="en-US"/>
              <a:t>ABO- Which is it?</a:t>
            </a:r>
            <a:endParaRPr lang="en-US">
              <a:cs typeface="Calibri"/>
            </a:endParaRPr>
          </a:p>
          <a:p>
            <a:pPr marL="285750">
              <a:spcBef>
                <a:spcPts val="0"/>
              </a:spcBef>
            </a:pPr>
            <a:endParaRPr lang="en-US" sz="2000"/>
          </a:p>
          <a:p>
            <a:pPr marL="285750">
              <a:spcBef>
                <a:spcPts val="0"/>
              </a:spcBef>
            </a:pPr>
            <a:r>
              <a:rPr lang="en-US"/>
              <a:t>Q Codes- Do we? or Don't we?</a:t>
            </a:r>
            <a:endParaRPr lang="en-US">
              <a:cs typeface="Calibri"/>
            </a:endParaRPr>
          </a:p>
          <a:p>
            <a:endParaRPr lang="en-US" sz="2000"/>
          </a:p>
        </p:txBody>
      </p:sp>
      <p:sp>
        <p:nvSpPr>
          <p:cNvPr id="4" name="TextBox 3">
            <a:extLst>
              <a:ext uri="{FF2B5EF4-FFF2-40B4-BE49-F238E27FC236}">
                <a16:creationId xmlns:a16="http://schemas.microsoft.com/office/drawing/2014/main" id="{1BA65FA4-E97D-8A20-C8D5-479C3B97D127}"/>
              </a:ext>
            </a:extLst>
          </p:cNvPr>
          <p:cNvSpPr txBox="1"/>
          <p:nvPr/>
        </p:nvSpPr>
        <p:spPr>
          <a:xfrm>
            <a:off x="6616108" y="439700"/>
            <a:ext cx="5057398" cy="2546605"/>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defTabSz="914400">
              <a:lnSpc>
                <a:spcPct val="90000"/>
              </a:lnSpc>
              <a:spcAft>
                <a:spcPts val="600"/>
              </a:spcAft>
              <a:buFont typeface="Arial" panose="020B0604020202020204" pitchFamily="34" charset="0"/>
              <a:buChar char="•"/>
            </a:pPr>
            <a:r>
              <a:rPr lang="en-US" sz="2000" i="1"/>
              <a:t>Disclaimer:  This is a forum for discussion and not meant to replace or challenge any official Guideline or Coding Clinic advice. Please be mindful that our clinical backgrounds, experience, and CDI programs are different and strive to share your knowledge as well as benefit from others’ as well.</a:t>
            </a:r>
            <a:r>
              <a:rPr lang="en-US" sz="2000"/>
              <a:t>​</a:t>
            </a:r>
          </a:p>
        </p:txBody>
      </p:sp>
    </p:spTree>
    <p:extLst>
      <p:ext uri="{BB962C8B-B14F-4D97-AF65-F5344CB8AC3E}">
        <p14:creationId xmlns:p14="http://schemas.microsoft.com/office/powerpoint/2010/main" val="437365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9E710B-E786-116E-1462-207F72D65DCD}"/>
              </a:ext>
            </a:extLst>
          </p:cNvPr>
          <p:cNvSpPr>
            <a:spLocks noGrp="1"/>
          </p:cNvSpPr>
          <p:nvPr>
            <p:ph type="title"/>
          </p:nvPr>
        </p:nvSpPr>
        <p:spPr>
          <a:xfrm>
            <a:off x="838200" y="557920"/>
            <a:ext cx="5558489" cy="1325563"/>
          </a:xfrm>
        </p:spPr>
        <p:txBody>
          <a:bodyPr>
            <a:normAutofit/>
          </a:bodyPr>
          <a:lstStyle/>
          <a:p>
            <a:r>
              <a:rPr lang="en-US">
                <a:ea typeface="Calibri Light"/>
                <a:cs typeface="Calibri Light"/>
              </a:rPr>
              <a:t>Presentation objectives</a:t>
            </a: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FE6F072-0D8E-975A-FEA9-BC90D00B6B0D}"/>
              </a:ext>
            </a:extLst>
          </p:cNvPr>
          <p:cNvSpPr>
            <a:spLocks noGrp="1"/>
          </p:cNvSpPr>
          <p:nvPr>
            <p:ph idx="1"/>
          </p:nvPr>
        </p:nvSpPr>
        <p:spPr>
          <a:xfrm>
            <a:off x="838200" y="1559384"/>
            <a:ext cx="5558489" cy="4351338"/>
          </a:xfrm>
        </p:spPr>
        <p:txBody>
          <a:bodyPr vert="horz" lIns="91440" tIns="45720" rIns="91440" bIns="45720" rtlCol="0">
            <a:normAutofit/>
          </a:bodyPr>
          <a:lstStyle/>
          <a:p>
            <a:pPr marL="0" indent="0">
              <a:buNone/>
            </a:pPr>
            <a:endParaRPr lang="en-US" sz="2400">
              <a:cs typeface="Calibri" panose="020F0502020204030204"/>
            </a:endParaRPr>
          </a:p>
          <a:p>
            <a:pPr marL="514350" indent="-514350">
              <a:buAutoNum type="arabicPeriod"/>
            </a:pPr>
            <a:r>
              <a:rPr lang="en-US" sz="2400">
                <a:ea typeface="Calibri"/>
                <a:cs typeface="Calibri"/>
              </a:rPr>
              <a:t>Participants will be able to discuss coding clinic perspectives on the topic of ABO incompatibility in the newborn. </a:t>
            </a:r>
          </a:p>
          <a:p>
            <a:pPr marL="514350" indent="-514350">
              <a:buAutoNum type="arabicPeriod"/>
            </a:pPr>
            <a:r>
              <a:rPr lang="en-US" sz="2400">
                <a:ea typeface="Calibri"/>
                <a:cs typeface="Calibri"/>
              </a:rPr>
              <a:t>Participants will be able to recognize how a Q code can affect the DRG assignment.</a:t>
            </a:r>
          </a:p>
          <a:p>
            <a:pPr marL="514350" indent="-514350">
              <a:buAutoNum type="arabicPeriod"/>
            </a:pPr>
            <a:r>
              <a:rPr lang="en-US" sz="2400">
                <a:ea typeface="Calibri"/>
                <a:cs typeface="Calibri"/>
              </a:rPr>
              <a:t>Participants will be able to discuss coding guidelines regarding capturing Q codes. </a:t>
            </a:r>
          </a:p>
          <a:p>
            <a:pPr marL="514350" indent="-514350">
              <a:buAutoNum type="arabicPeriod"/>
            </a:pPr>
            <a:endParaRPr lang="en-US" sz="2400">
              <a:ea typeface="Calibri"/>
              <a:cs typeface="Calibri"/>
            </a:endParaRP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7480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8FB775-AC9E-7292-9CEA-34C87E2C012B}"/>
              </a:ext>
            </a:extLst>
          </p:cNvPr>
          <p:cNvSpPr>
            <a:spLocks noGrp="1"/>
          </p:cNvSpPr>
          <p:nvPr>
            <p:ph type="title"/>
          </p:nvPr>
        </p:nvSpPr>
        <p:spPr>
          <a:xfrm>
            <a:off x="1171074" y="1396686"/>
            <a:ext cx="3240506" cy="4064628"/>
          </a:xfrm>
        </p:spPr>
        <p:txBody>
          <a:bodyPr>
            <a:normAutofit/>
          </a:bodyPr>
          <a:lstStyle/>
          <a:p>
            <a:r>
              <a:rPr lang="en-US" b="1">
                <a:solidFill>
                  <a:srgbClr val="FFFFFF"/>
                </a:solidFill>
                <a:ea typeface="Calibri Light"/>
                <a:cs typeface="Calibri Light"/>
              </a:rPr>
              <a:t>ABO-which is it?</a:t>
            </a:r>
            <a:endParaRPr lang="en-US">
              <a:solidFill>
                <a:srgbClr val="FFFFFF"/>
              </a:solidFill>
            </a:endParaRPr>
          </a:p>
        </p:txBody>
      </p:sp>
      <p:sp>
        <p:nvSpPr>
          <p:cNvPr id="22" name="Arc 2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11BCE33-6755-E697-97C7-16E864F5CB0D}"/>
              </a:ext>
            </a:extLst>
          </p:cNvPr>
          <p:cNvSpPr>
            <a:spLocks noGrp="1"/>
          </p:cNvSpPr>
          <p:nvPr>
            <p:ph idx="1"/>
          </p:nvPr>
        </p:nvSpPr>
        <p:spPr>
          <a:xfrm>
            <a:off x="5370153" y="1526033"/>
            <a:ext cx="5536397" cy="3935281"/>
          </a:xfrm>
        </p:spPr>
        <p:txBody>
          <a:bodyPr vert="horz" lIns="91440" tIns="45720" rIns="91440" bIns="45720" rtlCol="0" anchor="t">
            <a:normAutofit fontScale="92500" lnSpcReduction="10000"/>
          </a:bodyPr>
          <a:lstStyle/>
          <a:p>
            <a:pPr>
              <a:spcBef>
                <a:spcPts val="0"/>
              </a:spcBef>
            </a:pPr>
            <a:r>
              <a:rPr lang="en-US" sz="1800">
                <a:ea typeface="Calibri"/>
                <a:cs typeface="Calibri"/>
              </a:rPr>
              <a:t>Original Question:  </a:t>
            </a:r>
          </a:p>
          <a:p>
            <a:r>
              <a:rPr lang="en-US" sz="1800">
                <a:ea typeface="Calibri"/>
                <a:cs typeface="Calibri"/>
              </a:rPr>
              <a:t>Provider documented ABO incompatibility, so it was captured by coder as ABO isoimmunization.</a:t>
            </a:r>
          </a:p>
          <a:p>
            <a:r>
              <a:rPr lang="en-US" sz="1800">
                <a:ea typeface="Calibri"/>
                <a:cs typeface="Calibri"/>
              </a:rPr>
              <a:t> Denial stated isoimmunization was not present because baby was not treated with phototherapy and DAT (direct antibody test)  was negative. </a:t>
            </a:r>
            <a:endParaRPr lang="en-US" sz="1800">
              <a:latin typeface="Calibri" panose="020F0502020204030204"/>
              <a:ea typeface="Calibri"/>
              <a:cs typeface="Calibri"/>
            </a:endParaRPr>
          </a:p>
          <a:p>
            <a:r>
              <a:rPr lang="en-US" sz="1800">
                <a:latin typeface="Segoe UI"/>
                <a:ea typeface="Calibri"/>
                <a:cs typeface="Segoe UI"/>
              </a:rPr>
              <a:t> I consulted with our NICU team and they agreed that DAT does not need to be positive, however if true Isoimmunization was present it would be treated with phototherapy. </a:t>
            </a:r>
            <a:endParaRPr lang="en-US" sz="1800">
              <a:latin typeface="Calibri" panose="020F0502020204030204"/>
              <a:ea typeface="Calibri"/>
              <a:cs typeface="Calibri"/>
            </a:endParaRPr>
          </a:p>
          <a:p>
            <a:r>
              <a:rPr lang="en-US" sz="1800">
                <a:latin typeface="Segoe UI"/>
                <a:ea typeface="Calibri"/>
                <a:cs typeface="Segoe UI"/>
              </a:rPr>
              <a:t>To reduce confusion, Providers have also started documenting ABO Mismatch or Rh Mismatch rather than </a:t>
            </a:r>
            <a:r>
              <a:rPr lang="en-US" sz="1800" err="1">
                <a:latin typeface="Segoe UI"/>
                <a:ea typeface="Calibri"/>
                <a:cs typeface="Segoe UI"/>
              </a:rPr>
              <a:t>incompatability</a:t>
            </a:r>
            <a:r>
              <a:rPr lang="en-US" sz="1800">
                <a:latin typeface="Segoe UI"/>
                <a:ea typeface="Calibri"/>
                <a:cs typeface="Segoe UI"/>
              </a:rPr>
              <a:t> if it is not significant. </a:t>
            </a:r>
            <a:endParaRPr lang="en-US" sz="1800">
              <a:latin typeface="Calibri" panose="020F0502020204030204"/>
              <a:ea typeface="Calibri"/>
              <a:cs typeface="Calibri"/>
            </a:endParaRPr>
          </a:p>
          <a:p>
            <a:r>
              <a:rPr lang="en-US" sz="1800">
                <a:latin typeface="Segoe UI"/>
                <a:ea typeface="Calibri"/>
                <a:cs typeface="Segoe UI"/>
              </a:rPr>
              <a:t>Interested in knowing what other organizations are doing as well.</a:t>
            </a:r>
            <a:endParaRPr lang="en-US" sz="1800">
              <a:ea typeface="Calibri"/>
              <a:cs typeface="Calibri"/>
            </a:endParaRPr>
          </a:p>
          <a:p>
            <a:pPr>
              <a:spcBef>
                <a:spcPts val="0"/>
              </a:spcBef>
            </a:pPr>
            <a:endParaRPr lang="en-US" sz="1800">
              <a:cs typeface="Calibri"/>
            </a:endParaRPr>
          </a:p>
        </p:txBody>
      </p:sp>
    </p:spTree>
    <p:extLst>
      <p:ext uri="{BB962C8B-B14F-4D97-AF65-F5344CB8AC3E}">
        <p14:creationId xmlns:p14="http://schemas.microsoft.com/office/powerpoint/2010/main" val="1636309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p:cNvSpPr txBox="1"/>
          <p:nvPr/>
        </p:nvSpPr>
        <p:spPr>
          <a:xfrm>
            <a:off x="874815" y="798703"/>
            <a:ext cx="5221185" cy="3072015"/>
          </a:xfrm>
          <a:prstGeom prst="rect">
            <a:avLst/>
          </a:prstGeom>
        </p:spPr>
        <p:txBody>
          <a:bodyPr vert="horz" lIns="91440" tIns="45720" rIns="91440" bIns="45720" rtlCol="0" anchor="b">
            <a:normAutofit/>
          </a:bodyPr>
          <a:lstStyle/>
          <a:p>
            <a:pPr marL="0" marR="0" lvl="0" indent="0" algn="ctr" defTabSz="914400" fontAlgn="auto">
              <a:lnSpc>
                <a:spcPct val="90000"/>
              </a:lnSpc>
              <a:spcBef>
                <a:spcPct val="0"/>
              </a:spcBef>
              <a:spcAft>
                <a:spcPts val="600"/>
              </a:spcAft>
              <a:buClrTx/>
              <a:buSzTx/>
              <a:tabLst/>
              <a:defRPr/>
            </a:pPr>
            <a:endParaRPr kumimoji="0" lang="en-US" sz="3300" b="0" i="0" u="none" strike="noStrike" kern="1200" cap="none" spc="0" normalizeH="0" baseline="0" noProof="0">
              <a:ln>
                <a:noFill/>
              </a:ln>
              <a:solidFill>
                <a:schemeClr val="tx1"/>
              </a:solidFill>
              <a:effectLst/>
              <a:uLnTx/>
              <a:uFillTx/>
              <a:latin typeface="+mj-lt"/>
              <a:ea typeface="+mj-ea"/>
              <a:cs typeface="+mj-cs"/>
            </a:endParaRPr>
          </a:p>
          <a:p>
            <a:pPr algn="ctr" defTabSz="914400">
              <a:lnSpc>
                <a:spcPct val="90000"/>
              </a:lnSpc>
              <a:spcBef>
                <a:spcPct val="0"/>
              </a:spcBef>
              <a:spcAft>
                <a:spcPts val="600"/>
              </a:spcAft>
              <a:defRPr/>
            </a:pPr>
            <a:r>
              <a:rPr lang="en-US" sz="3300" kern="1200">
                <a:solidFill>
                  <a:schemeClr val="tx1"/>
                </a:solidFill>
                <a:latin typeface="+mj-lt"/>
                <a:ea typeface="+mj-ea"/>
                <a:cs typeface="+mj-cs"/>
              </a:rPr>
              <a:t>Let's look at how ABO incompatibility is captured: </a:t>
            </a:r>
            <a:endParaRPr lang="en-US" sz="3300" b="0" i="0" u="none" strike="noStrike" kern="1200" cap="none" spc="0" normalizeH="0" baseline="0" noProof="0">
              <a:ln>
                <a:noFill/>
              </a:ln>
              <a:solidFill>
                <a:schemeClr val="tx1"/>
              </a:solidFill>
              <a:effectLst/>
              <a:uLnTx/>
              <a:uFillTx/>
              <a:latin typeface="+mj-lt"/>
              <a:ea typeface="+mj-ea"/>
              <a:cs typeface="+mj-cs"/>
            </a:endParaRPr>
          </a:p>
          <a:p>
            <a:pPr algn="ctr" defTabSz="914400">
              <a:lnSpc>
                <a:spcPct val="90000"/>
              </a:lnSpc>
              <a:spcBef>
                <a:spcPct val="0"/>
              </a:spcBef>
              <a:spcAft>
                <a:spcPts val="600"/>
              </a:spcAft>
              <a:defRPr/>
            </a:pPr>
            <a:r>
              <a:rPr lang="en-US" sz="3300" kern="1200">
                <a:solidFill>
                  <a:schemeClr val="tx1"/>
                </a:solidFill>
                <a:latin typeface="+mj-lt"/>
                <a:ea typeface="+mj-ea"/>
                <a:cs typeface="+mj-cs"/>
              </a:rPr>
              <a:t>ABO incompatibility codes to ABO isoimmunization, P551.</a:t>
            </a:r>
            <a:endParaRPr kumimoji="0" lang="en-US" sz="3300" b="0" u="none" strike="noStrike" kern="1200" cap="none" spc="0" normalizeH="0" baseline="0" noProof="0">
              <a:ln>
                <a:noFill/>
              </a:ln>
              <a:solidFill>
                <a:schemeClr val="tx1"/>
              </a:solidFill>
              <a:effectLst/>
              <a:uLnTx/>
              <a:uFillTx/>
              <a:latin typeface="+mj-lt"/>
              <a:ea typeface="+mj-ea"/>
              <a:cs typeface="+mj-cs"/>
            </a:endParaRPr>
          </a:p>
          <a:p>
            <a:pPr algn="ctr" defTabSz="914400">
              <a:lnSpc>
                <a:spcPct val="90000"/>
              </a:lnSpc>
              <a:spcBef>
                <a:spcPct val="0"/>
              </a:spcBef>
              <a:spcAft>
                <a:spcPts val="600"/>
              </a:spcAft>
            </a:pPr>
            <a:endParaRPr lang="en-US" sz="3300" b="0" i="1" u="none" strike="noStrike" kern="1200" cap="none" spc="0" normalizeH="0" baseline="0" noProof="0">
              <a:ln>
                <a:noFill/>
              </a:ln>
              <a:solidFill>
                <a:schemeClr val="tx1"/>
              </a:solidFill>
              <a:effectLst/>
              <a:uLnTx/>
              <a:uFillTx/>
              <a:latin typeface="+mj-lt"/>
              <a:ea typeface="+mj-ea"/>
              <a:cs typeface="+mj-cs"/>
            </a:endParaRPr>
          </a:p>
        </p:txBody>
      </p:sp>
      <p:sp>
        <p:nvSpPr>
          <p:cNvPr id="12" name="Freeform: Shape 11">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F25F9082-5FB1-2767-F3DB-27D34793DA0B}"/>
              </a:ext>
            </a:extLst>
          </p:cNvPr>
          <p:cNvPicPr>
            <a:picLocks noChangeAspect="1"/>
          </p:cNvPicPr>
          <p:nvPr/>
        </p:nvPicPr>
        <p:blipFill>
          <a:blip r:embed="rId2"/>
          <a:stretch>
            <a:fillRect/>
          </a:stretch>
        </p:blipFill>
        <p:spPr>
          <a:xfrm>
            <a:off x="6651243" y="1743326"/>
            <a:ext cx="4939504" cy="2988400"/>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6" name="Freeform: Shape 15">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537152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6F11DD-20EB-3699-BFCE-59F592D4CC59}"/>
              </a:ext>
            </a:extLst>
          </p:cNvPr>
          <p:cNvSpPr>
            <a:spLocks noGrp="1"/>
          </p:cNvSpPr>
          <p:nvPr>
            <p:ph type="title"/>
          </p:nvPr>
        </p:nvSpPr>
        <p:spPr>
          <a:xfrm>
            <a:off x="956826" y="1112969"/>
            <a:ext cx="3937298" cy="4166010"/>
          </a:xfrm>
        </p:spPr>
        <p:txBody>
          <a:bodyPr>
            <a:normAutofit/>
          </a:bodyPr>
          <a:lstStyle/>
          <a:p>
            <a:pPr>
              <a:spcBef>
                <a:spcPts val="1000"/>
              </a:spcBef>
            </a:pPr>
            <a:r>
              <a:rPr lang="en-US" sz="2400">
                <a:solidFill>
                  <a:srgbClr val="FFFFFF"/>
                </a:solidFill>
                <a:latin typeface="Calibri"/>
                <a:ea typeface="Calibri"/>
                <a:cs typeface="Calibri"/>
              </a:rPr>
              <a:t>Let's look at what ICD-10-CM coding handbook has to say: Chapter 26 perinatal conditions-</a:t>
            </a:r>
          </a:p>
          <a:p>
            <a:endParaRPr lang="en-US" sz="2400">
              <a:solidFill>
                <a:srgbClr val="FFFFFF"/>
              </a:solidFill>
              <a:ea typeface="Calibri Light"/>
              <a:cs typeface="Calibri Light"/>
            </a:endParaRPr>
          </a:p>
        </p:txBody>
      </p:sp>
      <p:sp>
        <p:nvSpPr>
          <p:cNvPr id="19" name="Freeform: Shape 18">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77C857C-8C1D-EEF1-34AE-37C6568F6723}"/>
              </a:ext>
            </a:extLst>
          </p:cNvPr>
          <p:cNvSpPr>
            <a:spLocks noGrp="1"/>
          </p:cNvSpPr>
          <p:nvPr>
            <p:ph idx="1"/>
          </p:nvPr>
        </p:nvSpPr>
        <p:spPr>
          <a:xfrm>
            <a:off x="6096000" y="820880"/>
            <a:ext cx="5257799" cy="4889350"/>
          </a:xfrm>
        </p:spPr>
        <p:txBody>
          <a:bodyPr vert="horz" lIns="91440" tIns="45720" rIns="91440" bIns="45720" rtlCol="0" anchor="t">
            <a:noAutofit/>
          </a:bodyPr>
          <a:lstStyle/>
          <a:p>
            <a:endParaRPr lang="en-US" sz="1500">
              <a:ea typeface="Calibri"/>
              <a:cs typeface="Calibri"/>
            </a:endParaRPr>
          </a:p>
          <a:p>
            <a:pPr lvl="1">
              <a:buFont typeface="Courier New,monospace" panose="020B0604020202020204" pitchFamily="34" charset="0"/>
              <a:buChar char="o"/>
            </a:pPr>
            <a:r>
              <a:rPr lang="en-US">
                <a:ea typeface="Calibri"/>
                <a:cs typeface="Calibri"/>
              </a:rPr>
              <a:t>Hemolytic Disease of newborn: Rh+ infants born to Rh negative mothers often develop hemolytic disease owing to fetal-maternal blood group incompatibility. These conditions are classified in category P55, Hemolytic disease of newborn. Note that an indication of incompatibility on a routine cord blood test is not conclusive. Do not assign a code from category P55 on the basis of this finding alone; a diagnosis of isoimmunization or hemolytic disease requires provider confirmation. </a:t>
            </a:r>
          </a:p>
          <a:p>
            <a:endParaRPr lang="en-US" sz="1500">
              <a:ea typeface="Calibri"/>
              <a:cs typeface="Calibri"/>
            </a:endParaRPr>
          </a:p>
        </p:txBody>
      </p:sp>
      <p:sp>
        <p:nvSpPr>
          <p:cNvPr id="25" name="Freeform: Shape 24">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4205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reeform: Shape 12">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descr="A screenshot of a computer&#10;&#10;Description automatically generated">
            <a:extLst>
              <a:ext uri="{FF2B5EF4-FFF2-40B4-BE49-F238E27FC236}">
                <a16:creationId xmlns:a16="http://schemas.microsoft.com/office/drawing/2014/main" id="{4C3F9877-C438-CF3C-1470-F25A67BCF47E}"/>
              </a:ext>
            </a:extLst>
          </p:cNvPr>
          <p:cNvPicPr>
            <a:picLocks noChangeAspect="1"/>
          </p:cNvPicPr>
          <p:nvPr/>
        </p:nvPicPr>
        <p:blipFill>
          <a:blip r:embed="rId2"/>
          <a:stretch>
            <a:fillRect/>
          </a:stretch>
        </p:blipFill>
        <p:spPr>
          <a:xfrm>
            <a:off x="6541053" y="814931"/>
            <a:ext cx="4777381" cy="505542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5" name="Arc 14">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1A0CA5-2327-DC1F-FF7D-F8D95FC7215D}"/>
              </a:ext>
            </a:extLst>
          </p:cNvPr>
          <p:cNvSpPr>
            <a:spLocks noGrp="1"/>
          </p:cNvSpPr>
          <p:nvPr>
            <p:ph type="title"/>
          </p:nvPr>
        </p:nvSpPr>
        <p:spPr>
          <a:xfrm>
            <a:off x="838201" y="479493"/>
            <a:ext cx="5257800" cy="1325563"/>
          </a:xfrm>
        </p:spPr>
        <p:txBody>
          <a:bodyPr>
            <a:normAutofit/>
          </a:bodyPr>
          <a:lstStyle/>
          <a:p>
            <a:r>
              <a:rPr lang="en-US">
                <a:ea typeface="Calibri Light"/>
                <a:cs typeface="Calibri Light"/>
              </a:rPr>
              <a:t>3M integrated Codebook P55</a:t>
            </a:r>
            <a:endParaRPr lang="en-US"/>
          </a:p>
        </p:txBody>
      </p:sp>
      <p:pic>
        <p:nvPicPr>
          <p:cNvPr id="5" name="Content Placeholder 4" descr="Stack of hardcover books without spine titles">
            <a:extLst>
              <a:ext uri="{FF2B5EF4-FFF2-40B4-BE49-F238E27FC236}">
                <a16:creationId xmlns:a16="http://schemas.microsoft.com/office/drawing/2014/main" id="{E683545B-1BD9-A91B-F237-7E1B86DD4E39}"/>
              </a:ext>
            </a:extLst>
          </p:cNvPr>
          <p:cNvPicPr>
            <a:picLocks noGrp="1" noChangeAspect="1"/>
          </p:cNvPicPr>
          <p:nvPr>
            <p:ph idx="1"/>
          </p:nvPr>
        </p:nvPicPr>
        <p:blipFill>
          <a:blip r:embed="rId3"/>
          <a:stretch>
            <a:fillRect/>
          </a:stretch>
        </p:blipFill>
        <p:spPr>
          <a:xfrm>
            <a:off x="838200" y="2331557"/>
            <a:ext cx="5257800" cy="3498224"/>
          </a:xfrm>
        </p:spPr>
      </p:pic>
    </p:spTree>
    <p:extLst>
      <p:ext uri="{BB962C8B-B14F-4D97-AF65-F5344CB8AC3E}">
        <p14:creationId xmlns:p14="http://schemas.microsoft.com/office/powerpoint/2010/main" val="3740841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DC5872-6B77-B6B7-574A-CF62C643B7EE}"/>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Let's look at some Coding Clinics: </a:t>
            </a:r>
          </a:p>
        </p:txBody>
      </p:sp>
    </p:spTree>
    <p:extLst>
      <p:ext uri="{BB962C8B-B14F-4D97-AF65-F5344CB8AC3E}">
        <p14:creationId xmlns:p14="http://schemas.microsoft.com/office/powerpoint/2010/main" val="15378561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Custom 12">
      <a:dk1>
        <a:srgbClr val="FEFFFF"/>
      </a:dk1>
      <a:lt1>
        <a:srgbClr val="FFFFFF"/>
      </a:lt1>
      <a:dk2>
        <a:srgbClr val="005E9E"/>
      </a:dk2>
      <a:lt2>
        <a:srgbClr val="E7E6E6"/>
      </a:lt2>
      <a:accent1>
        <a:srgbClr val="EB7F00"/>
      </a:accent1>
      <a:accent2>
        <a:srgbClr val="31353D"/>
      </a:accent2>
      <a:accent3>
        <a:srgbClr val="445878"/>
      </a:accent3>
      <a:accent4>
        <a:srgbClr val="4AA6A8"/>
      </a:accent4>
      <a:accent5>
        <a:srgbClr val="EEEFF7"/>
      </a:accent5>
      <a:accent6>
        <a:srgbClr val="E74C3C"/>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158F32446CC14AB628DEF250E5B85C" ma:contentTypeVersion="7" ma:contentTypeDescription="Create a new document." ma:contentTypeScope="" ma:versionID="a20b814cd99e7d205866560021445c2f">
  <xsd:schema xmlns:xsd="http://www.w3.org/2001/XMLSchema" xmlns:xs="http://www.w3.org/2001/XMLSchema" xmlns:p="http://schemas.microsoft.com/office/2006/metadata/properties" xmlns:ns3="451edc00-6c46-4fa5-887a-f47e9442fb0f" targetNamespace="http://schemas.microsoft.com/office/2006/metadata/properties" ma:root="true" ma:fieldsID="53da2ede1307b203913762d037859498" ns3:_="">
    <xsd:import namespace="451edc00-6c46-4fa5-887a-f47e9442fb0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1edc00-6c46-4fa5-887a-f47e9442fb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DC9A48-DF10-4F7E-83CD-72CD0F6F2EF1}">
  <ds:schemaRefs>
    <ds:schemaRef ds:uri="451edc00-6c46-4fa5-887a-f47e9442fb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E2C3F65-D689-416E-99F8-C46147887FFE}">
  <ds:schemaRefs>
    <ds:schemaRef ds:uri="451edc00-6c46-4fa5-887a-f47e9442fb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C69EC5D-BA92-4ED1-AA57-62DB4FED6C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3834</Words>
  <Application>Microsoft Office PowerPoint</Application>
  <PresentationFormat>Widescreen</PresentationFormat>
  <Paragraphs>178</Paragraphs>
  <Slides>28</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Calibri</vt:lpstr>
      <vt:lpstr>Calibri Light</vt:lpstr>
      <vt:lpstr>Courier New</vt:lpstr>
      <vt:lpstr>Courier New,monospace</vt:lpstr>
      <vt:lpstr>Helvetica Neue Medium</vt:lpstr>
      <vt:lpstr>MV Boli</vt:lpstr>
      <vt:lpstr>Segoe UI</vt:lpstr>
      <vt:lpstr>Wingdings</vt:lpstr>
      <vt:lpstr>Office Theme</vt:lpstr>
      <vt:lpstr>1_Office Theme</vt:lpstr>
      <vt:lpstr>PowerPoint Presentation</vt:lpstr>
      <vt:lpstr>Today's speaker for HOT topics: </vt:lpstr>
      <vt:lpstr>Introducing our HOT topics: </vt:lpstr>
      <vt:lpstr>Presentation objectives</vt:lpstr>
      <vt:lpstr>ABO-which is it?</vt:lpstr>
      <vt:lpstr>PowerPoint Presentation</vt:lpstr>
      <vt:lpstr>Let's look at what ICD-10-CM coding handbook has to say: Chapter 26 perinatal conditions- </vt:lpstr>
      <vt:lpstr>3M integrated Codebook P55</vt:lpstr>
      <vt:lpstr>Let's look at some Coding Clinics: </vt:lpstr>
      <vt:lpstr>AHA Coding Clinic</vt:lpstr>
      <vt:lpstr>AHA Coding Clinic</vt:lpstr>
      <vt:lpstr>AHA Coding Clinic</vt:lpstr>
      <vt:lpstr>Educational reference: ABO incompatibility</vt:lpstr>
      <vt:lpstr>Considerations: What is your facility doing?</vt:lpstr>
      <vt:lpstr>References:</vt:lpstr>
      <vt:lpstr>Q codes: Do we? or Don't we?</vt:lpstr>
      <vt:lpstr>3M Integrated Codebook Q82.5 (affects the DRG) </vt:lpstr>
      <vt:lpstr>AHA Coding Clinic</vt:lpstr>
      <vt:lpstr>Coding guidelines: ICD-10-CM official guidelines for coding and reporting FY 2024  </vt:lpstr>
      <vt:lpstr>3M coding reference ICD -10-CM coding handbook:  Chapter 25 congenital anomalies, Newborn with congenital conditions.  </vt:lpstr>
      <vt:lpstr>3M coding reference- ICD-10-CM coding handbook:  chapter 26 perinatal conditionOther diagnoses for newborns.  </vt:lpstr>
      <vt:lpstr>AHA Coding Clinic</vt:lpstr>
      <vt:lpstr>AHA Coding Clinic</vt:lpstr>
      <vt:lpstr>Case example:   </vt:lpstr>
      <vt:lpstr>AHA Coding Clinics: </vt:lpstr>
      <vt:lpstr>What are you doing at your facility?</vt:lpstr>
      <vt:lpstr>PowerPoint Presentation</vt:lpstr>
      <vt:lpstr>PowerPoint Presentation</vt:lpstr>
    </vt:vector>
  </TitlesOfParts>
  <Company>Cooper University Health 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Bush, Amy</dc:creator>
  <cp:lastModifiedBy>Bush, Amy</cp:lastModifiedBy>
  <cp:revision>2</cp:revision>
  <dcterms:created xsi:type="dcterms:W3CDTF">2023-04-11T23:37:57Z</dcterms:created>
  <dcterms:modified xsi:type="dcterms:W3CDTF">2024-07-29T12:22:47Z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0x0101003A158F32446CC14AB628DEF250E5B85C</vt:lpwstr>
  </property>
</Properties>
</file>