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8"/>
  </p:notesMasterIdLst>
  <p:sldIdLst>
    <p:sldId id="257" r:id="rId6"/>
    <p:sldId id="273" r:id="rId7"/>
    <p:sldId id="258" r:id="rId8"/>
    <p:sldId id="256" r:id="rId9"/>
    <p:sldId id="275" r:id="rId10"/>
    <p:sldId id="276" r:id="rId11"/>
    <p:sldId id="277" r:id="rId12"/>
    <p:sldId id="278" r:id="rId13"/>
    <p:sldId id="279" r:id="rId14"/>
    <p:sldId id="280" r:id="rId15"/>
    <p:sldId id="264" r:id="rId16"/>
    <p:sldId id="265" r:id="rId17"/>
    <p:sldId id="281" r:id="rId18"/>
    <p:sldId id="282" r:id="rId19"/>
    <p:sldId id="283" r:id="rId20"/>
    <p:sldId id="263" r:id="rId21"/>
    <p:sldId id="261" r:id="rId22"/>
    <p:sldId id="284" r:id="rId23"/>
    <p:sldId id="285" r:id="rId24"/>
    <p:sldId id="286" r:id="rId25"/>
    <p:sldId id="259" r:id="rId26"/>
    <p:sldId id="26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4" d="100"/>
          <a:sy n="104" d="100"/>
        </p:scale>
        <p:origin x="7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h, Amy" userId="fb9da9a2-0790-4cec-9f86-78ad295bc099" providerId="ADAL" clId="{F75B8E53-03F8-41B0-B264-ECDF20285E7B}"/>
    <pc:docChg chg="undo custSel addSld delSld modSld sldOrd">
      <pc:chgData name="Bush, Amy" userId="fb9da9a2-0790-4cec-9f86-78ad295bc099" providerId="ADAL" clId="{F75B8E53-03F8-41B0-B264-ECDF20285E7B}" dt="2023-10-17T00:31:36.182" v="9735"/>
      <pc:docMkLst>
        <pc:docMk/>
      </pc:docMkLst>
      <pc:sldChg chg="addSp modSp mod setBg modNotesTx">
        <pc:chgData name="Bush, Amy" userId="fb9da9a2-0790-4cec-9f86-78ad295bc099" providerId="ADAL" clId="{F75B8E53-03F8-41B0-B264-ECDF20285E7B}" dt="2023-10-14T22:07:49.867" v="5692" actId="20577"/>
        <pc:sldMkLst>
          <pc:docMk/>
          <pc:sldMk cId="3702847579" sldId="256"/>
        </pc:sldMkLst>
        <pc:spChg chg="mod">
          <ac:chgData name="Bush, Amy" userId="fb9da9a2-0790-4cec-9f86-78ad295bc099" providerId="ADAL" clId="{F75B8E53-03F8-41B0-B264-ECDF20285E7B}" dt="2023-10-14T19:12:43.292" v="317" actId="20577"/>
          <ac:spMkLst>
            <pc:docMk/>
            <pc:sldMk cId="3702847579" sldId="256"/>
            <ac:spMk id="2" creationId="{00000000-0000-0000-0000-000000000000}"/>
          </ac:spMkLst>
        </pc:spChg>
        <pc:spChg chg="mod">
          <ac:chgData name="Bush, Amy" userId="fb9da9a2-0790-4cec-9f86-78ad295bc099" providerId="ADAL" clId="{F75B8E53-03F8-41B0-B264-ECDF20285E7B}" dt="2023-10-14T19:47:20.765" v="1237" actId="20577"/>
          <ac:spMkLst>
            <pc:docMk/>
            <pc:sldMk cId="3702847579" sldId="256"/>
            <ac:spMk id="5" creationId="{00000000-0000-0000-0000-000000000000}"/>
          </ac:spMkLst>
        </pc:spChg>
        <pc:spChg chg="add">
          <ac:chgData name="Bush, Amy" userId="fb9da9a2-0790-4cec-9f86-78ad295bc099" providerId="ADAL" clId="{F75B8E53-03F8-41B0-B264-ECDF20285E7B}" dt="2023-10-14T19:11:55.338" v="192" actId="26606"/>
          <ac:spMkLst>
            <pc:docMk/>
            <pc:sldMk cId="3702847579" sldId="256"/>
            <ac:spMk id="10" creationId="{100EDD19-6802-4EC3-95CE-CFFAB042CFD6}"/>
          </ac:spMkLst>
        </pc:spChg>
        <pc:spChg chg="add">
          <ac:chgData name="Bush, Amy" userId="fb9da9a2-0790-4cec-9f86-78ad295bc099" providerId="ADAL" clId="{F75B8E53-03F8-41B0-B264-ECDF20285E7B}" dt="2023-10-14T19:11:55.338" v="192" actId="26606"/>
          <ac:spMkLst>
            <pc:docMk/>
            <pc:sldMk cId="3702847579" sldId="256"/>
            <ac:spMk id="12" creationId="{DB17E863-922E-4C26-BD64-E8FD41D28661}"/>
          </ac:spMkLst>
        </pc:spChg>
      </pc:sldChg>
      <pc:sldChg chg="modSp">
        <pc:chgData name="Bush, Amy" userId="fb9da9a2-0790-4cec-9f86-78ad295bc099" providerId="ADAL" clId="{F75B8E53-03F8-41B0-B264-ECDF20285E7B}" dt="2023-10-16T14:23:56.409" v="6118" actId="20577"/>
        <pc:sldMkLst>
          <pc:docMk/>
          <pc:sldMk cId="942790738" sldId="257"/>
        </pc:sldMkLst>
        <pc:spChg chg="mod">
          <ac:chgData name="Bush, Amy" userId="fb9da9a2-0790-4cec-9f86-78ad295bc099" providerId="ADAL" clId="{F75B8E53-03F8-41B0-B264-ECDF20285E7B}" dt="2023-10-16T14:23:56.409" v="6118" actId="20577"/>
          <ac:spMkLst>
            <pc:docMk/>
            <pc:sldMk cId="942790738" sldId="257"/>
            <ac:spMk id="4" creationId="{00000000-0000-0000-0000-000000000000}"/>
          </ac:spMkLst>
        </pc:spChg>
      </pc:sldChg>
      <pc:sldChg chg="modSp mod">
        <pc:chgData name="Bush, Amy" userId="fb9da9a2-0790-4cec-9f86-78ad295bc099" providerId="ADAL" clId="{F75B8E53-03F8-41B0-B264-ECDF20285E7B}" dt="2023-10-14T22:44:49.163" v="6116" actId="5793"/>
        <pc:sldMkLst>
          <pc:docMk/>
          <pc:sldMk cId="717879939" sldId="258"/>
        </pc:sldMkLst>
        <pc:spChg chg="mod">
          <ac:chgData name="Bush, Amy" userId="fb9da9a2-0790-4cec-9f86-78ad295bc099" providerId="ADAL" clId="{F75B8E53-03F8-41B0-B264-ECDF20285E7B}" dt="2023-10-14T22:44:49.163" v="6116" actId="5793"/>
          <ac:spMkLst>
            <pc:docMk/>
            <pc:sldMk cId="717879939" sldId="258"/>
            <ac:spMk id="3" creationId="{00000000-0000-0000-0000-000000000000}"/>
          </ac:spMkLst>
        </pc:spChg>
      </pc:sldChg>
      <pc:sldChg chg="modSp mod ord modNotesTx">
        <pc:chgData name="Bush, Amy" userId="fb9da9a2-0790-4cec-9f86-78ad295bc099" providerId="ADAL" clId="{F75B8E53-03F8-41B0-B264-ECDF20285E7B}" dt="2023-10-17T00:31:36.182" v="9735"/>
        <pc:sldMkLst>
          <pc:docMk/>
          <pc:sldMk cId="3487585184" sldId="259"/>
        </pc:sldMkLst>
        <pc:spChg chg="mod">
          <ac:chgData name="Bush, Amy" userId="fb9da9a2-0790-4cec-9f86-78ad295bc099" providerId="ADAL" clId="{F75B8E53-03F8-41B0-B264-ECDF20285E7B}" dt="2023-10-17T00:30:13.839" v="9506" actId="122"/>
          <ac:spMkLst>
            <pc:docMk/>
            <pc:sldMk cId="3487585184" sldId="259"/>
            <ac:spMk id="8" creationId="{00000000-0000-0000-0000-000000000000}"/>
          </ac:spMkLst>
        </pc:spChg>
      </pc:sldChg>
      <pc:sldChg chg="addSp modSp mod modAnim modNotesTx">
        <pc:chgData name="Bush, Amy" userId="fb9da9a2-0790-4cec-9f86-78ad295bc099" providerId="ADAL" clId="{F75B8E53-03F8-41B0-B264-ECDF20285E7B}" dt="2023-10-17T00:11:07.166" v="8020" actId="5793"/>
        <pc:sldMkLst>
          <pc:docMk/>
          <pc:sldMk cId="3908476556" sldId="261"/>
        </pc:sldMkLst>
        <pc:spChg chg="mod">
          <ac:chgData name="Bush, Amy" userId="fb9da9a2-0790-4cec-9f86-78ad295bc099" providerId="ADAL" clId="{F75B8E53-03F8-41B0-B264-ECDF20285E7B}" dt="2023-10-17T00:01:15.850" v="7766" actId="20577"/>
          <ac:spMkLst>
            <pc:docMk/>
            <pc:sldMk cId="3908476556" sldId="261"/>
            <ac:spMk id="2" creationId="{00000000-0000-0000-0000-000000000000}"/>
          </ac:spMkLst>
        </pc:spChg>
        <pc:spChg chg="add mod">
          <ac:chgData name="Bush, Amy" userId="fb9da9a2-0790-4cec-9f86-78ad295bc099" providerId="ADAL" clId="{F75B8E53-03F8-41B0-B264-ECDF20285E7B}" dt="2023-10-17T00:06:10.901" v="7835" actId="207"/>
          <ac:spMkLst>
            <pc:docMk/>
            <pc:sldMk cId="3908476556" sldId="261"/>
            <ac:spMk id="3" creationId="{7F7CC744-E88C-11D9-8D3E-30BD2148F2FD}"/>
          </ac:spMkLst>
        </pc:spChg>
      </pc:sldChg>
      <pc:sldChg chg="addSp modSp mod setBg">
        <pc:chgData name="Bush, Amy" userId="fb9da9a2-0790-4cec-9f86-78ad295bc099" providerId="ADAL" clId="{F75B8E53-03F8-41B0-B264-ECDF20285E7B}" dt="2023-10-16T23:59:59.473" v="7717" actId="26606"/>
        <pc:sldMkLst>
          <pc:docMk/>
          <pc:sldMk cId="1713492672" sldId="263"/>
        </pc:sldMkLst>
        <pc:spChg chg="mod">
          <ac:chgData name="Bush, Amy" userId="fb9da9a2-0790-4cec-9f86-78ad295bc099" providerId="ADAL" clId="{F75B8E53-03F8-41B0-B264-ECDF20285E7B}" dt="2023-10-16T23:59:59.473" v="7717" actId="26606"/>
          <ac:spMkLst>
            <pc:docMk/>
            <pc:sldMk cId="1713492672" sldId="263"/>
            <ac:spMk id="5" creationId="{00000000-0000-0000-0000-000000000000}"/>
          </ac:spMkLst>
        </pc:spChg>
        <pc:spChg chg="add">
          <ac:chgData name="Bush, Amy" userId="fb9da9a2-0790-4cec-9f86-78ad295bc099" providerId="ADAL" clId="{F75B8E53-03F8-41B0-B264-ECDF20285E7B}" dt="2023-10-16T23:59:59.473" v="7717" actId="26606"/>
          <ac:spMkLst>
            <pc:docMk/>
            <pc:sldMk cId="1713492672" sldId="263"/>
            <ac:spMk id="11" creationId="{C1DD1A8A-57D5-4A81-AD04-532B043C5611}"/>
          </ac:spMkLst>
        </pc:spChg>
        <pc:spChg chg="add">
          <ac:chgData name="Bush, Amy" userId="fb9da9a2-0790-4cec-9f86-78ad295bc099" providerId="ADAL" clId="{F75B8E53-03F8-41B0-B264-ECDF20285E7B}" dt="2023-10-16T23:59:59.473" v="7717" actId="26606"/>
          <ac:spMkLst>
            <pc:docMk/>
            <pc:sldMk cId="1713492672" sldId="263"/>
            <ac:spMk id="13" creationId="{007891EC-4501-44ED-A8C8-B11B6DB767AB}"/>
          </ac:spMkLst>
        </pc:spChg>
        <pc:picChg chg="add">
          <ac:chgData name="Bush, Amy" userId="fb9da9a2-0790-4cec-9f86-78ad295bc099" providerId="ADAL" clId="{F75B8E53-03F8-41B0-B264-ECDF20285E7B}" dt="2023-10-16T23:59:59.473" v="7717" actId="26606"/>
          <ac:picMkLst>
            <pc:docMk/>
            <pc:sldMk cId="1713492672" sldId="263"/>
            <ac:picMk id="7" creationId="{3A98B835-03A1-ADA4-EBE5-D49D821ED9C1}"/>
          </ac:picMkLst>
        </pc:picChg>
      </pc:sldChg>
      <pc:sldChg chg="addSp modSp mod setBg">
        <pc:chgData name="Bush, Amy" userId="fb9da9a2-0790-4cec-9f86-78ad295bc099" providerId="ADAL" clId="{F75B8E53-03F8-41B0-B264-ECDF20285E7B}" dt="2023-10-16T23:02:44.117" v="6119" actId="26606"/>
        <pc:sldMkLst>
          <pc:docMk/>
          <pc:sldMk cId="3537152436" sldId="264"/>
        </pc:sldMkLst>
        <pc:spChg chg="mod">
          <ac:chgData name="Bush, Amy" userId="fb9da9a2-0790-4cec-9f86-78ad295bc099" providerId="ADAL" clId="{F75B8E53-03F8-41B0-B264-ECDF20285E7B}" dt="2023-10-16T23:02:44.117" v="6119" actId="26606"/>
          <ac:spMkLst>
            <pc:docMk/>
            <pc:sldMk cId="3537152436" sldId="264"/>
            <ac:spMk id="5" creationId="{00000000-0000-0000-0000-000000000000}"/>
          </ac:spMkLst>
        </pc:spChg>
        <pc:spChg chg="add">
          <ac:chgData name="Bush, Amy" userId="fb9da9a2-0790-4cec-9f86-78ad295bc099" providerId="ADAL" clId="{F75B8E53-03F8-41B0-B264-ECDF20285E7B}" dt="2023-10-16T23:02:44.117" v="6119" actId="26606"/>
          <ac:spMkLst>
            <pc:docMk/>
            <pc:sldMk cId="3537152436" sldId="264"/>
            <ac:spMk id="11" creationId="{C1DD1A8A-57D5-4A81-AD04-532B043C5611}"/>
          </ac:spMkLst>
        </pc:spChg>
        <pc:spChg chg="add">
          <ac:chgData name="Bush, Amy" userId="fb9da9a2-0790-4cec-9f86-78ad295bc099" providerId="ADAL" clId="{F75B8E53-03F8-41B0-B264-ECDF20285E7B}" dt="2023-10-16T23:02:44.117" v="6119" actId="26606"/>
          <ac:spMkLst>
            <pc:docMk/>
            <pc:sldMk cId="3537152436" sldId="264"/>
            <ac:spMk id="13" creationId="{007891EC-4501-44ED-A8C8-B11B6DB767AB}"/>
          </ac:spMkLst>
        </pc:spChg>
        <pc:picChg chg="add">
          <ac:chgData name="Bush, Amy" userId="fb9da9a2-0790-4cec-9f86-78ad295bc099" providerId="ADAL" clId="{F75B8E53-03F8-41B0-B264-ECDF20285E7B}" dt="2023-10-16T23:02:44.117" v="6119" actId="26606"/>
          <ac:picMkLst>
            <pc:docMk/>
            <pc:sldMk cId="3537152436" sldId="264"/>
            <ac:picMk id="7" creationId="{F9FE3EE1-AE57-6162-CA37-878A8F8E350B}"/>
          </ac:picMkLst>
        </pc:picChg>
      </pc:sldChg>
      <pc:sldChg chg="modSp mod">
        <pc:chgData name="Bush, Amy" userId="fb9da9a2-0790-4cec-9f86-78ad295bc099" providerId="ADAL" clId="{F75B8E53-03F8-41B0-B264-ECDF20285E7B}" dt="2023-10-16T23:10:12.462" v="6244" actId="207"/>
        <pc:sldMkLst>
          <pc:docMk/>
          <pc:sldMk cId="3870813903" sldId="265"/>
        </pc:sldMkLst>
        <pc:spChg chg="mod">
          <ac:chgData name="Bush, Amy" userId="fb9da9a2-0790-4cec-9f86-78ad295bc099" providerId="ADAL" clId="{F75B8E53-03F8-41B0-B264-ECDF20285E7B}" dt="2023-10-16T23:10:12.462" v="6244" actId="207"/>
          <ac:spMkLst>
            <pc:docMk/>
            <pc:sldMk cId="3870813903" sldId="265"/>
            <ac:spMk id="5" creationId="{00000000-0000-0000-0000-000000000000}"/>
          </ac:spMkLst>
        </pc:spChg>
      </pc:sldChg>
      <pc:sldChg chg="del">
        <pc:chgData name="Bush, Amy" userId="fb9da9a2-0790-4cec-9f86-78ad295bc099" providerId="ADAL" clId="{F75B8E53-03F8-41B0-B264-ECDF20285E7B}" dt="2023-10-17T00:28:07.906" v="9392" actId="47"/>
        <pc:sldMkLst>
          <pc:docMk/>
          <pc:sldMk cId="2592905056" sldId="266"/>
        </pc:sldMkLst>
      </pc:sldChg>
      <pc:sldChg chg="addSp delSp modSp mod setBg">
        <pc:chgData name="Bush, Amy" userId="fb9da9a2-0790-4cec-9f86-78ad295bc099" providerId="ADAL" clId="{F75B8E53-03F8-41B0-B264-ECDF20285E7B}" dt="2023-10-17T00:27:51.589" v="9391" actId="26606"/>
        <pc:sldMkLst>
          <pc:docMk/>
          <pc:sldMk cId="3365712490" sldId="267"/>
        </pc:sldMkLst>
        <pc:spChg chg="del mod">
          <ac:chgData name="Bush, Amy" userId="fb9da9a2-0790-4cec-9f86-78ad295bc099" providerId="ADAL" clId="{F75B8E53-03F8-41B0-B264-ECDF20285E7B}" dt="2023-10-17T00:26:39.942" v="9316" actId="478"/>
          <ac:spMkLst>
            <pc:docMk/>
            <pc:sldMk cId="3365712490" sldId="267"/>
            <ac:spMk id="2" creationId="{00000000-0000-0000-0000-000000000000}"/>
          </ac:spMkLst>
        </pc:spChg>
        <pc:spChg chg="add mod">
          <ac:chgData name="Bush, Amy" userId="fb9da9a2-0790-4cec-9f86-78ad295bc099" providerId="ADAL" clId="{F75B8E53-03F8-41B0-B264-ECDF20285E7B}" dt="2023-10-17T00:27:51.589" v="9391" actId="26606"/>
          <ac:spMkLst>
            <pc:docMk/>
            <pc:sldMk cId="3365712490" sldId="267"/>
            <ac:spMk id="3" creationId="{AE76C0F3-4C5A-1A9E-2C9F-A32B0F6F8105}"/>
          </ac:spMkLst>
        </pc:spChg>
        <pc:spChg chg="del mod">
          <ac:chgData name="Bush, Amy" userId="fb9da9a2-0790-4cec-9f86-78ad295bc099" providerId="ADAL" clId="{F75B8E53-03F8-41B0-B264-ECDF20285E7B}" dt="2023-10-17T00:26:48.162" v="9318" actId="478"/>
          <ac:spMkLst>
            <pc:docMk/>
            <pc:sldMk cId="3365712490" sldId="267"/>
            <ac:spMk id="5" creationId="{00000000-0000-0000-0000-000000000000}"/>
          </ac:spMkLst>
        </pc:spChg>
        <pc:spChg chg="add">
          <ac:chgData name="Bush, Amy" userId="fb9da9a2-0790-4cec-9f86-78ad295bc099" providerId="ADAL" clId="{F75B8E53-03F8-41B0-B264-ECDF20285E7B}" dt="2023-10-17T00:27:51.589" v="9391" actId="26606"/>
          <ac:spMkLst>
            <pc:docMk/>
            <pc:sldMk cId="3365712490" sldId="267"/>
            <ac:spMk id="9" creationId="{C1DD1A8A-57D5-4A81-AD04-532B043C5611}"/>
          </ac:spMkLst>
        </pc:spChg>
        <pc:spChg chg="add">
          <ac:chgData name="Bush, Amy" userId="fb9da9a2-0790-4cec-9f86-78ad295bc099" providerId="ADAL" clId="{F75B8E53-03F8-41B0-B264-ECDF20285E7B}" dt="2023-10-17T00:27:51.589" v="9391" actId="26606"/>
          <ac:spMkLst>
            <pc:docMk/>
            <pc:sldMk cId="3365712490" sldId="267"/>
            <ac:spMk id="11" creationId="{007891EC-4501-44ED-A8C8-B11B6DB767AB}"/>
          </ac:spMkLst>
        </pc:spChg>
        <pc:picChg chg="add">
          <ac:chgData name="Bush, Amy" userId="fb9da9a2-0790-4cec-9f86-78ad295bc099" providerId="ADAL" clId="{F75B8E53-03F8-41B0-B264-ECDF20285E7B}" dt="2023-10-17T00:27:51.589" v="9391" actId="26606"/>
          <ac:picMkLst>
            <pc:docMk/>
            <pc:sldMk cId="3365712490" sldId="267"/>
            <ac:picMk id="6" creationId="{DAF45451-DA87-AF58-9CAB-9F621EBA6123}"/>
          </ac:picMkLst>
        </pc:picChg>
      </pc:sldChg>
      <pc:sldChg chg="del">
        <pc:chgData name="Bush, Amy" userId="fb9da9a2-0790-4cec-9f86-78ad295bc099" providerId="ADAL" clId="{F75B8E53-03F8-41B0-B264-ECDF20285E7B}" dt="2023-10-17T00:28:09.494" v="9393" actId="47"/>
        <pc:sldMkLst>
          <pc:docMk/>
          <pc:sldMk cId="3909392567" sldId="268"/>
        </pc:sldMkLst>
      </pc:sldChg>
      <pc:sldChg chg="del">
        <pc:chgData name="Bush, Amy" userId="fb9da9a2-0790-4cec-9f86-78ad295bc099" providerId="ADAL" clId="{F75B8E53-03F8-41B0-B264-ECDF20285E7B}" dt="2023-10-17T00:28:12.349" v="9395" actId="47"/>
        <pc:sldMkLst>
          <pc:docMk/>
          <pc:sldMk cId="2319989570" sldId="269"/>
        </pc:sldMkLst>
      </pc:sldChg>
      <pc:sldChg chg="del">
        <pc:chgData name="Bush, Amy" userId="fb9da9a2-0790-4cec-9f86-78ad295bc099" providerId="ADAL" clId="{F75B8E53-03F8-41B0-B264-ECDF20285E7B}" dt="2023-10-17T00:28:14.007" v="9396" actId="47"/>
        <pc:sldMkLst>
          <pc:docMk/>
          <pc:sldMk cId="18170658" sldId="270"/>
        </pc:sldMkLst>
      </pc:sldChg>
      <pc:sldChg chg="del">
        <pc:chgData name="Bush, Amy" userId="fb9da9a2-0790-4cec-9f86-78ad295bc099" providerId="ADAL" clId="{F75B8E53-03F8-41B0-B264-ECDF20285E7B}" dt="2023-10-17T00:28:15.158" v="9397" actId="47"/>
        <pc:sldMkLst>
          <pc:docMk/>
          <pc:sldMk cId="3946237861" sldId="271"/>
        </pc:sldMkLst>
      </pc:sldChg>
      <pc:sldChg chg="del">
        <pc:chgData name="Bush, Amy" userId="fb9da9a2-0790-4cec-9f86-78ad295bc099" providerId="ADAL" clId="{F75B8E53-03F8-41B0-B264-ECDF20285E7B}" dt="2023-10-17T00:28:10.965" v="9394" actId="47"/>
        <pc:sldMkLst>
          <pc:docMk/>
          <pc:sldMk cId="4010506496" sldId="272"/>
        </pc:sldMkLst>
      </pc:sldChg>
      <pc:sldChg chg="del">
        <pc:chgData name="Bush, Amy" userId="fb9da9a2-0790-4cec-9f86-78ad295bc099" providerId="ADAL" clId="{F75B8E53-03F8-41B0-B264-ECDF20285E7B}" dt="2023-10-17T00:28:16.387" v="9398" actId="47"/>
        <pc:sldMkLst>
          <pc:docMk/>
          <pc:sldMk cId="70841730" sldId="274"/>
        </pc:sldMkLst>
      </pc:sldChg>
      <pc:sldChg chg="addSp delSp modSp add mod modNotesTx">
        <pc:chgData name="Bush, Amy" userId="fb9da9a2-0790-4cec-9f86-78ad295bc099" providerId="ADAL" clId="{F75B8E53-03F8-41B0-B264-ECDF20285E7B}" dt="2023-10-14T20:06:41.470" v="2019" actId="27636"/>
        <pc:sldMkLst>
          <pc:docMk/>
          <pc:sldMk cId="3923907390" sldId="275"/>
        </pc:sldMkLst>
        <pc:spChg chg="mod">
          <ac:chgData name="Bush, Amy" userId="fb9da9a2-0790-4cec-9f86-78ad295bc099" providerId="ADAL" clId="{F75B8E53-03F8-41B0-B264-ECDF20285E7B}" dt="2023-10-14T20:06:41.470" v="2019" actId="27636"/>
          <ac:spMkLst>
            <pc:docMk/>
            <pc:sldMk cId="3923907390" sldId="275"/>
            <ac:spMk id="5" creationId="{00000000-0000-0000-0000-000000000000}"/>
          </ac:spMkLst>
        </pc:spChg>
        <pc:picChg chg="add del mod ord">
          <ac:chgData name="Bush, Amy" userId="fb9da9a2-0790-4cec-9f86-78ad295bc099" providerId="ADAL" clId="{F75B8E53-03F8-41B0-B264-ECDF20285E7B}" dt="2023-10-14T20:03:01.961" v="1926" actId="21"/>
          <ac:picMkLst>
            <pc:docMk/>
            <pc:sldMk cId="3923907390" sldId="275"/>
            <ac:picMk id="4" creationId="{4B791F0E-1681-0108-D1A8-67DD154FA438}"/>
          </ac:picMkLst>
        </pc:picChg>
      </pc:sldChg>
      <pc:sldChg chg="addSp modSp add mod modNotesTx">
        <pc:chgData name="Bush, Amy" userId="fb9da9a2-0790-4cec-9f86-78ad295bc099" providerId="ADAL" clId="{F75B8E53-03F8-41B0-B264-ECDF20285E7B}" dt="2023-10-14T20:09:43.946" v="2281" actId="20577"/>
        <pc:sldMkLst>
          <pc:docMk/>
          <pc:sldMk cId="3303617091" sldId="276"/>
        </pc:sldMkLst>
        <pc:spChg chg="mod">
          <ac:chgData name="Bush, Amy" userId="fb9da9a2-0790-4cec-9f86-78ad295bc099" providerId="ADAL" clId="{F75B8E53-03F8-41B0-B264-ECDF20285E7B}" dt="2023-10-14T20:09:00.363" v="2160" actId="20577"/>
          <ac:spMkLst>
            <pc:docMk/>
            <pc:sldMk cId="3303617091" sldId="276"/>
            <ac:spMk id="5" creationId="{00000000-0000-0000-0000-000000000000}"/>
          </ac:spMkLst>
        </pc:spChg>
        <pc:picChg chg="add mod">
          <ac:chgData name="Bush, Amy" userId="fb9da9a2-0790-4cec-9f86-78ad295bc099" providerId="ADAL" clId="{F75B8E53-03F8-41B0-B264-ECDF20285E7B}" dt="2023-10-14T20:04:49.898" v="1986" actId="1076"/>
          <ac:picMkLst>
            <pc:docMk/>
            <pc:sldMk cId="3303617091" sldId="276"/>
            <ac:picMk id="3" creationId="{8ACFADC3-A996-DE70-53C8-FD491CA36804}"/>
          </ac:picMkLst>
        </pc:picChg>
      </pc:sldChg>
      <pc:sldChg chg="addSp delSp modSp add mod modNotesTx">
        <pc:chgData name="Bush, Amy" userId="fb9da9a2-0790-4cec-9f86-78ad295bc099" providerId="ADAL" clId="{F75B8E53-03F8-41B0-B264-ECDF20285E7B}" dt="2023-10-14T22:13:00.053" v="5994" actId="20577"/>
        <pc:sldMkLst>
          <pc:docMk/>
          <pc:sldMk cId="2271437098" sldId="277"/>
        </pc:sldMkLst>
        <pc:spChg chg="add mod">
          <ac:chgData name="Bush, Amy" userId="fb9da9a2-0790-4cec-9f86-78ad295bc099" providerId="ADAL" clId="{F75B8E53-03F8-41B0-B264-ECDF20285E7B}" dt="2023-10-14T20:17:35.750" v="2405" actId="255"/>
          <ac:spMkLst>
            <pc:docMk/>
            <pc:sldMk cId="2271437098" sldId="277"/>
            <ac:spMk id="4" creationId="{5A3F86EE-BEBE-D85B-A10E-CC446BD348D2}"/>
          </ac:spMkLst>
        </pc:spChg>
        <pc:spChg chg="del mod">
          <ac:chgData name="Bush, Amy" userId="fb9da9a2-0790-4cec-9f86-78ad295bc099" providerId="ADAL" clId="{F75B8E53-03F8-41B0-B264-ECDF20285E7B}" dt="2023-10-14T20:10:05.098" v="2285" actId="478"/>
          <ac:spMkLst>
            <pc:docMk/>
            <pc:sldMk cId="2271437098" sldId="277"/>
            <ac:spMk id="5" creationId="{00000000-0000-0000-0000-000000000000}"/>
          </ac:spMkLst>
        </pc:spChg>
        <pc:picChg chg="del">
          <ac:chgData name="Bush, Amy" userId="fb9da9a2-0790-4cec-9f86-78ad295bc099" providerId="ADAL" clId="{F75B8E53-03F8-41B0-B264-ECDF20285E7B}" dt="2023-10-14T20:09:55.191" v="2283" actId="478"/>
          <ac:picMkLst>
            <pc:docMk/>
            <pc:sldMk cId="2271437098" sldId="277"/>
            <ac:picMk id="3" creationId="{8ACFADC3-A996-DE70-53C8-FD491CA36804}"/>
          </ac:picMkLst>
        </pc:picChg>
      </pc:sldChg>
      <pc:sldChg chg="modSp add mod modNotesTx">
        <pc:chgData name="Bush, Amy" userId="fb9da9a2-0790-4cec-9f86-78ad295bc099" providerId="ADAL" clId="{F75B8E53-03F8-41B0-B264-ECDF20285E7B}" dt="2023-10-14T22:15:42.914" v="5997" actId="20577"/>
        <pc:sldMkLst>
          <pc:docMk/>
          <pc:sldMk cId="3749276332" sldId="278"/>
        </pc:sldMkLst>
        <pc:spChg chg="mod">
          <ac:chgData name="Bush, Amy" userId="fb9da9a2-0790-4cec-9f86-78ad295bc099" providerId="ADAL" clId="{F75B8E53-03F8-41B0-B264-ECDF20285E7B}" dt="2023-10-14T22:15:09.665" v="5995" actId="20577"/>
          <ac:spMkLst>
            <pc:docMk/>
            <pc:sldMk cId="3749276332" sldId="278"/>
            <ac:spMk id="4" creationId="{5A3F86EE-BEBE-D85B-A10E-CC446BD348D2}"/>
          </ac:spMkLst>
        </pc:spChg>
      </pc:sldChg>
      <pc:sldChg chg="modSp add mod modNotesTx">
        <pc:chgData name="Bush, Amy" userId="fb9da9a2-0790-4cec-9f86-78ad295bc099" providerId="ADAL" clId="{F75B8E53-03F8-41B0-B264-ECDF20285E7B}" dt="2023-10-14T22:17:09.751" v="6066" actId="20577"/>
        <pc:sldMkLst>
          <pc:docMk/>
          <pc:sldMk cId="1770755746" sldId="279"/>
        </pc:sldMkLst>
        <pc:spChg chg="mod">
          <ac:chgData name="Bush, Amy" userId="fb9da9a2-0790-4cec-9f86-78ad295bc099" providerId="ADAL" clId="{F75B8E53-03F8-41B0-B264-ECDF20285E7B}" dt="2023-10-14T22:17:09.751" v="6066" actId="20577"/>
          <ac:spMkLst>
            <pc:docMk/>
            <pc:sldMk cId="1770755746" sldId="279"/>
            <ac:spMk id="4" creationId="{5A3F86EE-BEBE-D85B-A10E-CC446BD348D2}"/>
          </ac:spMkLst>
        </pc:spChg>
      </pc:sldChg>
      <pc:sldChg chg="addSp delSp modSp add mod modNotesTx">
        <pc:chgData name="Bush, Amy" userId="fb9da9a2-0790-4cec-9f86-78ad295bc099" providerId="ADAL" clId="{F75B8E53-03F8-41B0-B264-ECDF20285E7B}" dt="2023-10-14T22:07:03.462" v="5521" actId="20577"/>
        <pc:sldMkLst>
          <pc:docMk/>
          <pc:sldMk cId="2062345883" sldId="280"/>
        </pc:sldMkLst>
        <pc:spChg chg="add mod">
          <ac:chgData name="Bush, Amy" userId="fb9da9a2-0790-4cec-9f86-78ad295bc099" providerId="ADAL" clId="{F75B8E53-03F8-41B0-B264-ECDF20285E7B}" dt="2023-10-14T22:06:24.533" v="5434" actId="20577"/>
          <ac:spMkLst>
            <pc:docMk/>
            <pc:sldMk cId="2062345883" sldId="280"/>
            <ac:spMk id="3" creationId="{AC7439DD-ED33-6123-CDDA-C8E7535AAFA5}"/>
          </ac:spMkLst>
        </pc:spChg>
        <pc:spChg chg="del mod">
          <ac:chgData name="Bush, Amy" userId="fb9da9a2-0790-4cec-9f86-78ad295bc099" providerId="ADAL" clId="{F75B8E53-03F8-41B0-B264-ECDF20285E7B}" dt="2023-10-14T20:47:49.721" v="4785"/>
          <ac:spMkLst>
            <pc:docMk/>
            <pc:sldMk cId="2062345883" sldId="280"/>
            <ac:spMk id="4" creationId="{5A3F86EE-BEBE-D85B-A10E-CC446BD348D2}"/>
          </ac:spMkLst>
        </pc:spChg>
      </pc:sldChg>
      <pc:sldChg chg="modSp add mod">
        <pc:chgData name="Bush, Amy" userId="fb9da9a2-0790-4cec-9f86-78ad295bc099" providerId="ADAL" clId="{F75B8E53-03F8-41B0-B264-ECDF20285E7B}" dt="2023-10-16T23:12:23.541" v="6270" actId="20577"/>
        <pc:sldMkLst>
          <pc:docMk/>
          <pc:sldMk cId="1967675155" sldId="281"/>
        </pc:sldMkLst>
        <pc:spChg chg="mod">
          <ac:chgData name="Bush, Amy" userId="fb9da9a2-0790-4cec-9f86-78ad295bc099" providerId="ADAL" clId="{F75B8E53-03F8-41B0-B264-ECDF20285E7B}" dt="2023-10-16T23:12:23.541" v="6270" actId="20577"/>
          <ac:spMkLst>
            <pc:docMk/>
            <pc:sldMk cId="1967675155" sldId="281"/>
            <ac:spMk id="5" creationId="{00000000-0000-0000-0000-000000000000}"/>
          </ac:spMkLst>
        </pc:spChg>
      </pc:sldChg>
      <pc:sldChg chg="addSp modSp add mod">
        <pc:chgData name="Bush, Amy" userId="fb9da9a2-0790-4cec-9f86-78ad295bc099" providerId="ADAL" clId="{F75B8E53-03F8-41B0-B264-ECDF20285E7B}" dt="2023-10-16T23:48:16.503" v="7425" actId="1076"/>
        <pc:sldMkLst>
          <pc:docMk/>
          <pc:sldMk cId="1754868000" sldId="282"/>
        </pc:sldMkLst>
        <pc:spChg chg="mod">
          <ac:chgData name="Bush, Amy" userId="fb9da9a2-0790-4cec-9f86-78ad295bc099" providerId="ADAL" clId="{F75B8E53-03F8-41B0-B264-ECDF20285E7B}" dt="2023-10-16T23:48:09.612" v="7424" actId="1076"/>
          <ac:spMkLst>
            <pc:docMk/>
            <pc:sldMk cId="1754868000" sldId="282"/>
            <ac:spMk id="5" creationId="{00000000-0000-0000-0000-000000000000}"/>
          </ac:spMkLst>
        </pc:spChg>
        <pc:graphicFrameChg chg="add mod modGraphic">
          <ac:chgData name="Bush, Amy" userId="fb9da9a2-0790-4cec-9f86-78ad295bc099" providerId="ADAL" clId="{F75B8E53-03F8-41B0-B264-ECDF20285E7B}" dt="2023-10-16T23:48:16.503" v="7425" actId="1076"/>
          <ac:graphicFrameMkLst>
            <pc:docMk/>
            <pc:sldMk cId="1754868000" sldId="282"/>
            <ac:graphicFrameMk id="2" creationId="{132FDFB0-545E-1B5E-40F0-3B8A5C27B4C8}"/>
          </ac:graphicFrameMkLst>
        </pc:graphicFrameChg>
      </pc:sldChg>
      <pc:sldChg chg="delSp modSp add mod modNotesTx">
        <pc:chgData name="Bush, Amy" userId="fb9da9a2-0790-4cec-9f86-78ad295bc099" providerId="ADAL" clId="{F75B8E53-03F8-41B0-B264-ECDF20285E7B}" dt="2023-10-16T23:58:19.830" v="7669" actId="20577"/>
        <pc:sldMkLst>
          <pc:docMk/>
          <pc:sldMk cId="1709511517" sldId="283"/>
        </pc:sldMkLst>
        <pc:spChg chg="mod">
          <ac:chgData name="Bush, Amy" userId="fb9da9a2-0790-4cec-9f86-78ad295bc099" providerId="ADAL" clId="{F75B8E53-03F8-41B0-B264-ECDF20285E7B}" dt="2023-10-16T23:57:38.388" v="7558" actId="313"/>
          <ac:spMkLst>
            <pc:docMk/>
            <pc:sldMk cId="1709511517" sldId="283"/>
            <ac:spMk id="5" creationId="{00000000-0000-0000-0000-000000000000}"/>
          </ac:spMkLst>
        </pc:spChg>
        <pc:graphicFrameChg chg="del">
          <ac:chgData name="Bush, Amy" userId="fb9da9a2-0790-4cec-9f86-78ad295bc099" providerId="ADAL" clId="{F75B8E53-03F8-41B0-B264-ECDF20285E7B}" dt="2023-10-16T23:49:10.611" v="7490" actId="478"/>
          <ac:graphicFrameMkLst>
            <pc:docMk/>
            <pc:sldMk cId="1709511517" sldId="283"/>
            <ac:graphicFrameMk id="2" creationId="{132FDFB0-545E-1B5E-40F0-3B8A5C27B4C8}"/>
          </ac:graphicFrameMkLst>
        </pc:graphicFrameChg>
      </pc:sldChg>
      <pc:sldChg chg="modSp add mod modNotesTx">
        <pc:chgData name="Bush, Amy" userId="fb9da9a2-0790-4cec-9f86-78ad295bc099" providerId="ADAL" clId="{F75B8E53-03F8-41B0-B264-ECDF20285E7B}" dt="2023-10-17T00:10:42.012" v="7952" actId="20577"/>
        <pc:sldMkLst>
          <pc:docMk/>
          <pc:sldMk cId="179648302" sldId="284"/>
        </pc:sldMkLst>
        <pc:spChg chg="mod">
          <ac:chgData name="Bush, Amy" userId="fb9da9a2-0790-4cec-9f86-78ad295bc099" providerId="ADAL" clId="{F75B8E53-03F8-41B0-B264-ECDF20285E7B}" dt="2023-10-17T00:10:28.018" v="7900" actId="20577"/>
          <ac:spMkLst>
            <pc:docMk/>
            <pc:sldMk cId="179648302" sldId="284"/>
            <ac:spMk id="3" creationId="{7F7CC744-E88C-11D9-8D3E-30BD2148F2FD}"/>
          </ac:spMkLst>
        </pc:spChg>
      </pc:sldChg>
      <pc:sldChg chg="modSp add mod modNotesTx">
        <pc:chgData name="Bush, Amy" userId="fb9da9a2-0790-4cec-9f86-78ad295bc099" providerId="ADAL" clId="{F75B8E53-03F8-41B0-B264-ECDF20285E7B}" dt="2023-10-17T00:17:13.168" v="8793" actId="20577"/>
        <pc:sldMkLst>
          <pc:docMk/>
          <pc:sldMk cId="3196583783" sldId="285"/>
        </pc:sldMkLst>
        <pc:spChg chg="mod">
          <ac:chgData name="Bush, Amy" userId="fb9da9a2-0790-4cec-9f86-78ad295bc099" providerId="ADAL" clId="{F75B8E53-03F8-41B0-B264-ECDF20285E7B}" dt="2023-10-17T00:13:33.609" v="8179" actId="20577"/>
          <ac:spMkLst>
            <pc:docMk/>
            <pc:sldMk cId="3196583783" sldId="285"/>
            <ac:spMk id="3" creationId="{7F7CC744-E88C-11D9-8D3E-30BD2148F2FD}"/>
          </ac:spMkLst>
        </pc:spChg>
      </pc:sldChg>
      <pc:sldChg chg="addSp modSp add mod modNotesTx">
        <pc:chgData name="Bush, Amy" userId="fb9da9a2-0790-4cec-9f86-78ad295bc099" providerId="ADAL" clId="{F75B8E53-03F8-41B0-B264-ECDF20285E7B}" dt="2023-10-17T00:26:21.405" v="9314" actId="20577"/>
        <pc:sldMkLst>
          <pc:docMk/>
          <pc:sldMk cId="2000563281" sldId="286"/>
        </pc:sldMkLst>
        <pc:spChg chg="mod">
          <ac:chgData name="Bush, Amy" userId="fb9da9a2-0790-4cec-9f86-78ad295bc099" providerId="ADAL" clId="{F75B8E53-03F8-41B0-B264-ECDF20285E7B}" dt="2023-10-17T00:26:21.405" v="9314" actId="20577"/>
          <ac:spMkLst>
            <pc:docMk/>
            <pc:sldMk cId="2000563281" sldId="286"/>
            <ac:spMk id="3" creationId="{7F7CC744-E88C-11D9-8D3E-30BD2148F2FD}"/>
          </ac:spMkLst>
        </pc:spChg>
        <pc:picChg chg="add mod">
          <ac:chgData name="Bush, Amy" userId="fb9da9a2-0790-4cec-9f86-78ad295bc099" providerId="ADAL" clId="{F75B8E53-03F8-41B0-B264-ECDF20285E7B}" dt="2023-10-17T00:22:53.723" v="9030" actId="1076"/>
          <ac:picMkLst>
            <pc:docMk/>
            <pc:sldMk cId="2000563281" sldId="286"/>
            <ac:picMk id="5" creationId="{BBFAD96B-F802-29F7-F948-70841F45DA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FA281-B002-479D-BF83-174028033BC6}"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40187-8FF1-4681-B006-4DB0FCC29BA9}" type="slidenum">
              <a:rPr lang="en-US" smtClean="0"/>
              <a:t>‹#›</a:t>
            </a:fld>
            <a:endParaRPr lang="en-US"/>
          </a:p>
        </p:txBody>
      </p:sp>
    </p:spTree>
    <p:extLst>
      <p:ext uri="{BB962C8B-B14F-4D97-AF65-F5344CB8AC3E}">
        <p14:creationId xmlns:p14="http://schemas.microsoft.com/office/powerpoint/2010/main" val="355628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give you 2 nearly identical clinical situations to consider as we go through the process of understanding how we should code HIE beyond the perinatal period.</a:t>
            </a:r>
          </a:p>
        </p:txBody>
      </p:sp>
      <p:sp>
        <p:nvSpPr>
          <p:cNvPr id="4" name="Slide Number Placeholder 3"/>
          <p:cNvSpPr>
            <a:spLocks noGrp="1"/>
          </p:cNvSpPr>
          <p:nvPr>
            <p:ph type="sldNum" sz="quarter" idx="5"/>
          </p:nvPr>
        </p:nvSpPr>
        <p:spPr/>
        <p:txBody>
          <a:bodyPr/>
          <a:lstStyle/>
          <a:p>
            <a:fld id="{AE340187-8FF1-4681-B006-4DB0FCC29BA9}" type="slidenum">
              <a:rPr lang="en-US" smtClean="0"/>
              <a:t>4</a:t>
            </a:fld>
            <a:endParaRPr lang="en-US"/>
          </a:p>
        </p:txBody>
      </p:sp>
    </p:spTree>
    <p:extLst>
      <p:ext uri="{BB962C8B-B14F-4D97-AF65-F5344CB8AC3E}">
        <p14:creationId xmlns:p14="http://schemas.microsoft.com/office/powerpoint/2010/main" val="2153202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line…..”addicted to”…..query </a:t>
            </a:r>
          </a:p>
        </p:txBody>
      </p:sp>
      <p:sp>
        <p:nvSpPr>
          <p:cNvPr id="4" name="Slide Number Placeholder 3"/>
          <p:cNvSpPr>
            <a:spLocks noGrp="1"/>
          </p:cNvSpPr>
          <p:nvPr>
            <p:ph type="sldNum" sz="quarter" idx="5"/>
          </p:nvPr>
        </p:nvSpPr>
        <p:spPr/>
        <p:txBody>
          <a:bodyPr/>
          <a:lstStyle/>
          <a:p>
            <a:fld id="{AE340187-8FF1-4681-B006-4DB0FCC29BA9}" type="slidenum">
              <a:rPr lang="en-US" smtClean="0"/>
              <a:t>18</a:t>
            </a:fld>
            <a:endParaRPr lang="en-US"/>
          </a:p>
        </p:txBody>
      </p:sp>
    </p:spTree>
    <p:extLst>
      <p:ext uri="{BB962C8B-B14F-4D97-AF65-F5344CB8AC3E}">
        <p14:creationId xmlns:p14="http://schemas.microsoft.com/office/powerpoint/2010/main" val="424095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line…..even though the criteria for reporting a diagnosis includes clinical evaluation, an extended length of stay, increased nursing care and monitoring….in this case whatever period of time your institution monitors, you do not have the ability to capture that extra time and the observational days…5, for example, simply yield a normal newborn DRG. In the same coding clinic, they also published that this code also applies when then is evidence of IUDE per the mother’s history but the infant had a negative UDS and was kept for observation.</a:t>
            </a:r>
          </a:p>
        </p:txBody>
      </p:sp>
      <p:sp>
        <p:nvSpPr>
          <p:cNvPr id="4" name="Slide Number Placeholder 3"/>
          <p:cNvSpPr>
            <a:spLocks noGrp="1"/>
          </p:cNvSpPr>
          <p:nvPr>
            <p:ph type="sldNum" sz="quarter" idx="5"/>
          </p:nvPr>
        </p:nvSpPr>
        <p:spPr/>
        <p:txBody>
          <a:bodyPr/>
          <a:lstStyle/>
          <a:p>
            <a:fld id="{AE340187-8FF1-4681-B006-4DB0FCC29BA9}" type="slidenum">
              <a:rPr lang="en-US" smtClean="0"/>
              <a:t>19</a:t>
            </a:fld>
            <a:endParaRPr lang="en-US"/>
          </a:p>
        </p:txBody>
      </p:sp>
    </p:spTree>
    <p:extLst>
      <p:ext uri="{BB962C8B-B14F-4D97-AF65-F5344CB8AC3E}">
        <p14:creationId xmlns:p14="http://schemas.microsoft.com/office/powerpoint/2010/main" val="172320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340187-8FF1-4681-B006-4DB0FCC29BA9}" type="slidenum">
              <a:rPr lang="en-US" smtClean="0"/>
              <a:t>20</a:t>
            </a:fld>
            <a:endParaRPr lang="en-US"/>
          </a:p>
        </p:txBody>
      </p:sp>
    </p:spTree>
    <p:extLst>
      <p:ext uri="{BB962C8B-B14F-4D97-AF65-F5344CB8AC3E}">
        <p14:creationId xmlns:p14="http://schemas.microsoft.com/office/powerpoint/2010/main" val="221137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forward contact information for speakers for next year. I currently have the first quarter speaker but would like some new fantastic speakers next year that come from all of you.</a:t>
            </a:r>
          </a:p>
        </p:txBody>
      </p:sp>
      <p:sp>
        <p:nvSpPr>
          <p:cNvPr id="4" name="Slide Number Placeholder 3"/>
          <p:cNvSpPr>
            <a:spLocks noGrp="1"/>
          </p:cNvSpPr>
          <p:nvPr>
            <p:ph type="sldNum" sz="quarter" idx="5"/>
          </p:nvPr>
        </p:nvSpPr>
        <p:spPr/>
        <p:txBody>
          <a:bodyPr/>
          <a:lstStyle/>
          <a:p>
            <a:fld id="{AE340187-8FF1-4681-B006-4DB0FCC29BA9}" type="slidenum">
              <a:rPr lang="en-US" smtClean="0"/>
              <a:t>21</a:t>
            </a:fld>
            <a:endParaRPr lang="en-US"/>
          </a:p>
        </p:txBody>
      </p:sp>
    </p:spTree>
    <p:extLst>
      <p:ext uri="{BB962C8B-B14F-4D97-AF65-F5344CB8AC3E}">
        <p14:creationId xmlns:p14="http://schemas.microsoft.com/office/powerpoint/2010/main" val="191933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historical context is helpful to gain perspective on what things meant at a point in time when they were changed in comparison to now.</a:t>
            </a:r>
          </a:p>
          <a:p>
            <a:r>
              <a:rPr lang="en-US" dirty="0"/>
              <a:t>Interestingly, in this coding clinic, it outlines the coding path at the time in ICD-9 which is interesting because the codes were originally nested under Intrauterine hypoxia and birth asphyxia. </a:t>
            </a:r>
          </a:p>
        </p:txBody>
      </p:sp>
      <p:sp>
        <p:nvSpPr>
          <p:cNvPr id="4" name="Slide Number Placeholder 3"/>
          <p:cNvSpPr>
            <a:spLocks noGrp="1"/>
          </p:cNvSpPr>
          <p:nvPr>
            <p:ph type="sldNum" sz="quarter" idx="5"/>
          </p:nvPr>
        </p:nvSpPr>
        <p:spPr/>
        <p:txBody>
          <a:bodyPr/>
          <a:lstStyle/>
          <a:p>
            <a:fld id="{AE340187-8FF1-4681-B006-4DB0FCC29BA9}" type="slidenum">
              <a:rPr lang="en-US" smtClean="0"/>
              <a:t>5</a:t>
            </a:fld>
            <a:endParaRPr lang="en-US"/>
          </a:p>
        </p:txBody>
      </p:sp>
    </p:spTree>
    <p:extLst>
      <p:ext uri="{BB962C8B-B14F-4D97-AF65-F5344CB8AC3E}">
        <p14:creationId xmlns:p14="http://schemas.microsoft.com/office/powerpoint/2010/main" val="195095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not being considered as these codes were being changed to provide more specificity.</a:t>
            </a:r>
          </a:p>
        </p:txBody>
      </p:sp>
      <p:sp>
        <p:nvSpPr>
          <p:cNvPr id="4" name="Slide Number Placeholder 3"/>
          <p:cNvSpPr>
            <a:spLocks noGrp="1"/>
          </p:cNvSpPr>
          <p:nvPr>
            <p:ph type="sldNum" sz="quarter" idx="5"/>
          </p:nvPr>
        </p:nvSpPr>
        <p:spPr/>
        <p:txBody>
          <a:bodyPr/>
          <a:lstStyle/>
          <a:p>
            <a:fld id="{AE340187-8FF1-4681-B006-4DB0FCC29BA9}" type="slidenum">
              <a:rPr lang="en-US" smtClean="0"/>
              <a:t>6</a:t>
            </a:fld>
            <a:endParaRPr lang="en-US"/>
          </a:p>
        </p:txBody>
      </p:sp>
    </p:spTree>
    <p:extLst>
      <p:ext uri="{BB962C8B-B14F-4D97-AF65-F5344CB8AC3E}">
        <p14:creationId xmlns:p14="http://schemas.microsoft.com/office/powerpoint/2010/main" val="316898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not being considered as these codes were being changed to provide more specificity. Also interesting to point out the original study was on term or near term infants whereas we diagnose preterm infants now with HIE.</a:t>
            </a:r>
          </a:p>
        </p:txBody>
      </p:sp>
      <p:sp>
        <p:nvSpPr>
          <p:cNvPr id="4" name="Slide Number Placeholder 3"/>
          <p:cNvSpPr>
            <a:spLocks noGrp="1"/>
          </p:cNvSpPr>
          <p:nvPr>
            <p:ph type="sldNum" sz="quarter" idx="5"/>
          </p:nvPr>
        </p:nvSpPr>
        <p:spPr/>
        <p:txBody>
          <a:bodyPr/>
          <a:lstStyle/>
          <a:p>
            <a:fld id="{AE340187-8FF1-4681-B006-4DB0FCC29BA9}" type="slidenum">
              <a:rPr lang="en-US" smtClean="0"/>
              <a:t>7</a:t>
            </a:fld>
            <a:endParaRPr lang="en-US"/>
          </a:p>
        </p:txBody>
      </p:sp>
    </p:spTree>
    <p:extLst>
      <p:ext uri="{BB962C8B-B14F-4D97-AF65-F5344CB8AC3E}">
        <p14:creationId xmlns:p14="http://schemas.microsoft.com/office/powerpoint/2010/main" val="370760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perspective on the Sarnat scale, how do you feel about HIE as a diagnosis that is carried through a person’s life given that is limited in its scope? Also mentioned in the article was that other attempts have been made at scales used for the diagnostic purposes that might more specifically direct treatment; however, Sarnat remains the tool used and the one which we use to relate specificity in coding and query. This is an excellent article- I encourage everyone to read it. This article also notes that timing of the application of the criteria is important as the small number of infants in the study demonstrated passing through other categories when reassessed over time. This seems to suggest that the determination of severity of HIE is based on a point in time using a criteria. Therefore, coding HIE with specificity throughout the life of the person would not be appropriate. But the question remains, do we code HIE throughout the life of the individual.</a:t>
            </a:r>
          </a:p>
        </p:txBody>
      </p:sp>
      <p:sp>
        <p:nvSpPr>
          <p:cNvPr id="4" name="Slide Number Placeholder 3"/>
          <p:cNvSpPr>
            <a:spLocks noGrp="1"/>
          </p:cNvSpPr>
          <p:nvPr>
            <p:ph type="sldNum" sz="quarter" idx="5"/>
          </p:nvPr>
        </p:nvSpPr>
        <p:spPr/>
        <p:txBody>
          <a:bodyPr/>
          <a:lstStyle/>
          <a:p>
            <a:fld id="{AE340187-8FF1-4681-B006-4DB0FCC29BA9}" type="slidenum">
              <a:rPr lang="en-US" smtClean="0"/>
              <a:t>8</a:t>
            </a:fld>
            <a:endParaRPr lang="en-US"/>
          </a:p>
        </p:txBody>
      </p:sp>
    </p:spTree>
    <p:extLst>
      <p:ext uri="{BB962C8B-B14F-4D97-AF65-F5344CB8AC3E}">
        <p14:creationId xmlns:p14="http://schemas.microsoft.com/office/powerpoint/2010/main" val="383067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made here is that a condition that arises during the perinatal period that is treated and resolved should not be coded with a P code simply because it FIRST occurred during the perinatal period which seems obvious. However, we still only have the guideline for guidance in this matter and the documentation from the provider. </a:t>
            </a:r>
          </a:p>
          <a:p>
            <a:r>
              <a:rPr lang="en-US" dirty="0"/>
              <a:t>The last points were referenced from the hiehelpcenter.org</a:t>
            </a:r>
          </a:p>
          <a:p>
            <a:endParaRPr lang="en-US" dirty="0"/>
          </a:p>
        </p:txBody>
      </p:sp>
      <p:sp>
        <p:nvSpPr>
          <p:cNvPr id="4" name="Slide Number Placeholder 3"/>
          <p:cNvSpPr>
            <a:spLocks noGrp="1"/>
          </p:cNvSpPr>
          <p:nvPr>
            <p:ph type="sldNum" sz="quarter" idx="5"/>
          </p:nvPr>
        </p:nvSpPr>
        <p:spPr/>
        <p:txBody>
          <a:bodyPr/>
          <a:lstStyle/>
          <a:p>
            <a:fld id="{AE340187-8FF1-4681-B006-4DB0FCC29BA9}" type="slidenum">
              <a:rPr lang="en-US" smtClean="0"/>
              <a:t>9</a:t>
            </a:fld>
            <a:endParaRPr lang="en-US"/>
          </a:p>
        </p:txBody>
      </p:sp>
    </p:spTree>
    <p:extLst>
      <p:ext uri="{BB962C8B-B14F-4D97-AF65-F5344CB8AC3E}">
        <p14:creationId xmlns:p14="http://schemas.microsoft.com/office/powerpoint/2010/main" val="133328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other suggestions do you have in regard to this complex topic?</a:t>
            </a:r>
          </a:p>
        </p:txBody>
      </p:sp>
      <p:sp>
        <p:nvSpPr>
          <p:cNvPr id="4" name="Slide Number Placeholder 3"/>
          <p:cNvSpPr>
            <a:spLocks noGrp="1"/>
          </p:cNvSpPr>
          <p:nvPr>
            <p:ph type="sldNum" sz="quarter" idx="5"/>
          </p:nvPr>
        </p:nvSpPr>
        <p:spPr/>
        <p:txBody>
          <a:bodyPr/>
          <a:lstStyle/>
          <a:p>
            <a:fld id="{AE340187-8FF1-4681-B006-4DB0FCC29BA9}" type="slidenum">
              <a:rPr lang="en-US" smtClean="0"/>
              <a:t>10</a:t>
            </a:fld>
            <a:endParaRPr lang="en-US"/>
          </a:p>
        </p:txBody>
      </p:sp>
    </p:spTree>
    <p:extLst>
      <p:ext uri="{BB962C8B-B14F-4D97-AF65-F5344CB8AC3E}">
        <p14:creationId xmlns:p14="http://schemas.microsoft.com/office/powerpoint/2010/main" val="4224423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is….it depends who you are, where you work, and how you use the data and for what objective. </a:t>
            </a:r>
          </a:p>
        </p:txBody>
      </p:sp>
      <p:sp>
        <p:nvSpPr>
          <p:cNvPr id="4" name="Slide Number Placeholder 3"/>
          <p:cNvSpPr>
            <a:spLocks noGrp="1"/>
          </p:cNvSpPr>
          <p:nvPr>
            <p:ph type="sldNum" sz="quarter" idx="5"/>
          </p:nvPr>
        </p:nvSpPr>
        <p:spPr/>
        <p:txBody>
          <a:bodyPr/>
          <a:lstStyle/>
          <a:p>
            <a:fld id="{AE340187-8FF1-4681-B006-4DB0FCC29BA9}" type="slidenum">
              <a:rPr lang="en-US" smtClean="0"/>
              <a:t>15</a:t>
            </a:fld>
            <a:endParaRPr lang="en-US"/>
          </a:p>
        </p:txBody>
      </p:sp>
    </p:spTree>
    <p:extLst>
      <p:ext uri="{BB962C8B-B14F-4D97-AF65-F5344CB8AC3E}">
        <p14:creationId xmlns:p14="http://schemas.microsoft.com/office/powerpoint/2010/main" val="333491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UDS+, no symptoms, code newborn affected by code…</a:t>
            </a:r>
          </a:p>
        </p:txBody>
      </p:sp>
      <p:sp>
        <p:nvSpPr>
          <p:cNvPr id="4" name="Slide Number Placeholder 3"/>
          <p:cNvSpPr>
            <a:spLocks noGrp="1"/>
          </p:cNvSpPr>
          <p:nvPr>
            <p:ph type="sldNum" sz="quarter" idx="5"/>
          </p:nvPr>
        </p:nvSpPr>
        <p:spPr/>
        <p:txBody>
          <a:bodyPr/>
          <a:lstStyle/>
          <a:p>
            <a:fld id="{AE340187-8FF1-4681-B006-4DB0FCC29BA9}" type="slidenum">
              <a:rPr lang="en-US" smtClean="0"/>
              <a:t>17</a:t>
            </a:fld>
            <a:endParaRPr lang="en-US"/>
          </a:p>
        </p:txBody>
      </p:sp>
    </p:spTree>
    <p:extLst>
      <p:ext uri="{BB962C8B-B14F-4D97-AF65-F5344CB8AC3E}">
        <p14:creationId xmlns:p14="http://schemas.microsoft.com/office/powerpoint/2010/main" val="251380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6A3298-3CB4-4857-BF27-111CA48C0399}"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317955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A3298-3CB4-4857-BF27-111CA48C0399}"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148998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A3298-3CB4-4857-BF27-111CA48C0399}"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170182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63"/>
            <a:ext cx="9144000" cy="2387601"/>
          </a:xfrm>
        </p:spPr>
        <p:txBody>
          <a:bodyPr anchor="b"/>
          <a:lstStyle>
            <a:lvl1pPr algn="ctr">
              <a:defRPr sz="6167"/>
            </a:lvl1pPr>
          </a:lstStyle>
          <a:p>
            <a:r>
              <a:rPr lang="en-US"/>
              <a:t>Click to edit Master title style</a:t>
            </a:r>
            <a:endParaRPr lang="en-US" dirty="0"/>
          </a:p>
        </p:txBody>
      </p:sp>
      <p:sp>
        <p:nvSpPr>
          <p:cNvPr id="3" name="Subtitle 2"/>
          <p:cNvSpPr>
            <a:spLocks noGrp="1"/>
          </p:cNvSpPr>
          <p:nvPr>
            <p:ph type="subTitle" idx="1"/>
          </p:nvPr>
        </p:nvSpPr>
        <p:spPr>
          <a:xfrm>
            <a:off x="1524002" y="3602038"/>
            <a:ext cx="9144000" cy="1655763"/>
          </a:xfrm>
        </p:spPr>
        <p:txBody>
          <a:bodyPr/>
          <a:lstStyle>
            <a:lvl1pPr marL="0" indent="0" algn="ctr">
              <a:buNone/>
              <a:defRPr sz="2333"/>
            </a:lvl1pPr>
            <a:lvl2pPr marL="466256" indent="0" algn="ctr">
              <a:buNone/>
              <a:defRPr sz="2167"/>
            </a:lvl2pPr>
            <a:lvl3pPr marL="932512" indent="0" algn="ctr">
              <a:buNone/>
              <a:defRPr sz="1833"/>
            </a:lvl3pPr>
            <a:lvl4pPr marL="1398770" indent="0" algn="ctr">
              <a:buNone/>
              <a:defRPr sz="1667"/>
            </a:lvl4pPr>
            <a:lvl5pPr marL="1865027" indent="0" algn="ctr">
              <a:buNone/>
              <a:defRPr sz="1667"/>
            </a:lvl5pPr>
            <a:lvl6pPr marL="2331283" indent="0" algn="ctr">
              <a:buNone/>
              <a:defRPr sz="1667"/>
            </a:lvl6pPr>
            <a:lvl7pPr marL="2797539" indent="0" algn="ctr">
              <a:buNone/>
              <a:defRPr sz="1667"/>
            </a:lvl7pPr>
            <a:lvl8pPr marL="3263797" indent="0" algn="ctr">
              <a:buNone/>
              <a:defRPr sz="1667"/>
            </a:lvl8pPr>
            <a:lvl9pPr marL="3730053" indent="0" algn="ctr">
              <a:buNone/>
              <a:defRPr sz="16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081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377073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6"/>
          </a:xfrm>
        </p:spPr>
        <p:txBody>
          <a:bodyPr anchor="b"/>
          <a:lstStyle>
            <a:lvl1pPr>
              <a:defRPr sz="6167"/>
            </a:lvl1pPr>
          </a:lstStyle>
          <a:p>
            <a:r>
              <a:rPr lang="en-US"/>
              <a:t>Click to edit Master title style</a:t>
            </a:r>
            <a:endParaRPr lang="en-US" dirty="0"/>
          </a:p>
        </p:txBody>
      </p:sp>
      <p:sp>
        <p:nvSpPr>
          <p:cNvPr id="3" name="Text Placeholder 2"/>
          <p:cNvSpPr>
            <a:spLocks noGrp="1"/>
          </p:cNvSpPr>
          <p:nvPr>
            <p:ph type="body" idx="1"/>
          </p:nvPr>
        </p:nvSpPr>
        <p:spPr>
          <a:xfrm>
            <a:off x="831852" y="4589468"/>
            <a:ext cx="10515600" cy="1500187"/>
          </a:xfrm>
        </p:spPr>
        <p:txBody>
          <a:bodyPr/>
          <a:lstStyle>
            <a:lvl1pPr marL="0" indent="0">
              <a:buNone/>
              <a:defRPr sz="2333">
                <a:solidFill>
                  <a:schemeClr val="tx1">
                    <a:tint val="75000"/>
                  </a:schemeClr>
                </a:solidFill>
              </a:defRPr>
            </a:lvl1pPr>
            <a:lvl2pPr marL="466256" indent="0">
              <a:buNone/>
              <a:defRPr sz="2167">
                <a:solidFill>
                  <a:schemeClr val="tx1">
                    <a:tint val="75000"/>
                  </a:schemeClr>
                </a:solidFill>
              </a:defRPr>
            </a:lvl2pPr>
            <a:lvl3pPr marL="932512" indent="0">
              <a:buNone/>
              <a:defRPr sz="1833">
                <a:solidFill>
                  <a:schemeClr val="tx1">
                    <a:tint val="75000"/>
                  </a:schemeClr>
                </a:solidFill>
              </a:defRPr>
            </a:lvl3pPr>
            <a:lvl4pPr marL="1398770" indent="0">
              <a:buNone/>
              <a:defRPr sz="1667">
                <a:solidFill>
                  <a:schemeClr val="tx1">
                    <a:tint val="75000"/>
                  </a:schemeClr>
                </a:solidFill>
              </a:defRPr>
            </a:lvl4pPr>
            <a:lvl5pPr marL="1865027" indent="0">
              <a:buNone/>
              <a:defRPr sz="1667">
                <a:solidFill>
                  <a:schemeClr val="tx1">
                    <a:tint val="75000"/>
                  </a:schemeClr>
                </a:solidFill>
              </a:defRPr>
            </a:lvl5pPr>
            <a:lvl6pPr marL="2331283" indent="0">
              <a:buNone/>
              <a:defRPr sz="1667">
                <a:solidFill>
                  <a:schemeClr val="tx1">
                    <a:tint val="75000"/>
                  </a:schemeClr>
                </a:solidFill>
              </a:defRPr>
            </a:lvl6pPr>
            <a:lvl7pPr marL="2797539" indent="0">
              <a:buNone/>
              <a:defRPr sz="1667">
                <a:solidFill>
                  <a:schemeClr val="tx1">
                    <a:tint val="75000"/>
                  </a:schemeClr>
                </a:solidFill>
              </a:defRPr>
            </a:lvl7pPr>
            <a:lvl8pPr marL="3263797" indent="0">
              <a:buNone/>
              <a:defRPr sz="1667">
                <a:solidFill>
                  <a:schemeClr val="tx1">
                    <a:tint val="75000"/>
                  </a:schemeClr>
                </a:solidFill>
              </a:defRPr>
            </a:lvl8pPr>
            <a:lvl9pPr marL="3730053" indent="0">
              <a:buNone/>
              <a:defRPr sz="16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63CA4-42CB-AA4A-9FAE-F706C47A8902}"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835657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2" y="1825624"/>
            <a:ext cx="5181600" cy="4351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2" y="1825624"/>
            <a:ext cx="5181600" cy="4351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263CA4-42CB-AA4A-9FAE-F706C47A8902}"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3610103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6"/>
            <a:ext cx="5157787" cy="823913"/>
          </a:xfrm>
        </p:spPr>
        <p:txBody>
          <a:bodyPr anchor="b"/>
          <a:lstStyle>
            <a:lvl1pPr marL="0" indent="0">
              <a:buNone/>
              <a:defRPr sz="2333" b="1"/>
            </a:lvl1pPr>
            <a:lvl2pPr marL="466256" indent="0">
              <a:buNone/>
              <a:defRPr sz="2167" b="1"/>
            </a:lvl2pPr>
            <a:lvl3pPr marL="932512" indent="0">
              <a:buNone/>
              <a:defRPr sz="1833" b="1"/>
            </a:lvl3pPr>
            <a:lvl4pPr marL="1398770" indent="0">
              <a:buNone/>
              <a:defRPr sz="1667" b="1"/>
            </a:lvl4pPr>
            <a:lvl5pPr marL="1865027" indent="0">
              <a:buNone/>
              <a:defRPr sz="1667" b="1"/>
            </a:lvl5pPr>
            <a:lvl6pPr marL="2331283" indent="0">
              <a:buNone/>
              <a:defRPr sz="1667" b="1"/>
            </a:lvl6pPr>
            <a:lvl7pPr marL="2797539" indent="0">
              <a:buNone/>
              <a:defRPr sz="1667" b="1"/>
            </a:lvl7pPr>
            <a:lvl8pPr marL="3263797" indent="0">
              <a:buNone/>
              <a:defRPr sz="1667" b="1"/>
            </a:lvl8pPr>
            <a:lvl9pPr marL="3730053" indent="0">
              <a:buNone/>
              <a:defRPr sz="1667" b="1"/>
            </a:lvl9pPr>
          </a:lstStyle>
          <a:p>
            <a:pPr lvl="0"/>
            <a:r>
              <a:rPr lang="en-US"/>
              <a:t>Click to edit Master text styles</a:t>
            </a:r>
          </a:p>
        </p:txBody>
      </p:sp>
      <p:sp>
        <p:nvSpPr>
          <p:cNvPr id="4" name="Content Placeholder 3"/>
          <p:cNvSpPr>
            <a:spLocks noGrp="1"/>
          </p:cNvSpPr>
          <p:nvPr>
            <p:ph sz="half" idx="2"/>
          </p:nvPr>
        </p:nvSpPr>
        <p:spPr>
          <a:xfrm>
            <a:off x="839790"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6"/>
            <a:ext cx="5183188" cy="823913"/>
          </a:xfrm>
        </p:spPr>
        <p:txBody>
          <a:bodyPr anchor="b"/>
          <a:lstStyle>
            <a:lvl1pPr marL="0" indent="0">
              <a:buNone/>
              <a:defRPr sz="2333" b="1"/>
            </a:lvl1pPr>
            <a:lvl2pPr marL="466256" indent="0">
              <a:buNone/>
              <a:defRPr sz="2167" b="1"/>
            </a:lvl2pPr>
            <a:lvl3pPr marL="932512" indent="0">
              <a:buNone/>
              <a:defRPr sz="1833" b="1"/>
            </a:lvl3pPr>
            <a:lvl4pPr marL="1398770" indent="0">
              <a:buNone/>
              <a:defRPr sz="1667" b="1"/>
            </a:lvl4pPr>
            <a:lvl5pPr marL="1865027" indent="0">
              <a:buNone/>
              <a:defRPr sz="1667" b="1"/>
            </a:lvl5pPr>
            <a:lvl6pPr marL="2331283" indent="0">
              <a:buNone/>
              <a:defRPr sz="1667" b="1"/>
            </a:lvl6pPr>
            <a:lvl7pPr marL="2797539" indent="0">
              <a:buNone/>
              <a:defRPr sz="1667" b="1"/>
            </a:lvl7pPr>
            <a:lvl8pPr marL="3263797" indent="0">
              <a:buNone/>
              <a:defRPr sz="1667" b="1"/>
            </a:lvl8pPr>
            <a:lvl9pPr marL="3730053" indent="0">
              <a:buNone/>
              <a:defRPr sz="1667" b="1"/>
            </a:lvl9pPr>
          </a:lstStyle>
          <a:p>
            <a:pPr lvl="0"/>
            <a:r>
              <a:rPr lang="en-US"/>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263CA4-42CB-AA4A-9FAE-F706C47A8902}"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962660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263CA4-42CB-AA4A-9FAE-F706C47A8902}"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735280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63CA4-42CB-AA4A-9FAE-F706C47A8902}"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799058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333"/>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6"/>
          </a:xfrm>
        </p:spPr>
        <p:txBody>
          <a:bodyPr/>
          <a:lstStyle>
            <a:lvl1pPr>
              <a:defRPr sz="3333"/>
            </a:lvl1pPr>
            <a:lvl2pPr>
              <a:defRPr sz="2833"/>
            </a:lvl2pPr>
            <a:lvl3pPr>
              <a:defRPr sz="2333"/>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9"/>
          </a:xfrm>
        </p:spPr>
        <p:txBody>
          <a:bodyPr/>
          <a:lstStyle>
            <a:lvl1pPr marL="0" indent="0">
              <a:buNone/>
              <a:defRPr sz="1667"/>
            </a:lvl1pPr>
            <a:lvl2pPr marL="466256" indent="0">
              <a:buNone/>
              <a:defRPr sz="1500"/>
            </a:lvl2pPr>
            <a:lvl3pPr marL="932512" indent="0">
              <a:buNone/>
              <a:defRPr sz="1167"/>
            </a:lvl3pPr>
            <a:lvl4pPr marL="1398770" indent="0">
              <a:buNone/>
              <a:defRPr sz="1000"/>
            </a:lvl4pPr>
            <a:lvl5pPr marL="1865027" indent="0">
              <a:buNone/>
              <a:defRPr sz="1000"/>
            </a:lvl5pPr>
            <a:lvl6pPr marL="2331283" indent="0">
              <a:buNone/>
              <a:defRPr sz="1000"/>
            </a:lvl6pPr>
            <a:lvl7pPr marL="2797539" indent="0">
              <a:buNone/>
              <a:defRPr sz="1000"/>
            </a:lvl7pPr>
            <a:lvl8pPr marL="3263797" indent="0">
              <a:buNone/>
              <a:defRPr sz="1000"/>
            </a:lvl8pPr>
            <a:lvl9pPr marL="373005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29384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A3298-3CB4-4857-BF27-111CA48C0399}"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4095363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333"/>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6"/>
          </a:xfrm>
        </p:spPr>
        <p:txBody>
          <a:bodyPr anchor="t"/>
          <a:lstStyle>
            <a:lvl1pPr marL="0" indent="0">
              <a:buNone/>
              <a:defRPr sz="3333"/>
            </a:lvl1pPr>
            <a:lvl2pPr marL="466256" indent="0">
              <a:buNone/>
              <a:defRPr sz="2833"/>
            </a:lvl2pPr>
            <a:lvl3pPr marL="932512" indent="0">
              <a:buNone/>
              <a:defRPr sz="2333"/>
            </a:lvl3pPr>
            <a:lvl4pPr marL="1398770" indent="0">
              <a:buNone/>
              <a:defRPr sz="2167"/>
            </a:lvl4pPr>
            <a:lvl5pPr marL="1865027" indent="0">
              <a:buNone/>
              <a:defRPr sz="2167"/>
            </a:lvl5pPr>
            <a:lvl6pPr marL="2331283" indent="0">
              <a:buNone/>
              <a:defRPr sz="2167"/>
            </a:lvl6pPr>
            <a:lvl7pPr marL="2797539" indent="0">
              <a:buNone/>
              <a:defRPr sz="2167"/>
            </a:lvl7pPr>
            <a:lvl8pPr marL="3263797" indent="0">
              <a:buNone/>
              <a:defRPr sz="2167"/>
            </a:lvl8pPr>
            <a:lvl9pPr marL="3730053" indent="0">
              <a:buNone/>
              <a:defRPr sz="2167"/>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3"/>
            <a:ext cx="3932237" cy="3811589"/>
          </a:xfrm>
        </p:spPr>
        <p:txBody>
          <a:bodyPr/>
          <a:lstStyle>
            <a:lvl1pPr marL="0" indent="0">
              <a:buNone/>
              <a:defRPr sz="1667"/>
            </a:lvl1pPr>
            <a:lvl2pPr marL="466256" indent="0">
              <a:buNone/>
              <a:defRPr sz="1500"/>
            </a:lvl2pPr>
            <a:lvl3pPr marL="932512" indent="0">
              <a:buNone/>
              <a:defRPr sz="1167"/>
            </a:lvl3pPr>
            <a:lvl4pPr marL="1398770" indent="0">
              <a:buNone/>
              <a:defRPr sz="1000"/>
            </a:lvl4pPr>
            <a:lvl5pPr marL="1865027" indent="0">
              <a:buNone/>
              <a:defRPr sz="1000"/>
            </a:lvl5pPr>
            <a:lvl6pPr marL="2331283" indent="0">
              <a:buNone/>
              <a:defRPr sz="1000"/>
            </a:lvl6pPr>
            <a:lvl7pPr marL="2797539" indent="0">
              <a:buNone/>
              <a:defRPr sz="1000"/>
            </a:lvl7pPr>
            <a:lvl8pPr marL="3263797" indent="0">
              <a:buNone/>
              <a:defRPr sz="1000"/>
            </a:lvl8pPr>
            <a:lvl9pPr marL="373005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625144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912526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5"/>
            <a:ext cx="2628898" cy="58118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63CA4-42CB-AA4A-9FAE-F706C47A8902}"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2529643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219200" y="304801"/>
            <a:ext cx="4368800" cy="3124200"/>
          </a:xfrm>
        </p:spPr>
        <p:txBody>
          <a:bodyPr/>
          <a:lstStyle>
            <a:lvl1pPr>
              <a:defRPr sz="2593"/>
            </a:lvl1pPr>
            <a:lvl2pPr>
              <a:defRPr sz="2288"/>
            </a:lvl2pPr>
            <a:lvl3pPr>
              <a:defRPr sz="1830"/>
            </a:lvl3pPr>
            <a:lvl4pPr>
              <a:defRPr sz="1830"/>
            </a:lvl4pPr>
            <a:lvl5pPr>
              <a:defRPr sz="1830"/>
            </a:lvl5pPr>
            <a:lvl6pPr>
              <a:defRPr sz="1830"/>
            </a:lvl6pPr>
            <a:lvl7pPr>
              <a:defRPr sz="1830"/>
            </a:lvl7pPr>
            <a:lvl8pPr>
              <a:defRPr sz="1830"/>
            </a:lvl8pPr>
            <a:lvl9pPr>
              <a:defRPr sz="1830"/>
            </a:lvl9pPr>
          </a:lstStyle>
          <a:p>
            <a:pPr lvl="0"/>
            <a:r>
              <a:rPr lang="en-US" dirty="0"/>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1830"/>
            </a:lvl1pPr>
            <a:lvl2pPr>
              <a:defRPr sz="2288"/>
            </a:lvl2pPr>
            <a:lvl3pPr>
              <a:defRPr sz="1830"/>
            </a:lvl3pPr>
            <a:lvl4pPr>
              <a:defRPr sz="1830"/>
            </a:lvl4pPr>
            <a:lvl5pPr>
              <a:defRPr sz="1830"/>
            </a:lvl5pPr>
            <a:lvl6pPr>
              <a:defRPr sz="1830"/>
            </a:lvl6pPr>
            <a:lvl7pPr>
              <a:defRPr sz="1830"/>
            </a:lvl7pPr>
            <a:lvl8pPr>
              <a:defRPr sz="1830"/>
            </a:lvl8pPr>
            <a:lvl9pPr>
              <a:defRPr sz="1830"/>
            </a:lvl9pPr>
          </a:lstStyle>
          <a:p>
            <a:pPr lvl="0"/>
            <a:r>
              <a:rPr lang="en-US" dirty="0"/>
              <a:t>Click to edit Master text styles</a:t>
            </a:r>
          </a:p>
        </p:txBody>
      </p:sp>
      <p:sp>
        <p:nvSpPr>
          <p:cNvPr id="9" name="Content Placeholder 2"/>
          <p:cNvSpPr>
            <a:spLocks noGrp="1"/>
          </p:cNvSpPr>
          <p:nvPr>
            <p:ph sz="half" idx="14"/>
          </p:nvPr>
        </p:nvSpPr>
        <p:spPr>
          <a:xfrm>
            <a:off x="1219200" y="3429003"/>
            <a:ext cx="4368800" cy="3047999"/>
          </a:xfrm>
        </p:spPr>
        <p:txBody>
          <a:bodyPr/>
          <a:lstStyle>
            <a:lvl1pPr>
              <a:defRPr sz="2593"/>
            </a:lvl1pPr>
            <a:lvl2pPr>
              <a:defRPr sz="2288"/>
            </a:lvl2pPr>
            <a:lvl3pPr>
              <a:defRPr sz="1830"/>
            </a:lvl3pPr>
            <a:lvl4pPr>
              <a:defRPr sz="1830"/>
            </a:lvl4pPr>
            <a:lvl5pPr>
              <a:defRPr sz="1830"/>
            </a:lvl5pPr>
            <a:lvl6pPr>
              <a:defRPr sz="1830"/>
            </a:lvl6pPr>
            <a:lvl7pPr>
              <a:defRPr sz="1830"/>
            </a:lvl7pPr>
            <a:lvl8pPr>
              <a:defRPr sz="1830"/>
            </a:lvl8pPr>
            <a:lvl9pPr>
              <a:defRPr sz="1830"/>
            </a:lvl9pPr>
          </a:lstStyle>
          <a:p>
            <a:pPr lvl="0"/>
            <a:r>
              <a:rPr lang="en-US" dirty="0"/>
              <a:t>Click to edit Master text styles</a:t>
            </a:r>
          </a:p>
        </p:txBody>
      </p:sp>
      <p:sp>
        <p:nvSpPr>
          <p:cNvPr id="10" name="Content Placeholder 3"/>
          <p:cNvSpPr>
            <a:spLocks noGrp="1"/>
          </p:cNvSpPr>
          <p:nvPr>
            <p:ph sz="half" idx="15"/>
          </p:nvPr>
        </p:nvSpPr>
        <p:spPr>
          <a:xfrm>
            <a:off x="5588000" y="3429003"/>
            <a:ext cx="6197600" cy="3047999"/>
          </a:xfrm>
        </p:spPr>
        <p:txBody>
          <a:bodyPr anchor="ctr">
            <a:normAutofit/>
          </a:bodyPr>
          <a:lstStyle>
            <a:lvl1pPr>
              <a:defRPr sz="1830"/>
            </a:lvl1pPr>
            <a:lvl2pPr>
              <a:defRPr sz="2288"/>
            </a:lvl2pPr>
            <a:lvl3pPr>
              <a:defRPr sz="1830"/>
            </a:lvl3pPr>
            <a:lvl4pPr>
              <a:defRPr sz="1830"/>
            </a:lvl4pPr>
            <a:lvl5pPr>
              <a:defRPr sz="1830"/>
            </a:lvl5pPr>
            <a:lvl6pPr>
              <a:defRPr sz="1830"/>
            </a:lvl6pPr>
            <a:lvl7pPr>
              <a:defRPr sz="1830"/>
            </a:lvl7pPr>
            <a:lvl8pPr>
              <a:defRPr sz="1830"/>
            </a:lvl8pPr>
            <a:lvl9pPr>
              <a:defRPr sz="183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259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6A3298-3CB4-4857-BF27-111CA48C0399}"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248700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6A3298-3CB4-4857-BF27-111CA48C0399}"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141918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6A3298-3CB4-4857-BF27-111CA48C0399}"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120379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6A3298-3CB4-4857-BF27-111CA48C0399}"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274954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A3298-3CB4-4857-BF27-111CA48C0399}"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321772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A3298-3CB4-4857-BF27-111CA48C0399}"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274752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A3298-3CB4-4857-BF27-111CA48C0399}"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954C0-2F54-4175-82CD-F2C940FFAF26}" type="slidenum">
              <a:rPr lang="en-US" smtClean="0"/>
              <a:t>‹#›</a:t>
            </a:fld>
            <a:endParaRPr lang="en-US"/>
          </a:p>
        </p:txBody>
      </p:sp>
    </p:spTree>
    <p:extLst>
      <p:ext uri="{BB962C8B-B14F-4D97-AF65-F5344CB8AC3E}">
        <p14:creationId xmlns:p14="http://schemas.microsoft.com/office/powerpoint/2010/main" val="165318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A3298-3CB4-4857-BF27-111CA48C0399}" type="datetimeFigureOut">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954C0-2F54-4175-82CD-F2C940FFAF26}" type="slidenum">
              <a:rPr lang="en-US" smtClean="0"/>
              <a:t>‹#›</a:t>
            </a:fld>
            <a:endParaRPr lang="en-US"/>
          </a:p>
        </p:txBody>
      </p:sp>
    </p:spTree>
    <p:extLst>
      <p:ext uri="{BB962C8B-B14F-4D97-AF65-F5344CB8AC3E}">
        <p14:creationId xmlns:p14="http://schemas.microsoft.com/office/powerpoint/2010/main" val="17400147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74600" tIns="37300" rIns="74600" bIns="373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4"/>
            <a:ext cx="10515600" cy="4351340"/>
          </a:xfrm>
          <a:prstGeom prst="rect">
            <a:avLst/>
          </a:prstGeom>
        </p:spPr>
        <p:txBody>
          <a:bodyPr vert="horz" lIns="74600" tIns="37300" rIns="74600" bIns="373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6"/>
          </a:xfrm>
          <a:prstGeom prst="rect">
            <a:avLst/>
          </a:prstGeom>
        </p:spPr>
        <p:txBody>
          <a:bodyPr vert="horz" lIns="74600" tIns="37300" rIns="74600" bIns="37300" rtlCol="0" anchor="ctr"/>
          <a:lstStyle>
            <a:lvl1pPr algn="l">
              <a:defRPr sz="1167">
                <a:solidFill>
                  <a:schemeClr val="tx1">
                    <a:tint val="75000"/>
                  </a:schemeClr>
                </a:solidFill>
              </a:defRPr>
            </a:lvl1pPr>
          </a:lstStyle>
          <a:p>
            <a:fld id="{73263CA4-42CB-AA4A-9FAE-F706C47A8902}" type="datetimeFigureOut">
              <a:rPr lang="en-US" smtClean="0"/>
              <a:t>10/16/2023</a:t>
            </a:fld>
            <a:endParaRPr lang="en-US"/>
          </a:p>
        </p:txBody>
      </p:sp>
      <p:sp>
        <p:nvSpPr>
          <p:cNvPr id="5" name="Footer Placeholder 4"/>
          <p:cNvSpPr>
            <a:spLocks noGrp="1"/>
          </p:cNvSpPr>
          <p:nvPr>
            <p:ph type="ftr" sz="quarter" idx="3"/>
          </p:nvPr>
        </p:nvSpPr>
        <p:spPr>
          <a:xfrm>
            <a:off x="4038602" y="6356352"/>
            <a:ext cx="4114800" cy="365126"/>
          </a:xfrm>
          <a:prstGeom prst="rect">
            <a:avLst/>
          </a:prstGeom>
        </p:spPr>
        <p:txBody>
          <a:bodyPr vert="horz" lIns="74600" tIns="37300" rIns="74600" bIns="37300" rtlCol="0" anchor="ctr"/>
          <a:lstStyle>
            <a:lvl1pPr algn="ctr">
              <a:defRPr sz="11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6"/>
          </a:xfrm>
          <a:prstGeom prst="rect">
            <a:avLst/>
          </a:prstGeom>
        </p:spPr>
        <p:txBody>
          <a:bodyPr vert="horz" lIns="74600" tIns="37300" rIns="74600" bIns="37300" rtlCol="0" anchor="ctr"/>
          <a:lstStyle>
            <a:lvl1pPr algn="r">
              <a:defRPr sz="1167">
                <a:solidFill>
                  <a:schemeClr val="tx1">
                    <a:tint val="75000"/>
                  </a:schemeClr>
                </a:solidFill>
              </a:defRPr>
            </a:lvl1pPr>
          </a:lstStyle>
          <a:p>
            <a:fld id="{E8B849D6-A2AF-EB40-A7CE-F623886AC525}" type="slidenum">
              <a:rPr lang="en-US" smtClean="0"/>
              <a:t>‹#›</a:t>
            </a:fld>
            <a:endParaRPr lang="en-US"/>
          </a:p>
        </p:txBody>
      </p:sp>
    </p:spTree>
    <p:extLst>
      <p:ext uri="{BB962C8B-B14F-4D97-AF65-F5344CB8AC3E}">
        <p14:creationId xmlns:p14="http://schemas.microsoft.com/office/powerpoint/2010/main" val="27049379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32512"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33130" indent="-233130" algn="l" defTabSz="932512" rtl="0" eaLnBrk="1" latinLnBrk="0" hangingPunct="1">
        <a:lnSpc>
          <a:spcPct val="90000"/>
        </a:lnSpc>
        <a:spcBef>
          <a:spcPts val="1020"/>
        </a:spcBef>
        <a:buFont typeface="Arial" panose="020B0604020202020204" pitchFamily="34" charset="0"/>
        <a:buChar char="•"/>
        <a:defRPr sz="2833" kern="1200">
          <a:solidFill>
            <a:schemeClr val="tx1"/>
          </a:solidFill>
          <a:latin typeface="+mn-lt"/>
          <a:ea typeface="+mn-ea"/>
          <a:cs typeface="+mn-cs"/>
        </a:defRPr>
      </a:lvl1pPr>
      <a:lvl2pPr marL="699386" indent="-233130" algn="l" defTabSz="932512" rtl="0" eaLnBrk="1" latinLnBrk="0" hangingPunct="1">
        <a:lnSpc>
          <a:spcPct val="90000"/>
        </a:lnSpc>
        <a:spcBef>
          <a:spcPts val="510"/>
        </a:spcBef>
        <a:buFont typeface="Arial" panose="020B0604020202020204" pitchFamily="34" charset="0"/>
        <a:buChar char="•"/>
        <a:defRPr sz="2333" kern="1200">
          <a:solidFill>
            <a:schemeClr val="tx1"/>
          </a:solidFill>
          <a:latin typeface="+mn-lt"/>
          <a:ea typeface="+mn-ea"/>
          <a:cs typeface="+mn-cs"/>
        </a:defRPr>
      </a:lvl2pPr>
      <a:lvl3pPr marL="1165642" indent="-233130" algn="l" defTabSz="932512" rtl="0" eaLnBrk="1" latinLnBrk="0" hangingPunct="1">
        <a:lnSpc>
          <a:spcPct val="90000"/>
        </a:lnSpc>
        <a:spcBef>
          <a:spcPts val="510"/>
        </a:spcBef>
        <a:buFont typeface="Arial" panose="020B0604020202020204" pitchFamily="34" charset="0"/>
        <a:buChar char="•"/>
        <a:defRPr sz="2167" kern="1200">
          <a:solidFill>
            <a:schemeClr val="tx1"/>
          </a:solidFill>
          <a:latin typeface="+mn-lt"/>
          <a:ea typeface="+mn-ea"/>
          <a:cs typeface="+mn-cs"/>
        </a:defRPr>
      </a:lvl3pPr>
      <a:lvl4pPr marL="1631898"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4pPr>
      <a:lvl5pPr marL="2098155"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5pPr>
      <a:lvl6pPr marL="2564411"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6pPr>
      <a:lvl7pPr marL="3030669"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7pPr>
      <a:lvl8pPr marL="3496925"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8pPr>
      <a:lvl9pPr marL="3963181" indent="-233130" algn="l" defTabSz="932512" rtl="0" eaLnBrk="1" latinLnBrk="0" hangingPunct="1">
        <a:lnSpc>
          <a:spcPct val="90000"/>
        </a:lnSpc>
        <a:spcBef>
          <a:spcPts val="510"/>
        </a:spcBef>
        <a:buFont typeface="Arial" panose="020B0604020202020204" pitchFamily="34" charset="0"/>
        <a:buChar char="•"/>
        <a:defRPr sz="1833" kern="1200">
          <a:solidFill>
            <a:schemeClr val="tx1"/>
          </a:solidFill>
          <a:latin typeface="+mn-lt"/>
          <a:ea typeface="+mn-ea"/>
          <a:cs typeface="+mn-cs"/>
        </a:defRPr>
      </a:lvl9pPr>
    </p:bodyStyle>
    <p:otherStyle>
      <a:defPPr>
        <a:defRPr lang="en-US"/>
      </a:defPPr>
      <a:lvl1pPr marL="0" algn="l" defTabSz="932512" rtl="0" eaLnBrk="1" latinLnBrk="0" hangingPunct="1">
        <a:defRPr sz="1833" kern="1200">
          <a:solidFill>
            <a:schemeClr val="tx1"/>
          </a:solidFill>
          <a:latin typeface="+mn-lt"/>
          <a:ea typeface="+mn-ea"/>
          <a:cs typeface="+mn-cs"/>
        </a:defRPr>
      </a:lvl1pPr>
      <a:lvl2pPr marL="466256" algn="l" defTabSz="932512" rtl="0" eaLnBrk="1" latinLnBrk="0" hangingPunct="1">
        <a:defRPr sz="1833" kern="1200">
          <a:solidFill>
            <a:schemeClr val="tx1"/>
          </a:solidFill>
          <a:latin typeface="+mn-lt"/>
          <a:ea typeface="+mn-ea"/>
          <a:cs typeface="+mn-cs"/>
        </a:defRPr>
      </a:lvl2pPr>
      <a:lvl3pPr marL="932512" algn="l" defTabSz="932512" rtl="0" eaLnBrk="1" latinLnBrk="0" hangingPunct="1">
        <a:defRPr sz="1833" kern="1200">
          <a:solidFill>
            <a:schemeClr val="tx1"/>
          </a:solidFill>
          <a:latin typeface="+mn-lt"/>
          <a:ea typeface="+mn-ea"/>
          <a:cs typeface="+mn-cs"/>
        </a:defRPr>
      </a:lvl3pPr>
      <a:lvl4pPr marL="1398770" algn="l" defTabSz="932512" rtl="0" eaLnBrk="1" latinLnBrk="0" hangingPunct="1">
        <a:defRPr sz="1833" kern="1200">
          <a:solidFill>
            <a:schemeClr val="tx1"/>
          </a:solidFill>
          <a:latin typeface="+mn-lt"/>
          <a:ea typeface="+mn-ea"/>
          <a:cs typeface="+mn-cs"/>
        </a:defRPr>
      </a:lvl4pPr>
      <a:lvl5pPr marL="1865027" algn="l" defTabSz="932512" rtl="0" eaLnBrk="1" latinLnBrk="0" hangingPunct="1">
        <a:defRPr sz="1833" kern="1200">
          <a:solidFill>
            <a:schemeClr val="tx1"/>
          </a:solidFill>
          <a:latin typeface="+mn-lt"/>
          <a:ea typeface="+mn-ea"/>
          <a:cs typeface="+mn-cs"/>
        </a:defRPr>
      </a:lvl5pPr>
      <a:lvl6pPr marL="2331283" algn="l" defTabSz="932512" rtl="0" eaLnBrk="1" latinLnBrk="0" hangingPunct="1">
        <a:defRPr sz="1833" kern="1200">
          <a:solidFill>
            <a:schemeClr val="tx1"/>
          </a:solidFill>
          <a:latin typeface="+mn-lt"/>
          <a:ea typeface="+mn-ea"/>
          <a:cs typeface="+mn-cs"/>
        </a:defRPr>
      </a:lvl6pPr>
      <a:lvl7pPr marL="2797539" algn="l" defTabSz="932512" rtl="0" eaLnBrk="1" latinLnBrk="0" hangingPunct="1">
        <a:defRPr sz="1833" kern="1200">
          <a:solidFill>
            <a:schemeClr val="tx1"/>
          </a:solidFill>
          <a:latin typeface="+mn-lt"/>
          <a:ea typeface="+mn-ea"/>
          <a:cs typeface="+mn-cs"/>
        </a:defRPr>
      </a:lvl7pPr>
      <a:lvl8pPr marL="3263797" algn="l" defTabSz="932512" rtl="0" eaLnBrk="1" latinLnBrk="0" hangingPunct="1">
        <a:defRPr sz="1833" kern="1200">
          <a:solidFill>
            <a:schemeClr val="tx1"/>
          </a:solidFill>
          <a:latin typeface="+mn-lt"/>
          <a:ea typeface="+mn-ea"/>
          <a:cs typeface="+mn-cs"/>
        </a:defRPr>
      </a:lvl8pPr>
      <a:lvl9pPr marL="3730053" algn="l" defTabSz="932512" rtl="0" eaLnBrk="1" latinLnBrk="0" hangingPunct="1">
        <a:defRPr sz="1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vbica\AppData\Local\Microsoft\Windows\Temporary Internet Files\Content.Outlook\6NJZW32H\ACDIS-Pediat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2" y="152135"/>
            <a:ext cx="12246858" cy="442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9648" y="4579569"/>
            <a:ext cx="12102347" cy="1118319"/>
          </a:xfrm>
          <a:prstGeom prst="rect">
            <a:avLst/>
          </a:prstGeom>
          <a:noFill/>
        </p:spPr>
        <p:txBody>
          <a:bodyPr wrap="square" rtlCol="0">
            <a:spAutoFit/>
          </a:bodyPr>
          <a:lstStyle/>
          <a:p>
            <a:pPr algn="ctr" defTabSz="969814"/>
            <a:r>
              <a:rPr lang="en-US" sz="4000" b="1" dirty="0">
                <a:solidFill>
                  <a:srgbClr val="FF0000"/>
                </a:solidFill>
                <a:latin typeface="Calibri"/>
              </a:rPr>
              <a:t>HOT TOPICS in Pediatric and Neonatal CDI- Episode 2</a:t>
            </a:r>
          </a:p>
          <a:p>
            <a:pPr algn="ctr" defTabSz="969814"/>
            <a:r>
              <a:rPr lang="en-US" sz="2667" b="1" dirty="0">
                <a:solidFill>
                  <a:prstClr val="white"/>
                </a:solidFill>
                <a:latin typeface="Calibri"/>
              </a:rPr>
              <a:t>October 19, 2023</a:t>
            </a:r>
          </a:p>
        </p:txBody>
      </p:sp>
      <p:sp>
        <p:nvSpPr>
          <p:cNvPr id="5" name="TextBox 4"/>
          <p:cNvSpPr txBox="1"/>
          <p:nvPr/>
        </p:nvSpPr>
        <p:spPr>
          <a:xfrm>
            <a:off x="89649" y="6068842"/>
            <a:ext cx="11987093" cy="400110"/>
          </a:xfrm>
          <a:prstGeom prst="rect">
            <a:avLst/>
          </a:prstGeom>
          <a:noFill/>
        </p:spPr>
        <p:txBody>
          <a:bodyPr wrap="square" rtlCol="0">
            <a:spAutoFit/>
          </a:bodyPr>
          <a:lstStyle/>
          <a:p>
            <a:pPr algn="ctr" defTabSz="969814"/>
            <a:r>
              <a:rPr lang="en-US" sz="2000" b="1" dirty="0">
                <a:solidFill>
                  <a:prstClr val="white"/>
                </a:solidFill>
                <a:latin typeface="Calibri"/>
              </a:rPr>
              <a:t>Valerie Bica   BSN, RN          Amy Bush BS, RN, MJ, CCDS, CCS          Jeff Morris  BSN, RN, CCDS, CCS</a:t>
            </a:r>
          </a:p>
        </p:txBody>
      </p:sp>
    </p:spTree>
    <p:extLst>
      <p:ext uri="{BB962C8B-B14F-4D97-AF65-F5344CB8AC3E}">
        <p14:creationId xmlns:p14="http://schemas.microsoft.com/office/powerpoint/2010/main" val="94279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dirty="0"/>
              <a:t>The confuddling matter of HIE coding  </a:t>
            </a:r>
            <a:endParaRPr lang="en-US" sz="5400" b="1"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7439DD-ED33-6123-CDDA-C8E7535AAFA5}"/>
              </a:ext>
            </a:extLst>
          </p:cNvPr>
          <p:cNvSpPr txBox="1"/>
          <p:nvPr/>
        </p:nvSpPr>
        <p:spPr>
          <a:xfrm>
            <a:off x="838200" y="2099946"/>
            <a:ext cx="10528847" cy="3724096"/>
          </a:xfrm>
          <a:prstGeom prst="rect">
            <a:avLst/>
          </a:prstGeom>
          <a:noFill/>
        </p:spPr>
        <p:txBody>
          <a:bodyPr wrap="square" rtlCol="0">
            <a:spAutoFit/>
          </a:bodyPr>
          <a:lstStyle/>
          <a:p>
            <a:r>
              <a:rPr lang="en-US" sz="2800" dirty="0">
                <a:solidFill>
                  <a:srgbClr val="FF0000"/>
                </a:solidFill>
              </a:rPr>
              <a:t>So the question is….where does this leave us in CDI?</a:t>
            </a:r>
          </a:p>
          <a:p>
            <a:endParaRPr lang="en-US" sz="2800" dirty="0">
              <a:solidFill>
                <a:srgbClr val="FF0000"/>
              </a:solidFill>
            </a:endParaRPr>
          </a:p>
          <a:p>
            <a:r>
              <a:rPr lang="en-US" sz="2000" dirty="0"/>
              <a:t>Recommendations:</a:t>
            </a:r>
          </a:p>
          <a:p>
            <a:endParaRPr lang="en-US" sz="2000" dirty="0"/>
          </a:p>
          <a:p>
            <a:pPr marL="342900" indent="-342900">
              <a:buFont typeface="Arial" panose="020B0604020202020204" pitchFamily="34" charset="0"/>
              <a:buChar char="•"/>
            </a:pPr>
            <a:r>
              <a:rPr lang="en-US" sz="2000" dirty="0"/>
              <a:t>Education and collaboration on this complex topic between CDI and coding is key to avoid inconsistency, which can result in exposure for increased denials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Develop an institutional policy about the coding of HIE as well as subsequent diagnoses that result from the initial brain injury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Agree upon how to code HIE severity in the perinatal period</a:t>
            </a:r>
          </a:p>
        </p:txBody>
      </p:sp>
    </p:spTree>
    <p:extLst>
      <p:ext uri="{BB962C8B-B14F-4D97-AF65-F5344CB8AC3E}">
        <p14:creationId xmlns:p14="http://schemas.microsoft.com/office/powerpoint/2010/main" val="206234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gnifying glass and question mark">
            <a:extLst>
              <a:ext uri="{FF2B5EF4-FFF2-40B4-BE49-F238E27FC236}">
                <a16:creationId xmlns:a16="http://schemas.microsoft.com/office/drawing/2014/main" id="{F9FE3EE1-AE57-6162-CA37-878A8F8E350B}"/>
              </a:ext>
            </a:extLst>
          </p:cNvPr>
          <p:cNvPicPr>
            <a:picLocks noChangeAspect="1"/>
          </p:cNvPicPr>
          <p:nvPr/>
        </p:nvPicPr>
        <p:blipFill rotWithShape="1">
          <a:blip r:embed="rId2"/>
          <a:srcRect/>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marL="0" marR="0" lvl="0" indent="0" algn="ctr" defTabSz="914400" fontAlgn="auto">
              <a:lnSpc>
                <a:spcPct val="90000"/>
              </a:lnSpc>
              <a:spcBef>
                <a:spcPct val="0"/>
              </a:spcBef>
              <a:spcAft>
                <a:spcPts val="600"/>
              </a:spcAft>
              <a:buClrTx/>
              <a:buSzTx/>
              <a:tabLst/>
              <a:defRPr/>
            </a:pPr>
            <a:r>
              <a:rPr kumimoji="0" lang="en-US" sz="5200" b="0" i="0" u="none" strike="noStrike" cap="none" spc="0" normalizeH="0" baseline="0" noProof="0">
                <a:ln>
                  <a:noFill/>
                </a:ln>
                <a:solidFill>
                  <a:srgbClr val="FFFFFF"/>
                </a:solidFill>
                <a:effectLst/>
                <a:uLnTx/>
                <a:uFillTx/>
                <a:latin typeface="+mj-lt"/>
                <a:ea typeface="+mj-ea"/>
                <a:cs typeface="+mj-cs"/>
              </a:rPr>
              <a:t>Original Question:  </a:t>
            </a:r>
          </a:p>
          <a:p>
            <a:pPr marL="0" marR="0" lvl="0" indent="0" algn="ctr" defTabSz="914400" fontAlgn="auto">
              <a:lnSpc>
                <a:spcPct val="90000"/>
              </a:lnSpc>
              <a:spcBef>
                <a:spcPct val="0"/>
              </a:spcBef>
              <a:spcAft>
                <a:spcPts val="600"/>
              </a:spcAft>
              <a:buClrTx/>
              <a:buSzTx/>
              <a:tabLst/>
              <a:defRPr/>
            </a:pPr>
            <a:r>
              <a:rPr kumimoji="0" lang="en-US" sz="5200" b="0" i="0" u="none" strike="noStrike" cap="none" spc="0" normalizeH="0" baseline="0" noProof="0">
                <a:ln>
                  <a:noFill/>
                </a:ln>
                <a:solidFill>
                  <a:srgbClr val="FFFFFF"/>
                </a:solidFill>
                <a:effectLst/>
                <a:uLnTx/>
                <a:uFillTx/>
                <a:latin typeface="+mj-lt"/>
                <a:ea typeface="+mj-ea"/>
                <a:cs typeface="+mj-cs"/>
              </a:rPr>
              <a:t>When and how do you code SDOH?</a:t>
            </a:r>
          </a:p>
          <a:p>
            <a:pPr marL="0" marR="0" lvl="0" indent="0" algn="ctr" defTabSz="914400" fontAlgn="auto">
              <a:lnSpc>
                <a:spcPct val="90000"/>
              </a:lnSpc>
              <a:spcBef>
                <a:spcPct val="0"/>
              </a:spcBef>
              <a:spcAft>
                <a:spcPts val="600"/>
              </a:spcAft>
              <a:buClrTx/>
              <a:buSzTx/>
              <a:tabLst/>
              <a:defRPr/>
            </a:pPr>
            <a:endParaRPr kumimoji="0" lang="en-US" sz="5200" b="0" i="0" u="none" strike="noStrike" cap="none" spc="0" normalizeH="0" baseline="0" noProof="0">
              <a:ln>
                <a:noFill/>
              </a:ln>
              <a:solidFill>
                <a:srgbClr val="FFFFFF"/>
              </a:solidFill>
              <a:effectLst/>
              <a:uLnTx/>
              <a:uFillTx/>
              <a:latin typeface="+mj-lt"/>
              <a:ea typeface="+mj-ea"/>
              <a:cs typeface="+mj-cs"/>
            </a:endParaRPr>
          </a:p>
          <a:p>
            <a:pPr marL="0" marR="0" lvl="0" indent="0" algn="ctr" defTabSz="914400" fontAlgn="auto">
              <a:lnSpc>
                <a:spcPct val="90000"/>
              </a:lnSpc>
              <a:spcBef>
                <a:spcPct val="0"/>
              </a:spcBef>
              <a:spcAft>
                <a:spcPts val="600"/>
              </a:spcAft>
              <a:buClrTx/>
              <a:buSzTx/>
              <a:tabLst/>
              <a:defRPr/>
            </a:pPr>
            <a:endParaRPr kumimoji="0" lang="en-US" sz="5200" b="0" i="0" u="none" strike="noStrike" cap="none" spc="0" normalizeH="0" baseline="0" noProof="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3537152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332" y="319177"/>
            <a:ext cx="11041811" cy="60631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Original Question: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When and how do you code SDOH?</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ICD-10-CM Official Guidelines for Coding and Reporting FY 2024</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“Social Determinants of Health Social determinants of health (SDOH) codes describing social problems, conditions, or risk factors that influence a patient’s health should be assigned when this information is documented in the patient’s medical record. Assign as many SDOH codes as are necessary to describe all of the social problems, conditions, or risk factors documented during the current episode of care.  For example, a patient who lives alone may suffer an acute injury temporarily impacting their ability to perform routine activities of daily living. When documented as such, this would support assignment of code Z60.2, Problems related to living alone. However, merely living alone, without documentation of a risk or unmet need for assistance at home, would not support assignment of code Z60.2. Documentation by a clinician (or patient-reported information that is signed off by a clinician) that the patient expressed concerns with access and availability of food would support assignment of code Z59.41, Food insecurity. Similarly, medical record documentation indicating the patient is homeless would support assignment of a code from subcategory Z59.0-, Homelessness.</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600"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For social determinants of health classified to chapter 21, such as information found in categories Z55-Z65, Persons with potential health hazards related to socioeconomic and psychosocial circumstances, code assignment may be based on medical record documentation from clinicians involved in the care of the patient who are not the patient’s provider since this information represents social information, rather than medical diagnoses. For example, coding professionals may utilize documentation of social information from social workers, community health workers, case managers, or nurses, if their documentation is included in the official medical record.</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81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332" y="319177"/>
            <a:ext cx="11041811" cy="55707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Original Question: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When and how do you code SDOH?</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ICD-10-CM Official Guidelines for Coding and Reporting FY 2024</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“Patient self-reported documentation may be used to assign codes for social determinants of health, as long as the patient self-reported information is signed-off by and incorporated into the medical record by either a clinician or provider.</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600"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Social determinants of health codes are located primarily in these Z code categories:</a:t>
            </a:r>
          </a:p>
          <a:p>
            <a:pPr marL="0" marR="0" lvl="0" indent="0" defTabSz="457200" rtl="0" eaLnBrk="1" fontAlgn="auto" latinLnBrk="0" hangingPunct="1">
              <a:lnSpc>
                <a:spcPct val="100000"/>
              </a:lnSpc>
              <a:spcBef>
                <a:spcPts val="0"/>
              </a:spcBef>
              <a:spcAft>
                <a:spcPts val="0"/>
              </a:spcAft>
              <a:buClrTx/>
              <a:buSzTx/>
              <a:buFontTx/>
              <a:buNone/>
              <a:tabLst/>
              <a:defRPr/>
            </a:pPr>
            <a:endParaRPr lang="en-US" sz="1600"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Z55 Problems related to education and literacy</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Z56 Problems related to employment and unemployment</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Z57 Occupational exposure to risk factors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Z58 Problems related to physical environment</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Z59 Problems related to housing and economic circumstances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Z60 Problems related to social environment</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Z62 Problems related to upbringing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Z63 Other problems related to primary support group, including family circumstances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Z64 Problems related to certain psychosocial circumstances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Z65 Problems related to other psychosocial circumstances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675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094" y="82312"/>
            <a:ext cx="11041811" cy="60324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Original Question: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When and how do you code SDOH?</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Main Points:</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Must be a connection of the SDOH to an impact on the person’s life/health at that time</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 Documentation of the SDOH can be made by any clinician and be eligible for coding as long as the documentation is part of the official medical record</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 Some highlights:</a:t>
            </a:r>
          </a:p>
          <a:p>
            <a:pPr marL="0" marR="0" lvl="0" indent="0"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Z05.8 Observation and evaluation of newborn for other specified suspected condition ruled out….now expanded to:</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libri" panose="020F0502020204030204"/>
              </a:rPr>
              <a:t>Z05.81 Observation and evaluation of newborn for suspected condition related to home physiological monitoring device ruled out</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libri" panose="020F0502020204030204"/>
              </a:rPr>
              <a:t>Z05.89 Observation and evaluation of newborn for other specified suspected condition ruled out</a:t>
            </a:r>
          </a:p>
          <a:p>
            <a:pPr marR="0" lvl="0" defTabSz="457200" rtl="0" eaLnBrk="1" fontAlgn="auto" latinLnBrk="0" hangingPunct="1">
              <a:lnSpc>
                <a:spcPct val="100000"/>
              </a:lnSpc>
              <a:spcBef>
                <a:spcPts val="0"/>
              </a:spcBef>
              <a:spcAft>
                <a:spcPts val="0"/>
              </a:spcAft>
              <a:buClrTx/>
              <a:buSzTx/>
              <a:tabLst/>
              <a:defRPr/>
            </a:pPr>
            <a:endParaRPr lang="en-US" dirty="0">
              <a:solidFill>
                <a:prstClr val="white"/>
              </a:solidFill>
              <a:latin typeface="Calibri" panose="020F0502020204030204"/>
            </a:endParaRPr>
          </a:p>
          <a:p>
            <a:pPr marR="0" lvl="0" defTabSz="457200" rtl="0" eaLnBrk="1" fontAlgn="auto" latinLnBrk="0" hangingPunct="1">
              <a:lnSpc>
                <a:spcPct val="100000"/>
              </a:lnSpc>
              <a:spcBef>
                <a:spcPts val="0"/>
              </a:spcBef>
              <a:spcAft>
                <a:spcPts val="0"/>
              </a:spcAft>
              <a:buClrTx/>
              <a:buSzTx/>
              <a:tabLst/>
              <a:defRPr/>
            </a:pPr>
            <a:r>
              <a:rPr lang="en-US" dirty="0">
                <a:solidFill>
                  <a:prstClr val="white"/>
                </a:solidFill>
                <a:latin typeface="Calibri" panose="020F0502020204030204"/>
              </a:rPr>
              <a:t>Problems related to upbringing:</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id="{132FDFB0-545E-1B5E-40F0-3B8A5C27B4C8}"/>
              </a:ext>
            </a:extLst>
          </p:cNvPr>
          <p:cNvGraphicFramePr>
            <a:graphicFrameLocks noGrp="1"/>
          </p:cNvGraphicFramePr>
          <p:nvPr>
            <p:extLst>
              <p:ext uri="{D42A27DB-BD31-4B8C-83A1-F6EECF244321}">
                <p14:modId xmlns:p14="http://schemas.microsoft.com/office/powerpoint/2010/main" val="1976394016"/>
              </p:ext>
            </p:extLst>
          </p:nvPr>
        </p:nvGraphicFramePr>
        <p:xfrm>
          <a:off x="1666240" y="5213740"/>
          <a:ext cx="9652000" cy="1561948"/>
        </p:xfrm>
        <a:graphic>
          <a:graphicData uri="http://schemas.openxmlformats.org/drawingml/2006/table">
            <a:tbl>
              <a:tblPr firstRow="1" bandRow="1">
                <a:tableStyleId>{5940675A-B579-460E-94D1-54222C63F5DA}</a:tableStyleId>
              </a:tblPr>
              <a:tblGrid>
                <a:gridCol w="4826000">
                  <a:extLst>
                    <a:ext uri="{9D8B030D-6E8A-4147-A177-3AD203B41FA5}">
                      <a16:colId xmlns:a16="http://schemas.microsoft.com/office/drawing/2014/main" val="3758820997"/>
                    </a:ext>
                  </a:extLst>
                </a:gridCol>
                <a:gridCol w="4826000">
                  <a:extLst>
                    <a:ext uri="{9D8B030D-6E8A-4147-A177-3AD203B41FA5}">
                      <a16:colId xmlns:a16="http://schemas.microsoft.com/office/drawing/2014/main" val="1065928411"/>
                    </a:ext>
                  </a:extLst>
                </a:gridCol>
              </a:tblGrid>
              <a:tr h="254786">
                <a:tc>
                  <a:txBody>
                    <a:bodyPr/>
                    <a:lstStyle/>
                    <a:p>
                      <a:pPr marL="0" marR="0" lvl="0" indent="0"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prstClr val="white"/>
                          </a:solidFill>
                          <a:latin typeface="+mn-lt"/>
                        </a:rPr>
                        <a:t>Z62.23 Child in custody of non-parental relative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mn-lt"/>
                        </a:rPr>
                        <a:t>Z62.24 Child in custody of non-relative guardian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2021449"/>
                  </a:ext>
                </a:extLst>
              </a:tr>
              <a:tr h="314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mn-lt"/>
                        </a:rPr>
                        <a:t>Z62.823 Parent-step child conflict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Z62.892 Runaway (from current living environment)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8673970"/>
                  </a:ext>
                </a:extLst>
              </a:tr>
              <a:tr h="314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mn-lt"/>
                        </a:rPr>
                        <a:t>Z62.831 Non-parental relative-child conflict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5018269"/>
                  </a:ext>
                </a:extLst>
              </a:tr>
              <a:tr h="314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mn-lt"/>
                        </a:rPr>
                        <a:t>Z62.832 Non-relative guardian-child conflict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t>**Z5900. Homelessness and subcategories is now a CC!!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7538353"/>
                  </a:ext>
                </a:extLst>
              </a:tr>
              <a:tr h="314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mn-lt"/>
                        </a:rPr>
                        <a:t>Z62.833 Group home staff-child conflict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7285786"/>
                  </a:ext>
                </a:extLst>
              </a:tr>
            </a:tbl>
          </a:graphicData>
        </a:graphic>
      </p:graphicFrame>
    </p:spTree>
    <p:extLst>
      <p:ext uri="{BB962C8B-B14F-4D97-AF65-F5344CB8AC3E}">
        <p14:creationId xmlns:p14="http://schemas.microsoft.com/office/powerpoint/2010/main" val="175486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094" y="82312"/>
            <a:ext cx="11041811" cy="65864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7030A0"/>
                </a:solidFill>
                <a:latin typeface="Calibri" panose="020F0502020204030204"/>
              </a:rPr>
              <a:t>NEW</a:t>
            </a:r>
            <a:r>
              <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rPr>
              <a:t> Question: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7030A0"/>
                </a:solidFill>
                <a:effectLst/>
                <a:uLnTx/>
                <a:uFillTx/>
                <a:latin typeface="Calibri" panose="020F0502020204030204"/>
                <a:ea typeface="+mn-ea"/>
                <a:cs typeface="+mn-cs"/>
              </a:rPr>
              <a:t>Wh</a:t>
            </a:r>
            <a:r>
              <a:rPr lang="en-US" sz="2400" dirty="0">
                <a:solidFill>
                  <a:srgbClr val="7030A0"/>
                </a:solidFill>
                <a:latin typeface="Calibri" panose="020F0502020204030204"/>
              </a:rPr>
              <a:t>y do you code SDOH?</a:t>
            </a:r>
            <a:endParaRPr kumimoji="0" lang="en-US" sz="24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prstClr val="white"/>
              </a:solidFill>
              <a:latin typeface="Calibri" panose="020F0502020204030204"/>
            </a:endParaRPr>
          </a:p>
          <a:p>
            <a:pPr marR="0" lvl="0" defTabSz="457200" rtl="0" eaLnBrk="1" fontAlgn="auto" latinLnBrk="0" hangingPunct="1">
              <a:lnSpc>
                <a:spcPct val="100000"/>
              </a:lnSpc>
              <a:spcBef>
                <a:spcPts val="0"/>
              </a:spcBef>
              <a:spcAft>
                <a:spcPts val="0"/>
              </a:spcAft>
              <a:buClrTx/>
              <a:buSzTx/>
              <a:tabLst/>
              <a:defRPr/>
            </a:pPr>
            <a:endParaRPr lang="en-US" dirty="0">
              <a:solidFill>
                <a:prstClr val="white"/>
              </a:solidFill>
              <a:latin typeface="Calibri" panose="020F0502020204030204"/>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libri" panose="020F0502020204030204"/>
              </a:rPr>
              <a:t>AMA:  “These codes allow physicians, hospitals, health systems and payers to better track patient needs and identify solutions to improve the health of communities…”</a:t>
            </a:r>
          </a:p>
          <a:p>
            <a:pPr marR="0" lvl="0" defTabSz="457200" rtl="0" eaLnBrk="1" fontAlgn="auto" latinLnBrk="0" hangingPunct="1">
              <a:lnSpc>
                <a:spcPct val="100000"/>
              </a:lnSpc>
              <a:spcBef>
                <a:spcPts val="0"/>
              </a:spcBef>
              <a:spcAft>
                <a:spcPts val="0"/>
              </a:spcAft>
              <a:buClrTx/>
              <a:buSzTx/>
              <a:tabLst/>
              <a:defRPr/>
            </a:pPr>
            <a:endParaRPr lang="en-US" dirty="0">
              <a:solidFill>
                <a:prstClr val="white"/>
              </a:solidFill>
              <a:latin typeface="Calibri" panose="020F0502020204030204"/>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libri" panose="020F0502020204030204"/>
              </a:rPr>
              <a:t>AAPC:  “ICD-10-CM codes are a fundamental part of formulating statistics and identifying populations with certain diseases. In addition, this diagnostic information is crucial in allocating funds to government-specific disease management programs. Healthcare providers and health plans also use this diagnostic data when rolling out disease management initiatives such as diabetes educational sessions in communities.”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white"/>
              </a:solidFill>
              <a:latin typeface="Calibri" panose="020F0502020204030204"/>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libri" panose="020F0502020204030204"/>
              </a:rPr>
              <a:t>Consultant:  “As the trend toward value-based care continues to increase, Z codes can be leveraged to provide manufacturers and payers more robust insights into complex patient populations that are managed through these arrangements. For example, Z code data can be useful when risk adjusting a benchmark or target contract price in a value-based purchasing arrangement.”</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white"/>
              </a:solidFill>
              <a:latin typeface="Calibri" panose="020F0502020204030204"/>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libri" panose="020F0502020204030204"/>
              </a:rPr>
              <a:t>CDC:  “Addressing differences in SDOH makes progress toward health equity, a state in which every person has the opportunity to attain their highest level of health. SDOH have been shown to have a greater influence on health than either genetic factors or access to healthcare services.”</a:t>
            </a:r>
          </a:p>
          <a:p>
            <a:pPr marL="0" marR="0" lvl="0" indent="0" defTabSz="4572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51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A98B835-03A1-ADA4-EBE5-D49D821ED9C1}"/>
              </a:ext>
            </a:extLst>
          </p:cNvPr>
          <p:cNvPicPr>
            <a:picLocks noChangeAspect="1"/>
          </p:cNvPicPr>
          <p:nvPr/>
        </p:nvPicPr>
        <p:blipFill rotWithShape="1">
          <a:blip r:embed="rId2"/>
          <a:srcRect/>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lnSpc>
                <a:spcPct val="90000"/>
              </a:lnSpc>
              <a:spcBef>
                <a:spcPct val="0"/>
              </a:spcBef>
              <a:spcAft>
                <a:spcPts val="600"/>
              </a:spcAft>
            </a:pPr>
            <a:r>
              <a:rPr lang="en-US" sz="5200" dirty="0">
                <a:solidFill>
                  <a:srgbClr val="FFFFFF"/>
                </a:solidFill>
                <a:latin typeface="+mj-lt"/>
                <a:ea typeface="+mj-ea"/>
                <a:cs typeface="+mj-cs"/>
              </a:rPr>
              <a:t>Original Question:  </a:t>
            </a:r>
          </a:p>
          <a:p>
            <a:pPr algn="ctr" defTabSz="914400">
              <a:lnSpc>
                <a:spcPct val="90000"/>
              </a:lnSpc>
              <a:spcBef>
                <a:spcPct val="0"/>
              </a:spcBef>
              <a:spcAft>
                <a:spcPts val="600"/>
              </a:spcAft>
            </a:pPr>
            <a:r>
              <a:rPr lang="en-US" sz="5200" dirty="0">
                <a:solidFill>
                  <a:srgbClr val="FFFFFF"/>
                </a:solidFill>
                <a:latin typeface="+mj-lt"/>
                <a:ea typeface="+mj-ea"/>
                <a:cs typeface="+mj-cs"/>
              </a:rPr>
              <a:t>How do you code neonates who have had IUDE?</a:t>
            </a:r>
          </a:p>
        </p:txBody>
      </p:sp>
    </p:spTree>
    <p:extLst>
      <p:ext uri="{BB962C8B-B14F-4D97-AF65-F5344CB8AC3E}">
        <p14:creationId xmlns:p14="http://schemas.microsoft.com/office/powerpoint/2010/main" val="1713492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347" y="337868"/>
            <a:ext cx="10420709" cy="1077218"/>
          </a:xfrm>
          <a:prstGeom prst="rect">
            <a:avLst/>
          </a:prstGeom>
          <a:noFill/>
        </p:spPr>
        <p:txBody>
          <a:bodyPr wrap="square" rtlCol="0">
            <a:spAutoFit/>
          </a:bodyPr>
          <a:lstStyle/>
          <a:p>
            <a:pPr algn="ctr"/>
            <a:r>
              <a:rPr lang="en-US" sz="3200" dirty="0"/>
              <a:t>Original Question:  </a:t>
            </a:r>
          </a:p>
          <a:p>
            <a:pPr algn="ctr"/>
            <a:r>
              <a:rPr lang="en-US" sz="3200" dirty="0">
                <a:solidFill>
                  <a:srgbClr val="FF00FF"/>
                </a:solidFill>
              </a:rPr>
              <a:t>How do you code neonates who have had IUDE?</a:t>
            </a:r>
            <a:endParaRPr lang="en-US" dirty="0">
              <a:solidFill>
                <a:srgbClr val="FF00FF"/>
              </a:solidFill>
            </a:endParaRPr>
          </a:p>
        </p:txBody>
      </p:sp>
      <p:sp>
        <p:nvSpPr>
          <p:cNvPr id="3" name="TextBox 2">
            <a:extLst>
              <a:ext uri="{FF2B5EF4-FFF2-40B4-BE49-F238E27FC236}">
                <a16:creationId xmlns:a16="http://schemas.microsoft.com/office/drawing/2014/main" id="{7F7CC744-E88C-11D9-8D3E-30BD2148F2FD}"/>
              </a:ext>
            </a:extLst>
          </p:cNvPr>
          <p:cNvSpPr txBox="1"/>
          <p:nvPr/>
        </p:nvSpPr>
        <p:spPr>
          <a:xfrm>
            <a:off x="2678545" y="2456873"/>
            <a:ext cx="7028873" cy="4154984"/>
          </a:xfrm>
          <a:prstGeom prst="rect">
            <a:avLst/>
          </a:prstGeom>
          <a:noFill/>
        </p:spPr>
        <p:txBody>
          <a:bodyPr wrap="square" rtlCol="0">
            <a:spAutoFit/>
          </a:bodyPr>
          <a:lstStyle/>
          <a:p>
            <a:r>
              <a:rPr lang="en-US" dirty="0"/>
              <a:t>Infant with IUDE exposure and UDS+/No Manifestations of NAS</a:t>
            </a:r>
          </a:p>
          <a:p>
            <a:endParaRPr lang="en-US" dirty="0"/>
          </a:p>
          <a:p>
            <a:r>
              <a:rPr lang="en-US" sz="1400" dirty="0"/>
              <a:t>AHA Coding Clinic  for ICD-9-CM, 2Q 1992, Volume 9, Number 2, Page 12</a:t>
            </a:r>
          </a:p>
          <a:p>
            <a:r>
              <a:rPr lang="en-US" sz="1400" dirty="0"/>
              <a:t>Is it appropriate to assign code 760.75, Noxious influences affecting fetus via placenta or breast milk, cocaine, to a newborn delivered by a cocaine abuser/ dependent mother, if no specific manifestation, was documented in the newborn record?</a:t>
            </a:r>
          </a:p>
          <a:p>
            <a:endParaRPr lang="en-US" sz="1400" dirty="0"/>
          </a:p>
          <a:p>
            <a:r>
              <a:rPr lang="en-US" sz="1400" dirty="0"/>
              <a:t>Answer:</a:t>
            </a:r>
          </a:p>
          <a:p>
            <a:r>
              <a:rPr lang="en-US" sz="1400" dirty="0"/>
              <a:t>No, code 760.75, Noxious influences affecting fetus via placenta or breast milk, cocaine, is assigned only when the fetus or newborn is affected by the maternal condition. The inclusion note for category 760 indicates that the listed maternal condition is included only when specified as a cause of mortality or morbidity of the fetus or newborn. </a:t>
            </a:r>
            <a:r>
              <a:rPr lang="en-US" sz="1400" dirty="0">
                <a:solidFill>
                  <a:srgbClr val="FFFF00"/>
                </a:solidFill>
              </a:rPr>
              <a:t>Newborn infants who have no apparent clinical manifestations, but have a positive drug screen, are considered to be affected by the substance. As stated in the Third Quarter 1991 Coding Clinic, page 21:</a:t>
            </a:r>
          </a:p>
          <a:p>
            <a:r>
              <a:rPr lang="en-US" sz="1400" dirty="0">
                <a:solidFill>
                  <a:srgbClr val="FFFF00"/>
                </a:solidFill>
              </a:rPr>
              <a:t>In this case it would be adequate to assign code 760.7X, Noxious influences affecting fetus via placenta or breast milk, as an additional code since the newborn was affected to the extent of having positive findings.</a:t>
            </a:r>
          </a:p>
          <a:p>
            <a:endParaRPr lang="en-US" dirty="0"/>
          </a:p>
        </p:txBody>
      </p:sp>
    </p:spTree>
    <p:extLst>
      <p:ext uri="{BB962C8B-B14F-4D97-AF65-F5344CB8AC3E}">
        <p14:creationId xmlns:p14="http://schemas.microsoft.com/office/powerpoint/2010/main" val="3908476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347" y="337868"/>
            <a:ext cx="10420709" cy="1077218"/>
          </a:xfrm>
          <a:prstGeom prst="rect">
            <a:avLst/>
          </a:prstGeom>
          <a:noFill/>
        </p:spPr>
        <p:txBody>
          <a:bodyPr wrap="square" rtlCol="0">
            <a:spAutoFit/>
          </a:bodyPr>
          <a:lstStyle/>
          <a:p>
            <a:pPr algn="ctr"/>
            <a:r>
              <a:rPr lang="en-US" sz="3200" dirty="0"/>
              <a:t>Original Question:  </a:t>
            </a:r>
          </a:p>
          <a:p>
            <a:pPr algn="ctr"/>
            <a:r>
              <a:rPr lang="en-US" sz="3200" dirty="0">
                <a:solidFill>
                  <a:srgbClr val="FF00FF"/>
                </a:solidFill>
              </a:rPr>
              <a:t>How do you code neonates who have had IUDE?</a:t>
            </a:r>
            <a:endParaRPr lang="en-US" dirty="0">
              <a:solidFill>
                <a:srgbClr val="FF00FF"/>
              </a:solidFill>
            </a:endParaRPr>
          </a:p>
        </p:txBody>
      </p:sp>
      <p:sp>
        <p:nvSpPr>
          <p:cNvPr id="3" name="TextBox 2">
            <a:extLst>
              <a:ext uri="{FF2B5EF4-FFF2-40B4-BE49-F238E27FC236}">
                <a16:creationId xmlns:a16="http://schemas.microsoft.com/office/drawing/2014/main" id="{7F7CC744-E88C-11D9-8D3E-30BD2148F2FD}"/>
              </a:ext>
            </a:extLst>
          </p:cNvPr>
          <p:cNvSpPr txBox="1"/>
          <p:nvPr/>
        </p:nvSpPr>
        <p:spPr>
          <a:xfrm>
            <a:off x="2706254" y="1415086"/>
            <a:ext cx="7028873" cy="5450210"/>
          </a:xfrm>
          <a:prstGeom prst="rect">
            <a:avLst/>
          </a:prstGeom>
          <a:noFill/>
        </p:spPr>
        <p:txBody>
          <a:bodyPr wrap="square" rtlCol="0">
            <a:spAutoFit/>
          </a:bodyPr>
          <a:lstStyle/>
          <a:p>
            <a:pPr>
              <a:spcBef>
                <a:spcPts val="500"/>
              </a:spcBef>
              <a:spcAft>
                <a:spcPts val="500"/>
              </a:spcAft>
            </a:pPr>
            <a:r>
              <a:rPr lang="en-US" b="1" dirty="0">
                <a:latin typeface="Times New Roman" panose="02020603050405020304" pitchFamily="18" charset="0"/>
              </a:rPr>
              <a:t>Newborn “addicted to”…</a:t>
            </a:r>
            <a:r>
              <a:rPr lang="en-US" sz="1800" b="1" dirty="0">
                <a:effectLst/>
                <a:latin typeface="Times New Roman" panose="02020603050405020304" pitchFamily="18" charset="0"/>
              </a:rPr>
              <a:t>- specificity of coding </a:t>
            </a:r>
            <a:endParaRPr lang="en-US" sz="1800" dirty="0">
              <a:effectLst/>
              <a:latin typeface="Times New Roman" panose="02020603050405020304" pitchFamily="18" charset="0"/>
            </a:endParaRPr>
          </a:p>
          <a:p>
            <a:endParaRPr lang="en-US" dirty="0"/>
          </a:p>
          <a:p>
            <a:r>
              <a:rPr lang="en-US" sz="1400" dirty="0"/>
              <a:t>ICD-9-CM Coding Clinic, Third Quarter 1994 Page: 6 Effective with discharges: July 1, 1994 </a:t>
            </a:r>
          </a:p>
          <a:p>
            <a:r>
              <a:rPr lang="en-US" sz="1400" dirty="0"/>
              <a:t>Related Information </a:t>
            </a:r>
          </a:p>
          <a:p>
            <a:endParaRPr lang="en-US" sz="1400" dirty="0"/>
          </a:p>
          <a:p>
            <a:r>
              <a:rPr lang="en-US" sz="1400" dirty="0"/>
              <a:t>Question: </a:t>
            </a:r>
          </a:p>
          <a:p>
            <a:r>
              <a:rPr lang="en-US" sz="1400" dirty="0"/>
              <a:t>What diagnosis code should be assigned when the physician's diagnostic statement states "newborn addicted to cocaine," code 760.75, Noxious influences affecting fetus via placenta or breast milk; or code 779.5, Drug withdrawal syndrome in newborn?</a:t>
            </a:r>
          </a:p>
          <a:p>
            <a:endParaRPr lang="en-US" sz="1400" dirty="0"/>
          </a:p>
          <a:p>
            <a:r>
              <a:rPr lang="en-US" sz="1400" dirty="0"/>
              <a:t>Answer: </a:t>
            </a:r>
          </a:p>
          <a:p>
            <a:r>
              <a:rPr lang="en-US" sz="1400" dirty="0"/>
              <a:t>The physician should be queried to clarify what, if any, effects the cocaine had on the infant. If the infant exhibited no manifestations (asymptomatic), but had a positive drug screen, then code 760.75, Noxious influences affecting fetus via placenta or breast milk, should be assigned. If, however, the physician states that the infant experienced withdrawal, then code 779.5, Drug withdrawal syndrome in newborn, should be assigned.</a:t>
            </a:r>
          </a:p>
          <a:p>
            <a:endParaRPr lang="en-US" sz="1400" dirty="0"/>
          </a:p>
          <a:p>
            <a:r>
              <a:rPr lang="en-US" sz="1400" dirty="0"/>
              <a:t>The code for noxious influences affecting fetus via placenta or breast milk is indexed in the following manner:</a:t>
            </a:r>
          </a:p>
          <a:p>
            <a:endParaRPr lang="en-US" sz="1400" dirty="0"/>
          </a:p>
          <a:p>
            <a:r>
              <a:rPr lang="en-US" sz="1400" dirty="0"/>
              <a:t>Maternal condition, affecting fetus or newborn </a:t>
            </a:r>
          </a:p>
          <a:p>
            <a:r>
              <a:rPr lang="en-US" sz="1400" dirty="0"/>
              <a:t>noxious substance transmitted via breast</a:t>
            </a:r>
          </a:p>
          <a:p>
            <a:r>
              <a:rPr lang="en-US" sz="1400" dirty="0"/>
              <a:t>milk or placenta</a:t>
            </a:r>
          </a:p>
          <a:p>
            <a:r>
              <a:rPr lang="en-US" sz="1400" dirty="0"/>
              <a:t>cocaine 760.75</a:t>
            </a:r>
          </a:p>
        </p:txBody>
      </p:sp>
    </p:spTree>
    <p:extLst>
      <p:ext uri="{BB962C8B-B14F-4D97-AF65-F5344CB8AC3E}">
        <p14:creationId xmlns:p14="http://schemas.microsoft.com/office/powerpoint/2010/main" val="179648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347" y="337868"/>
            <a:ext cx="10420709" cy="1077218"/>
          </a:xfrm>
          <a:prstGeom prst="rect">
            <a:avLst/>
          </a:prstGeom>
          <a:noFill/>
        </p:spPr>
        <p:txBody>
          <a:bodyPr wrap="square" rtlCol="0">
            <a:spAutoFit/>
          </a:bodyPr>
          <a:lstStyle/>
          <a:p>
            <a:pPr algn="ctr"/>
            <a:r>
              <a:rPr lang="en-US" sz="3200" dirty="0"/>
              <a:t>Original Question:  </a:t>
            </a:r>
          </a:p>
          <a:p>
            <a:pPr algn="ctr"/>
            <a:r>
              <a:rPr lang="en-US" sz="3200" dirty="0">
                <a:solidFill>
                  <a:srgbClr val="FF00FF"/>
                </a:solidFill>
              </a:rPr>
              <a:t>How do you code neonates who have had IUDE?</a:t>
            </a:r>
            <a:endParaRPr lang="en-US" dirty="0">
              <a:solidFill>
                <a:srgbClr val="FF00FF"/>
              </a:solidFill>
            </a:endParaRPr>
          </a:p>
        </p:txBody>
      </p:sp>
      <p:sp>
        <p:nvSpPr>
          <p:cNvPr id="3" name="TextBox 2">
            <a:extLst>
              <a:ext uri="{FF2B5EF4-FFF2-40B4-BE49-F238E27FC236}">
                <a16:creationId xmlns:a16="http://schemas.microsoft.com/office/drawing/2014/main" id="{7F7CC744-E88C-11D9-8D3E-30BD2148F2FD}"/>
              </a:ext>
            </a:extLst>
          </p:cNvPr>
          <p:cNvSpPr txBox="1"/>
          <p:nvPr/>
        </p:nvSpPr>
        <p:spPr>
          <a:xfrm>
            <a:off x="2706254" y="1415086"/>
            <a:ext cx="7028873" cy="5142433"/>
          </a:xfrm>
          <a:prstGeom prst="rect">
            <a:avLst/>
          </a:prstGeom>
          <a:noFill/>
        </p:spPr>
        <p:txBody>
          <a:bodyPr wrap="square" rtlCol="0">
            <a:spAutoFit/>
          </a:bodyPr>
          <a:lstStyle/>
          <a:p>
            <a:pPr>
              <a:spcBef>
                <a:spcPts val="500"/>
              </a:spcBef>
              <a:spcAft>
                <a:spcPts val="500"/>
              </a:spcAft>
            </a:pPr>
            <a:r>
              <a:rPr lang="en-US" sz="1800" b="1" dirty="0">
                <a:effectLst/>
                <a:latin typeface="Times New Roman" panose="02020603050405020304" pitchFamily="18" charset="0"/>
              </a:rPr>
              <a:t>IUDE/No symptoms/No Drug Screen completed</a:t>
            </a:r>
            <a:endParaRPr lang="en-US" sz="1800" dirty="0">
              <a:effectLst/>
              <a:latin typeface="Times New Roman" panose="02020603050405020304" pitchFamily="18" charset="0"/>
            </a:endParaRPr>
          </a:p>
          <a:p>
            <a:endParaRPr lang="en-US" dirty="0"/>
          </a:p>
          <a:p>
            <a:pPr marL="0" marR="0">
              <a:spcBef>
                <a:spcPts val="0"/>
              </a:spcBef>
              <a:spcAft>
                <a:spcPts val="0"/>
              </a:spcAft>
            </a:pPr>
            <a:r>
              <a:rPr lang="en-US" sz="1400" dirty="0">
                <a:latin typeface="Arial" panose="020B0604020202020204" pitchFamily="34" charset="0"/>
              </a:rPr>
              <a:t>Coding Clinic 1st quarter 2022:</a:t>
            </a:r>
            <a:r>
              <a:rPr lang="en-US" sz="1800" dirty="0">
                <a:solidFill>
                  <a:srgbClr val="000000"/>
                </a:solidFill>
                <a:effectLst/>
                <a:latin typeface="Calibri" panose="020F0502020204030204" pitchFamily="34" charset="0"/>
              </a:rPr>
              <a:t>C 2022, 1</a:t>
            </a:r>
            <a:r>
              <a:rPr lang="en-US" sz="1800" baseline="30000" dirty="0">
                <a:solidFill>
                  <a:srgbClr val="000000"/>
                </a:solidFill>
                <a:effectLst/>
                <a:latin typeface="Calibri" panose="020F0502020204030204" pitchFamily="34" charset="0"/>
              </a:rPr>
              <a:t>st</a:t>
            </a:r>
            <a:r>
              <a:rPr lang="en-US" sz="1800" dirty="0">
                <a:solidFill>
                  <a:srgbClr val="000000"/>
                </a:solidFill>
                <a:effectLst/>
                <a:latin typeface="Calibri" panose="020F0502020204030204" pitchFamily="34" charset="0"/>
              </a:rPr>
              <a:t> quarter:</a:t>
            </a:r>
          </a:p>
          <a:p>
            <a:pPr marL="0" marR="0">
              <a:spcBef>
                <a:spcPts val="0"/>
              </a:spcBef>
              <a:spcAft>
                <a:spcPts val="0"/>
              </a:spcAft>
            </a:pPr>
            <a:endParaRPr lang="en-US" dirty="0">
              <a:solidFill>
                <a:srgbClr val="000000"/>
              </a:solidFill>
              <a:latin typeface="Calibri" panose="020F0502020204030204" pitchFamily="34" charset="0"/>
            </a:endParaRPr>
          </a:p>
          <a:p>
            <a:pPr marL="0" marR="0">
              <a:spcBef>
                <a:spcPts val="0"/>
              </a:spcBef>
              <a:spcAft>
                <a:spcPts val="0"/>
              </a:spcAft>
            </a:pPr>
            <a:r>
              <a:rPr lang="en-US" sz="1400" dirty="0">
                <a:effectLst/>
                <a:latin typeface="Arial" panose="020B0604020202020204" pitchFamily="34" charset="0"/>
              </a:rPr>
              <a:t>Question: A newborn delivered at term with Apgar scores of 9 and 9, was monitored for withdrawal symptoms due to intrauterine exposure of prescribed maternal Subutex®. Neonatal abstinence syndrome (NAS) monitoring was done daily; however, a urine drug screen was not performed. After five days of monitoring, the provider documented that the infant showed no symptoms, making withdrawal unlikely, so the infant was discharged. How should the newborn’s intrauterine drug exposure be coded?</a:t>
            </a:r>
            <a:endParaRPr lang="en-US" sz="1400" dirty="0">
              <a:effectLst/>
              <a:latin typeface="Calibri" panose="020F0502020204030204" pitchFamily="34" charset="0"/>
            </a:endParaRPr>
          </a:p>
          <a:p>
            <a:pPr marL="0" marR="0">
              <a:spcBef>
                <a:spcPts val="0"/>
              </a:spcBef>
              <a:spcAft>
                <a:spcPts val="0"/>
              </a:spcAft>
            </a:pPr>
            <a:r>
              <a:rPr lang="en-US" sz="1400" dirty="0">
                <a:effectLst/>
                <a:latin typeface="Arial" panose="020B0604020202020204" pitchFamily="34" charset="0"/>
              </a:rPr>
              <a:t> </a:t>
            </a:r>
          </a:p>
          <a:p>
            <a:pPr marL="0" marR="0">
              <a:spcBef>
                <a:spcPts val="0"/>
              </a:spcBef>
              <a:spcAft>
                <a:spcPts val="0"/>
              </a:spcAft>
            </a:pPr>
            <a:r>
              <a:rPr lang="en-US" sz="1400" dirty="0">
                <a:effectLst/>
                <a:latin typeface="Arial" panose="020B0604020202020204" pitchFamily="34" charset="0"/>
              </a:rPr>
              <a:t>Answer:  Assign code Z05.8, Observation and evaluation of newborn for other specified suspected condition ruled out, as a secondary diagnosis for the extended observation and NAS monitoring. The documentation stated that the infant showed no signs or symptoms of withdrawal or NAS. Codes from category Z05 are used for newborns within the neonatal period, who are suspected to have an abnormal condition, but without signs or symptoms, and which after examination and observation, is found not to exist. Per the Official Guidelines for Coding and </a:t>
            </a:r>
            <a:r>
              <a:rPr lang="en-US" sz="1400" dirty="0" err="1">
                <a:effectLst/>
                <a:latin typeface="Arial" panose="020B0604020202020204" pitchFamily="34" charset="0"/>
              </a:rPr>
              <a:t>Reporting,section</a:t>
            </a:r>
            <a:r>
              <a:rPr lang="en-US" sz="1400" dirty="0">
                <a:effectLst/>
                <a:latin typeface="Arial" panose="020B0604020202020204" pitchFamily="34" charset="0"/>
              </a:rPr>
              <a:t> 16.b.1, category Z05, Encounter for observation and evaluation of newborn for suspected diseases and conditions ruled out, is to be used “to identify those instances when a healthy newborn is evaluated for a suspected condition that is determined after study not to be present.”</a:t>
            </a:r>
          </a:p>
          <a:p>
            <a:endParaRPr lang="en-US" sz="1400" dirty="0"/>
          </a:p>
        </p:txBody>
      </p:sp>
    </p:spTree>
    <p:extLst>
      <p:ext uri="{BB962C8B-B14F-4D97-AF65-F5344CB8AC3E}">
        <p14:creationId xmlns:p14="http://schemas.microsoft.com/office/powerpoint/2010/main" val="319658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297762" y="329184"/>
            <a:ext cx="6251110" cy="178308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400">
                <a:latin typeface="+mj-lt"/>
                <a:ea typeface="+mj-ea"/>
                <a:cs typeface="+mj-cs"/>
              </a:rPr>
              <a:t>Today’s Speaker for Hot Topics:</a:t>
            </a:r>
          </a:p>
        </p:txBody>
      </p:sp>
      <p:pic>
        <p:nvPicPr>
          <p:cNvPr id="7" name="Picture 6" descr="A person with red hair smiling&#10;&#10;Description automatically generated">
            <a:extLst>
              <a:ext uri="{FF2B5EF4-FFF2-40B4-BE49-F238E27FC236}">
                <a16:creationId xmlns:a16="http://schemas.microsoft.com/office/drawing/2014/main" id="{0569EBDA-C17E-21F6-C267-FC8F934828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943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97762" y="2706624"/>
            <a:ext cx="6251110" cy="3483864"/>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200"/>
              <a:t>Amy Bush, BS, RN, MJ, CCDS, CCS</a:t>
            </a:r>
          </a:p>
          <a:p>
            <a:pPr indent="-228600" defTabSz="914400">
              <a:lnSpc>
                <a:spcPct val="90000"/>
              </a:lnSpc>
              <a:spcAft>
                <a:spcPts val="600"/>
              </a:spcAft>
              <a:buFont typeface="Arial" panose="020B0604020202020204" pitchFamily="34" charset="0"/>
              <a:buChar char="•"/>
            </a:pPr>
            <a:r>
              <a:rPr lang="en-US" sz="2200"/>
              <a:t>Clinical Documentation Improvement Specialist III</a:t>
            </a:r>
          </a:p>
          <a:p>
            <a:pPr indent="-228600" defTabSz="914400">
              <a:lnSpc>
                <a:spcPct val="90000"/>
              </a:lnSpc>
              <a:spcAft>
                <a:spcPts val="600"/>
              </a:spcAft>
              <a:buFont typeface="Arial" panose="020B0604020202020204" pitchFamily="34" charset="0"/>
              <a:buChar char="•"/>
            </a:pPr>
            <a:endParaRPr lang="en-US" sz="2200"/>
          </a:p>
          <a:p>
            <a:pPr indent="-228600" defTabSz="914400">
              <a:lnSpc>
                <a:spcPct val="90000"/>
              </a:lnSpc>
              <a:spcAft>
                <a:spcPts val="600"/>
              </a:spcAft>
              <a:buFont typeface="Arial" panose="020B0604020202020204" pitchFamily="34" charset="0"/>
              <a:buChar char="•"/>
            </a:pPr>
            <a:r>
              <a:rPr lang="en-US" sz="2200"/>
              <a:t>Cooper University Health Care</a:t>
            </a:r>
          </a:p>
        </p:txBody>
      </p:sp>
      <p:pic>
        <p:nvPicPr>
          <p:cNvPr id="6" name="Picture 5"/>
          <p:cNvPicPr>
            <a:picLocks noChangeAspect="1"/>
          </p:cNvPicPr>
          <p:nvPr/>
        </p:nvPicPr>
        <p:blipFill>
          <a:blip r:embed="rId3"/>
          <a:stretch>
            <a:fillRect/>
          </a:stretch>
        </p:blipFill>
        <p:spPr>
          <a:xfrm>
            <a:off x="10021153" y="5715000"/>
            <a:ext cx="1866900" cy="914400"/>
          </a:xfrm>
          <a:prstGeom prst="rect">
            <a:avLst/>
          </a:prstGeom>
        </p:spPr>
      </p:pic>
    </p:spTree>
    <p:extLst>
      <p:ext uri="{BB962C8B-B14F-4D97-AF65-F5344CB8AC3E}">
        <p14:creationId xmlns:p14="http://schemas.microsoft.com/office/powerpoint/2010/main" val="3478980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347" y="337868"/>
            <a:ext cx="10420709" cy="1077218"/>
          </a:xfrm>
          <a:prstGeom prst="rect">
            <a:avLst/>
          </a:prstGeom>
          <a:noFill/>
        </p:spPr>
        <p:txBody>
          <a:bodyPr wrap="square" rtlCol="0">
            <a:spAutoFit/>
          </a:bodyPr>
          <a:lstStyle/>
          <a:p>
            <a:pPr algn="ctr"/>
            <a:r>
              <a:rPr lang="en-US" sz="3200" dirty="0"/>
              <a:t>Original Question:  </a:t>
            </a:r>
          </a:p>
          <a:p>
            <a:pPr algn="ctr"/>
            <a:r>
              <a:rPr lang="en-US" sz="3200" dirty="0">
                <a:solidFill>
                  <a:srgbClr val="FF00FF"/>
                </a:solidFill>
              </a:rPr>
              <a:t>How do you code neonates who have had IUDE?</a:t>
            </a:r>
            <a:endParaRPr lang="en-US" dirty="0">
              <a:solidFill>
                <a:srgbClr val="FF00FF"/>
              </a:solidFill>
            </a:endParaRPr>
          </a:p>
        </p:txBody>
      </p:sp>
      <p:sp>
        <p:nvSpPr>
          <p:cNvPr id="3" name="TextBox 2">
            <a:extLst>
              <a:ext uri="{FF2B5EF4-FFF2-40B4-BE49-F238E27FC236}">
                <a16:creationId xmlns:a16="http://schemas.microsoft.com/office/drawing/2014/main" id="{7F7CC744-E88C-11D9-8D3E-30BD2148F2FD}"/>
              </a:ext>
            </a:extLst>
          </p:cNvPr>
          <p:cNvSpPr txBox="1"/>
          <p:nvPr/>
        </p:nvSpPr>
        <p:spPr>
          <a:xfrm>
            <a:off x="2706254" y="1415086"/>
            <a:ext cx="7028873" cy="2434000"/>
          </a:xfrm>
          <a:prstGeom prst="rect">
            <a:avLst/>
          </a:prstGeom>
          <a:noFill/>
        </p:spPr>
        <p:txBody>
          <a:bodyPr wrap="square" rtlCol="0">
            <a:spAutoFit/>
          </a:bodyPr>
          <a:lstStyle/>
          <a:p>
            <a:pPr>
              <a:spcBef>
                <a:spcPts val="500"/>
              </a:spcBef>
              <a:spcAft>
                <a:spcPts val="500"/>
              </a:spcAft>
            </a:pPr>
            <a:r>
              <a:rPr lang="en-US" sz="1800" b="1" dirty="0">
                <a:effectLst/>
                <a:latin typeface="Times New Roman" panose="02020603050405020304" pitchFamily="18" charset="0"/>
              </a:rPr>
              <a:t>Infants with withdrawal sym</a:t>
            </a:r>
            <a:r>
              <a:rPr lang="en-US" b="1" dirty="0">
                <a:latin typeface="Times New Roman" panose="02020603050405020304" pitchFamily="18" charset="0"/>
              </a:rPr>
              <a:t>ptoms but not NAS or NOWS:</a:t>
            </a:r>
            <a:endParaRPr lang="en-US" sz="1800" dirty="0">
              <a:effectLst/>
              <a:latin typeface="Times New Roman" panose="02020603050405020304" pitchFamily="18" charset="0"/>
            </a:endParaRPr>
          </a:p>
          <a:p>
            <a:endParaRPr lang="en-US" dirty="0"/>
          </a:p>
          <a:p>
            <a:r>
              <a:rPr lang="en-US" sz="1600" dirty="0"/>
              <a:t>Remember, if the infant is not diagnosed with NAS or NOWS, you can query for withdrawal symptoms which still codes to P96.1 (CC)</a:t>
            </a:r>
          </a:p>
          <a:p>
            <a:endParaRPr lang="en-US" sz="1600" dirty="0"/>
          </a:p>
          <a:p>
            <a:r>
              <a:rPr lang="en-US" sz="1600" dirty="0"/>
              <a:t>This year, there is now a separate code for withdrawal from therapeutic use of drugs in the newborn P96.2 (CC):</a:t>
            </a:r>
          </a:p>
          <a:p>
            <a:endParaRPr lang="en-US" sz="1600" dirty="0"/>
          </a:p>
          <a:p>
            <a:endParaRPr lang="en-US" sz="1600" dirty="0"/>
          </a:p>
        </p:txBody>
      </p:sp>
      <p:pic>
        <p:nvPicPr>
          <p:cNvPr id="5" name="Picture 4">
            <a:extLst>
              <a:ext uri="{FF2B5EF4-FFF2-40B4-BE49-F238E27FC236}">
                <a16:creationId xmlns:a16="http://schemas.microsoft.com/office/drawing/2014/main" id="{BBFAD96B-F802-29F7-F948-70841F45DA46}"/>
              </a:ext>
            </a:extLst>
          </p:cNvPr>
          <p:cNvPicPr>
            <a:picLocks noChangeAspect="1"/>
          </p:cNvPicPr>
          <p:nvPr/>
        </p:nvPicPr>
        <p:blipFill>
          <a:blip r:embed="rId3"/>
          <a:stretch>
            <a:fillRect/>
          </a:stretch>
        </p:blipFill>
        <p:spPr>
          <a:xfrm>
            <a:off x="3400425" y="3602864"/>
            <a:ext cx="5391150" cy="847725"/>
          </a:xfrm>
          <a:prstGeom prst="rect">
            <a:avLst/>
          </a:prstGeom>
        </p:spPr>
      </p:pic>
    </p:spTree>
    <p:extLst>
      <p:ext uri="{BB962C8B-B14F-4D97-AF65-F5344CB8AC3E}">
        <p14:creationId xmlns:p14="http://schemas.microsoft.com/office/powerpoint/2010/main" val="2000563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58603" y="302169"/>
            <a:ext cx="7160450" cy="4401205"/>
          </a:xfrm>
          <a:prstGeom prst="rect">
            <a:avLst/>
          </a:prstGeom>
          <a:noFill/>
        </p:spPr>
        <p:txBody>
          <a:bodyPr wrap="square" rtlCol="0">
            <a:spAutoFit/>
          </a:bodyPr>
          <a:lstStyle/>
          <a:p>
            <a:pPr marL="0" marR="0" lvl="0" indent="0" algn="l" defTabSz="96981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en-US" sz="2000" b="1" i="0" u="none" strike="noStrike" kern="1200" cap="none" spc="0" normalizeH="0" baseline="0" noProof="0" dirty="0">
              <a:ln>
                <a:noFill/>
              </a:ln>
              <a:solidFill>
                <a:srgbClr val="FEFFFF"/>
              </a:solidFill>
              <a:effectLst/>
              <a:uLnTx/>
              <a:uFillTx/>
              <a:latin typeface="Calibri" panose="020F0502020204030204" pitchFamily="34" charset="0"/>
              <a:ea typeface="+mn-ea"/>
              <a:cs typeface="Calibri" panose="020F0502020204030204" pitchFamily="34" charset="0"/>
            </a:endParaRPr>
          </a:p>
          <a:p>
            <a:pPr marL="484906" marR="0" lvl="1" indent="0" algn="l" defTabSz="96981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EFFFF"/>
                </a:solidFill>
                <a:effectLst/>
                <a:uLnTx/>
                <a:uFillTx/>
                <a:latin typeface="Calibri" panose="020F0502020204030204" pitchFamily="34" charset="0"/>
                <a:ea typeface="+mn-ea"/>
                <a:cs typeface="Calibri" panose="020F0502020204030204" pitchFamily="34" charset="0"/>
              </a:rPr>
              <a:t>OUR NEXT QUARTERLY</a:t>
            </a:r>
            <a:r>
              <a:rPr kumimoji="0" lang="en-US" sz="3600" b="1" i="0" u="none" strike="noStrike" kern="1200" cap="none" spc="0" normalizeH="0" noProof="0" dirty="0">
                <a:ln>
                  <a:noFill/>
                </a:ln>
                <a:solidFill>
                  <a:srgbClr val="FEFFFF"/>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a:ln>
                  <a:noFill/>
                </a:ln>
                <a:solidFill>
                  <a:srgbClr val="FEFFFF"/>
                </a:solidFill>
                <a:effectLst/>
                <a:uLnTx/>
                <a:uFillTx/>
                <a:latin typeface="Calibri" panose="020F0502020204030204" pitchFamily="34" charset="0"/>
                <a:ea typeface="+mn-ea"/>
                <a:cs typeface="Calibri" panose="020F0502020204030204" pitchFamily="34" charset="0"/>
              </a:rPr>
              <a:t>MEETING</a:t>
            </a:r>
          </a:p>
          <a:p>
            <a:pPr marL="1056418" marR="0" lvl="1" indent="-571511" algn="l" defTabSz="969814"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000" b="1" i="0" u="none" strike="noStrike" kern="1200" cap="none" spc="0" normalizeH="0" baseline="0" noProof="0" dirty="0">
                <a:ln>
                  <a:noFill/>
                </a:ln>
                <a:solidFill>
                  <a:srgbClr val="FEFFFF"/>
                </a:solidFill>
                <a:effectLst/>
                <a:uLnTx/>
                <a:uFillTx/>
                <a:latin typeface="Calibri" panose="020F0502020204030204" pitchFamily="34" charset="0"/>
                <a:ea typeface="+mn-ea"/>
                <a:cs typeface="Calibri" panose="020F0502020204030204" pitchFamily="34" charset="0"/>
              </a:rPr>
              <a:t>December 7</a:t>
            </a:r>
            <a:r>
              <a:rPr kumimoji="0" lang="en-US" sz="4000" b="1" i="0" u="none" strike="noStrike" kern="1200" cap="none" spc="0" normalizeH="0" baseline="30000" noProof="0" dirty="0">
                <a:ln>
                  <a:noFill/>
                </a:ln>
                <a:solidFill>
                  <a:srgbClr val="FEFFFF"/>
                </a:solidFill>
                <a:effectLst/>
                <a:uLnTx/>
                <a:uFillTx/>
                <a:latin typeface="Calibri" panose="020F0502020204030204" pitchFamily="34" charset="0"/>
                <a:ea typeface="+mn-ea"/>
                <a:cs typeface="Calibri" panose="020F0502020204030204" pitchFamily="34" charset="0"/>
              </a:rPr>
              <a:t>th</a:t>
            </a:r>
            <a:r>
              <a:rPr kumimoji="0" lang="en-US" sz="4000" b="1" i="0" u="none" strike="noStrike" kern="1200" cap="none" spc="0" normalizeH="0" baseline="0" noProof="0" dirty="0">
                <a:ln>
                  <a:noFill/>
                </a:ln>
                <a:solidFill>
                  <a:srgbClr val="FEFFFF"/>
                </a:solidFill>
                <a:effectLst/>
                <a:uLnTx/>
                <a:uFillTx/>
                <a:latin typeface="Calibri" panose="020F0502020204030204" pitchFamily="34" charset="0"/>
                <a:ea typeface="+mn-ea"/>
                <a:cs typeface="Calibri" panose="020F0502020204030204" pitchFamily="34" charset="0"/>
              </a:rPr>
              <a:t>, 2023</a:t>
            </a:r>
          </a:p>
          <a:p>
            <a:pPr marL="1056418" marR="0" lvl="1" indent="-571511" algn="l" defTabSz="969814"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4000" b="1" dirty="0">
              <a:solidFill>
                <a:srgbClr val="FEFFFF"/>
              </a:solidFill>
              <a:latin typeface="Calibri" panose="020F0502020204030204" pitchFamily="34" charset="0"/>
              <a:cs typeface="Calibri" panose="020F0502020204030204" pitchFamily="34" charset="0"/>
            </a:endParaRPr>
          </a:p>
          <a:p>
            <a:pPr marL="484907" marR="0" lvl="1" algn="l" defTabSz="969814"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FEFFFF"/>
                </a:solidFill>
                <a:effectLst/>
                <a:uLnTx/>
                <a:uFillTx/>
                <a:latin typeface="Calibri" panose="020F0502020204030204" pitchFamily="34" charset="0"/>
                <a:ea typeface="+mn-ea"/>
                <a:cs typeface="Calibri" panose="020F0502020204030204" pitchFamily="34" charset="0"/>
              </a:rPr>
              <a:t>Last one of the year!!!!</a:t>
            </a:r>
          </a:p>
          <a:p>
            <a:pPr marL="484907" marR="0" lvl="1" algn="l" defTabSz="969814" rtl="0" eaLnBrk="1" fontAlgn="auto" latinLnBrk="0" hangingPunct="1">
              <a:lnSpc>
                <a:spcPct val="100000"/>
              </a:lnSpc>
              <a:spcBef>
                <a:spcPts val="0"/>
              </a:spcBef>
              <a:spcAft>
                <a:spcPts val="0"/>
              </a:spcAft>
              <a:buClrTx/>
              <a:buSzTx/>
              <a:tabLst/>
              <a:defRPr/>
            </a:pPr>
            <a:endParaRPr lang="en-US" sz="4000" b="1" dirty="0">
              <a:solidFill>
                <a:srgbClr val="FEFFFF"/>
              </a:solidFill>
              <a:latin typeface="Calibri" panose="020F0502020204030204" pitchFamily="34" charset="0"/>
              <a:cs typeface="Calibri" panose="020F0502020204030204" pitchFamily="34" charset="0"/>
            </a:endParaRPr>
          </a:p>
          <a:p>
            <a:pPr marL="484907" marR="0" lvl="1" algn="ctr" defTabSz="969814"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FEFFFF"/>
                </a:solidFill>
                <a:effectLst/>
                <a:uLnTx/>
                <a:uFillTx/>
                <a:latin typeface="Calibri" panose="020F0502020204030204" pitchFamily="34" charset="0"/>
                <a:ea typeface="+mn-ea"/>
                <a:cs typeface="Calibri" panose="020F0502020204030204" pitchFamily="34" charset="0"/>
              </a:rPr>
              <a:t>Dr. Theodore DeMartini</a:t>
            </a:r>
          </a:p>
          <a:p>
            <a:pPr marL="484907" marR="0" lvl="1" algn="ctr" defTabSz="969814" rtl="0" eaLnBrk="1" fontAlgn="auto" latinLnBrk="0" hangingPunct="1">
              <a:lnSpc>
                <a:spcPct val="100000"/>
              </a:lnSpc>
              <a:spcBef>
                <a:spcPts val="0"/>
              </a:spcBef>
              <a:spcAft>
                <a:spcPts val="0"/>
              </a:spcAft>
              <a:buClrTx/>
              <a:buSzTx/>
              <a:tabLst/>
              <a:defRPr/>
            </a:pPr>
            <a:r>
              <a:rPr lang="en-US" sz="2400" b="1" dirty="0">
                <a:solidFill>
                  <a:srgbClr val="FEFFFF"/>
                </a:solidFill>
                <a:latin typeface="Calibri" panose="020F0502020204030204" pitchFamily="34" charset="0"/>
                <a:cs typeface="Calibri" panose="020F0502020204030204" pitchFamily="34" charset="0"/>
              </a:rPr>
              <a:t>Penn State Hershey Medical Center</a:t>
            </a:r>
          </a:p>
          <a:p>
            <a:pPr marL="484907" marR="0" lvl="1" algn="ctr" defTabSz="969814"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FEFFFF"/>
                </a:solidFill>
                <a:effectLst/>
                <a:uLnTx/>
                <a:uFillTx/>
                <a:latin typeface="Calibri" panose="020F0502020204030204" pitchFamily="34" charset="0"/>
                <a:ea typeface="+mn-ea"/>
                <a:cs typeface="Calibri" panose="020F0502020204030204" pitchFamily="34" charset="0"/>
              </a:rPr>
              <a:t>Pediatric Shock</a:t>
            </a:r>
          </a:p>
        </p:txBody>
      </p:sp>
      <p:pic>
        <p:nvPicPr>
          <p:cNvPr id="9" name="Picture 8"/>
          <p:cNvPicPr>
            <a:picLocks noChangeAspect="1"/>
          </p:cNvPicPr>
          <p:nvPr/>
        </p:nvPicPr>
        <p:blipFill>
          <a:blip r:embed="rId3"/>
          <a:stretch>
            <a:fillRect/>
          </a:stretch>
        </p:blipFill>
        <p:spPr>
          <a:xfrm>
            <a:off x="10414368" y="6024122"/>
            <a:ext cx="1604685" cy="559380"/>
          </a:xfrm>
          <a:prstGeom prst="rect">
            <a:avLst/>
          </a:prstGeom>
        </p:spPr>
      </p:pic>
      <p:pic>
        <p:nvPicPr>
          <p:cNvPr id="10" name="Picture 9"/>
          <p:cNvPicPr>
            <a:picLocks noChangeAspect="1"/>
          </p:cNvPicPr>
          <p:nvPr/>
        </p:nvPicPr>
        <p:blipFill>
          <a:blip r:embed="rId4"/>
          <a:stretch>
            <a:fillRect/>
          </a:stretch>
        </p:blipFill>
        <p:spPr>
          <a:xfrm rot="20573655">
            <a:off x="538369" y="1123649"/>
            <a:ext cx="4652102" cy="2313008"/>
          </a:xfrm>
          <a:prstGeom prst="rect">
            <a:avLst/>
          </a:prstGeom>
        </p:spPr>
      </p:pic>
      <p:sp>
        <p:nvSpPr>
          <p:cNvPr id="12" name="Rectangle 11"/>
          <p:cNvSpPr/>
          <p:nvPr/>
        </p:nvSpPr>
        <p:spPr>
          <a:xfrm>
            <a:off x="0" y="4667660"/>
            <a:ext cx="12192000" cy="1026493"/>
          </a:xfrm>
          <a:prstGeom prst="rect">
            <a:avLst/>
          </a:prstGeom>
          <a:solidFill>
            <a:srgbClr val="EEEE12"/>
          </a:solidFill>
          <a:ln w="25400" cap="flat" cmpd="sng" algn="ctr">
            <a:solidFill>
              <a:srgbClr val="D8D8D8">
                <a:shade val="50000"/>
              </a:srgbClr>
            </a:solidFill>
            <a:prstDash val="solid"/>
          </a:ln>
          <a:effectLst/>
        </p:spPr>
        <p:txBody>
          <a:bodyPr rtlCol="0" anchor="ctr"/>
          <a:lstStyle/>
          <a:p>
            <a:pPr marL="0" marR="0" lvl="0" indent="0" algn="ctr" defTabSz="1524030" rtl="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109574" y="4934972"/>
            <a:ext cx="12395358" cy="425822"/>
          </a:xfrm>
          <a:prstGeom prst="rect">
            <a:avLst/>
          </a:prstGeom>
          <a:noFill/>
        </p:spPr>
        <p:txBody>
          <a:bodyPr wrap="square" rtlCol="0">
            <a:spAutoFit/>
          </a:bodyPr>
          <a:lstStyle/>
          <a:p>
            <a:pPr marL="0" marR="0" lvl="0" indent="0" algn="l" defTabSz="969814" rtl="0" eaLnBrk="1" fontAlgn="auto" latinLnBrk="0" hangingPunct="1">
              <a:lnSpc>
                <a:spcPct val="100000"/>
              </a:lnSpc>
              <a:spcBef>
                <a:spcPts val="0"/>
              </a:spcBef>
              <a:spcAft>
                <a:spcPts val="0"/>
              </a:spcAft>
              <a:buClrTx/>
              <a:buSzTx/>
              <a:buFontTx/>
              <a:buNone/>
              <a:tabLst/>
              <a:defRPr/>
            </a:pPr>
            <a:r>
              <a:rPr kumimoji="0" lang="en-US" sz="2167" b="1" i="0" u="none" strike="noStrike" kern="1200" cap="none" spc="0" normalizeH="0" baseline="0" noProof="0" dirty="0">
                <a:ln>
                  <a:noFill/>
                </a:ln>
                <a:solidFill>
                  <a:srgbClr val="31353D"/>
                </a:solidFill>
                <a:effectLst/>
                <a:uLnTx/>
                <a:uFillTx/>
                <a:latin typeface="MV Boli" panose="02000500030200090000" pitchFamily="2" charset="0"/>
                <a:ea typeface="+mn-ea"/>
                <a:cs typeface="MV Boli" panose="02000500030200090000" pitchFamily="2" charset="0"/>
              </a:rPr>
              <a:t>Sharing Knowledge is ESSENTIAL! Let Us Know If You Or Someone You Know Can Present!</a:t>
            </a:r>
            <a:endParaRPr kumimoji="0" lang="en-US" sz="2167" b="0" i="0" u="none" strike="noStrike" kern="1200" cap="none" spc="0" normalizeH="0" baseline="0" noProof="0" dirty="0">
              <a:ln>
                <a:noFill/>
              </a:ln>
              <a:solidFill>
                <a:srgbClr val="31353D"/>
              </a:solidFill>
              <a:effectLst/>
              <a:uLnTx/>
              <a:uFillTx/>
              <a:latin typeface="MV Boli" panose="02000500030200090000" pitchFamily="2" charset="0"/>
              <a:ea typeface="+mn-ea"/>
              <a:cs typeface="MV Boli" panose="02000500030200090000" pitchFamily="2" charset="0"/>
            </a:endParaRPr>
          </a:p>
        </p:txBody>
      </p:sp>
    </p:spTree>
    <p:extLst>
      <p:ext uri="{BB962C8B-B14F-4D97-AF65-F5344CB8AC3E}">
        <p14:creationId xmlns:p14="http://schemas.microsoft.com/office/powerpoint/2010/main" val="34875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0" fill="hold"/>
                                        <p:tgtEl>
                                          <p:spTgt spid="13"/>
                                        </p:tgtEl>
                                        <p:attrNameLst>
                                          <p:attrName>ppt_x</p:attrName>
                                        </p:attrNameLst>
                                      </p:cBhvr>
                                      <p:tavLst>
                                        <p:tav tm="0">
                                          <p:val>
                                            <p:strVal val="1+#ppt_w/2"/>
                                          </p:val>
                                        </p:tav>
                                        <p:tav tm="100000">
                                          <p:val>
                                            <p:strVal val="#ppt_x"/>
                                          </p:val>
                                        </p:tav>
                                      </p:tavLst>
                                    </p:anim>
                                    <p:anim calcmode="lin" valueType="num">
                                      <p:cBhvr additive="base">
                                        <p:cTn id="8" dur="10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Yellow and blue symbols">
            <a:extLst>
              <a:ext uri="{FF2B5EF4-FFF2-40B4-BE49-F238E27FC236}">
                <a16:creationId xmlns:a16="http://schemas.microsoft.com/office/drawing/2014/main" id="{DAF45451-DA87-AF58-9CAB-9F621EBA6123}"/>
              </a:ext>
            </a:extLst>
          </p:cNvPr>
          <p:cNvPicPr>
            <a:picLocks noChangeAspect="1"/>
          </p:cNvPicPr>
          <p:nvPr/>
        </p:nvPicPr>
        <p:blipFill rotWithShape="1">
          <a:blip r:embed="rId2"/>
          <a:srcRect t="12909" b="1356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E76C0F3-4C5A-1A9E-2C9F-A32B0F6F8105}"/>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lnSpc>
                <a:spcPct val="90000"/>
              </a:lnSpc>
              <a:spcBef>
                <a:spcPct val="0"/>
              </a:spcBef>
              <a:spcAft>
                <a:spcPts val="600"/>
              </a:spcAft>
            </a:pPr>
            <a:r>
              <a:rPr lang="en-US" sz="5200" dirty="0">
                <a:solidFill>
                  <a:srgbClr val="FFFFFF"/>
                </a:solidFill>
                <a:latin typeface="+mj-lt"/>
                <a:ea typeface="+mj-ea"/>
                <a:cs typeface="+mj-cs"/>
              </a:rPr>
              <a:t>Let’s unmute the lines for questions and conversation…</a:t>
            </a:r>
          </a:p>
        </p:txBody>
      </p:sp>
    </p:spTree>
    <p:extLst>
      <p:ext uri="{BB962C8B-B14F-4D97-AF65-F5344CB8AC3E}">
        <p14:creationId xmlns:p14="http://schemas.microsoft.com/office/powerpoint/2010/main" val="336571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297762" y="329184"/>
            <a:ext cx="6251110" cy="178308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400">
                <a:latin typeface="+mj-lt"/>
                <a:ea typeface="+mj-ea"/>
                <a:cs typeface="+mj-cs"/>
              </a:rPr>
              <a:t>Introducing Our Hot Topics:</a:t>
            </a:r>
          </a:p>
        </p:txBody>
      </p:sp>
      <p:pic>
        <p:nvPicPr>
          <p:cNvPr id="5" name="Picture 4" descr="Desk with stethoscope and computer keyboard">
            <a:extLst>
              <a:ext uri="{FF2B5EF4-FFF2-40B4-BE49-F238E27FC236}">
                <a16:creationId xmlns:a16="http://schemas.microsoft.com/office/drawing/2014/main" id="{F3CA968D-B310-83FE-28DD-7BFA5B4D7EEB}"/>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97762" y="2706624"/>
            <a:ext cx="6251110" cy="3483864"/>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900" dirty="0"/>
              <a:t>HIE:  How long do you code, severity</a:t>
            </a:r>
          </a:p>
          <a:p>
            <a:pPr marL="285750" indent="-228600" defTabSz="914400">
              <a:lnSpc>
                <a:spcPct val="90000"/>
              </a:lnSpc>
              <a:spcAft>
                <a:spcPts val="600"/>
              </a:spcAft>
              <a:buFont typeface="Arial" panose="020B0604020202020204" pitchFamily="34" charset="0"/>
              <a:buChar char="•"/>
            </a:pPr>
            <a:r>
              <a:rPr lang="en-US" sz="1900" dirty="0"/>
              <a:t>SDOH codes:  when to use them</a:t>
            </a:r>
          </a:p>
          <a:p>
            <a:pPr marL="285750" indent="-228600" defTabSz="914400">
              <a:lnSpc>
                <a:spcPct val="90000"/>
              </a:lnSpc>
              <a:spcAft>
                <a:spcPts val="600"/>
              </a:spcAft>
              <a:buFont typeface="Arial" panose="020B0604020202020204" pitchFamily="34" charset="0"/>
              <a:buChar char="•"/>
            </a:pPr>
            <a:r>
              <a:rPr lang="en-US" sz="1900" dirty="0"/>
              <a:t>Coding neonates with IUDE</a:t>
            </a:r>
          </a:p>
          <a:p>
            <a:pPr defTabSz="914400">
              <a:lnSpc>
                <a:spcPct val="90000"/>
              </a:lnSpc>
              <a:spcAft>
                <a:spcPts val="600"/>
              </a:spcAft>
            </a:pPr>
            <a:endParaRPr lang="en-US" sz="1900" dirty="0"/>
          </a:p>
          <a:p>
            <a:pPr indent="-228600" defTabSz="914400">
              <a:lnSpc>
                <a:spcPct val="90000"/>
              </a:lnSpc>
              <a:spcAft>
                <a:spcPts val="600"/>
              </a:spcAft>
              <a:buFont typeface="Arial" panose="020B0604020202020204" pitchFamily="34" charset="0"/>
              <a:buChar char="•"/>
            </a:pPr>
            <a:r>
              <a:rPr lang="en-US" sz="1900" i="1" dirty="0"/>
              <a:t>Disclaimer:  This is a forum for discussion and not meant to replace or challenge any official Guideline or Coding Clinic advice. Please be mindful that our clinical backgrounds, experience, and CDI programs are different.  Strive to share your knowledge as well as benefit from others’ as well.</a:t>
            </a:r>
          </a:p>
        </p:txBody>
      </p:sp>
    </p:spTree>
    <p:extLst>
      <p:ext uri="{BB962C8B-B14F-4D97-AF65-F5344CB8AC3E}">
        <p14:creationId xmlns:p14="http://schemas.microsoft.com/office/powerpoint/2010/main" val="71787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dirty="0"/>
              <a:t>The confuddling matter of HIE coding  </a:t>
            </a:r>
            <a:endParaRPr lang="en-US" sz="5400" b="1"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1929383"/>
            <a:ext cx="10515600" cy="4736459"/>
          </a:xfrm>
          <a:prstGeom prst="rect">
            <a:avLst/>
          </a:prstGeom>
        </p:spPr>
        <p:txBody>
          <a:bodyPr vert="horz" lIns="91440" tIns="45720" rIns="91440" bIns="45720" rtlCol="0">
            <a:normAutofit/>
          </a:bodyPr>
          <a:lstStyle/>
          <a:p>
            <a:pPr defTabSz="914400">
              <a:lnSpc>
                <a:spcPct val="90000"/>
              </a:lnSpc>
              <a:spcAft>
                <a:spcPts val="600"/>
              </a:spcAft>
            </a:pPr>
            <a:r>
              <a:rPr lang="en-US" sz="2800" dirty="0">
                <a:solidFill>
                  <a:srgbClr val="FF0000"/>
                </a:solidFill>
              </a:rPr>
              <a:t>Original Question:  </a:t>
            </a:r>
          </a:p>
          <a:p>
            <a:pPr defTabSz="914400">
              <a:lnSpc>
                <a:spcPct val="90000"/>
              </a:lnSpc>
              <a:spcAft>
                <a:spcPts val="600"/>
              </a:spcAft>
            </a:pPr>
            <a:endParaRPr lang="en-US" sz="2800" dirty="0">
              <a:solidFill>
                <a:srgbClr val="FF0000"/>
              </a:solidFill>
            </a:endParaRPr>
          </a:p>
          <a:p>
            <a:pPr indent="-228600" defTabSz="914400">
              <a:lnSpc>
                <a:spcPct val="90000"/>
              </a:lnSpc>
              <a:spcAft>
                <a:spcPts val="600"/>
              </a:spcAft>
              <a:buFont typeface="Arial" panose="020B0604020202020204" pitchFamily="34" charset="0"/>
              <a:buChar char="•"/>
            </a:pPr>
            <a:r>
              <a:rPr lang="en-US" sz="1500" dirty="0"/>
              <a:t>Disagreement between coding who feels the resulting deficits should be coded throughout life but not HIE. CDI feels HIE should continue to be coded per the guidance we have in the guidelines on congenital diagnoses that last throughout the life of the child, but unclear if severity should be coded.</a:t>
            </a:r>
          </a:p>
          <a:p>
            <a:pPr indent="-228600" defTabSz="914400">
              <a:lnSpc>
                <a:spcPct val="90000"/>
              </a:lnSpc>
              <a:spcAft>
                <a:spcPts val="600"/>
              </a:spcAft>
              <a:buFont typeface="Arial" panose="020B0604020202020204" pitchFamily="34" charset="0"/>
              <a:buChar char="•"/>
            </a:pPr>
            <a:endParaRPr lang="en-US" sz="1500" dirty="0"/>
          </a:p>
          <a:p>
            <a:pPr indent="-228600" defTabSz="914400">
              <a:lnSpc>
                <a:spcPct val="90000"/>
              </a:lnSpc>
              <a:spcAft>
                <a:spcPts val="600"/>
              </a:spcAft>
              <a:buFont typeface="Arial" panose="020B0604020202020204" pitchFamily="34" charset="0"/>
              <a:buChar char="•"/>
            </a:pPr>
            <a:r>
              <a:rPr lang="en-US" sz="1500" dirty="0"/>
              <a:t>Clinical Situation:  6-year-old with PMH of 24-week premature infant with HIE, seizure disorder, and CP with spastic quadriplegia presents in acute hypoxic respiratory failure secondary to CAP.</a:t>
            </a:r>
          </a:p>
          <a:p>
            <a:pPr indent="-228600" defTabSz="914400">
              <a:lnSpc>
                <a:spcPct val="90000"/>
              </a:lnSpc>
              <a:spcAft>
                <a:spcPts val="600"/>
              </a:spcAft>
              <a:buFont typeface="Arial" panose="020B0604020202020204" pitchFamily="34" charset="0"/>
              <a:buChar char="•"/>
            </a:pPr>
            <a:r>
              <a:rPr lang="en-US" sz="1500" dirty="0"/>
              <a:t>Clinical Situation:  6-year-old with PMH of 24-week premature infant with HIE, with mild speech delay presents in acute hypoxic respiratory failure secondary to CAP.</a:t>
            </a:r>
          </a:p>
          <a:p>
            <a:pPr defTabSz="914400">
              <a:lnSpc>
                <a:spcPct val="90000"/>
              </a:lnSpc>
              <a:spcAft>
                <a:spcPts val="600"/>
              </a:spcAft>
            </a:pPr>
            <a:endParaRPr lang="en-US" sz="1500" dirty="0"/>
          </a:p>
          <a:p>
            <a:pPr defTabSz="914400">
              <a:lnSpc>
                <a:spcPct val="90000"/>
              </a:lnSpc>
              <a:spcAft>
                <a:spcPts val="600"/>
              </a:spcAft>
            </a:pPr>
            <a:r>
              <a:rPr lang="en-US" sz="1500" dirty="0"/>
              <a:t>From the ICD-10-CM Official Guidelines:</a:t>
            </a:r>
          </a:p>
          <a:p>
            <a:pPr indent="-228600" defTabSz="914400">
              <a:lnSpc>
                <a:spcPct val="90000"/>
              </a:lnSpc>
              <a:spcAft>
                <a:spcPts val="600"/>
              </a:spcAft>
              <a:buFont typeface="Arial" panose="020B0604020202020204" pitchFamily="34" charset="0"/>
              <a:buChar char="•"/>
            </a:pPr>
            <a:r>
              <a:rPr lang="en-US" sz="1500" dirty="0"/>
              <a:t>“Use of Chapter 16 Codes after the Perinatal Period:  Should a condition originate in the perinatal period, and continue throughout the life of the patient, the perinatal code should continue to be used regardless of the patient’s age.”</a:t>
            </a:r>
          </a:p>
        </p:txBody>
      </p:sp>
    </p:spTree>
    <p:extLst>
      <p:ext uri="{BB962C8B-B14F-4D97-AF65-F5344CB8AC3E}">
        <p14:creationId xmlns:p14="http://schemas.microsoft.com/office/powerpoint/2010/main" val="370284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dirty="0"/>
              <a:t>The confuddling matter of HIE coding  </a:t>
            </a:r>
            <a:endParaRPr lang="en-US" sz="5400" b="1"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1929383"/>
            <a:ext cx="10515600" cy="4736459"/>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2800" dirty="0"/>
              <a:t>Coding Clinic ICD-9-CM, 4Q 2009, Volume 26, Number 4, Pages 74-76</a:t>
            </a:r>
          </a:p>
          <a:p>
            <a:pPr defTabSz="914400">
              <a:lnSpc>
                <a:spcPct val="90000"/>
              </a:lnSpc>
              <a:spcAft>
                <a:spcPts val="600"/>
              </a:spcAft>
            </a:pPr>
            <a:endParaRPr lang="en-US" dirty="0"/>
          </a:p>
          <a:p>
            <a:pPr defTabSz="914400">
              <a:lnSpc>
                <a:spcPct val="90000"/>
              </a:lnSpc>
              <a:spcAft>
                <a:spcPts val="600"/>
              </a:spcAft>
            </a:pPr>
            <a:endParaRPr lang="en-US" dirty="0"/>
          </a:p>
          <a:p>
            <a:pPr defTabSz="914400">
              <a:lnSpc>
                <a:spcPct val="90000"/>
              </a:lnSpc>
              <a:spcAft>
                <a:spcPts val="600"/>
              </a:spcAft>
            </a:pPr>
            <a:endParaRPr lang="en-US" dirty="0"/>
          </a:p>
          <a:p>
            <a:pPr defTabSz="914400">
              <a:lnSpc>
                <a:spcPct val="90000"/>
              </a:lnSpc>
              <a:spcAft>
                <a:spcPts val="600"/>
              </a:spcAft>
            </a:pPr>
            <a:endParaRPr lang="en-US" dirty="0"/>
          </a:p>
          <a:p>
            <a:pPr defTabSz="914400">
              <a:lnSpc>
                <a:spcPct val="90000"/>
              </a:lnSpc>
              <a:spcAft>
                <a:spcPts val="600"/>
              </a:spcAft>
            </a:pPr>
            <a:endParaRPr lang="en-US" dirty="0"/>
          </a:p>
          <a:p>
            <a:pPr defTabSz="914400">
              <a:lnSpc>
                <a:spcPct val="90000"/>
              </a:lnSpc>
              <a:spcAft>
                <a:spcPts val="600"/>
              </a:spcAft>
            </a:pPr>
            <a:r>
              <a:rPr lang="en-US" sz="2000" dirty="0"/>
              <a:t>Hypoxic-Ischemic Encephalopathy:  </a:t>
            </a:r>
          </a:p>
          <a:p>
            <a:pPr marL="285750" indent="-285750" defTabSz="914400">
              <a:lnSpc>
                <a:spcPct val="90000"/>
              </a:lnSpc>
              <a:spcAft>
                <a:spcPts val="600"/>
              </a:spcAft>
              <a:buFont typeface="Arial" panose="020B0604020202020204" pitchFamily="34" charset="0"/>
              <a:buChar char="•"/>
            </a:pPr>
            <a:r>
              <a:rPr lang="en-US" sz="2000" dirty="0"/>
              <a:t>Effective October 1, 2009, new codes have been created for mild, moderate and severe hypoxic-ischemic encephalopathy (HIE) to distinguish these clinically and radiographically defined variations of HIE. HIE is evidence of acute or subacute brain injury due to asphyxia. HIE is the most common cause of neurologic disease during the neonatal period and is associated with significant mortality and morbidity. The underlying cause of the condition may not always be determined, but there is multi-organ systems involvement following the hypoxic-ischemic event. While HIE may occur in utero, moderate and severe HIE are almost always manifested at birth or within hours of birth. </a:t>
            </a:r>
          </a:p>
          <a:p>
            <a:pPr defTabSz="914400">
              <a:lnSpc>
                <a:spcPct val="90000"/>
              </a:lnSpc>
              <a:spcAft>
                <a:spcPts val="600"/>
              </a:spcAft>
            </a:pPr>
            <a:endParaRPr lang="en-US" sz="1600" dirty="0"/>
          </a:p>
        </p:txBody>
      </p:sp>
    </p:spTree>
    <p:extLst>
      <p:ext uri="{BB962C8B-B14F-4D97-AF65-F5344CB8AC3E}">
        <p14:creationId xmlns:p14="http://schemas.microsoft.com/office/powerpoint/2010/main" val="392390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dirty="0"/>
              <a:t>The confuddling matter of HIE coding  </a:t>
            </a:r>
            <a:endParaRPr lang="en-US" sz="5400" b="1"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34953" y="2119055"/>
            <a:ext cx="5431302" cy="4373820"/>
          </a:xfrm>
          <a:prstGeom prst="rect">
            <a:avLst/>
          </a:prstGeom>
        </p:spPr>
        <p:txBody>
          <a:bodyPr vert="horz" lIns="91440" tIns="45720" rIns="91440" bIns="45720" rtlCol="0">
            <a:normAutofit/>
          </a:bodyPr>
          <a:lstStyle/>
          <a:p>
            <a:pPr defTabSz="914400">
              <a:lnSpc>
                <a:spcPct val="90000"/>
              </a:lnSpc>
              <a:spcAft>
                <a:spcPts val="600"/>
              </a:spcAft>
            </a:pPr>
            <a:r>
              <a:rPr lang="en-US" sz="2000" dirty="0"/>
              <a:t>ICD 9 Guidelines 2011 did not address diagnoses that arose during the neonatal period and remained through the life of the individual. </a:t>
            </a:r>
          </a:p>
          <a:p>
            <a:pPr defTabSz="914400">
              <a:lnSpc>
                <a:spcPct val="90000"/>
              </a:lnSpc>
              <a:spcAft>
                <a:spcPts val="600"/>
              </a:spcAft>
            </a:pPr>
            <a:endParaRPr lang="en-US" sz="2000" dirty="0"/>
          </a:p>
          <a:p>
            <a:pPr defTabSz="914400">
              <a:lnSpc>
                <a:spcPct val="90000"/>
              </a:lnSpc>
              <a:spcAft>
                <a:spcPts val="600"/>
              </a:spcAft>
            </a:pPr>
            <a:endParaRPr lang="en-US" sz="2000" dirty="0"/>
          </a:p>
        </p:txBody>
      </p:sp>
      <p:pic>
        <p:nvPicPr>
          <p:cNvPr id="3" name="Picture 2">
            <a:extLst>
              <a:ext uri="{FF2B5EF4-FFF2-40B4-BE49-F238E27FC236}">
                <a16:creationId xmlns:a16="http://schemas.microsoft.com/office/drawing/2014/main" id="{8ACFADC3-A996-DE70-53C8-FD491CA36804}"/>
              </a:ext>
            </a:extLst>
          </p:cNvPr>
          <p:cNvPicPr>
            <a:picLocks noChangeAspect="1"/>
          </p:cNvPicPr>
          <p:nvPr/>
        </p:nvPicPr>
        <p:blipFill>
          <a:blip r:embed="rId3"/>
          <a:stretch>
            <a:fillRect/>
          </a:stretch>
        </p:blipFill>
        <p:spPr>
          <a:xfrm>
            <a:off x="225833" y="1924410"/>
            <a:ext cx="5314950" cy="3472434"/>
          </a:xfrm>
          <a:prstGeom prst="rect">
            <a:avLst/>
          </a:prstGeom>
        </p:spPr>
      </p:pic>
    </p:spTree>
    <p:extLst>
      <p:ext uri="{BB962C8B-B14F-4D97-AF65-F5344CB8AC3E}">
        <p14:creationId xmlns:p14="http://schemas.microsoft.com/office/powerpoint/2010/main" val="330361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dirty="0"/>
              <a:t>The confuddling matter of HIE coding  </a:t>
            </a:r>
            <a:endParaRPr lang="en-US" sz="5400" b="1"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3F86EE-BEBE-D85B-A10E-CC446BD348D2}"/>
              </a:ext>
            </a:extLst>
          </p:cNvPr>
          <p:cNvSpPr txBox="1"/>
          <p:nvPr/>
        </p:nvSpPr>
        <p:spPr>
          <a:xfrm>
            <a:off x="838201" y="2114550"/>
            <a:ext cx="10853928" cy="4154984"/>
          </a:xfrm>
          <a:prstGeom prst="rect">
            <a:avLst/>
          </a:prstGeom>
          <a:noFill/>
        </p:spPr>
        <p:txBody>
          <a:bodyPr wrap="square" rtlCol="0">
            <a:spAutoFit/>
          </a:bodyPr>
          <a:lstStyle/>
          <a:p>
            <a:r>
              <a:rPr lang="en-US" sz="2400" dirty="0"/>
              <a:t>Clinically, the determination of mild, moderate or severe HIE is based on criteria:</a:t>
            </a:r>
          </a:p>
          <a:p>
            <a:endParaRPr lang="en-US" sz="2400" dirty="0"/>
          </a:p>
          <a:p>
            <a:r>
              <a:rPr lang="pt-BR" sz="2400" i="1" dirty="0"/>
              <a:t>Pediatr Res. 2020 Dec; 88(6): 824–825</a:t>
            </a:r>
            <a:endParaRPr lang="en-US" sz="2400" i="1" dirty="0"/>
          </a:p>
          <a:p>
            <a:r>
              <a:rPr lang="en-US" sz="2400" dirty="0"/>
              <a:t>The Sarnat Score for Neonatal Encephalopathy: Looking Back and Moving Forward</a:t>
            </a:r>
          </a:p>
          <a:p>
            <a:endParaRPr lang="en-US" sz="2400" dirty="0"/>
          </a:p>
          <a:p>
            <a:pPr marL="342900" indent="-342900">
              <a:buFont typeface="Arial" panose="020B0604020202020204" pitchFamily="34" charset="0"/>
              <a:buChar char="•"/>
            </a:pPr>
            <a:r>
              <a:rPr lang="en-US" dirty="0"/>
              <a:t>Their staging system for the sequential evolution of clinical signs and EEG changes was intended to facilitate formulation of prognosis for neurologic outcome </a:t>
            </a:r>
          </a:p>
          <a:p>
            <a:pPr marL="342900" indent="-342900">
              <a:buFont typeface="Arial" panose="020B0604020202020204" pitchFamily="34" charset="0"/>
              <a:buChar char="•"/>
            </a:pPr>
            <a:r>
              <a:rPr lang="en-US" dirty="0"/>
              <a:t>Modifications of the Sarnat Scoring System have been employed in the major trials of therapeutic hypothermia for neonatal hypoxic-ischemic encephalopathy (HIE) to identify neonates at highest risk for abnormal neurodevelopmental outcome</a:t>
            </a:r>
          </a:p>
          <a:p>
            <a:pPr marL="342900" indent="-342900">
              <a:buFont typeface="Arial" panose="020B0604020202020204" pitchFamily="34" charset="0"/>
              <a:buChar char="•"/>
            </a:pPr>
            <a:r>
              <a:rPr lang="en-US" dirty="0"/>
              <a:t>In their original study, Harvey B. and Margaret S. Sarnat delineated degrees of encephalopathy for term and near-term neonates following fetal distress. While their scale was not intended to define diagnostic criteria for HIE, the series included neonates who had suffered presumed perinatal hypoxia and/or ischemia.</a:t>
            </a:r>
          </a:p>
        </p:txBody>
      </p:sp>
    </p:spTree>
    <p:extLst>
      <p:ext uri="{BB962C8B-B14F-4D97-AF65-F5344CB8AC3E}">
        <p14:creationId xmlns:p14="http://schemas.microsoft.com/office/powerpoint/2010/main" val="227143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dirty="0"/>
              <a:t>The confuddling matter of HIE coding  </a:t>
            </a:r>
            <a:endParaRPr lang="en-US" sz="5400" b="1"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3F86EE-BEBE-D85B-A10E-CC446BD348D2}"/>
              </a:ext>
            </a:extLst>
          </p:cNvPr>
          <p:cNvSpPr txBox="1"/>
          <p:nvPr/>
        </p:nvSpPr>
        <p:spPr>
          <a:xfrm>
            <a:off x="838200" y="1855811"/>
            <a:ext cx="10853928" cy="4555093"/>
          </a:xfrm>
          <a:prstGeom prst="rect">
            <a:avLst/>
          </a:prstGeom>
          <a:noFill/>
        </p:spPr>
        <p:txBody>
          <a:bodyPr wrap="square" rtlCol="0">
            <a:spAutoFit/>
          </a:bodyPr>
          <a:lstStyle/>
          <a:p>
            <a:pPr marL="285750" indent="-285750">
              <a:buFont typeface="Arial" panose="020B0604020202020204" pitchFamily="34" charset="0"/>
              <a:buChar char="•"/>
            </a:pPr>
            <a:r>
              <a:rPr lang="en-US" dirty="0"/>
              <a:t>“…as typically applied in recent years, the Sarnat score provides only a single snapshot to identify neonates with encephalopathy in the first six hours of life, limiting its scope as both a diagnostic and prognostic tool”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original paper by Sarnat and Sarnat laid the invaluable groundwork for our current understanding of the evolution and degrees of neonatal encephalopathy. Even so, further investigation is needed to synthesize decades of cumulative experience into a simple, validated screening tool that can be used at the bedside to expediently diagnose the severity of neonatal encephalopathy and provide specific prognostic information. “</a:t>
            </a:r>
          </a:p>
          <a:p>
            <a:pPr marL="285750" indent="-285750">
              <a:buFont typeface="Arial" panose="020B0604020202020204" pitchFamily="34" charset="0"/>
              <a:buChar char="•"/>
            </a:pPr>
            <a:endParaRPr lang="en-US" dirty="0"/>
          </a:p>
          <a:p>
            <a:r>
              <a:rPr lang="en-US" sz="2000" dirty="0"/>
              <a:t>Per AAPC’s guidance on coding conditions originating in the perinatal period:</a:t>
            </a:r>
          </a:p>
          <a:p>
            <a:endParaRPr lang="en-US" dirty="0"/>
          </a:p>
          <a:p>
            <a:pPr marL="285750" indent="-285750">
              <a:buFont typeface="Arial" panose="020B0604020202020204" pitchFamily="34" charset="0"/>
              <a:buChar char="•"/>
            </a:pPr>
            <a:r>
              <a:rPr lang="en-US" dirty="0"/>
              <a:t>“This particular guideline, understandably, can be a source of confusion for even the most experienced coders. Unfortunately, you won’t find any additional elaboration within the ICD-10-CM or any other authoritative manual — so it’s up to the coder to make a final judgement as to what exactly this guideline means.”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condition originating in the perinatal period and ‘continuing through the life of the patient’ is highly unlike to be acquired following birth. Additionally, any acquired condition in the perinatal period is likely to be treated,” </a:t>
            </a:r>
          </a:p>
        </p:txBody>
      </p:sp>
    </p:spTree>
    <p:extLst>
      <p:ext uri="{BB962C8B-B14F-4D97-AF65-F5344CB8AC3E}">
        <p14:creationId xmlns:p14="http://schemas.microsoft.com/office/powerpoint/2010/main" val="3749276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dirty="0"/>
              <a:t>The confuddling matter of HIE coding  </a:t>
            </a:r>
            <a:endParaRPr lang="en-US" sz="5400" b="1"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A3F86EE-BEBE-D85B-A10E-CC446BD348D2}"/>
              </a:ext>
            </a:extLst>
          </p:cNvPr>
          <p:cNvSpPr txBox="1"/>
          <p:nvPr/>
        </p:nvSpPr>
        <p:spPr>
          <a:xfrm>
            <a:off x="838200" y="1695661"/>
            <a:ext cx="10853928" cy="4924425"/>
          </a:xfrm>
          <a:prstGeom prst="rect">
            <a:avLst/>
          </a:prstGeom>
          <a:noFill/>
        </p:spPr>
        <p:txBody>
          <a:bodyPr wrap="square" rtlCol="0">
            <a:spAutoFit/>
          </a:bodyPr>
          <a:lstStyle/>
          <a:p>
            <a:r>
              <a:rPr lang="en-US" sz="2000" b="1" dirty="0"/>
              <a:t>AAPC’s Position</a:t>
            </a:r>
          </a:p>
          <a:p>
            <a:endParaRPr lang="en-US" sz="2000" b="1" dirty="0"/>
          </a:p>
          <a:p>
            <a:pPr marL="285750" indent="-285750">
              <a:buFont typeface="Arial" panose="020B0604020202020204" pitchFamily="34" charset="0"/>
              <a:buChar char="•"/>
            </a:pPr>
            <a:r>
              <a:rPr lang="en-US" dirty="0"/>
              <a:t>“While no authoritative source exists to confirm one way or the other, the wording behind the guidelines seem to suggest the latter as the correct option.”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a treatable condition such as an ear infection, you should typically not resort to using a P code following the perinatal period. P codes outside of the perinatal period should be designated for conditions that are chronic, potentially lifelong afflictions.”</a:t>
            </a:r>
          </a:p>
          <a:p>
            <a:pPr marL="285750" indent="-285750">
              <a:buFont typeface="Arial" panose="020B0604020202020204" pitchFamily="34" charset="0"/>
              <a:buChar char="•"/>
            </a:pPr>
            <a:endParaRPr lang="en-US" dirty="0"/>
          </a:p>
          <a:p>
            <a:r>
              <a:rPr lang="en-US" sz="2000" b="1" dirty="0">
                <a:solidFill>
                  <a:srgbClr val="FF0000"/>
                </a:solidFill>
              </a:rPr>
              <a:t>New Question in light of this information…does a person have HIE for life?</a:t>
            </a:r>
          </a:p>
          <a:p>
            <a:endParaRPr lang="en-US" sz="2000" b="1" dirty="0">
              <a:solidFill>
                <a:srgbClr val="FF0000"/>
              </a:solidFill>
            </a:endParaRPr>
          </a:p>
          <a:p>
            <a:pPr marL="342900" indent="-342900">
              <a:buFont typeface="Arial" panose="020B0604020202020204" pitchFamily="34" charset="0"/>
              <a:buChar char="•"/>
            </a:pPr>
            <a:r>
              <a:rPr lang="en-US" sz="2000" b="1" dirty="0"/>
              <a:t>Brain injury from HIE is typically not apparent immediately after birth</a:t>
            </a:r>
          </a:p>
          <a:p>
            <a:pPr marL="342900" indent="-342900">
              <a:buFont typeface="Arial" panose="020B0604020202020204" pitchFamily="34" charset="0"/>
              <a:buChar char="•"/>
            </a:pPr>
            <a:r>
              <a:rPr lang="en-US" sz="2000" b="1" dirty="0"/>
              <a:t>Brain injury from HIE is an evolving process</a:t>
            </a:r>
          </a:p>
          <a:p>
            <a:pPr marL="342900" indent="-342900">
              <a:buFont typeface="Arial" panose="020B0604020202020204" pitchFamily="34" charset="0"/>
              <a:buChar char="•"/>
            </a:pPr>
            <a:r>
              <a:rPr lang="en-US" sz="2000" b="1" dirty="0"/>
              <a:t>Damage from HIE may occasionally not become apparent until a child has developmental delays</a:t>
            </a:r>
          </a:p>
          <a:p>
            <a:pPr marL="342900" indent="-342900">
              <a:buFont typeface="Arial" panose="020B0604020202020204" pitchFamily="34" charset="0"/>
              <a:buChar char="•"/>
            </a:pPr>
            <a:r>
              <a:rPr lang="en-US" sz="2400" b="1" dirty="0"/>
              <a:t>*Once there is permanent brain damage there is no cure for HIE</a:t>
            </a:r>
          </a:p>
          <a:p>
            <a:pPr marL="342900" indent="-342900">
              <a:buFont typeface="Arial" panose="020B0604020202020204" pitchFamily="34" charset="0"/>
              <a:buChar char="•"/>
            </a:pPr>
            <a:r>
              <a:rPr lang="en-US" sz="2400" b="1" dirty="0"/>
              <a:t>*The outcome of HIE can vary widely among individuals</a:t>
            </a:r>
          </a:p>
        </p:txBody>
      </p:sp>
    </p:spTree>
    <p:extLst>
      <p:ext uri="{BB962C8B-B14F-4D97-AF65-F5344CB8AC3E}">
        <p14:creationId xmlns:p14="http://schemas.microsoft.com/office/powerpoint/2010/main" val="17707557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Custom 12">
      <a:dk1>
        <a:srgbClr val="FEFFFF"/>
      </a:dk1>
      <a:lt1>
        <a:srgbClr val="FFFFFF"/>
      </a:lt1>
      <a:dk2>
        <a:srgbClr val="005E9E"/>
      </a:dk2>
      <a:lt2>
        <a:srgbClr val="E7E6E6"/>
      </a:lt2>
      <a:accent1>
        <a:srgbClr val="EB7F00"/>
      </a:accent1>
      <a:accent2>
        <a:srgbClr val="31353D"/>
      </a:accent2>
      <a:accent3>
        <a:srgbClr val="445878"/>
      </a:accent3>
      <a:accent4>
        <a:srgbClr val="4AA6A8"/>
      </a:accent4>
      <a:accent5>
        <a:srgbClr val="EEEFF7"/>
      </a:accent5>
      <a:accent6>
        <a:srgbClr val="E74C3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158F32446CC14AB628DEF250E5B85C" ma:contentTypeVersion="7" ma:contentTypeDescription="Create a new document." ma:contentTypeScope="" ma:versionID="a20b814cd99e7d205866560021445c2f">
  <xsd:schema xmlns:xsd="http://www.w3.org/2001/XMLSchema" xmlns:xs="http://www.w3.org/2001/XMLSchema" xmlns:p="http://schemas.microsoft.com/office/2006/metadata/properties" xmlns:ns3="451edc00-6c46-4fa5-887a-f47e9442fb0f" targetNamespace="http://schemas.microsoft.com/office/2006/metadata/properties" ma:root="true" ma:fieldsID="53da2ede1307b203913762d037859498" ns3:_="">
    <xsd:import namespace="451edc00-6c46-4fa5-887a-f47e9442fb0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edc00-6c46-4fa5-887a-f47e9442f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C3F65-D689-416E-99F8-C46147887FFE}">
  <ds:schemaRefs>
    <ds:schemaRef ds:uri="http://purl.org/dc/dcmitype/"/>
    <ds:schemaRef ds:uri="http://schemas.microsoft.com/office/infopath/2007/PartnerControls"/>
    <ds:schemaRef ds:uri="http://purl.org/dc/elements/1.1/"/>
    <ds:schemaRef ds:uri="http://schemas.microsoft.com/office/2006/metadata/properties"/>
    <ds:schemaRef ds:uri="451edc00-6c46-4fa5-887a-f47e9442fb0f"/>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C69EC5D-BA92-4ED1-AA57-62DB4FED6CB0}">
  <ds:schemaRefs>
    <ds:schemaRef ds:uri="http://schemas.microsoft.com/sharepoint/v3/contenttype/forms"/>
  </ds:schemaRefs>
</ds:datastoreItem>
</file>

<file path=customXml/itemProps3.xml><?xml version="1.0" encoding="utf-8"?>
<ds:datastoreItem xmlns:ds="http://schemas.openxmlformats.org/officeDocument/2006/customXml" ds:itemID="{57DC9A48-DF10-4F7E-83CD-72CD0F6F2E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edc00-6c46-4fa5-887a-f47e9442f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1131</TotalTime>
  <Words>3387</Words>
  <Application>Microsoft Office PowerPoint</Application>
  <PresentationFormat>Widescreen</PresentationFormat>
  <Paragraphs>227</Paragraphs>
  <Slides>22</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MV Boli</vt:lpstr>
      <vt:lpstr>Times New Roman</vt:lpstr>
      <vt:lpstr>Wingdings</vt:lpstr>
      <vt:lpstr>Office Theme</vt:lpstr>
      <vt:lpstr>1_Office Theme</vt:lpstr>
      <vt:lpstr>PowerPoint Presentation</vt:lpstr>
      <vt:lpstr>PowerPoint Presentation</vt:lpstr>
      <vt:lpstr>PowerPoint Presentation</vt:lpstr>
      <vt:lpstr>The confuddling matter of HIE coding  </vt:lpstr>
      <vt:lpstr>The confuddling matter of HIE coding  </vt:lpstr>
      <vt:lpstr>The confuddling matter of HIE coding  </vt:lpstr>
      <vt:lpstr>The confuddling matter of HIE coding  </vt:lpstr>
      <vt:lpstr>The confuddling matter of HIE coding  </vt:lpstr>
      <vt:lpstr>The confuddling matter of HIE coding  </vt:lpstr>
      <vt:lpstr>The confuddling matter of HIE coding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Cooper University Health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Bush, Amy</dc:creator>
  <cp:lastModifiedBy>Bush, Amy</cp:lastModifiedBy>
  <cp:revision>31</cp:revision>
  <dcterms:created xsi:type="dcterms:W3CDTF">2023-04-11T23:37:57Z</dcterms:created>
  <dcterms:modified xsi:type="dcterms:W3CDTF">2023-10-17T00:32:01Z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0x0101003A158F32446CC14AB628DEF250E5B85C</vt:lpwstr>
  </property>
</Properties>
</file>