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74" r:id="rId3"/>
    <p:sldId id="278" r:id="rId4"/>
    <p:sldId id="269" r:id="rId5"/>
    <p:sldId id="296" r:id="rId6"/>
    <p:sldId id="275" r:id="rId7"/>
    <p:sldId id="281" r:id="rId8"/>
    <p:sldId id="297" r:id="rId9"/>
    <p:sldId id="299" r:id="rId10"/>
    <p:sldId id="300" r:id="rId11"/>
    <p:sldId id="272" r:id="rId12"/>
    <p:sldId id="305" r:id="rId13"/>
    <p:sldId id="306" r:id="rId14"/>
    <p:sldId id="308" r:id="rId15"/>
    <p:sldId id="310" r:id="rId16"/>
    <p:sldId id="307" r:id="rId17"/>
    <p:sldId id="309" r:id="rId18"/>
    <p:sldId id="311" r:id="rId19"/>
    <p:sldId id="287" r:id="rId20"/>
    <p:sldId id="301" r:id="rId21"/>
    <p:sldId id="302" r:id="rId22"/>
    <p:sldId id="267" r:id="rId23"/>
    <p:sldId id="286" r:id="rId24"/>
    <p:sldId id="280" r:id="rId25"/>
    <p:sldId id="282" r:id="rId26"/>
    <p:sldId id="283" r:id="rId27"/>
    <p:sldId id="285" r:id="rId28"/>
    <p:sldId id="298" r:id="rId29"/>
    <p:sldId id="270" r:id="rId30"/>
    <p:sldId id="273" r:id="rId31"/>
    <p:sldId id="271" r:id="rId32"/>
    <p:sldId id="290" r:id="rId33"/>
    <p:sldId id="292" r:id="rId34"/>
    <p:sldId id="294" r:id="rId35"/>
    <p:sldId id="291" r:id="rId36"/>
    <p:sldId id="312" r:id="rId37"/>
    <p:sldId id="295" r:id="rId38"/>
    <p:sldId id="293" r:id="rId39"/>
    <p:sldId id="313" r:id="rId40"/>
    <p:sldId id="314" r:id="rId41"/>
    <p:sldId id="257" r:id="rId42"/>
    <p:sldId id="258" r:id="rId43"/>
    <p:sldId id="259" r:id="rId44"/>
    <p:sldId id="260" r:id="rId45"/>
    <p:sldId id="261" r:id="rId46"/>
    <p:sldId id="262" r:id="rId47"/>
    <p:sldId id="263" r:id="rId48"/>
    <p:sldId id="264" r:id="rId49"/>
    <p:sldId id="265" r:id="rId50"/>
    <p:sldId id="266" r:id="rId51"/>
    <p:sldId id="268"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660"/>
  </p:normalViewPr>
  <p:slideViewPr>
    <p:cSldViewPr snapToGrid="0">
      <p:cViewPr varScale="1">
        <p:scale>
          <a:sx n="101" d="100"/>
          <a:sy n="101"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F14CCA-8F0B-40F9-B114-E170FF758ED0}" type="datetimeFigureOut">
              <a:rPr lang="en-US" smtClean="0"/>
              <a:t>6/13/2018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21D02-0860-451A-9052-8D6A9A77AD1D}" type="slidenum">
              <a:rPr lang="en-US" smtClean="0"/>
              <a:t>‹#›</a:t>
            </a:fld>
            <a:endParaRPr lang="en-US"/>
          </a:p>
        </p:txBody>
      </p:sp>
    </p:spTree>
    <p:extLst>
      <p:ext uri="{BB962C8B-B14F-4D97-AF65-F5344CB8AC3E}">
        <p14:creationId xmlns:p14="http://schemas.microsoft.com/office/powerpoint/2010/main" val="4255290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Healthgrades</a:t>
            </a:r>
            <a:r>
              <a:rPr lang="en-US" dirty="0" smtClean="0"/>
              <a:t> and Leapfrog</a:t>
            </a:r>
          </a:p>
          <a:p>
            <a:r>
              <a:rPr lang="en-US" dirty="0" smtClean="0"/>
              <a:t>Home</a:t>
            </a:r>
            <a:r>
              <a:rPr lang="en-US" baseline="0" dirty="0" smtClean="0"/>
              <a:t> Depot, Cleveland Clinic and </a:t>
            </a:r>
            <a:r>
              <a:rPr lang="en-US" baseline="0" dirty="0" err="1" smtClean="0"/>
              <a:t>Medstar</a:t>
            </a:r>
            <a:endParaRPr lang="en-US" baseline="0" dirty="0" smtClean="0"/>
          </a:p>
          <a:p>
            <a:r>
              <a:rPr lang="en-US" baseline="0" dirty="0" smtClean="0"/>
              <a:t>Risk of mortality scores</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3</a:t>
            </a:fld>
            <a:endParaRPr lang="en-US"/>
          </a:p>
        </p:txBody>
      </p:sp>
    </p:spTree>
    <p:extLst>
      <p:ext uri="{BB962C8B-B14F-4D97-AF65-F5344CB8AC3E}">
        <p14:creationId xmlns:p14="http://schemas.microsoft.com/office/powerpoint/2010/main" val="986161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CDI impact on safety,</a:t>
            </a:r>
            <a:r>
              <a:rPr lang="en-US" baseline="0" dirty="0" smtClean="0"/>
              <a:t> clinical care and eff and cost</a:t>
            </a:r>
            <a:endParaRPr lang="en-US" dirty="0" smtClean="0"/>
          </a:p>
          <a:p>
            <a:r>
              <a:rPr lang="en-US" dirty="0" smtClean="0"/>
              <a:t>Press </a:t>
            </a:r>
            <a:r>
              <a:rPr lang="en-US" dirty="0" err="1" smtClean="0"/>
              <a:t>Ganey</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26</a:t>
            </a:fld>
            <a:endParaRPr lang="en-US"/>
          </a:p>
        </p:txBody>
      </p:sp>
    </p:spTree>
    <p:extLst>
      <p:ext uri="{BB962C8B-B14F-4D97-AF65-F5344CB8AC3E}">
        <p14:creationId xmlns:p14="http://schemas.microsoft.com/office/powerpoint/2010/main" val="1508117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Premise is that readmission rate reflects quality of care</a:t>
            </a:r>
          </a:p>
          <a:p>
            <a:r>
              <a:rPr lang="en-US" dirty="0" smtClean="0"/>
              <a:t>3%</a:t>
            </a:r>
            <a:r>
              <a:rPr lang="en-US" baseline="0" dirty="0" smtClean="0"/>
              <a:t> is highest penalty</a:t>
            </a:r>
          </a:p>
          <a:p>
            <a:r>
              <a:rPr lang="en-US" baseline="0" dirty="0" smtClean="0"/>
              <a:t>Peer median takes effect FY 2019</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29</a:t>
            </a:fld>
            <a:endParaRPr lang="en-US"/>
          </a:p>
        </p:txBody>
      </p:sp>
    </p:spTree>
    <p:extLst>
      <p:ext uri="{BB962C8B-B14F-4D97-AF65-F5344CB8AC3E}">
        <p14:creationId xmlns:p14="http://schemas.microsoft.com/office/powerpoint/2010/main" val="1035883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is</a:t>
            </a:r>
            <a:r>
              <a:rPr lang="en-US" baseline="0" dirty="0" smtClean="0"/>
              <a:t> the highest </a:t>
            </a:r>
          </a:p>
          <a:p>
            <a:r>
              <a:rPr lang="en-US" baseline="0" dirty="0" smtClean="0"/>
              <a:t>Measured in peer groups  FY 2019</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30</a:t>
            </a:fld>
            <a:endParaRPr lang="en-US"/>
          </a:p>
        </p:txBody>
      </p:sp>
    </p:spTree>
    <p:extLst>
      <p:ext uri="{BB962C8B-B14F-4D97-AF65-F5344CB8AC3E}">
        <p14:creationId xmlns:p14="http://schemas.microsoft.com/office/powerpoint/2010/main" val="243590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Penalty</a:t>
            </a:r>
            <a:r>
              <a:rPr lang="en-US" baseline="0" dirty="0" smtClean="0"/>
              <a:t> is 0.2 % of DRG payments.  It is 3% for readmission</a:t>
            </a:r>
          </a:p>
          <a:p>
            <a:r>
              <a:rPr lang="en-US" baseline="0" dirty="0" smtClean="0"/>
              <a:t>The impact seems to be bad publicity</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33</a:t>
            </a:fld>
            <a:endParaRPr lang="en-US"/>
          </a:p>
        </p:txBody>
      </p:sp>
    </p:spTree>
    <p:extLst>
      <p:ext uri="{BB962C8B-B14F-4D97-AF65-F5344CB8AC3E}">
        <p14:creationId xmlns:p14="http://schemas.microsoft.com/office/powerpoint/2010/main" val="2527817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Measure against 1</a:t>
            </a:r>
          </a:p>
          <a:p>
            <a:r>
              <a:rPr lang="en-US" dirty="0" smtClean="0"/>
              <a:t>Can also be compared to median of</a:t>
            </a:r>
            <a:r>
              <a:rPr lang="en-US" baseline="0" dirty="0" smtClean="0"/>
              <a:t> peers</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36</a:t>
            </a:fld>
            <a:endParaRPr lang="en-US"/>
          </a:p>
        </p:txBody>
      </p:sp>
    </p:spTree>
    <p:extLst>
      <p:ext uri="{BB962C8B-B14F-4D97-AF65-F5344CB8AC3E}">
        <p14:creationId xmlns:p14="http://schemas.microsoft.com/office/powerpoint/2010/main" val="1204580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Palliative care on admission is an exclusion but you wouldn’t find it in this particular group</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37</a:t>
            </a:fld>
            <a:endParaRPr lang="en-US"/>
          </a:p>
        </p:txBody>
      </p:sp>
    </p:spTree>
    <p:extLst>
      <p:ext uri="{BB962C8B-B14F-4D97-AF65-F5344CB8AC3E}">
        <p14:creationId xmlns:p14="http://schemas.microsoft.com/office/powerpoint/2010/main" val="2360383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Job security</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6</a:t>
            </a:fld>
            <a:endParaRPr lang="en-US"/>
          </a:p>
        </p:txBody>
      </p:sp>
    </p:spTree>
    <p:extLst>
      <p:ext uri="{BB962C8B-B14F-4D97-AF65-F5344CB8AC3E}">
        <p14:creationId xmlns:p14="http://schemas.microsoft.com/office/powerpoint/2010/main" val="421370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Sepsis bundle data collection versus</a:t>
            </a:r>
            <a:r>
              <a:rPr lang="en-US" baseline="0" dirty="0" smtClean="0"/>
              <a:t> PPC data collection</a:t>
            </a:r>
          </a:p>
          <a:p>
            <a:r>
              <a:rPr lang="en-US" dirty="0" smtClean="0"/>
              <a:t>How much resource does a hospital have to</a:t>
            </a:r>
            <a:r>
              <a:rPr lang="en-US" baseline="0" dirty="0" smtClean="0"/>
              <a:t> expend for this data management.  We know that 30 states are using APR-DRG for reimbursement now.  Burden on CDI w/o resource</a:t>
            </a:r>
          </a:p>
          <a:p>
            <a:r>
              <a:rPr lang="en-US" baseline="0" dirty="0" smtClean="0"/>
              <a:t>PPC exclusions that have no reimbursement value</a:t>
            </a:r>
          </a:p>
          <a:p>
            <a:r>
              <a:rPr lang="en-US" baseline="0" dirty="0" smtClean="0"/>
              <a:t>Risk adjustment conditions that have no reimbursement value</a:t>
            </a:r>
          </a:p>
          <a:p>
            <a:r>
              <a:rPr lang="en-US" baseline="0" dirty="0" smtClean="0"/>
              <a:t>25 lines of code</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7</a:t>
            </a:fld>
            <a:endParaRPr lang="en-US"/>
          </a:p>
        </p:txBody>
      </p:sp>
    </p:spTree>
    <p:extLst>
      <p:ext uri="{BB962C8B-B14F-4D97-AF65-F5344CB8AC3E}">
        <p14:creationId xmlns:p14="http://schemas.microsoft.com/office/powerpoint/2010/main" val="1366325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9</a:t>
            </a:fld>
            <a:endParaRPr lang="en-US"/>
          </a:p>
        </p:txBody>
      </p:sp>
    </p:spTree>
    <p:extLst>
      <p:ext uri="{BB962C8B-B14F-4D97-AF65-F5344CB8AC3E}">
        <p14:creationId xmlns:p14="http://schemas.microsoft.com/office/powerpoint/2010/main" val="252562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Press </a:t>
            </a:r>
            <a:r>
              <a:rPr lang="en-US" dirty="0" err="1" smtClean="0"/>
              <a:t>Ganey</a:t>
            </a:r>
            <a:endParaRPr lang="en-US" dirty="0" smtClean="0"/>
          </a:p>
          <a:p>
            <a:r>
              <a:rPr lang="en-US" dirty="0" smtClean="0"/>
              <a:t>Hospital Compare</a:t>
            </a:r>
            <a:r>
              <a:rPr lang="en-US" baseline="0" dirty="0" smtClean="0"/>
              <a:t> website</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10</a:t>
            </a:fld>
            <a:endParaRPr lang="en-US"/>
          </a:p>
        </p:txBody>
      </p:sp>
    </p:spTree>
    <p:extLst>
      <p:ext uri="{BB962C8B-B14F-4D97-AF65-F5344CB8AC3E}">
        <p14:creationId xmlns:p14="http://schemas.microsoft.com/office/powerpoint/2010/main" val="414307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for Medicare Advantage program cost estimate per</a:t>
            </a:r>
            <a:r>
              <a:rPr lang="en-US" baseline="0" dirty="0" smtClean="0"/>
              <a:t> beneficiary</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11</a:t>
            </a:fld>
            <a:endParaRPr lang="en-US"/>
          </a:p>
        </p:txBody>
      </p:sp>
    </p:spTree>
    <p:extLst>
      <p:ext uri="{BB962C8B-B14F-4D97-AF65-F5344CB8AC3E}">
        <p14:creationId xmlns:p14="http://schemas.microsoft.com/office/powerpoint/2010/main" val="373275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not all of the HCCs.</a:t>
            </a:r>
            <a:r>
              <a:rPr lang="en-US" baseline="0" dirty="0" smtClean="0"/>
              <a:t>  These are the HCCs that are used for risk adjustment by CMS for the programs that we are about to review</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18</a:t>
            </a:fld>
            <a:endParaRPr lang="en-US"/>
          </a:p>
        </p:txBody>
      </p:sp>
    </p:spTree>
    <p:extLst>
      <p:ext uri="{BB962C8B-B14F-4D97-AF65-F5344CB8AC3E}">
        <p14:creationId xmlns:p14="http://schemas.microsoft.com/office/powerpoint/2010/main" val="4211467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like our</a:t>
            </a:r>
            <a:r>
              <a:rPr lang="en-US" baseline="0" dirty="0" smtClean="0"/>
              <a:t> PPCs</a:t>
            </a:r>
          </a:p>
          <a:p>
            <a:r>
              <a:rPr lang="en-US" baseline="0" dirty="0" smtClean="0"/>
              <a:t>Each PSI has exclusion criteria just like PPCs.  They are also impacted by HCC risk adjustment</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21</a:t>
            </a:fld>
            <a:endParaRPr lang="en-US"/>
          </a:p>
        </p:txBody>
      </p:sp>
    </p:spTree>
    <p:extLst>
      <p:ext uri="{BB962C8B-B14F-4D97-AF65-F5344CB8AC3E}">
        <p14:creationId xmlns:p14="http://schemas.microsoft.com/office/powerpoint/2010/main" val="710593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Will rename Person and Community Engagement in 2019</a:t>
            </a:r>
          </a:p>
          <a:p>
            <a:pPr marL="171450" indent="-171450">
              <a:buFont typeface="Arial" panose="020B0604020202020204" pitchFamily="34" charset="0"/>
              <a:buChar char="•"/>
            </a:pPr>
            <a:r>
              <a:rPr lang="en-US" dirty="0" smtClean="0"/>
              <a:t>1</a:t>
            </a:r>
            <a:r>
              <a:rPr lang="en-US" baseline="30000" dirty="0" smtClean="0"/>
              <a:t>st</a:t>
            </a:r>
            <a:r>
              <a:rPr lang="en-US" dirty="0" smtClean="0"/>
              <a:t> is </a:t>
            </a:r>
            <a:r>
              <a:rPr lang="en-US" dirty="0" err="1" smtClean="0"/>
              <a:t>Mcare</a:t>
            </a:r>
            <a:r>
              <a:rPr lang="en-US" dirty="0" smtClean="0"/>
              <a:t> site</a:t>
            </a:r>
            <a:r>
              <a:rPr lang="en-US" baseline="0" dirty="0" smtClean="0"/>
              <a:t>  2</a:t>
            </a:r>
            <a:r>
              <a:rPr lang="en-US" baseline="30000" dirty="0" smtClean="0"/>
              <a:t>nd</a:t>
            </a:r>
            <a:r>
              <a:rPr lang="en-US" baseline="0" dirty="0" smtClean="0"/>
              <a:t> is a private organization that made a fact sheet</a:t>
            </a:r>
            <a:endParaRPr lang="en-US" dirty="0"/>
          </a:p>
        </p:txBody>
      </p:sp>
      <p:sp>
        <p:nvSpPr>
          <p:cNvPr id="4" name="Slide Number Placeholder 3"/>
          <p:cNvSpPr>
            <a:spLocks noGrp="1"/>
          </p:cNvSpPr>
          <p:nvPr>
            <p:ph type="sldNum" sz="quarter" idx="10"/>
          </p:nvPr>
        </p:nvSpPr>
        <p:spPr/>
        <p:txBody>
          <a:bodyPr/>
          <a:lstStyle/>
          <a:p>
            <a:fld id="{09221D02-0860-451A-9052-8D6A9A77AD1D}" type="slidenum">
              <a:rPr lang="en-US" smtClean="0"/>
              <a:t>25</a:t>
            </a:fld>
            <a:endParaRPr lang="en-US"/>
          </a:p>
        </p:txBody>
      </p:sp>
    </p:spTree>
    <p:extLst>
      <p:ext uri="{BB962C8B-B14F-4D97-AF65-F5344CB8AC3E}">
        <p14:creationId xmlns:p14="http://schemas.microsoft.com/office/powerpoint/2010/main" val="1456980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140591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358502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47721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1788453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5509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1674806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1519625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124428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339348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B7F41-26AB-4582-8F52-D87D7C4856B2}"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40148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DB7F41-26AB-4582-8F52-D87D7C4856B2}"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645033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DB7F41-26AB-4582-8F52-D87D7C4856B2}" type="datetimeFigureOut">
              <a:rPr lang="en-US" smtClean="0"/>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3654749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DB7F41-26AB-4582-8F52-D87D7C4856B2}" type="datetimeFigureOut">
              <a:rPr lang="en-US" smtClean="0"/>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373593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B7F41-26AB-4582-8F52-D87D7C4856B2}" type="datetimeFigureOut">
              <a:rPr lang="en-US" smtClean="0"/>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44497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B7F41-26AB-4582-8F52-D87D7C4856B2}"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41820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B7F41-26AB-4582-8F52-D87D7C4856B2}"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2DA2A-6BCD-476B-B8A5-D7932E695493}" type="slidenum">
              <a:rPr lang="en-US" smtClean="0"/>
              <a:t>‹#›</a:t>
            </a:fld>
            <a:endParaRPr lang="en-US"/>
          </a:p>
        </p:txBody>
      </p:sp>
    </p:spTree>
    <p:extLst>
      <p:ext uri="{BB962C8B-B14F-4D97-AF65-F5344CB8AC3E}">
        <p14:creationId xmlns:p14="http://schemas.microsoft.com/office/powerpoint/2010/main" val="295132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B7F41-26AB-4582-8F52-D87D7C4856B2}" type="datetimeFigureOut">
              <a:rPr lang="en-US" smtClean="0"/>
              <a:t>6/13/2018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02DA2A-6BCD-476B-B8A5-D7932E695493}" type="slidenum">
              <a:rPr lang="en-US" smtClean="0"/>
              <a:t>‹#›</a:t>
            </a:fld>
            <a:endParaRPr lang="en-US"/>
          </a:p>
        </p:txBody>
      </p:sp>
    </p:spTree>
    <p:extLst>
      <p:ext uri="{BB962C8B-B14F-4D97-AF65-F5344CB8AC3E}">
        <p14:creationId xmlns:p14="http://schemas.microsoft.com/office/powerpoint/2010/main" val="2616744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ospitalcompare.hhs.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dpartners.com/risk-adjustment-cms-hcc-10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11.empireblue.com/provider/noapplication/f2/s2/t4/pw_g312847.pdf?refer=ehpprovide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ms.gov/Medicare/Medicare-Fee-for-Service-Payment/PhysicianFeedbackProgram/Downloads/2015-RiskAdj-FactSheet.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pepperresources.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Products/downloads/Hospital_VBPurchasing_Fact_Sheet_ICN907664.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stratishealth.org/documents/HAC_fact_sheet.pdf"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ms.gov/Medicare/Medicare-Fee-for-Service-Payment/AcuteInpatientPPS/HAC-Reduction-Program.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ms.gov/medicare/medicare-fee-for-service-payment/acuteinpatientpps/readmissions-reduction-program.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cms.gov/Medicare/Quality-Initiatives-Patient-Assessment-Instruments/Value-Based-Programs/HRRP/Hospital-Readmission-Reduction-Program.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cms.gov/Medicare/Quality-Initiatives-Patient-Assessment-Instruments/HomeHealthQualityInits/Downloads/PPR_Risk_Adjustment_Methodology_07DEC2016-508-v3.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qualityforum.org/" TargetMode="External"/><Relationship Id="rId3" Type="http://schemas.openxmlformats.org/officeDocument/2006/relationships/hyperlink" Target="http://www.hcfama.org/" TargetMode="External"/><Relationship Id="rId7" Type="http://schemas.openxmlformats.org/officeDocument/2006/relationships/hyperlink" Target="http://www.ncqa.org/" TargetMode="External"/><Relationship Id="rId2" Type="http://schemas.openxmlformats.org/officeDocument/2006/relationships/hyperlink" Target="http://caphis.mlanet.org/" TargetMode="External"/><Relationship Id="rId1" Type="http://schemas.openxmlformats.org/officeDocument/2006/relationships/slideLayout" Target="../slideLayouts/slideLayout2.xml"/><Relationship Id="rId6" Type="http://schemas.openxmlformats.org/officeDocument/2006/relationships/hyperlink" Target="http://www.nahq.org/" TargetMode="External"/><Relationship Id="rId5" Type="http://schemas.openxmlformats.org/officeDocument/2006/relationships/hyperlink" Target="http://www.leapfroggroup.org/" TargetMode="External"/><Relationship Id="rId4" Type="http://schemas.openxmlformats.org/officeDocument/2006/relationships/hyperlink" Target="http://www.healthgrades.com/" TargetMode="External"/><Relationship Id="rId9" Type="http://schemas.openxmlformats.org/officeDocument/2006/relationships/hyperlink" Target="http://www.premierinc.com/safety"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cms.gov/Medicare/Medicare-Fee-for-Service-Payment/HospitalAcqCond/icd10_hacs.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pepperresources.org/Portals/0/Documents/PEPPER/ST/STPEPPERUsersGuide_Edition25_508.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 of Reportable Diagnoses on quality of Care</a:t>
            </a:r>
            <a:br>
              <a:rPr lang="en-US" dirty="0" smtClean="0"/>
            </a:br>
            <a:endParaRPr lang="en-US" dirty="0"/>
          </a:p>
        </p:txBody>
      </p:sp>
      <p:sp>
        <p:nvSpPr>
          <p:cNvPr id="3" name="Subtitle 2"/>
          <p:cNvSpPr>
            <a:spLocks noGrp="1"/>
          </p:cNvSpPr>
          <p:nvPr>
            <p:ph type="subTitle" idx="1"/>
          </p:nvPr>
        </p:nvSpPr>
        <p:spPr/>
        <p:txBody>
          <a:bodyPr>
            <a:normAutofit lnSpcReduction="10000"/>
          </a:bodyPr>
          <a:lstStyle/>
          <a:p>
            <a:r>
              <a:rPr lang="en-US" dirty="0" smtClean="0"/>
              <a:t>Maryland ACDIS CCDS Exam Prep</a:t>
            </a:r>
          </a:p>
          <a:p>
            <a:r>
              <a:rPr lang="en-US" dirty="0" smtClean="0"/>
              <a:t>Candace Blankenship, BSN, RN, CCDS</a:t>
            </a:r>
          </a:p>
          <a:p>
            <a:r>
              <a:rPr lang="en-US" dirty="0" smtClean="0"/>
              <a:t>cblanke4@jhmi.edu</a:t>
            </a:r>
            <a:endParaRPr lang="en-US" dirty="0"/>
          </a:p>
        </p:txBody>
      </p:sp>
    </p:spTree>
    <p:extLst>
      <p:ext uri="{BB962C8B-B14F-4D97-AF65-F5344CB8AC3E}">
        <p14:creationId xmlns:p14="http://schemas.microsoft.com/office/powerpoint/2010/main" val="654862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659" y="200025"/>
            <a:ext cx="8596668" cy="1320800"/>
          </a:xfrm>
        </p:spPr>
        <p:txBody>
          <a:bodyPr/>
          <a:lstStyle/>
          <a:p>
            <a:r>
              <a:rPr lang="en-US" dirty="0" smtClean="0"/>
              <a:t>Hospital Consumer Assessment of Healthcare Providers Survey (HCAHPS)</a:t>
            </a:r>
            <a:endParaRPr lang="en-US" dirty="0"/>
          </a:p>
        </p:txBody>
      </p:sp>
      <p:sp>
        <p:nvSpPr>
          <p:cNvPr id="3" name="Content Placeholder 2"/>
          <p:cNvSpPr>
            <a:spLocks noGrp="1"/>
          </p:cNvSpPr>
          <p:nvPr>
            <p:ph idx="1"/>
          </p:nvPr>
        </p:nvSpPr>
        <p:spPr>
          <a:xfrm>
            <a:off x="677334" y="1520825"/>
            <a:ext cx="8596668" cy="5060950"/>
          </a:xfrm>
        </p:spPr>
        <p:txBody>
          <a:bodyPr>
            <a:normAutofit lnSpcReduction="10000"/>
          </a:bodyPr>
          <a:lstStyle/>
          <a:p>
            <a:pPr>
              <a:buFont typeface="Wingdings" panose="05000000000000000000" pitchFamily="2" charset="2"/>
              <a:buChar char="v"/>
            </a:pPr>
            <a:r>
              <a:rPr lang="en-US" sz="2400" dirty="0" smtClean="0"/>
              <a:t>Communication between patient and nurse</a:t>
            </a:r>
          </a:p>
          <a:p>
            <a:pPr>
              <a:buFont typeface="Wingdings" panose="05000000000000000000" pitchFamily="2" charset="2"/>
              <a:buChar char="v"/>
            </a:pPr>
            <a:r>
              <a:rPr lang="en-US" sz="2400" dirty="0" smtClean="0"/>
              <a:t>Communication between patient and physician</a:t>
            </a:r>
          </a:p>
          <a:p>
            <a:pPr>
              <a:buFont typeface="Wingdings" panose="05000000000000000000" pitchFamily="2" charset="2"/>
              <a:buChar char="v"/>
            </a:pPr>
            <a:r>
              <a:rPr lang="en-US" sz="2400" dirty="0" smtClean="0"/>
              <a:t>How quickly did staff respond to the patient’s needs</a:t>
            </a:r>
          </a:p>
          <a:p>
            <a:pPr>
              <a:buFont typeface="Wingdings" panose="05000000000000000000" pitchFamily="2" charset="2"/>
              <a:buChar char="v"/>
            </a:pPr>
            <a:r>
              <a:rPr lang="en-US" sz="2400" dirty="0" smtClean="0"/>
              <a:t>How well was the patient’s pain controlled</a:t>
            </a:r>
          </a:p>
          <a:p>
            <a:pPr>
              <a:buFont typeface="Wingdings" panose="05000000000000000000" pitchFamily="2" charset="2"/>
              <a:buChar char="v"/>
            </a:pPr>
            <a:r>
              <a:rPr lang="en-US" sz="2400" dirty="0" smtClean="0"/>
              <a:t>How clean was your room</a:t>
            </a:r>
          </a:p>
          <a:p>
            <a:pPr>
              <a:buFont typeface="Wingdings" panose="05000000000000000000" pitchFamily="2" charset="2"/>
              <a:buChar char="v"/>
            </a:pPr>
            <a:r>
              <a:rPr lang="en-US" sz="2400" dirty="0" smtClean="0"/>
              <a:t>How quiet was your unit at night</a:t>
            </a:r>
          </a:p>
          <a:p>
            <a:pPr>
              <a:buFont typeface="Wingdings" panose="05000000000000000000" pitchFamily="2" charset="2"/>
              <a:buChar char="v"/>
            </a:pPr>
            <a:r>
              <a:rPr lang="en-US" sz="2400" dirty="0" smtClean="0"/>
              <a:t>How well did you understand your discharge instructions</a:t>
            </a:r>
          </a:p>
          <a:p>
            <a:pPr>
              <a:buFont typeface="Wingdings" panose="05000000000000000000" pitchFamily="2" charset="2"/>
              <a:buChar char="v"/>
            </a:pPr>
            <a:r>
              <a:rPr lang="en-US" sz="2400" dirty="0" smtClean="0"/>
              <a:t>How would you rate the overall hospital performance</a:t>
            </a:r>
          </a:p>
          <a:p>
            <a:pPr>
              <a:buFont typeface="Wingdings" panose="05000000000000000000" pitchFamily="2" charset="2"/>
              <a:buChar char="v"/>
            </a:pPr>
            <a:r>
              <a:rPr lang="en-US" sz="2400" dirty="0" smtClean="0"/>
              <a:t>Would you recommend the hospital to your relatives and friends</a:t>
            </a:r>
          </a:p>
          <a:p>
            <a:pPr marL="0" indent="0">
              <a:buNone/>
            </a:pPr>
            <a:r>
              <a:rPr lang="en-US" dirty="0"/>
              <a:t>	</a:t>
            </a:r>
            <a:r>
              <a:rPr lang="en-US" b="1" dirty="0">
                <a:hlinkClick r:id="rId3"/>
              </a:rPr>
              <a:t>www.hospitalcompare.hhs.gov</a:t>
            </a:r>
            <a:endParaRPr lang="en-US" b="1" dirty="0"/>
          </a:p>
          <a:p>
            <a:pPr marL="0" indent="0">
              <a:buNone/>
            </a:pPr>
            <a:endParaRPr lang="en-US" dirty="0" smtClean="0"/>
          </a:p>
        </p:txBody>
      </p:sp>
    </p:spTree>
    <p:extLst>
      <p:ext uri="{BB962C8B-B14F-4D97-AF65-F5344CB8AC3E}">
        <p14:creationId xmlns:p14="http://schemas.microsoft.com/office/powerpoint/2010/main" val="129130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3350"/>
            <a:ext cx="8596668" cy="933450"/>
          </a:xfrm>
        </p:spPr>
        <p:txBody>
          <a:bodyPr/>
          <a:lstStyle/>
          <a:p>
            <a:r>
              <a:rPr lang="en-US" dirty="0" smtClean="0"/>
              <a:t>Hierarchal Condition Coding (HCC)</a:t>
            </a:r>
            <a:endParaRPr lang="en-US" dirty="0"/>
          </a:p>
        </p:txBody>
      </p:sp>
      <p:sp>
        <p:nvSpPr>
          <p:cNvPr id="4" name="Content Placeholder 3"/>
          <p:cNvSpPr>
            <a:spLocks noGrp="1"/>
          </p:cNvSpPr>
          <p:nvPr>
            <p:ph idx="1"/>
          </p:nvPr>
        </p:nvSpPr>
        <p:spPr>
          <a:xfrm>
            <a:off x="677334" y="1106270"/>
            <a:ext cx="8596668" cy="4076699"/>
          </a:xfrm>
        </p:spPr>
        <p:txBody>
          <a:bodyPr>
            <a:normAutofit lnSpcReduction="10000"/>
          </a:bodyPr>
          <a:lstStyle/>
          <a:p>
            <a:pPr marL="0" indent="0">
              <a:buNone/>
            </a:pPr>
            <a:r>
              <a:rPr lang="en-US" dirty="0" smtClean="0"/>
              <a:t>Hierarchal Condition Coding</a:t>
            </a:r>
          </a:p>
          <a:p>
            <a:r>
              <a:rPr lang="en-US" dirty="0" smtClean="0"/>
              <a:t>Prospective model:  diagnoses in one year are used to predict cost for the following year</a:t>
            </a:r>
          </a:p>
          <a:p>
            <a:r>
              <a:rPr lang="en-US" dirty="0" smtClean="0"/>
              <a:t>HCC follows a calendar year</a:t>
            </a:r>
          </a:p>
          <a:p>
            <a:r>
              <a:rPr lang="en-US" dirty="0" smtClean="0"/>
              <a:t>The slate is wiped clean every Jan 1</a:t>
            </a:r>
            <a:r>
              <a:rPr lang="en-US" baseline="30000" dirty="0" smtClean="0"/>
              <a:t>st</a:t>
            </a:r>
            <a:endParaRPr lang="en-US" dirty="0" smtClean="0"/>
          </a:p>
          <a:p>
            <a:r>
              <a:rPr lang="en-US" dirty="0" smtClean="0"/>
              <a:t>The coded encounter must be face to face</a:t>
            </a:r>
          </a:p>
          <a:p>
            <a:r>
              <a:rPr lang="en-US" dirty="0" smtClean="0"/>
              <a:t>HCC is based on ICD 10 only (no CPT, HCPCS, PCS codes count)</a:t>
            </a:r>
          </a:p>
          <a:p>
            <a:r>
              <a:rPr lang="en-US" dirty="0" smtClean="0"/>
              <a:t>MEAT</a:t>
            </a:r>
          </a:p>
          <a:p>
            <a:r>
              <a:rPr lang="en-US" dirty="0" smtClean="0"/>
              <a:t>HCCs include patient demographics:  age, gender, patient’s status related to disability (&lt;65), original reason for entitlement (&gt;65 but </a:t>
            </a:r>
            <a:r>
              <a:rPr lang="en-US" dirty="0" err="1" smtClean="0"/>
              <a:t>Mcare</a:t>
            </a:r>
            <a:r>
              <a:rPr lang="en-US" dirty="0" smtClean="0"/>
              <a:t> prior to 65) and low income status (Medicaid eligible)</a:t>
            </a:r>
          </a:p>
          <a:p>
            <a:r>
              <a:rPr lang="en-US" dirty="0" smtClean="0"/>
              <a:t>A </a:t>
            </a:r>
            <a:r>
              <a:rPr lang="en-US" dirty="0" smtClean="0"/>
              <a:t>record can have more than one HCC</a:t>
            </a:r>
          </a:p>
          <a:p>
            <a:endParaRPr lang="en-US" dirty="0" smtClean="0"/>
          </a:p>
        </p:txBody>
      </p:sp>
      <p:sp>
        <p:nvSpPr>
          <p:cNvPr id="3" name="TextBox 2"/>
          <p:cNvSpPr txBox="1"/>
          <p:nvPr/>
        </p:nvSpPr>
        <p:spPr>
          <a:xfrm>
            <a:off x="677335" y="6115735"/>
            <a:ext cx="8596667" cy="646331"/>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hlinkClick r:id="rId3"/>
              </a:rPr>
              <a:t>https://www.medpartners.com/risk-adjustment-cms-hcc-101</a:t>
            </a:r>
            <a:r>
              <a:rPr lang="en-US" b="1" dirty="0" smtClean="0">
                <a:effectLst>
                  <a:outerShdw blurRad="38100" dist="38100" dir="2700000" algn="tl">
                    <a:srgbClr val="000000">
                      <a:alpha val="43137"/>
                    </a:srgbClr>
                  </a:outerShdw>
                </a:effectLst>
                <a:hlinkClick r:id="rId3"/>
              </a:rPr>
              <a:t>/</a:t>
            </a:r>
            <a:endParaRPr lang="en-US" b="1" dirty="0" smtClean="0">
              <a:effectLst>
                <a:outerShdw blurRad="38100" dist="38100" dir="2700000" algn="tl">
                  <a:srgbClr val="000000">
                    <a:alpha val="43137"/>
                  </a:srgbClr>
                </a:outerShdw>
              </a:effectLst>
            </a:endParaRPr>
          </a:p>
          <a:p>
            <a:endParaRPr lang="en-US" dirty="0"/>
          </a:p>
        </p:txBody>
      </p:sp>
      <p:sp>
        <p:nvSpPr>
          <p:cNvPr id="6" name="TextBox 5"/>
          <p:cNvSpPr txBox="1"/>
          <p:nvPr/>
        </p:nvSpPr>
        <p:spPr>
          <a:xfrm>
            <a:off x="677334" y="5429934"/>
            <a:ext cx="8258175" cy="646331"/>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hlinkClick r:id="rId4"/>
              </a:rPr>
              <a:t>https://</a:t>
            </a:r>
            <a:r>
              <a:rPr lang="en-US" b="1" dirty="0" smtClean="0">
                <a:effectLst>
                  <a:outerShdw blurRad="38100" dist="38100" dir="2700000" algn="tl">
                    <a:srgbClr val="000000">
                      <a:alpha val="43137"/>
                    </a:srgbClr>
                  </a:outerShdw>
                </a:effectLst>
                <a:hlinkClick r:id="rId4"/>
              </a:rPr>
              <a:t>www11.empireblue.com/provider/noapplication/f2/s2/t4/pw_g312847.pdf?refer=ehpprovider</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3879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6700"/>
            <a:ext cx="8596668" cy="885825"/>
          </a:xfrm>
        </p:spPr>
        <p:txBody>
          <a:bodyPr/>
          <a:lstStyle/>
          <a:p>
            <a:r>
              <a:rPr lang="en-US" dirty="0" smtClean="0"/>
              <a:t>Hierarchal Condition Coding (HCC)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6824212"/>
              </p:ext>
            </p:extLst>
          </p:nvPr>
        </p:nvGraphicFramePr>
        <p:xfrm>
          <a:off x="677863" y="1019175"/>
          <a:ext cx="8596312" cy="5391150"/>
        </p:xfrm>
        <a:graphic>
          <a:graphicData uri="http://schemas.openxmlformats.org/drawingml/2006/table">
            <a:tbl>
              <a:tblPr firstRow="1" bandRow="1">
                <a:tableStyleId>{5C22544A-7EE6-4342-B048-85BDC9FD1C3A}</a:tableStyleId>
              </a:tblPr>
              <a:tblGrid>
                <a:gridCol w="2149078"/>
                <a:gridCol w="2149078"/>
                <a:gridCol w="2149078"/>
                <a:gridCol w="2149078"/>
              </a:tblGrid>
              <a:tr h="882650">
                <a:tc>
                  <a:txBody>
                    <a:bodyPr/>
                    <a:lstStyle/>
                    <a:p>
                      <a:r>
                        <a:rPr lang="en-US" dirty="0" smtClean="0"/>
                        <a:t>If</a:t>
                      </a:r>
                      <a:r>
                        <a:rPr lang="en-US" baseline="0" dirty="0" smtClean="0"/>
                        <a:t> this is documented:</a:t>
                      </a:r>
                      <a:endParaRPr lang="en-US" dirty="0"/>
                    </a:p>
                  </a:txBody>
                  <a:tcPr/>
                </a:tc>
                <a:tc>
                  <a:txBody>
                    <a:bodyPr/>
                    <a:lstStyle/>
                    <a:p>
                      <a:r>
                        <a:rPr lang="en-US" dirty="0" smtClean="0"/>
                        <a:t>It does not risk adjust</a:t>
                      </a:r>
                      <a:endParaRPr lang="en-US" dirty="0"/>
                    </a:p>
                  </a:txBody>
                  <a:tcPr/>
                </a:tc>
                <a:tc>
                  <a:txBody>
                    <a:bodyPr/>
                    <a:lstStyle/>
                    <a:p>
                      <a:r>
                        <a:rPr lang="en-US" dirty="0" smtClean="0"/>
                        <a:t>It this is documented:</a:t>
                      </a:r>
                      <a:endParaRPr lang="en-US" dirty="0"/>
                    </a:p>
                  </a:txBody>
                  <a:tcPr/>
                </a:tc>
                <a:tc>
                  <a:txBody>
                    <a:bodyPr/>
                    <a:lstStyle/>
                    <a:p>
                      <a:r>
                        <a:rPr lang="en-US" dirty="0" smtClean="0"/>
                        <a:t>It risks</a:t>
                      </a:r>
                      <a:r>
                        <a:rPr lang="en-US" baseline="0" dirty="0" smtClean="0"/>
                        <a:t> adjusts</a:t>
                      </a:r>
                      <a:endParaRPr lang="en-US" dirty="0"/>
                    </a:p>
                  </a:txBody>
                  <a:tcPr/>
                </a:tc>
              </a:tr>
              <a:tr h="882650">
                <a:tc>
                  <a:txBody>
                    <a:bodyPr/>
                    <a:lstStyle/>
                    <a:p>
                      <a:r>
                        <a:rPr lang="en-US" dirty="0" smtClean="0"/>
                        <a:t>Cardiac dysrhythmia</a:t>
                      </a:r>
                      <a:endParaRPr lang="en-US" dirty="0"/>
                    </a:p>
                  </a:txBody>
                  <a:tcPr/>
                </a:tc>
                <a:tc>
                  <a:txBody>
                    <a:bodyPr/>
                    <a:lstStyle/>
                    <a:p>
                      <a:r>
                        <a:rPr lang="en-US" dirty="0" smtClean="0"/>
                        <a:t>I49.9 Cardiac dysrhythmia,</a:t>
                      </a:r>
                      <a:r>
                        <a:rPr lang="en-US" baseline="0" dirty="0" smtClean="0"/>
                        <a:t> NOS</a:t>
                      </a:r>
                      <a:endParaRPr lang="en-US" dirty="0"/>
                    </a:p>
                  </a:txBody>
                  <a:tcPr/>
                </a:tc>
                <a:tc>
                  <a:txBody>
                    <a:bodyPr/>
                    <a:lstStyle/>
                    <a:p>
                      <a:r>
                        <a:rPr lang="en-US" dirty="0" smtClean="0"/>
                        <a:t>Atrial fibrillation</a:t>
                      </a:r>
                      <a:endParaRPr lang="en-US" dirty="0"/>
                    </a:p>
                  </a:txBody>
                  <a:tcPr/>
                </a:tc>
                <a:tc>
                  <a:txBody>
                    <a:bodyPr/>
                    <a:lstStyle/>
                    <a:p>
                      <a:r>
                        <a:rPr lang="en-US" dirty="0" smtClean="0"/>
                        <a:t>I48.91 </a:t>
                      </a:r>
                      <a:r>
                        <a:rPr lang="en-US" dirty="0" err="1" smtClean="0"/>
                        <a:t>Afib</a:t>
                      </a:r>
                      <a:r>
                        <a:rPr lang="en-US" dirty="0" smtClean="0"/>
                        <a:t>, NOS</a:t>
                      </a:r>
                      <a:endParaRPr lang="en-US" dirty="0"/>
                    </a:p>
                  </a:txBody>
                  <a:tcPr/>
                </a:tc>
              </a:tr>
              <a:tr h="882650">
                <a:tc>
                  <a:txBody>
                    <a:bodyPr/>
                    <a:lstStyle/>
                    <a:p>
                      <a:r>
                        <a:rPr lang="en-US" dirty="0" smtClean="0"/>
                        <a:t>Bronchitis</a:t>
                      </a:r>
                      <a:endParaRPr lang="en-US" dirty="0"/>
                    </a:p>
                  </a:txBody>
                  <a:tcPr/>
                </a:tc>
                <a:tc>
                  <a:txBody>
                    <a:bodyPr/>
                    <a:lstStyle/>
                    <a:p>
                      <a:r>
                        <a:rPr lang="en-US" dirty="0" smtClean="0"/>
                        <a:t>J40  Bronchitis,</a:t>
                      </a:r>
                      <a:r>
                        <a:rPr lang="en-US" baseline="0" dirty="0" smtClean="0"/>
                        <a:t> NOS</a:t>
                      </a:r>
                      <a:endParaRPr lang="en-US" dirty="0"/>
                    </a:p>
                  </a:txBody>
                  <a:tcPr/>
                </a:tc>
                <a:tc>
                  <a:txBody>
                    <a:bodyPr/>
                    <a:lstStyle/>
                    <a:p>
                      <a:r>
                        <a:rPr lang="en-US" dirty="0" smtClean="0"/>
                        <a:t>Chronic</a:t>
                      </a:r>
                      <a:r>
                        <a:rPr lang="en-US" baseline="0" dirty="0" smtClean="0"/>
                        <a:t> obstructive bronchitis</a:t>
                      </a:r>
                      <a:endParaRPr lang="en-US" dirty="0"/>
                    </a:p>
                  </a:txBody>
                  <a:tcPr/>
                </a:tc>
                <a:tc>
                  <a:txBody>
                    <a:bodyPr/>
                    <a:lstStyle/>
                    <a:p>
                      <a:r>
                        <a:rPr lang="en-US" dirty="0" smtClean="0"/>
                        <a:t>J44.9  COPD, NOS</a:t>
                      </a:r>
                      <a:endParaRPr lang="en-US" dirty="0"/>
                    </a:p>
                  </a:txBody>
                  <a:tcPr/>
                </a:tc>
              </a:tr>
              <a:tr h="882650">
                <a:tc>
                  <a:txBody>
                    <a:bodyPr/>
                    <a:lstStyle/>
                    <a:p>
                      <a:r>
                        <a:rPr lang="en-US" dirty="0" smtClean="0"/>
                        <a:t>Obesity</a:t>
                      </a:r>
                      <a:endParaRPr lang="en-US" dirty="0"/>
                    </a:p>
                  </a:txBody>
                  <a:tcPr/>
                </a:tc>
                <a:tc>
                  <a:txBody>
                    <a:bodyPr/>
                    <a:lstStyle/>
                    <a:p>
                      <a:r>
                        <a:rPr lang="en-US" dirty="0" smtClean="0"/>
                        <a:t>E66.9  Obesity, NOS</a:t>
                      </a:r>
                      <a:endParaRPr lang="en-US" dirty="0"/>
                    </a:p>
                  </a:txBody>
                  <a:tcPr/>
                </a:tc>
                <a:tc>
                  <a:txBody>
                    <a:bodyPr/>
                    <a:lstStyle/>
                    <a:p>
                      <a:r>
                        <a:rPr lang="en-US" dirty="0" smtClean="0"/>
                        <a:t>Morbid obesity</a:t>
                      </a:r>
                      <a:endParaRPr lang="en-US" dirty="0"/>
                    </a:p>
                  </a:txBody>
                  <a:tcPr/>
                </a:tc>
                <a:tc>
                  <a:txBody>
                    <a:bodyPr/>
                    <a:lstStyle/>
                    <a:p>
                      <a:r>
                        <a:rPr lang="en-US" dirty="0" smtClean="0"/>
                        <a:t>E66.01 Morbid obesity</a:t>
                      </a:r>
                      <a:endParaRPr lang="en-US" dirty="0"/>
                    </a:p>
                  </a:txBody>
                  <a:tcPr/>
                </a:tc>
              </a:tr>
              <a:tr h="882650">
                <a:tc>
                  <a:txBody>
                    <a:bodyPr/>
                    <a:lstStyle/>
                    <a:p>
                      <a:r>
                        <a:rPr lang="en-US" dirty="0" err="1" smtClean="0"/>
                        <a:t>Hx</a:t>
                      </a:r>
                      <a:r>
                        <a:rPr lang="en-US" baseline="0" dirty="0" smtClean="0"/>
                        <a:t> of breast cancer</a:t>
                      </a:r>
                      <a:endParaRPr lang="en-US" dirty="0"/>
                    </a:p>
                  </a:txBody>
                  <a:tcPr/>
                </a:tc>
                <a:tc>
                  <a:txBody>
                    <a:bodyPr/>
                    <a:lstStyle/>
                    <a:p>
                      <a:r>
                        <a:rPr lang="en-US" dirty="0" smtClean="0"/>
                        <a:t>Z85.3</a:t>
                      </a:r>
                      <a:r>
                        <a:rPr lang="en-US" baseline="0" dirty="0" smtClean="0"/>
                        <a:t>  Personal </a:t>
                      </a:r>
                      <a:r>
                        <a:rPr lang="en-US" baseline="0" dirty="0" err="1" smtClean="0"/>
                        <a:t>hx</a:t>
                      </a:r>
                      <a:r>
                        <a:rPr lang="en-US" baseline="0" dirty="0" smtClean="0"/>
                        <a:t> of </a:t>
                      </a:r>
                      <a:r>
                        <a:rPr lang="en-US" baseline="0" dirty="0" err="1" smtClean="0"/>
                        <a:t>breat</a:t>
                      </a:r>
                      <a:r>
                        <a:rPr lang="en-US" baseline="0" dirty="0" smtClean="0"/>
                        <a:t> cancer</a:t>
                      </a:r>
                      <a:endParaRPr lang="en-US" dirty="0"/>
                    </a:p>
                  </a:txBody>
                  <a:tcPr/>
                </a:tc>
                <a:tc>
                  <a:txBody>
                    <a:bodyPr/>
                    <a:lstStyle/>
                    <a:p>
                      <a:r>
                        <a:rPr lang="en-US" dirty="0" smtClean="0"/>
                        <a:t>Breast</a:t>
                      </a:r>
                      <a:r>
                        <a:rPr lang="en-US" baseline="0" dirty="0" smtClean="0"/>
                        <a:t> cancer</a:t>
                      </a:r>
                      <a:endParaRPr lang="en-US" dirty="0"/>
                    </a:p>
                  </a:txBody>
                  <a:tcPr/>
                </a:tc>
                <a:tc>
                  <a:txBody>
                    <a:bodyPr/>
                    <a:lstStyle/>
                    <a:p>
                      <a:r>
                        <a:rPr lang="en-US" dirty="0" smtClean="0"/>
                        <a:t>C50.919 Malignant</a:t>
                      </a:r>
                      <a:r>
                        <a:rPr lang="en-US" baseline="0" dirty="0" smtClean="0"/>
                        <a:t> neoplasm of breast, NOS</a:t>
                      </a:r>
                      <a:endParaRPr lang="en-US" dirty="0"/>
                    </a:p>
                  </a:txBody>
                  <a:tcPr/>
                </a:tc>
              </a:tr>
              <a:tr h="882650">
                <a:tc>
                  <a:txBody>
                    <a:bodyPr/>
                    <a:lstStyle/>
                    <a:p>
                      <a:r>
                        <a:rPr lang="en-US" dirty="0" smtClean="0"/>
                        <a:t>Pneumonia</a:t>
                      </a:r>
                      <a:endParaRPr lang="en-US" dirty="0"/>
                    </a:p>
                  </a:txBody>
                  <a:tcPr/>
                </a:tc>
                <a:tc>
                  <a:txBody>
                    <a:bodyPr/>
                    <a:lstStyle/>
                    <a:p>
                      <a:r>
                        <a:rPr lang="en-US" dirty="0" smtClean="0"/>
                        <a:t>J18.9 Pneumonia, NOS</a:t>
                      </a:r>
                      <a:endParaRPr lang="en-US" dirty="0"/>
                    </a:p>
                  </a:txBody>
                  <a:tcPr/>
                </a:tc>
                <a:tc>
                  <a:txBody>
                    <a:bodyPr/>
                    <a:lstStyle/>
                    <a:p>
                      <a:r>
                        <a:rPr lang="en-US" dirty="0" smtClean="0"/>
                        <a:t>Pneumococcal pneumonia</a:t>
                      </a:r>
                      <a:endParaRPr lang="en-US" dirty="0"/>
                    </a:p>
                  </a:txBody>
                  <a:tcPr/>
                </a:tc>
                <a:tc>
                  <a:txBody>
                    <a:bodyPr/>
                    <a:lstStyle/>
                    <a:p>
                      <a:r>
                        <a:rPr lang="en-US" dirty="0" smtClean="0"/>
                        <a:t>J13 Pneumonia due to S. pneumoniae</a:t>
                      </a:r>
                      <a:endParaRPr lang="en-US" dirty="0"/>
                    </a:p>
                  </a:txBody>
                  <a:tcPr/>
                </a:tc>
              </a:tr>
            </a:tbl>
          </a:graphicData>
        </a:graphic>
      </p:graphicFrame>
    </p:spTree>
    <p:extLst>
      <p:ext uri="{BB962C8B-B14F-4D97-AF65-F5344CB8AC3E}">
        <p14:creationId xmlns:p14="http://schemas.microsoft.com/office/powerpoint/2010/main" val="823082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33" y="219075"/>
            <a:ext cx="9047691" cy="542925"/>
          </a:xfrm>
        </p:spPr>
        <p:txBody>
          <a:bodyPr>
            <a:noAutofit/>
          </a:bodyPr>
          <a:lstStyle/>
          <a:p>
            <a:r>
              <a:rPr lang="en-US" sz="2400" b="1" dirty="0"/>
              <a:t>Table 1. HCCs included in the CMS-HCC risk-adjustment model </a:t>
            </a:r>
            <a:endParaRPr lang="en-US" sz="2400" dirty="0"/>
          </a:p>
        </p:txBody>
      </p:sp>
      <p:sp>
        <p:nvSpPr>
          <p:cNvPr id="3" name="Content Placeholder 2"/>
          <p:cNvSpPr>
            <a:spLocks noGrp="1"/>
          </p:cNvSpPr>
          <p:nvPr>
            <p:ph idx="1"/>
          </p:nvPr>
        </p:nvSpPr>
        <p:spPr>
          <a:xfrm>
            <a:off x="296333" y="914401"/>
            <a:ext cx="8977669" cy="5126962"/>
          </a:xfrm>
        </p:spPr>
        <p:txBody>
          <a:bodyPr>
            <a:normAutofit fontScale="92500" lnSpcReduction="20000"/>
          </a:bodyPr>
          <a:lstStyle/>
          <a:p>
            <a:endParaRPr lang="en-US" dirty="0"/>
          </a:p>
          <a:p>
            <a:r>
              <a:rPr lang="en-US" dirty="0"/>
              <a:t>HCC1 = HIV/AIDS </a:t>
            </a:r>
          </a:p>
          <a:p>
            <a:r>
              <a:rPr lang="en-US" dirty="0"/>
              <a:t>HCC2 = Septicemia, Sepsis, Systemic Inflammatory Response Syndrome/Shock </a:t>
            </a:r>
          </a:p>
          <a:p>
            <a:r>
              <a:rPr lang="en-US" dirty="0"/>
              <a:t>HCC6 = Opportunistic Infections </a:t>
            </a:r>
          </a:p>
          <a:p>
            <a:r>
              <a:rPr lang="en-US" dirty="0"/>
              <a:t>HCC8 = Metastatic Cancer and Acute Leukemia </a:t>
            </a:r>
          </a:p>
          <a:p>
            <a:r>
              <a:rPr lang="en-US" dirty="0"/>
              <a:t>HCC9 = Lung and Other Severe Cancers </a:t>
            </a:r>
          </a:p>
          <a:p>
            <a:r>
              <a:rPr lang="en-US" dirty="0"/>
              <a:t>HCC10 = Lymphoma and Other Cancers </a:t>
            </a:r>
          </a:p>
          <a:p>
            <a:r>
              <a:rPr lang="en-US" dirty="0"/>
              <a:t>HCC11 = Colorectal, Bladder, and Other Cancers </a:t>
            </a:r>
          </a:p>
          <a:p>
            <a:r>
              <a:rPr lang="en-US" dirty="0"/>
              <a:t>HCC12 = Breast, Prostate, and Other Cancers and Tumors </a:t>
            </a:r>
          </a:p>
          <a:p>
            <a:r>
              <a:rPr lang="en-US" dirty="0"/>
              <a:t>HCC17 = Diabetes with Acute Complications </a:t>
            </a:r>
          </a:p>
          <a:p>
            <a:r>
              <a:rPr lang="en-US" dirty="0"/>
              <a:t>HCC18 = Diabetes with Chronic Complications </a:t>
            </a:r>
          </a:p>
          <a:p>
            <a:r>
              <a:rPr lang="en-US" dirty="0"/>
              <a:t>HCC19 = Diabetes without Complication </a:t>
            </a:r>
          </a:p>
          <a:p>
            <a:r>
              <a:rPr lang="en-US" dirty="0"/>
              <a:t>HCC21 = Protein-Calorie Malnutrition </a:t>
            </a:r>
          </a:p>
          <a:p>
            <a:r>
              <a:rPr lang="en-US" dirty="0"/>
              <a:t>HCC22 = Morbid Obesity </a:t>
            </a:r>
          </a:p>
          <a:p>
            <a:r>
              <a:rPr lang="en-US" dirty="0"/>
              <a:t>HCC23 = Other Significant Endocrine and Metabolic Disorders </a:t>
            </a:r>
          </a:p>
        </p:txBody>
      </p:sp>
    </p:spTree>
    <p:extLst>
      <p:ext uri="{BB962C8B-B14F-4D97-AF65-F5344CB8AC3E}">
        <p14:creationId xmlns:p14="http://schemas.microsoft.com/office/powerpoint/2010/main" val="4255720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84" y="285750"/>
            <a:ext cx="8596668" cy="704850"/>
          </a:xfrm>
        </p:spPr>
        <p:txBody>
          <a:bodyPr>
            <a:normAutofit fontScale="90000"/>
          </a:bodyPr>
          <a:lstStyle/>
          <a:p>
            <a:r>
              <a:rPr lang="en-US" sz="2400" b="1" dirty="0"/>
              <a:t>Table 1. HCCs included in the CMS-HCC risk-adjustment model </a:t>
            </a:r>
            <a:endParaRPr lang="en-US" sz="2400" dirty="0"/>
          </a:p>
        </p:txBody>
      </p:sp>
      <p:sp>
        <p:nvSpPr>
          <p:cNvPr id="3" name="Content Placeholder 2"/>
          <p:cNvSpPr>
            <a:spLocks noGrp="1"/>
          </p:cNvSpPr>
          <p:nvPr>
            <p:ph idx="1"/>
          </p:nvPr>
        </p:nvSpPr>
        <p:spPr>
          <a:xfrm>
            <a:off x="447675" y="914401"/>
            <a:ext cx="8826327" cy="5126962"/>
          </a:xfrm>
        </p:spPr>
        <p:txBody>
          <a:bodyPr>
            <a:normAutofit fontScale="85000" lnSpcReduction="20000"/>
          </a:bodyPr>
          <a:lstStyle/>
          <a:p>
            <a:endParaRPr lang="en-US" dirty="0"/>
          </a:p>
          <a:p>
            <a:r>
              <a:rPr lang="en-US" dirty="0"/>
              <a:t>HCC27 = End-Stage Liver Disease </a:t>
            </a:r>
          </a:p>
          <a:p>
            <a:r>
              <a:rPr lang="en-US" dirty="0"/>
              <a:t>HCC28 = Cirrhosis of Liver </a:t>
            </a:r>
          </a:p>
          <a:p>
            <a:r>
              <a:rPr lang="en-US" dirty="0"/>
              <a:t>HCC29 = Chronic Hepatitis </a:t>
            </a:r>
          </a:p>
          <a:p>
            <a:r>
              <a:rPr lang="en-US" dirty="0"/>
              <a:t>HCC33 = Intestinal Obstruction/Perforation </a:t>
            </a:r>
          </a:p>
          <a:p>
            <a:r>
              <a:rPr lang="en-US" dirty="0"/>
              <a:t>HCC34 = Chronic Pancreatitis </a:t>
            </a:r>
          </a:p>
          <a:p>
            <a:r>
              <a:rPr lang="en-US" dirty="0"/>
              <a:t>HCC35 = Inflammatory Bowel Disease </a:t>
            </a:r>
          </a:p>
          <a:p>
            <a:r>
              <a:rPr lang="en-US" dirty="0"/>
              <a:t>HCC39 = Bone/Joint/Muscle Infections/Necrosis </a:t>
            </a:r>
          </a:p>
          <a:p>
            <a:r>
              <a:rPr lang="en-US" dirty="0"/>
              <a:t>HCC40 = Rheumatoid Arthritis and Inflammatory Connective Tissue Disease </a:t>
            </a:r>
          </a:p>
          <a:p>
            <a:r>
              <a:rPr lang="en-US" dirty="0"/>
              <a:t>HCC46 = Severe Hematological Disorders </a:t>
            </a:r>
          </a:p>
          <a:p>
            <a:r>
              <a:rPr lang="en-US" dirty="0"/>
              <a:t>HCC47 = Disorders of Immunity </a:t>
            </a:r>
          </a:p>
          <a:p>
            <a:r>
              <a:rPr lang="en-US" dirty="0"/>
              <a:t>HCC48 = Coagulation Defects and Other Specified Hematological Disorders </a:t>
            </a:r>
          </a:p>
          <a:p>
            <a:r>
              <a:rPr lang="en-US" dirty="0"/>
              <a:t>HCC54 = Drug/Alcohol Psychosis </a:t>
            </a:r>
          </a:p>
          <a:p>
            <a:r>
              <a:rPr lang="en-US" dirty="0"/>
              <a:t>HCC55 = Drug/Alcohol Dependence </a:t>
            </a:r>
          </a:p>
          <a:p>
            <a:r>
              <a:rPr lang="en-US" dirty="0"/>
              <a:t>HCC57 = Schizophrenia </a:t>
            </a:r>
          </a:p>
          <a:p>
            <a:r>
              <a:rPr lang="en-US" dirty="0"/>
              <a:t>HCC58 = Major Depressive, Bipolar, and Paranoid Disorders </a:t>
            </a:r>
          </a:p>
        </p:txBody>
      </p:sp>
    </p:spTree>
    <p:extLst>
      <p:ext uri="{BB962C8B-B14F-4D97-AF65-F5344CB8AC3E}">
        <p14:creationId xmlns:p14="http://schemas.microsoft.com/office/powerpoint/2010/main" val="857648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34" y="257175"/>
            <a:ext cx="8596668" cy="609600"/>
          </a:xfrm>
        </p:spPr>
        <p:txBody>
          <a:bodyPr>
            <a:normAutofit fontScale="90000"/>
          </a:bodyPr>
          <a:lstStyle/>
          <a:p>
            <a:r>
              <a:rPr lang="en-US" sz="2400" b="1" dirty="0"/>
              <a:t>Table 1. HCCs included in the CMS-HCC risk-adjustment model </a:t>
            </a:r>
            <a:endParaRPr lang="en-US" sz="2400" dirty="0"/>
          </a:p>
        </p:txBody>
      </p:sp>
      <p:sp>
        <p:nvSpPr>
          <p:cNvPr id="3" name="Content Placeholder 2"/>
          <p:cNvSpPr>
            <a:spLocks noGrp="1"/>
          </p:cNvSpPr>
          <p:nvPr>
            <p:ph idx="1"/>
          </p:nvPr>
        </p:nvSpPr>
        <p:spPr>
          <a:xfrm>
            <a:off x="486834" y="1103314"/>
            <a:ext cx="8596668" cy="5402261"/>
          </a:xfrm>
        </p:spPr>
        <p:txBody>
          <a:bodyPr>
            <a:normAutofit/>
          </a:bodyPr>
          <a:lstStyle/>
          <a:p>
            <a:r>
              <a:rPr lang="en-US" dirty="0" smtClean="0"/>
              <a:t>HCC70 </a:t>
            </a:r>
            <a:r>
              <a:rPr lang="en-US" dirty="0"/>
              <a:t>= Quadriplegia </a:t>
            </a:r>
          </a:p>
          <a:p>
            <a:r>
              <a:rPr lang="en-US" dirty="0"/>
              <a:t>HCC71 = Paraplegia </a:t>
            </a:r>
          </a:p>
          <a:p>
            <a:r>
              <a:rPr lang="en-US" dirty="0"/>
              <a:t>HCC72 = Spinal Cord Disorders/Injuries </a:t>
            </a:r>
          </a:p>
          <a:p>
            <a:r>
              <a:rPr lang="en-US" dirty="0"/>
              <a:t>HCC73 = Amyotrophic Lateral Sclerosis and Other Motor Neuron Disease </a:t>
            </a:r>
          </a:p>
          <a:p>
            <a:r>
              <a:rPr lang="en-US" dirty="0"/>
              <a:t>HCC74 = Cerebral Palsy </a:t>
            </a:r>
          </a:p>
          <a:p>
            <a:r>
              <a:rPr lang="en-US" dirty="0"/>
              <a:t>HCC75 = Myasthenia Gravis/</a:t>
            </a:r>
            <a:r>
              <a:rPr lang="en-US" dirty="0" err="1"/>
              <a:t>Myoneural</a:t>
            </a:r>
            <a:r>
              <a:rPr lang="en-US" dirty="0"/>
              <a:t> Disorders, Inflammatory and Toxic Neuropathy </a:t>
            </a:r>
          </a:p>
          <a:p>
            <a:r>
              <a:rPr lang="en-US" dirty="0"/>
              <a:t>HCC76 = Muscular Dystrophy </a:t>
            </a:r>
          </a:p>
          <a:p>
            <a:r>
              <a:rPr lang="en-US" dirty="0"/>
              <a:t>HCC77 = Multiple Sclerosis </a:t>
            </a:r>
          </a:p>
          <a:p>
            <a:r>
              <a:rPr lang="en-US" dirty="0"/>
              <a:t>HCC78 = Parkinson's and Huntington's Diseases </a:t>
            </a:r>
          </a:p>
          <a:p>
            <a:r>
              <a:rPr lang="en-US" dirty="0"/>
              <a:t>HCC79 = Seizure Disorders and Convulsions </a:t>
            </a:r>
          </a:p>
          <a:p>
            <a:r>
              <a:rPr lang="en-US" dirty="0"/>
              <a:t>HCC80 = Coma, Brain Compression/Anoxic Damage </a:t>
            </a:r>
          </a:p>
        </p:txBody>
      </p:sp>
    </p:spTree>
    <p:extLst>
      <p:ext uri="{BB962C8B-B14F-4D97-AF65-F5344CB8AC3E}">
        <p14:creationId xmlns:p14="http://schemas.microsoft.com/office/powerpoint/2010/main" val="2977791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58" y="228600"/>
            <a:ext cx="9120543" cy="800100"/>
          </a:xfrm>
        </p:spPr>
        <p:txBody>
          <a:bodyPr>
            <a:normAutofit/>
          </a:bodyPr>
          <a:lstStyle/>
          <a:p>
            <a:r>
              <a:rPr lang="en-US" sz="2400" b="1" dirty="0"/>
              <a:t>Table 1. HCCs included in the CMS-HCC risk-adjustment model </a:t>
            </a:r>
            <a:endParaRPr lang="en-US" sz="2400" dirty="0"/>
          </a:p>
        </p:txBody>
      </p:sp>
      <p:sp>
        <p:nvSpPr>
          <p:cNvPr id="3" name="Content Placeholder 2"/>
          <p:cNvSpPr>
            <a:spLocks noGrp="1"/>
          </p:cNvSpPr>
          <p:nvPr>
            <p:ph idx="1"/>
          </p:nvPr>
        </p:nvSpPr>
        <p:spPr>
          <a:xfrm>
            <a:off x="677334" y="933451"/>
            <a:ext cx="8596668" cy="5107912"/>
          </a:xfrm>
        </p:spPr>
        <p:txBody>
          <a:bodyPr>
            <a:normAutofit fontScale="92500" lnSpcReduction="10000"/>
          </a:bodyPr>
          <a:lstStyle/>
          <a:p>
            <a:r>
              <a:rPr lang="en-US" dirty="0"/>
              <a:t>HCC82 = Respirator Dependence/Tracheostomy Status </a:t>
            </a:r>
          </a:p>
          <a:p>
            <a:r>
              <a:rPr lang="en-US" dirty="0"/>
              <a:t>HCC83 = Respiratory Arrest </a:t>
            </a:r>
          </a:p>
          <a:p>
            <a:r>
              <a:rPr lang="en-US" dirty="0"/>
              <a:t>HCC84 = Cardio-Respiratory Failure and Shock </a:t>
            </a:r>
          </a:p>
          <a:p>
            <a:r>
              <a:rPr lang="en-US" dirty="0"/>
              <a:t>HCC85 = Congestive Heart Failure </a:t>
            </a:r>
          </a:p>
          <a:p>
            <a:r>
              <a:rPr lang="en-US" dirty="0"/>
              <a:t>HCC86 = Acute Myocardial Infarction </a:t>
            </a:r>
          </a:p>
          <a:p>
            <a:r>
              <a:rPr lang="en-US" dirty="0"/>
              <a:t>HCC87 = Unstable Angina and Other Acute Ischemic Heart Disease </a:t>
            </a:r>
          </a:p>
          <a:p>
            <a:r>
              <a:rPr lang="en-US" dirty="0"/>
              <a:t>HCC88 = Angina Pectoris </a:t>
            </a:r>
          </a:p>
          <a:p>
            <a:r>
              <a:rPr lang="en-US" dirty="0"/>
              <a:t>HCC96 = Specified Heart Arrhythmias </a:t>
            </a:r>
          </a:p>
          <a:p>
            <a:r>
              <a:rPr lang="en-US" dirty="0"/>
              <a:t>HCC99 = Cerebral Hemorrhage </a:t>
            </a:r>
          </a:p>
          <a:p>
            <a:r>
              <a:rPr lang="en-US" dirty="0"/>
              <a:t>HCC100 = Ischemic or Unspecified Stroke </a:t>
            </a:r>
          </a:p>
          <a:p>
            <a:r>
              <a:rPr lang="en-US" dirty="0"/>
              <a:t>HCC103 = Hemiplegia/Hemiparesis </a:t>
            </a:r>
          </a:p>
          <a:p>
            <a:r>
              <a:rPr lang="en-US" dirty="0"/>
              <a:t>HCC104 = Monoplegia, Other Paralytic Syndromes </a:t>
            </a:r>
          </a:p>
          <a:p>
            <a:r>
              <a:rPr lang="en-US" dirty="0"/>
              <a:t>HCC106 = Atherosclerosis of the Extremities with Ulceration or Gangrene </a:t>
            </a:r>
          </a:p>
          <a:p>
            <a:r>
              <a:rPr lang="en-US" dirty="0"/>
              <a:t>HCC107 = Vascular Disease with Complications </a:t>
            </a:r>
          </a:p>
          <a:p>
            <a:pPr marL="0" indent="0">
              <a:buNone/>
            </a:pPr>
            <a:endParaRPr lang="en-US" dirty="0"/>
          </a:p>
        </p:txBody>
      </p:sp>
    </p:spTree>
    <p:extLst>
      <p:ext uri="{BB962C8B-B14F-4D97-AF65-F5344CB8AC3E}">
        <p14:creationId xmlns:p14="http://schemas.microsoft.com/office/powerpoint/2010/main" val="1879596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59" y="257175"/>
            <a:ext cx="8596668" cy="533400"/>
          </a:xfrm>
        </p:spPr>
        <p:txBody>
          <a:bodyPr>
            <a:normAutofit fontScale="90000"/>
          </a:bodyPr>
          <a:lstStyle/>
          <a:p>
            <a:r>
              <a:rPr lang="en-US" sz="2400" b="1" dirty="0"/>
              <a:t>Table 1. HCCs included in the CMS-HCC risk-adjustment model </a:t>
            </a:r>
            <a:endParaRPr lang="en-US" sz="2400" dirty="0"/>
          </a:p>
        </p:txBody>
      </p:sp>
      <p:sp>
        <p:nvSpPr>
          <p:cNvPr id="3" name="Content Placeholder 2"/>
          <p:cNvSpPr>
            <a:spLocks noGrp="1"/>
          </p:cNvSpPr>
          <p:nvPr>
            <p:ph idx="1"/>
          </p:nvPr>
        </p:nvSpPr>
        <p:spPr>
          <a:xfrm>
            <a:off x="334434" y="1057275"/>
            <a:ext cx="8596668" cy="5041237"/>
          </a:xfrm>
        </p:spPr>
        <p:txBody>
          <a:bodyPr>
            <a:normAutofit fontScale="92500" lnSpcReduction="20000"/>
          </a:bodyPr>
          <a:lstStyle/>
          <a:p>
            <a:r>
              <a:rPr lang="en-US" dirty="0"/>
              <a:t>HCC108 = Vascular Disease </a:t>
            </a:r>
          </a:p>
          <a:p>
            <a:r>
              <a:rPr lang="en-US" dirty="0"/>
              <a:t>HCC110 = Cystic Fibrosis </a:t>
            </a:r>
          </a:p>
          <a:p>
            <a:r>
              <a:rPr lang="en-US" dirty="0"/>
              <a:t>HCC111 = Chronic Obstructive Pulmonary Disease </a:t>
            </a:r>
          </a:p>
          <a:p>
            <a:r>
              <a:rPr lang="en-US" dirty="0"/>
              <a:t>HCC112 = Fibrosis of Lung and Other Chronic Lung Disorders </a:t>
            </a:r>
          </a:p>
          <a:p>
            <a:r>
              <a:rPr lang="en-US" dirty="0"/>
              <a:t>HCC114 = Aspiration and Specified Bacterial Pneumonias </a:t>
            </a:r>
          </a:p>
          <a:p>
            <a:r>
              <a:rPr lang="en-US" dirty="0"/>
              <a:t>HCC115 = Pneumococcal Pneumonia, Empyema, Lung Abscess </a:t>
            </a:r>
          </a:p>
          <a:p>
            <a:r>
              <a:rPr lang="en-US" dirty="0"/>
              <a:t>HCC122 = Proliferative Diabetic Retinopathy and Vitreous Hemorrhage </a:t>
            </a:r>
          </a:p>
          <a:p>
            <a:r>
              <a:rPr lang="en-US" dirty="0"/>
              <a:t>HCC124 = Exudative Macular Degeneration </a:t>
            </a:r>
          </a:p>
          <a:p>
            <a:r>
              <a:rPr lang="en-US" dirty="0"/>
              <a:t>HCC134 = Dialysis Status </a:t>
            </a:r>
          </a:p>
          <a:p>
            <a:r>
              <a:rPr lang="en-US" dirty="0"/>
              <a:t>HCC135 = Acute Renal Failure </a:t>
            </a:r>
          </a:p>
          <a:p>
            <a:r>
              <a:rPr lang="en-US" dirty="0"/>
              <a:t>HCC136 = Chronic Kidney Disease, Stage 5 </a:t>
            </a:r>
          </a:p>
          <a:p>
            <a:r>
              <a:rPr lang="en-US" dirty="0"/>
              <a:t>HCC137 = Chronic Kidney Disease, Severe (Stage 4) </a:t>
            </a:r>
          </a:p>
          <a:p>
            <a:r>
              <a:rPr lang="en-US" dirty="0"/>
              <a:t>HCC157 = Pressure Ulcer of Skin with Necrosis Through to Muscle, Tendon, or Bone </a:t>
            </a:r>
          </a:p>
          <a:p>
            <a:r>
              <a:rPr lang="en-US" dirty="0"/>
              <a:t>HCC158 = Pressure Ulcer of Skin with Full Thickness Skin Loss </a:t>
            </a:r>
          </a:p>
          <a:p>
            <a:r>
              <a:rPr lang="en-US" dirty="0"/>
              <a:t>HCC161 = Chronic Ulcer of Skin, Except Pressure </a:t>
            </a:r>
          </a:p>
          <a:p>
            <a:pPr marL="0" indent="0">
              <a:buNone/>
            </a:pPr>
            <a:endParaRPr lang="en-US" dirty="0"/>
          </a:p>
        </p:txBody>
      </p:sp>
    </p:spTree>
    <p:extLst>
      <p:ext uri="{BB962C8B-B14F-4D97-AF65-F5344CB8AC3E}">
        <p14:creationId xmlns:p14="http://schemas.microsoft.com/office/powerpoint/2010/main" val="117219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84" y="257175"/>
            <a:ext cx="8596668" cy="552450"/>
          </a:xfrm>
        </p:spPr>
        <p:txBody>
          <a:bodyPr>
            <a:normAutofit fontScale="90000"/>
          </a:bodyPr>
          <a:lstStyle/>
          <a:p>
            <a:r>
              <a:rPr lang="en-US" sz="2400" b="1" dirty="0"/>
              <a:t>Table 1. HCCs included in the CMS-HCC risk-adjustment model </a:t>
            </a:r>
            <a:endParaRPr lang="en-US" sz="2400" dirty="0"/>
          </a:p>
        </p:txBody>
      </p:sp>
      <p:sp>
        <p:nvSpPr>
          <p:cNvPr id="3" name="Content Placeholder 2"/>
          <p:cNvSpPr>
            <a:spLocks noGrp="1"/>
          </p:cNvSpPr>
          <p:nvPr>
            <p:ph idx="1"/>
          </p:nvPr>
        </p:nvSpPr>
        <p:spPr>
          <a:xfrm>
            <a:off x="458259" y="876301"/>
            <a:ext cx="8596668" cy="4238624"/>
          </a:xfrm>
        </p:spPr>
        <p:txBody>
          <a:bodyPr/>
          <a:lstStyle/>
          <a:p>
            <a:r>
              <a:rPr lang="en-US" dirty="0"/>
              <a:t>HCC162 = Severe Skin Burn or Condition </a:t>
            </a:r>
          </a:p>
          <a:p>
            <a:r>
              <a:rPr lang="en-US" dirty="0"/>
              <a:t>HCC166 = Severe Head Injury </a:t>
            </a:r>
          </a:p>
          <a:p>
            <a:r>
              <a:rPr lang="en-US" dirty="0"/>
              <a:t>HCC167 = Major Head Injury </a:t>
            </a:r>
          </a:p>
          <a:p>
            <a:r>
              <a:rPr lang="en-US" dirty="0"/>
              <a:t>HCC169 = Vertebral Fractures without Spinal Cord Injury </a:t>
            </a:r>
          </a:p>
          <a:p>
            <a:r>
              <a:rPr lang="en-US" dirty="0"/>
              <a:t>HCC170 = Hip Fracture/Dislocation </a:t>
            </a:r>
          </a:p>
          <a:p>
            <a:r>
              <a:rPr lang="en-US" dirty="0"/>
              <a:t>HCC173 = Traumatic Amputations and Complications </a:t>
            </a:r>
          </a:p>
          <a:p>
            <a:r>
              <a:rPr lang="en-US" dirty="0"/>
              <a:t>HCC176 = Complications of Specified Implanted Device or Graft </a:t>
            </a:r>
          </a:p>
          <a:p>
            <a:r>
              <a:rPr lang="en-US" dirty="0"/>
              <a:t>HCC186 = Major Organ Transplant or Replacement Status </a:t>
            </a:r>
          </a:p>
          <a:p>
            <a:r>
              <a:rPr lang="en-US" dirty="0"/>
              <a:t>HCC188 = Artificial Openings for Feeding or Elimination </a:t>
            </a:r>
          </a:p>
          <a:p>
            <a:r>
              <a:rPr lang="en-US" dirty="0"/>
              <a:t>HCC189 = Amputation Status, Lower Limb/Amputation Complications </a:t>
            </a:r>
          </a:p>
          <a:p>
            <a:pPr marL="0" indent="0">
              <a:buNone/>
            </a:pPr>
            <a:endParaRPr lang="en-US" dirty="0"/>
          </a:p>
        </p:txBody>
      </p:sp>
      <p:sp>
        <p:nvSpPr>
          <p:cNvPr id="4" name="TextBox 3"/>
          <p:cNvSpPr txBox="1"/>
          <p:nvPr/>
        </p:nvSpPr>
        <p:spPr>
          <a:xfrm>
            <a:off x="472903" y="5514975"/>
            <a:ext cx="8324849" cy="1200329"/>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hlinkClick r:id="rId3"/>
              </a:rPr>
              <a:t>https://</a:t>
            </a:r>
            <a:r>
              <a:rPr lang="en-US" b="1" dirty="0" smtClean="0">
                <a:effectLst>
                  <a:outerShdw blurRad="38100" dist="38100" dir="2700000" algn="tl">
                    <a:srgbClr val="000000">
                      <a:alpha val="43137"/>
                    </a:srgbClr>
                  </a:outerShdw>
                </a:effectLst>
                <a:hlinkClick r:id="rId3"/>
              </a:rPr>
              <a:t>www.cms.gov/Medicare/Medicare-Fee-for-Service-Payment/PhysicianFeedbackProgram/Downloads/2015-RiskAdj-FactSheet.pdf</a:t>
            </a:r>
            <a:endParaRPr lang="en-US" b="1" dirty="0" smtClean="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658783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634" y="628649"/>
            <a:ext cx="8596668" cy="5953125"/>
          </a:xfrm>
        </p:spPr>
        <p:txBody>
          <a:bodyPr>
            <a:normAutofit lnSpcReduction="10000"/>
          </a:bodyPr>
          <a:lstStyle/>
          <a:p>
            <a:r>
              <a:rPr lang="en-US" sz="1600" dirty="0" smtClean="0"/>
              <a:t>Foreign object retained after surgery</a:t>
            </a:r>
          </a:p>
          <a:p>
            <a:r>
              <a:rPr lang="en-US" sz="1600" dirty="0" smtClean="0"/>
              <a:t>Air embolism</a:t>
            </a:r>
          </a:p>
          <a:p>
            <a:r>
              <a:rPr lang="en-US" sz="1600" dirty="0" smtClean="0"/>
              <a:t>Blood incompatibility</a:t>
            </a:r>
          </a:p>
          <a:p>
            <a:r>
              <a:rPr lang="en-US" sz="1600" dirty="0" smtClean="0"/>
              <a:t>Stage 3 and 4 pressure ulcers</a:t>
            </a:r>
          </a:p>
          <a:p>
            <a:r>
              <a:rPr lang="en-US" sz="1600" dirty="0" smtClean="0"/>
              <a:t>Falls and trauma (</a:t>
            </a:r>
            <a:r>
              <a:rPr lang="en-US" sz="1600" dirty="0" err="1" smtClean="0"/>
              <a:t>fxs</a:t>
            </a:r>
            <a:r>
              <a:rPr lang="en-US" sz="1600" dirty="0" smtClean="0"/>
              <a:t>, dislocations, intracranial injuries, crushing injuries, burn, other injuries)</a:t>
            </a:r>
          </a:p>
          <a:p>
            <a:r>
              <a:rPr lang="en-US" sz="1600" dirty="0" smtClean="0"/>
              <a:t>Manifestation of poor glycemic control (DKA, </a:t>
            </a:r>
            <a:r>
              <a:rPr lang="en-US" sz="1600" dirty="0" err="1" smtClean="0"/>
              <a:t>nonketotic</a:t>
            </a:r>
            <a:r>
              <a:rPr lang="en-US" sz="1600" dirty="0" smtClean="0"/>
              <a:t> hyperosmolar coma, hypoglycemic coma, secondary DM with ketoacidosis, secondary DM with </a:t>
            </a:r>
            <a:r>
              <a:rPr lang="en-US" sz="1600" dirty="0" err="1" smtClean="0"/>
              <a:t>hyperosmolarity</a:t>
            </a:r>
            <a:r>
              <a:rPr lang="en-US" sz="1600" dirty="0" smtClean="0"/>
              <a:t>)</a:t>
            </a:r>
          </a:p>
          <a:p>
            <a:r>
              <a:rPr lang="en-US" sz="1600" dirty="0" smtClean="0"/>
              <a:t>Catheter associated UTI</a:t>
            </a:r>
          </a:p>
          <a:p>
            <a:r>
              <a:rPr lang="en-US" sz="1600" dirty="0" smtClean="0"/>
              <a:t>Vascular catheter associated infection</a:t>
            </a:r>
          </a:p>
          <a:p>
            <a:r>
              <a:rPr lang="en-US" sz="1600" dirty="0" smtClean="0"/>
              <a:t>Surgical site infection following bariatric surgery</a:t>
            </a:r>
          </a:p>
          <a:p>
            <a:r>
              <a:rPr lang="en-US" sz="1600" dirty="0" smtClean="0"/>
              <a:t>Surgical site infection following CABG</a:t>
            </a:r>
          </a:p>
          <a:p>
            <a:r>
              <a:rPr lang="en-US" sz="1600" dirty="0" smtClean="0"/>
              <a:t>Surgical site infection for spine, neck, shoulder or elbow </a:t>
            </a:r>
            <a:r>
              <a:rPr lang="en-US" sz="1600" dirty="0" err="1" smtClean="0"/>
              <a:t>ortho</a:t>
            </a:r>
            <a:r>
              <a:rPr lang="en-US" sz="1600" dirty="0" smtClean="0"/>
              <a:t> procedures</a:t>
            </a:r>
          </a:p>
          <a:p>
            <a:r>
              <a:rPr lang="en-US" sz="1600" dirty="0" smtClean="0"/>
              <a:t>Surgical site infections following cardiac implantable electrical device</a:t>
            </a:r>
          </a:p>
          <a:p>
            <a:r>
              <a:rPr lang="en-US" sz="1600" dirty="0" smtClean="0"/>
              <a:t>DVT/PE following </a:t>
            </a:r>
            <a:r>
              <a:rPr lang="en-US" sz="1600" dirty="0" err="1" smtClean="0"/>
              <a:t>ortho</a:t>
            </a:r>
            <a:r>
              <a:rPr lang="en-US" sz="1600" dirty="0" smtClean="0"/>
              <a:t> procedure (TKR/THR)</a:t>
            </a:r>
          </a:p>
          <a:p>
            <a:r>
              <a:rPr lang="en-US" sz="1600" dirty="0" err="1" smtClean="0"/>
              <a:t>Iatogenic</a:t>
            </a:r>
            <a:r>
              <a:rPr lang="en-US" sz="1600" dirty="0" smtClean="0"/>
              <a:t> pneumothorax with venous catheterization</a:t>
            </a:r>
          </a:p>
          <a:p>
            <a:r>
              <a:rPr lang="en-US" sz="1600" dirty="0" smtClean="0"/>
              <a:t>Surgical site infection for colon and </a:t>
            </a:r>
            <a:r>
              <a:rPr lang="en-US" sz="1600" dirty="0" err="1" smtClean="0"/>
              <a:t>abd</a:t>
            </a:r>
            <a:r>
              <a:rPr lang="en-US" sz="1600" dirty="0" smtClean="0"/>
              <a:t> hysterectomy procedures</a:t>
            </a:r>
          </a:p>
          <a:p>
            <a:endParaRPr lang="en-US" sz="1600" dirty="0" smtClean="0"/>
          </a:p>
          <a:p>
            <a:endParaRPr lang="en-US" dirty="0" smtClean="0"/>
          </a:p>
          <a:p>
            <a:endParaRPr lang="en-US" dirty="0"/>
          </a:p>
        </p:txBody>
      </p:sp>
      <p:sp>
        <p:nvSpPr>
          <p:cNvPr id="4" name="TextBox 3"/>
          <p:cNvSpPr txBox="1"/>
          <p:nvPr/>
        </p:nvSpPr>
        <p:spPr>
          <a:xfrm>
            <a:off x="791634" y="171450"/>
            <a:ext cx="8596668" cy="369332"/>
          </a:xfrm>
          <a:prstGeom prst="rect">
            <a:avLst/>
          </a:prstGeom>
          <a:noFill/>
        </p:spPr>
        <p:txBody>
          <a:bodyPr wrap="square" rtlCol="0">
            <a:spAutoFit/>
          </a:bodyPr>
          <a:lstStyle/>
          <a:p>
            <a:r>
              <a:rPr lang="en-US" dirty="0" smtClean="0"/>
              <a:t>2016 Hospital-Acquired Conditions</a:t>
            </a:r>
            <a:endParaRPr lang="en-US" dirty="0"/>
          </a:p>
        </p:txBody>
      </p:sp>
    </p:spTree>
    <p:extLst>
      <p:ext uri="{BB962C8B-B14F-4D97-AF65-F5344CB8AC3E}">
        <p14:creationId xmlns:p14="http://schemas.microsoft.com/office/powerpoint/2010/main" val="1943977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15000"/>
          </a:xfrm>
        </p:spPr>
        <p:txBody>
          <a:bodyPr/>
          <a:lstStyle/>
          <a:p>
            <a:pPr algn="ctr"/>
            <a:r>
              <a:rPr lang="en-US" dirty="0" smtClean="0"/>
              <a:t/>
            </a:r>
            <a:br>
              <a:rPr lang="en-US" dirty="0" smtClean="0"/>
            </a:br>
            <a:r>
              <a:rPr lang="en-US" dirty="0"/>
              <a:t/>
            </a:r>
            <a:br>
              <a:rPr lang="en-US" dirty="0"/>
            </a:br>
            <a:r>
              <a:rPr lang="en-US" dirty="0" smtClean="0"/>
              <a:t>The most important </a:t>
            </a:r>
            <a:r>
              <a:rPr lang="en-US" dirty="0"/>
              <a:t>o</a:t>
            </a:r>
            <a:r>
              <a:rPr lang="en-US" dirty="0" smtClean="0"/>
              <a:t>utcome of accurate and appropriate documentation is its influence on demonstrating the quality of care provided to the patient</a:t>
            </a:r>
            <a:endParaRPr lang="en-US" dirty="0"/>
          </a:p>
        </p:txBody>
      </p:sp>
    </p:spTree>
    <p:extLst>
      <p:ext uri="{BB962C8B-B14F-4D97-AF65-F5344CB8AC3E}">
        <p14:creationId xmlns:p14="http://schemas.microsoft.com/office/powerpoint/2010/main" val="3526208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975"/>
            <a:ext cx="8596668" cy="695325"/>
          </a:xfrm>
        </p:spPr>
        <p:txBody>
          <a:bodyPr/>
          <a:lstStyle/>
          <a:p>
            <a:r>
              <a:rPr lang="en-US" dirty="0" smtClean="0"/>
              <a:t>Hospital Acquired Conditions</a:t>
            </a:r>
            <a:endParaRPr lang="en-US" dirty="0"/>
          </a:p>
        </p:txBody>
      </p:sp>
      <p:pic>
        <p:nvPicPr>
          <p:cNvPr id="4" name="Content Placeholder 3"/>
          <p:cNvPicPr>
            <a:picLocks noGrp="1" noChangeAspect="1"/>
          </p:cNvPicPr>
          <p:nvPr>
            <p:ph idx="1"/>
          </p:nvPr>
        </p:nvPicPr>
        <p:blipFill>
          <a:blip r:embed="rId2"/>
          <a:stretch>
            <a:fillRect/>
          </a:stretch>
        </p:blipFill>
        <p:spPr>
          <a:xfrm>
            <a:off x="314324" y="809625"/>
            <a:ext cx="9229725" cy="5876925"/>
          </a:xfrm>
          <a:prstGeom prst="rect">
            <a:avLst/>
          </a:prstGeom>
        </p:spPr>
      </p:pic>
    </p:spTree>
    <p:extLst>
      <p:ext uri="{BB962C8B-B14F-4D97-AF65-F5344CB8AC3E}">
        <p14:creationId xmlns:p14="http://schemas.microsoft.com/office/powerpoint/2010/main" val="1077898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76200"/>
            <a:ext cx="8596668" cy="676275"/>
          </a:xfrm>
        </p:spPr>
        <p:txBody>
          <a:bodyPr>
            <a:normAutofit/>
          </a:bodyPr>
          <a:lstStyle/>
          <a:p>
            <a:r>
              <a:rPr lang="en-US" sz="2800" dirty="0" smtClean="0"/>
              <a:t>PSI 90 Composite for 2018</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3463571"/>
              </p:ext>
            </p:extLst>
          </p:nvPr>
        </p:nvGraphicFramePr>
        <p:xfrm>
          <a:off x="677334" y="609600"/>
          <a:ext cx="8835852" cy="6112207"/>
        </p:xfrm>
        <a:graphic>
          <a:graphicData uri="http://schemas.openxmlformats.org/drawingml/2006/table">
            <a:tbl>
              <a:tblPr/>
              <a:tblGrid>
                <a:gridCol w="1472642"/>
                <a:gridCol w="1472642"/>
                <a:gridCol w="1472642"/>
                <a:gridCol w="1472642"/>
                <a:gridCol w="1472642"/>
                <a:gridCol w="1472642"/>
              </a:tblGrid>
              <a:tr h="322851">
                <a:tc>
                  <a:txBody>
                    <a:bodyPr/>
                    <a:lstStyle/>
                    <a:p>
                      <a:pPr algn="ctr"/>
                      <a:r>
                        <a:rPr lang="en-US" sz="1200" dirty="0">
                          <a:solidFill>
                            <a:srgbClr val="FFFFFF"/>
                          </a:solidFill>
                          <a:effectLst/>
                        </a:rPr>
                        <a:t>Indicator Number</a:t>
                      </a:r>
                    </a:p>
                  </a:txBody>
                  <a:tcPr marL="31771" marR="31771" marT="15886" marB="15886" anchor="ctr">
                    <a:lnL>
                      <a:noFill/>
                    </a:lnL>
                    <a:lnR>
                      <a:noFill/>
                    </a:lnR>
                    <a:lnT>
                      <a:noFill/>
                    </a:lnT>
                    <a:lnB>
                      <a:noFill/>
                    </a:lnB>
                    <a:solidFill>
                      <a:srgbClr val="3D4545"/>
                    </a:solidFill>
                  </a:tcPr>
                </a:tc>
                <a:tc>
                  <a:txBody>
                    <a:bodyPr/>
                    <a:lstStyle/>
                    <a:p>
                      <a:pPr algn="ctr"/>
                      <a:r>
                        <a:rPr lang="en-US" sz="1200" dirty="0">
                          <a:solidFill>
                            <a:srgbClr val="FFFFFF"/>
                          </a:solidFill>
                          <a:effectLst/>
                        </a:rPr>
                        <a:t>Indicator Name</a:t>
                      </a:r>
                    </a:p>
                  </a:txBody>
                  <a:tcPr marL="31771" marR="31771" marT="15886" marB="15886" anchor="ctr">
                    <a:lnL>
                      <a:noFill/>
                    </a:lnL>
                    <a:lnR>
                      <a:noFill/>
                    </a:lnR>
                    <a:lnT>
                      <a:noFill/>
                    </a:lnT>
                    <a:lnB>
                      <a:noFill/>
                    </a:lnB>
                    <a:solidFill>
                      <a:srgbClr val="3D4545"/>
                    </a:solidFill>
                  </a:tcPr>
                </a:tc>
                <a:tc>
                  <a:txBody>
                    <a:bodyPr/>
                    <a:lstStyle/>
                    <a:p>
                      <a:pPr algn="ctr"/>
                      <a:r>
                        <a:rPr lang="en-US" sz="1200" dirty="0">
                          <a:solidFill>
                            <a:srgbClr val="FFFFFF"/>
                          </a:solidFill>
                          <a:effectLst/>
                        </a:rPr>
                        <a:t>PSI-90 Version 5.0.1</a:t>
                      </a:r>
                    </a:p>
                  </a:txBody>
                  <a:tcPr marL="31771" marR="31771" marT="15886" marB="15886" anchor="ctr">
                    <a:lnL>
                      <a:noFill/>
                    </a:lnL>
                    <a:lnR>
                      <a:noFill/>
                    </a:lnR>
                    <a:lnT>
                      <a:noFill/>
                    </a:lnT>
                    <a:lnB>
                      <a:noFill/>
                    </a:lnB>
                    <a:solidFill>
                      <a:srgbClr val="3D4545"/>
                    </a:solidFill>
                  </a:tcPr>
                </a:tc>
                <a:tc>
                  <a:txBody>
                    <a:bodyPr/>
                    <a:lstStyle/>
                    <a:p>
                      <a:pPr algn="ctr"/>
                      <a:r>
                        <a:rPr lang="en-US" sz="1200">
                          <a:solidFill>
                            <a:srgbClr val="FFFFFF"/>
                          </a:solidFill>
                          <a:effectLst/>
                        </a:rPr>
                        <a:t>Version 5.0.1 Weight</a:t>
                      </a:r>
                    </a:p>
                  </a:txBody>
                  <a:tcPr marL="31771" marR="31771" marT="15886" marB="15886" anchor="ctr">
                    <a:lnL>
                      <a:noFill/>
                    </a:lnL>
                    <a:lnR>
                      <a:noFill/>
                    </a:lnR>
                    <a:lnT>
                      <a:noFill/>
                    </a:lnT>
                    <a:lnB>
                      <a:noFill/>
                    </a:lnB>
                    <a:solidFill>
                      <a:srgbClr val="3D4545"/>
                    </a:solidFill>
                  </a:tcPr>
                </a:tc>
                <a:tc>
                  <a:txBody>
                    <a:bodyPr/>
                    <a:lstStyle/>
                    <a:p>
                      <a:pPr algn="ctr"/>
                      <a:r>
                        <a:rPr lang="en-US" sz="1200">
                          <a:solidFill>
                            <a:srgbClr val="FFFFFF"/>
                          </a:solidFill>
                          <a:effectLst/>
                        </a:rPr>
                        <a:t>PSI-90 Version 6.0.1</a:t>
                      </a:r>
                    </a:p>
                  </a:txBody>
                  <a:tcPr marL="31771" marR="31771" marT="15886" marB="15886" anchor="ctr">
                    <a:lnL>
                      <a:noFill/>
                    </a:lnL>
                    <a:lnR>
                      <a:noFill/>
                    </a:lnR>
                    <a:lnT>
                      <a:noFill/>
                    </a:lnT>
                    <a:lnB>
                      <a:noFill/>
                    </a:lnB>
                    <a:solidFill>
                      <a:srgbClr val="3D4545"/>
                    </a:solidFill>
                  </a:tcPr>
                </a:tc>
                <a:tc>
                  <a:txBody>
                    <a:bodyPr/>
                    <a:lstStyle/>
                    <a:p>
                      <a:pPr algn="ctr"/>
                      <a:r>
                        <a:rPr lang="en-US" sz="1200">
                          <a:solidFill>
                            <a:srgbClr val="FFFFFF"/>
                          </a:solidFill>
                          <a:effectLst/>
                        </a:rPr>
                        <a:t>Version 6.0.1 Weight</a:t>
                      </a:r>
                    </a:p>
                  </a:txBody>
                  <a:tcPr marL="31771" marR="31771" marT="15886" marB="15886" anchor="ctr">
                    <a:lnL>
                      <a:noFill/>
                    </a:lnL>
                    <a:lnR>
                      <a:noFill/>
                    </a:lnR>
                    <a:lnT>
                      <a:noFill/>
                    </a:lnT>
                    <a:lnB>
                      <a:noFill/>
                    </a:lnB>
                    <a:solidFill>
                      <a:srgbClr val="3D4545"/>
                    </a:solidFill>
                  </a:tcPr>
                </a:tc>
              </a:tr>
              <a:tr h="322851">
                <a:tc>
                  <a:txBody>
                    <a:bodyPr/>
                    <a:lstStyle/>
                    <a:p>
                      <a:r>
                        <a:rPr lang="en-US" sz="1200"/>
                        <a:t>PSI #3</a:t>
                      </a:r>
                    </a:p>
                  </a:txBody>
                  <a:tcPr marL="31771" marR="31771" marT="15886" marB="15886" anchor="ctr">
                    <a:lnL>
                      <a:noFill/>
                    </a:lnL>
                    <a:lnR>
                      <a:noFill/>
                    </a:lnR>
                    <a:lnT>
                      <a:noFill/>
                    </a:lnT>
                    <a:lnB>
                      <a:noFill/>
                    </a:lnB>
                    <a:solidFill>
                      <a:srgbClr val="F5F2F2"/>
                    </a:solidFill>
                  </a:tcPr>
                </a:tc>
                <a:tc>
                  <a:txBody>
                    <a:bodyPr/>
                    <a:lstStyle/>
                    <a:p>
                      <a:r>
                        <a:rPr lang="en-US" sz="1200"/>
                        <a:t>Pressure Ulcer Rate</a:t>
                      </a:r>
                    </a:p>
                  </a:txBody>
                  <a:tcPr marL="31771" marR="31771" marT="15886" marB="15886" anchor="ctr">
                    <a:lnL>
                      <a:noFill/>
                    </a:lnL>
                    <a:lnR>
                      <a:noFill/>
                    </a:lnR>
                    <a:lnT>
                      <a:noFill/>
                    </a:lnT>
                    <a:lnB>
                      <a:noFill/>
                    </a:lnB>
                    <a:solidFill>
                      <a:srgbClr val="F5F2F2"/>
                    </a:solidFill>
                  </a:tcPr>
                </a:tc>
                <a:tc>
                  <a:txBody>
                    <a:bodyPr/>
                    <a:lstStyle/>
                    <a:p>
                      <a:r>
                        <a:rPr lang="en-US" sz="1200" dirty="0"/>
                        <a:t>Yes</a:t>
                      </a:r>
                    </a:p>
                  </a:txBody>
                  <a:tcPr marL="31771" marR="31771" marT="15886" marB="15886" anchor="ctr">
                    <a:lnL>
                      <a:noFill/>
                    </a:lnL>
                    <a:lnR>
                      <a:noFill/>
                    </a:lnR>
                    <a:lnT>
                      <a:noFill/>
                    </a:lnT>
                    <a:lnB>
                      <a:noFill/>
                    </a:lnB>
                    <a:solidFill>
                      <a:srgbClr val="F5F2F2"/>
                    </a:solidFill>
                  </a:tcPr>
                </a:tc>
                <a:tc>
                  <a:txBody>
                    <a:bodyPr/>
                    <a:lstStyle/>
                    <a:p>
                      <a:r>
                        <a:rPr lang="en-US" sz="1200" dirty="0"/>
                        <a:t>0.0391</a:t>
                      </a:r>
                    </a:p>
                  </a:txBody>
                  <a:tcPr marL="31771" marR="31771" marT="15886" marB="15886" anchor="ctr">
                    <a:lnL>
                      <a:noFill/>
                    </a:lnL>
                    <a:lnR>
                      <a:noFill/>
                    </a:lnR>
                    <a:lnT>
                      <a:noFill/>
                    </a:lnT>
                    <a:lnB>
                      <a:noFill/>
                    </a:lnB>
                    <a:solidFill>
                      <a:srgbClr val="F5F2F2"/>
                    </a:solidFill>
                  </a:tcPr>
                </a:tc>
                <a:tc>
                  <a:txBody>
                    <a:bodyPr/>
                    <a:lstStyle/>
                    <a:p>
                      <a:r>
                        <a:rPr lang="en-US" sz="1200" dirty="0"/>
                        <a:t>Yes</a:t>
                      </a:r>
                    </a:p>
                  </a:txBody>
                  <a:tcPr marL="31771" marR="31771" marT="15886" marB="15886" anchor="ctr">
                    <a:lnL>
                      <a:noFill/>
                    </a:lnL>
                    <a:lnR>
                      <a:noFill/>
                    </a:lnR>
                    <a:lnT>
                      <a:noFill/>
                    </a:lnT>
                    <a:lnB>
                      <a:noFill/>
                    </a:lnB>
                    <a:solidFill>
                      <a:srgbClr val="F5F2F2"/>
                    </a:solidFill>
                  </a:tcPr>
                </a:tc>
                <a:tc>
                  <a:txBody>
                    <a:bodyPr/>
                    <a:lstStyle/>
                    <a:p>
                      <a:r>
                        <a:rPr lang="en-US" sz="1200"/>
                        <a:t>0.0504</a:t>
                      </a:r>
                    </a:p>
                  </a:txBody>
                  <a:tcPr marL="31771" marR="31771" marT="15886" marB="15886" anchor="ctr">
                    <a:lnL>
                      <a:noFill/>
                    </a:lnL>
                    <a:lnR>
                      <a:noFill/>
                    </a:lnR>
                    <a:lnT>
                      <a:noFill/>
                    </a:lnT>
                    <a:lnB>
                      <a:noFill/>
                    </a:lnB>
                    <a:solidFill>
                      <a:srgbClr val="F5F2F2"/>
                    </a:solidFill>
                  </a:tcPr>
                </a:tc>
              </a:tr>
              <a:tr h="475440">
                <a:tc>
                  <a:txBody>
                    <a:bodyPr/>
                    <a:lstStyle/>
                    <a:p>
                      <a:r>
                        <a:rPr lang="en-US" sz="1200"/>
                        <a:t>PSI #6</a:t>
                      </a:r>
                    </a:p>
                  </a:txBody>
                  <a:tcPr marL="31771" marR="31771" marT="15886" marB="15886" anchor="ctr">
                    <a:lnL>
                      <a:noFill/>
                    </a:lnL>
                    <a:lnR>
                      <a:noFill/>
                    </a:lnR>
                    <a:lnT>
                      <a:noFill/>
                    </a:lnT>
                    <a:lnB>
                      <a:noFill/>
                    </a:lnB>
                    <a:solidFill>
                      <a:srgbClr val="D7D9D9"/>
                    </a:solidFill>
                  </a:tcPr>
                </a:tc>
                <a:tc>
                  <a:txBody>
                    <a:bodyPr/>
                    <a:lstStyle/>
                    <a:p>
                      <a:r>
                        <a:rPr lang="en-US" sz="1200"/>
                        <a:t>Iatrogenic Pneumothorax Rate</a:t>
                      </a:r>
                    </a:p>
                  </a:txBody>
                  <a:tcPr marL="31771" marR="31771" marT="15886" marB="15886" anchor="ctr">
                    <a:lnL>
                      <a:noFill/>
                    </a:lnL>
                    <a:lnR>
                      <a:noFill/>
                    </a:lnR>
                    <a:lnT>
                      <a:noFill/>
                    </a:lnT>
                    <a:lnB>
                      <a:noFill/>
                    </a:lnB>
                    <a:solidFill>
                      <a:srgbClr val="D7D9D9"/>
                    </a:solidFill>
                  </a:tcPr>
                </a:tc>
                <a:tc>
                  <a:txBody>
                    <a:bodyPr/>
                    <a:lstStyle/>
                    <a:p>
                      <a:r>
                        <a:rPr lang="en-US" sz="1200"/>
                        <a:t>Yes</a:t>
                      </a:r>
                    </a:p>
                  </a:txBody>
                  <a:tcPr marL="31771" marR="31771" marT="15886" marB="15886" anchor="ctr">
                    <a:lnL>
                      <a:noFill/>
                    </a:lnL>
                    <a:lnR>
                      <a:noFill/>
                    </a:lnR>
                    <a:lnT>
                      <a:noFill/>
                    </a:lnT>
                    <a:lnB>
                      <a:noFill/>
                    </a:lnB>
                    <a:solidFill>
                      <a:srgbClr val="D7D9D9"/>
                    </a:solidFill>
                  </a:tcPr>
                </a:tc>
                <a:tc>
                  <a:txBody>
                    <a:bodyPr/>
                    <a:lstStyle/>
                    <a:p>
                      <a:r>
                        <a:rPr lang="en-US" sz="1200" dirty="0"/>
                        <a:t>0.0905</a:t>
                      </a:r>
                    </a:p>
                  </a:txBody>
                  <a:tcPr marL="31771" marR="31771" marT="15886" marB="15886" anchor="ctr">
                    <a:lnL>
                      <a:noFill/>
                    </a:lnL>
                    <a:lnR>
                      <a:noFill/>
                    </a:lnR>
                    <a:lnT>
                      <a:noFill/>
                    </a:lnT>
                    <a:lnB>
                      <a:noFill/>
                    </a:lnB>
                    <a:solidFill>
                      <a:srgbClr val="D7D9D9"/>
                    </a:solidFill>
                  </a:tcPr>
                </a:tc>
                <a:tc>
                  <a:txBody>
                    <a:bodyPr/>
                    <a:lstStyle/>
                    <a:p>
                      <a:r>
                        <a:rPr lang="en-US" sz="1200" dirty="0"/>
                        <a:t>Yes</a:t>
                      </a:r>
                    </a:p>
                  </a:txBody>
                  <a:tcPr marL="31771" marR="31771" marT="15886" marB="15886" anchor="ctr">
                    <a:lnL>
                      <a:noFill/>
                    </a:lnL>
                    <a:lnR>
                      <a:noFill/>
                    </a:lnR>
                    <a:lnT>
                      <a:noFill/>
                    </a:lnT>
                    <a:lnB>
                      <a:noFill/>
                    </a:lnB>
                    <a:solidFill>
                      <a:srgbClr val="D7D9D9"/>
                    </a:solidFill>
                  </a:tcPr>
                </a:tc>
                <a:tc>
                  <a:txBody>
                    <a:bodyPr/>
                    <a:lstStyle/>
                    <a:p>
                      <a:r>
                        <a:rPr lang="en-US" sz="1200"/>
                        <a:t>0.0531</a:t>
                      </a:r>
                    </a:p>
                  </a:txBody>
                  <a:tcPr marL="31771" marR="31771" marT="15886" marB="15886" anchor="ctr">
                    <a:lnL>
                      <a:noFill/>
                    </a:lnL>
                    <a:lnR>
                      <a:noFill/>
                    </a:lnR>
                    <a:lnT>
                      <a:noFill/>
                    </a:lnT>
                    <a:lnB>
                      <a:noFill/>
                    </a:lnB>
                    <a:solidFill>
                      <a:srgbClr val="D7D9D9"/>
                    </a:solidFill>
                  </a:tcPr>
                </a:tc>
              </a:tr>
              <a:tr h="475440">
                <a:tc>
                  <a:txBody>
                    <a:bodyPr/>
                    <a:lstStyle/>
                    <a:p>
                      <a:r>
                        <a:rPr lang="en-US" sz="1200"/>
                        <a:t>PSI #7</a:t>
                      </a:r>
                    </a:p>
                  </a:txBody>
                  <a:tcPr marL="31771" marR="31771" marT="15886" marB="15886" anchor="ctr">
                    <a:lnL>
                      <a:noFill/>
                    </a:lnL>
                    <a:lnR>
                      <a:noFill/>
                    </a:lnR>
                    <a:lnT>
                      <a:noFill/>
                    </a:lnT>
                    <a:lnB>
                      <a:noFill/>
                    </a:lnB>
                    <a:solidFill>
                      <a:srgbClr val="F5F2F2"/>
                    </a:solidFill>
                  </a:tcPr>
                </a:tc>
                <a:tc>
                  <a:txBody>
                    <a:bodyPr/>
                    <a:lstStyle/>
                    <a:p>
                      <a:r>
                        <a:rPr lang="en-US" sz="1200"/>
                        <a:t>Central Venous CRBSI Rate</a:t>
                      </a:r>
                    </a:p>
                  </a:txBody>
                  <a:tcPr marL="31771" marR="31771" marT="15886" marB="15886" anchor="ctr">
                    <a:lnL>
                      <a:noFill/>
                    </a:lnL>
                    <a:lnR>
                      <a:noFill/>
                    </a:lnR>
                    <a:lnT>
                      <a:noFill/>
                    </a:lnT>
                    <a:lnB>
                      <a:noFill/>
                    </a:lnB>
                    <a:solidFill>
                      <a:srgbClr val="F5F2F2"/>
                    </a:solidFill>
                  </a:tcPr>
                </a:tc>
                <a:tc>
                  <a:txBody>
                    <a:bodyPr/>
                    <a:lstStyle/>
                    <a:p>
                      <a:r>
                        <a:rPr lang="en-US" sz="1200"/>
                        <a:t>Yes</a:t>
                      </a:r>
                    </a:p>
                  </a:txBody>
                  <a:tcPr marL="31771" marR="31771" marT="15886" marB="15886" anchor="ctr">
                    <a:lnL>
                      <a:noFill/>
                    </a:lnL>
                    <a:lnR>
                      <a:noFill/>
                    </a:lnR>
                    <a:lnT>
                      <a:noFill/>
                    </a:lnT>
                    <a:lnB>
                      <a:noFill/>
                    </a:lnB>
                    <a:solidFill>
                      <a:srgbClr val="F5F2F2"/>
                    </a:solidFill>
                  </a:tcPr>
                </a:tc>
                <a:tc>
                  <a:txBody>
                    <a:bodyPr/>
                    <a:lstStyle/>
                    <a:p>
                      <a:r>
                        <a:rPr lang="en-US" sz="1200" dirty="0"/>
                        <a:t>0.0301</a:t>
                      </a:r>
                    </a:p>
                  </a:txBody>
                  <a:tcPr marL="31771" marR="31771" marT="15886" marB="15886" anchor="ctr">
                    <a:lnL>
                      <a:noFill/>
                    </a:lnL>
                    <a:lnR>
                      <a:noFill/>
                    </a:lnR>
                    <a:lnT>
                      <a:noFill/>
                    </a:lnT>
                    <a:lnB>
                      <a:noFill/>
                    </a:lnB>
                    <a:solidFill>
                      <a:srgbClr val="F5F2F2"/>
                    </a:solidFill>
                  </a:tcPr>
                </a:tc>
                <a:tc>
                  <a:txBody>
                    <a:bodyPr/>
                    <a:lstStyle/>
                    <a:p>
                      <a:r>
                        <a:rPr lang="en-US" sz="1200" dirty="0"/>
                        <a:t>No (removed)</a:t>
                      </a:r>
                    </a:p>
                  </a:txBody>
                  <a:tcPr marL="31771" marR="31771" marT="15886" marB="15886" anchor="ctr">
                    <a:lnL>
                      <a:noFill/>
                    </a:lnL>
                    <a:lnR>
                      <a:noFill/>
                    </a:lnR>
                    <a:lnT>
                      <a:noFill/>
                    </a:lnT>
                    <a:lnB>
                      <a:noFill/>
                    </a:lnB>
                    <a:solidFill>
                      <a:srgbClr val="F5F2F2"/>
                    </a:solidFill>
                  </a:tcPr>
                </a:tc>
                <a:tc>
                  <a:txBody>
                    <a:bodyPr/>
                    <a:lstStyle/>
                    <a:p>
                      <a:r>
                        <a:rPr lang="en-US" sz="1200" dirty="0"/>
                        <a:t>NA</a:t>
                      </a:r>
                    </a:p>
                  </a:txBody>
                  <a:tcPr marL="31771" marR="31771" marT="15886" marB="15886" anchor="ctr">
                    <a:lnL>
                      <a:noFill/>
                    </a:lnL>
                    <a:lnR>
                      <a:noFill/>
                    </a:lnR>
                    <a:lnT>
                      <a:noFill/>
                    </a:lnT>
                    <a:lnB>
                      <a:noFill/>
                    </a:lnB>
                    <a:solidFill>
                      <a:srgbClr val="F5F2F2"/>
                    </a:solidFill>
                  </a:tcPr>
                </a:tc>
              </a:tr>
              <a:tr h="475440">
                <a:tc>
                  <a:txBody>
                    <a:bodyPr/>
                    <a:lstStyle/>
                    <a:p>
                      <a:r>
                        <a:rPr lang="en-US" sz="1200"/>
                        <a:t>PSI #8</a:t>
                      </a:r>
                    </a:p>
                  </a:txBody>
                  <a:tcPr marL="31771" marR="31771" marT="15886" marB="15886" anchor="ctr">
                    <a:lnL>
                      <a:noFill/>
                    </a:lnL>
                    <a:lnR>
                      <a:noFill/>
                    </a:lnR>
                    <a:lnT>
                      <a:noFill/>
                    </a:lnT>
                    <a:lnB>
                      <a:noFill/>
                    </a:lnB>
                    <a:solidFill>
                      <a:srgbClr val="D7D9D9"/>
                    </a:solidFill>
                  </a:tcPr>
                </a:tc>
                <a:tc>
                  <a:txBody>
                    <a:bodyPr/>
                    <a:lstStyle/>
                    <a:p>
                      <a:r>
                        <a:rPr lang="en-US" sz="1200"/>
                        <a:t>Postoperative Hip Fracture Rate</a:t>
                      </a:r>
                    </a:p>
                  </a:txBody>
                  <a:tcPr marL="31771" marR="31771" marT="15886" marB="15886" anchor="ctr">
                    <a:lnL>
                      <a:noFill/>
                    </a:lnL>
                    <a:lnR>
                      <a:noFill/>
                    </a:lnR>
                    <a:lnT>
                      <a:noFill/>
                    </a:lnT>
                    <a:lnB>
                      <a:noFill/>
                    </a:lnB>
                    <a:solidFill>
                      <a:srgbClr val="D7D9D9"/>
                    </a:solidFill>
                  </a:tcPr>
                </a:tc>
                <a:tc>
                  <a:txBody>
                    <a:bodyPr/>
                    <a:lstStyle/>
                    <a:p>
                      <a:r>
                        <a:rPr lang="en-US" sz="1200"/>
                        <a:t>Yes</a:t>
                      </a:r>
                    </a:p>
                  </a:txBody>
                  <a:tcPr marL="31771" marR="31771" marT="15886" marB="15886" anchor="ctr">
                    <a:lnL>
                      <a:noFill/>
                    </a:lnL>
                    <a:lnR>
                      <a:noFill/>
                    </a:lnR>
                    <a:lnT>
                      <a:noFill/>
                    </a:lnT>
                    <a:lnB>
                      <a:noFill/>
                    </a:lnB>
                    <a:solidFill>
                      <a:srgbClr val="D7D9D9"/>
                    </a:solidFill>
                  </a:tcPr>
                </a:tc>
                <a:tc>
                  <a:txBody>
                    <a:bodyPr/>
                    <a:lstStyle/>
                    <a:p>
                      <a:r>
                        <a:rPr lang="en-US" sz="1200" dirty="0"/>
                        <a:t>0.0025</a:t>
                      </a:r>
                    </a:p>
                  </a:txBody>
                  <a:tcPr marL="31771" marR="31771" marT="15886" marB="15886" anchor="ctr">
                    <a:lnL>
                      <a:noFill/>
                    </a:lnL>
                    <a:lnR>
                      <a:noFill/>
                    </a:lnR>
                    <a:lnT>
                      <a:noFill/>
                    </a:lnT>
                    <a:lnB>
                      <a:noFill/>
                    </a:lnB>
                    <a:solidFill>
                      <a:srgbClr val="D7D9D9"/>
                    </a:solidFill>
                  </a:tcPr>
                </a:tc>
                <a:tc>
                  <a:txBody>
                    <a:bodyPr/>
                    <a:lstStyle/>
                    <a:p>
                      <a:r>
                        <a:rPr lang="en-US" sz="1200"/>
                        <a:t>Yes</a:t>
                      </a:r>
                    </a:p>
                  </a:txBody>
                  <a:tcPr marL="31771" marR="31771" marT="15886" marB="15886" anchor="ctr">
                    <a:lnL>
                      <a:noFill/>
                    </a:lnL>
                    <a:lnR>
                      <a:noFill/>
                    </a:lnR>
                    <a:lnT>
                      <a:noFill/>
                    </a:lnT>
                    <a:lnB>
                      <a:noFill/>
                    </a:lnB>
                    <a:solidFill>
                      <a:srgbClr val="D7D9D9"/>
                    </a:solidFill>
                  </a:tcPr>
                </a:tc>
                <a:tc>
                  <a:txBody>
                    <a:bodyPr/>
                    <a:lstStyle/>
                    <a:p>
                      <a:r>
                        <a:rPr lang="en-US" sz="1200" dirty="0"/>
                        <a:t>0.0109</a:t>
                      </a:r>
                    </a:p>
                  </a:txBody>
                  <a:tcPr marL="31771" marR="31771" marT="15886" marB="15886" anchor="ctr">
                    <a:lnL>
                      <a:noFill/>
                    </a:lnL>
                    <a:lnR>
                      <a:noFill/>
                    </a:lnR>
                    <a:lnT>
                      <a:noFill/>
                    </a:lnT>
                    <a:lnB>
                      <a:noFill/>
                    </a:lnB>
                    <a:solidFill>
                      <a:srgbClr val="D7D9D9"/>
                    </a:solidFill>
                  </a:tcPr>
                </a:tc>
              </a:tr>
              <a:tr h="628030">
                <a:tc>
                  <a:txBody>
                    <a:bodyPr/>
                    <a:lstStyle/>
                    <a:p>
                      <a:r>
                        <a:rPr lang="en-US" sz="1200"/>
                        <a:t>PSI #9</a:t>
                      </a:r>
                    </a:p>
                  </a:txBody>
                  <a:tcPr marL="31771" marR="31771" marT="15886" marB="15886" anchor="ctr">
                    <a:lnL>
                      <a:noFill/>
                    </a:lnL>
                    <a:lnR>
                      <a:noFill/>
                    </a:lnR>
                    <a:lnT>
                      <a:noFill/>
                    </a:lnT>
                    <a:lnB>
                      <a:noFill/>
                    </a:lnB>
                    <a:solidFill>
                      <a:srgbClr val="F5F2F2"/>
                    </a:solidFill>
                  </a:tcPr>
                </a:tc>
                <a:tc>
                  <a:txBody>
                    <a:bodyPr/>
                    <a:lstStyle/>
                    <a:p>
                      <a:r>
                        <a:rPr lang="en-US" sz="1200"/>
                        <a:t>Perioperative Hemorrhage/ Hematoma Rate</a:t>
                      </a:r>
                    </a:p>
                  </a:txBody>
                  <a:tcPr marL="31771" marR="31771" marT="15886" marB="15886" anchor="ctr">
                    <a:lnL>
                      <a:noFill/>
                    </a:lnL>
                    <a:lnR>
                      <a:noFill/>
                    </a:lnR>
                    <a:lnT>
                      <a:noFill/>
                    </a:lnT>
                    <a:lnB>
                      <a:noFill/>
                    </a:lnB>
                    <a:solidFill>
                      <a:srgbClr val="F5F2F2"/>
                    </a:solidFill>
                  </a:tcPr>
                </a:tc>
                <a:tc>
                  <a:txBody>
                    <a:bodyPr/>
                    <a:lstStyle/>
                    <a:p>
                      <a:r>
                        <a:rPr lang="en-US" sz="1200"/>
                        <a:t>No</a:t>
                      </a:r>
                    </a:p>
                  </a:txBody>
                  <a:tcPr marL="31771" marR="31771" marT="15886" marB="15886" anchor="ctr">
                    <a:lnL>
                      <a:noFill/>
                    </a:lnL>
                    <a:lnR>
                      <a:noFill/>
                    </a:lnR>
                    <a:lnT>
                      <a:noFill/>
                    </a:lnT>
                    <a:lnB>
                      <a:noFill/>
                    </a:lnB>
                    <a:solidFill>
                      <a:srgbClr val="F5F2F2"/>
                    </a:solidFill>
                  </a:tcPr>
                </a:tc>
                <a:tc>
                  <a:txBody>
                    <a:bodyPr/>
                    <a:lstStyle/>
                    <a:p>
                      <a:r>
                        <a:rPr lang="en-US" sz="1200" dirty="0"/>
                        <a:t>NA</a:t>
                      </a:r>
                    </a:p>
                  </a:txBody>
                  <a:tcPr marL="31771" marR="31771" marT="15886" marB="15886" anchor="ctr">
                    <a:lnL>
                      <a:noFill/>
                    </a:lnL>
                    <a:lnR>
                      <a:noFill/>
                    </a:lnR>
                    <a:lnT>
                      <a:noFill/>
                    </a:lnT>
                    <a:lnB>
                      <a:noFill/>
                    </a:lnB>
                    <a:solidFill>
                      <a:srgbClr val="F5F2F2"/>
                    </a:solidFill>
                  </a:tcPr>
                </a:tc>
                <a:tc>
                  <a:txBody>
                    <a:bodyPr/>
                    <a:lstStyle/>
                    <a:p>
                      <a:r>
                        <a:rPr lang="en-US" sz="1200"/>
                        <a:t>Yes (added)</a:t>
                      </a:r>
                    </a:p>
                  </a:txBody>
                  <a:tcPr marL="31771" marR="31771" marT="15886" marB="15886" anchor="ctr">
                    <a:lnL>
                      <a:noFill/>
                    </a:lnL>
                    <a:lnR>
                      <a:noFill/>
                    </a:lnR>
                    <a:lnT>
                      <a:noFill/>
                    </a:lnT>
                    <a:lnB>
                      <a:noFill/>
                    </a:lnB>
                    <a:solidFill>
                      <a:srgbClr val="F5F2F2"/>
                    </a:solidFill>
                  </a:tcPr>
                </a:tc>
                <a:tc>
                  <a:txBody>
                    <a:bodyPr/>
                    <a:lstStyle/>
                    <a:p>
                      <a:r>
                        <a:rPr lang="en-US" sz="1200" dirty="0"/>
                        <a:t>0.0691</a:t>
                      </a:r>
                    </a:p>
                  </a:txBody>
                  <a:tcPr marL="31771" marR="31771" marT="15886" marB="15886" anchor="ctr">
                    <a:lnL>
                      <a:noFill/>
                    </a:lnL>
                    <a:lnR>
                      <a:noFill/>
                    </a:lnR>
                    <a:lnT>
                      <a:noFill/>
                    </a:lnT>
                    <a:lnB>
                      <a:noFill/>
                    </a:lnB>
                    <a:solidFill>
                      <a:srgbClr val="F5F2F2"/>
                    </a:solidFill>
                  </a:tcPr>
                </a:tc>
              </a:tr>
              <a:tr h="780619">
                <a:tc>
                  <a:txBody>
                    <a:bodyPr/>
                    <a:lstStyle/>
                    <a:p>
                      <a:r>
                        <a:rPr lang="en-US" sz="1200"/>
                        <a:t>PSI #10</a:t>
                      </a:r>
                    </a:p>
                  </a:txBody>
                  <a:tcPr marL="31771" marR="31771" marT="15886" marB="15886" anchor="ctr">
                    <a:lnL>
                      <a:noFill/>
                    </a:lnL>
                    <a:lnR>
                      <a:noFill/>
                    </a:lnR>
                    <a:lnT>
                      <a:noFill/>
                    </a:lnT>
                    <a:lnB>
                      <a:noFill/>
                    </a:lnB>
                    <a:solidFill>
                      <a:srgbClr val="D7D9D9"/>
                    </a:solidFill>
                  </a:tcPr>
                </a:tc>
                <a:tc>
                  <a:txBody>
                    <a:bodyPr/>
                    <a:lstStyle/>
                    <a:p>
                      <a:r>
                        <a:rPr lang="en-US" sz="1200"/>
                        <a:t>Physiologic and Metabolic Derangement Rate</a:t>
                      </a:r>
                    </a:p>
                  </a:txBody>
                  <a:tcPr marL="31771" marR="31771" marT="15886" marB="15886" anchor="ctr">
                    <a:lnL>
                      <a:noFill/>
                    </a:lnL>
                    <a:lnR>
                      <a:noFill/>
                    </a:lnR>
                    <a:lnT>
                      <a:noFill/>
                    </a:lnT>
                    <a:lnB>
                      <a:noFill/>
                    </a:lnB>
                    <a:solidFill>
                      <a:srgbClr val="D7D9D9"/>
                    </a:solidFill>
                  </a:tcPr>
                </a:tc>
                <a:tc>
                  <a:txBody>
                    <a:bodyPr/>
                    <a:lstStyle/>
                    <a:p>
                      <a:r>
                        <a:rPr lang="en-US" sz="1200"/>
                        <a:t>No</a:t>
                      </a:r>
                    </a:p>
                  </a:txBody>
                  <a:tcPr marL="31771" marR="31771" marT="15886" marB="15886" anchor="ctr">
                    <a:lnL>
                      <a:noFill/>
                    </a:lnL>
                    <a:lnR>
                      <a:noFill/>
                    </a:lnR>
                    <a:lnT>
                      <a:noFill/>
                    </a:lnT>
                    <a:lnB>
                      <a:noFill/>
                    </a:lnB>
                    <a:solidFill>
                      <a:srgbClr val="D7D9D9"/>
                    </a:solidFill>
                  </a:tcPr>
                </a:tc>
                <a:tc>
                  <a:txBody>
                    <a:bodyPr/>
                    <a:lstStyle/>
                    <a:p>
                      <a:r>
                        <a:rPr lang="en-US" sz="1200" dirty="0"/>
                        <a:t>NA</a:t>
                      </a:r>
                    </a:p>
                  </a:txBody>
                  <a:tcPr marL="31771" marR="31771" marT="15886" marB="15886" anchor="ctr">
                    <a:lnL>
                      <a:noFill/>
                    </a:lnL>
                    <a:lnR>
                      <a:noFill/>
                    </a:lnR>
                    <a:lnT>
                      <a:noFill/>
                    </a:lnT>
                    <a:lnB>
                      <a:noFill/>
                    </a:lnB>
                    <a:solidFill>
                      <a:srgbClr val="D7D9D9"/>
                    </a:solidFill>
                  </a:tcPr>
                </a:tc>
                <a:tc>
                  <a:txBody>
                    <a:bodyPr/>
                    <a:lstStyle/>
                    <a:p>
                      <a:r>
                        <a:rPr lang="en-US" sz="1200"/>
                        <a:t>Yes (added)</a:t>
                      </a:r>
                    </a:p>
                  </a:txBody>
                  <a:tcPr marL="31771" marR="31771" marT="15886" marB="15886" anchor="ctr">
                    <a:lnL>
                      <a:noFill/>
                    </a:lnL>
                    <a:lnR>
                      <a:noFill/>
                    </a:lnR>
                    <a:lnT>
                      <a:noFill/>
                    </a:lnT>
                    <a:lnB>
                      <a:noFill/>
                    </a:lnB>
                    <a:solidFill>
                      <a:srgbClr val="D7D9D9"/>
                    </a:solidFill>
                  </a:tcPr>
                </a:tc>
                <a:tc>
                  <a:txBody>
                    <a:bodyPr/>
                    <a:lstStyle/>
                    <a:p>
                      <a:r>
                        <a:rPr lang="en-US" sz="1200" dirty="0"/>
                        <a:t>0.0575</a:t>
                      </a:r>
                    </a:p>
                  </a:txBody>
                  <a:tcPr marL="31771" marR="31771" marT="15886" marB="15886" anchor="ctr">
                    <a:lnL>
                      <a:noFill/>
                    </a:lnL>
                    <a:lnR>
                      <a:noFill/>
                    </a:lnR>
                    <a:lnT>
                      <a:noFill/>
                    </a:lnT>
                    <a:lnB>
                      <a:noFill/>
                    </a:lnB>
                    <a:solidFill>
                      <a:srgbClr val="D7D9D9"/>
                    </a:solidFill>
                  </a:tcPr>
                </a:tc>
              </a:tr>
              <a:tr h="475440">
                <a:tc>
                  <a:txBody>
                    <a:bodyPr/>
                    <a:lstStyle/>
                    <a:p>
                      <a:r>
                        <a:rPr lang="en-US" sz="1200"/>
                        <a:t>PSI #11</a:t>
                      </a:r>
                    </a:p>
                  </a:txBody>
                  <a:tcPr marL="31771" marR="31771" marT="15886" marB="15886" anchor="ctr">
                    <a:lnL>
                      <a:noFill/>
                    </a:lnL>
                    <a:lnR>
                      <a:noFill/>
                    </a:lnR>
                    <a:lnT>
                      <a:noFill/>
                    </a:lnT>
                    <a:lnB>
                      <a:noFill/>
                    </a:lnB>
                    <a:solidFill>
                      <a:srgbClr val="F5F2F2"/>
                    </a:solidFill>
                  </a:tcPr>
                </a:tc>
                <a:tc>
                  <a:txBody>
                    <a:bodyPr/>
                    <a:lstStyle/>
                    <a:p>
                      <a:r>
                        <a:rPr lang="en-US" sz="1200"/>
                        <a:t>Postoperative Respiratory Failure Rate</a:t>
                      </a:r>
                    </a:p>
                  </a:txBody>
                  <a:tcPr marL="31771" marR="31771" marT="15886" marB="15886" anchor="ctr">
                    <a:lnL>
                      <a:noFill/>
                    </a:lnL>
                    <a:lnR>
                      <a:noFill/>
                    </a:lnR>
                    <a:lnT>
                      <a:noFill/>
                    </a:lnT>
                    <a:lnB>
                      <a:noFill/>
                    </a:lnB>
                    <a:solidFill>
                      <a:srgbClr val="F5F2F2"/>
                    </a:solidFill>
                  </a:tcPr>
                </a:tc>
                <a:tc>
                  <a:txBody>
                    <a:bodyPr/>
                    <a:lstStyle/>
                    <a:p>
                      <a:r>
                        <a:rPr lang="en-US" sz="1200"/>
                        <a:t>No</a:t>
                      </a:r>
                    </a:p>
                  </a:txBody>
                  <a:tcPr marL="31771" marR="31771" marT="15886" marB="15886" anchor="ctr">
                    <a:lnL>
                      <a:noFill/>
                    </a:lnL>
                    <a:lnR>
                      <a:noFill/>
                    </a:lnR>
                    <a:lnT>
                      <a:noFill/>
                    </a:lnT>
                    <a:lnB>
                      <a:noFill/>
                    </a:lnB>
                    <a:solidFill>
                      <a:srgbClr val="F5F2F2"/>
                    </a:solidFill>
                  </a:tcPr>
                </a:tc>
                <a:tc>
                  <a:txBody>
                    <a:bodyPr/>
                    <a:lstStyle/>
                    <a:p>
                      <a:r>
                        <a:rPr lang="en-US" sz="1200" dirty="0"/>
                        <a:t>NA</a:t>
                      </a:r>
                    </a:p>
                  </a:txBody>
                  <a:tcPr marL="31771" marR="31771" marT="15886" marB="15886" anchor="ctr">
                    <a:lnL>
                      <a:noFill/>
                    </a:lnL>
                    <a:lnR>
                      <a:noFill/>
                    </a:lnR>
                    <a:lnT>
                      <a:noFill/>
                    </a:lnT>
                    <a:lnB>
                      <a:noFill/>
                    </a:lnB>
                    <a:solidFill>
                      <a:srgbClr val="F5F2F2"/>
                    </a:solidFill>
                  </a:tcPr>
                </a:tc>
                <a:tc>
                  <a:txBody>
                    <a:bodyPr/>
                    <a:lstStyle/>
                    <a:p>
                      <a:r>
                        <a:rPr lang="en-US" sz="1200" dirty="0"/>
                        <a:t>Yes (added)</a:t>
                      </a:r>
                    </a:p>
                  </a:txBody>
                  <a:tcPr marL="31771" marR="31771" marT="15886" marB="15886" anchor="ctr">
                    <a:lnL>
                      <a:noFill/>
                    </a:lnL>
                    <a:lnR>
                      <a:noFill/>
                    </a:lnR>
                    <a:lnT>
                      <a:noFill/>
                    </a:lnT>
                    <a:lnB>
                      <a:noFill/>
                    </a:lnB>
                    <a:solidFill>
                      <a:srgbClr val="F5F2F2"/>
                    </a:solidFill>
                  </a:tcPr>
                </a:tc>
                <a:tc>
                  <a:txBody>
                    <a:bodyPr/>
                    <a:lstStyle/>
                    <a:p>
                      <a:r>
                        <a:rPr lang="en-US" sz="1200" dirty="0"/>
                        <a:t>0.3045</a:t>
                      </a:r>
                    </a:p>
                  </a:txBody>
                  <a:tcPr marL="31771" marR="31771" marT="15886" marB="15886" anchor="ctr">
                    <a:lnL>
                      <a:noFill/>
                    </a:lnL>
                    <a:lnR>
                      <a:noFill/>
                    </a:lnR>
                    <a:lnT>
                      <a:noFill/>
                    </a:lnT>
                    <a:lnB>
                      <a:noFill/>
                    </a:lnB>
                    <a:solidFill>
                      <a:srgbClr val="F5F2F2"/>
                    </a:solidFill>
                  </a:tcPr>
                </a:tc>
              </a:tr>
              <a:tr h="322851">
                <a:tc>
                  <a:txBody>
                    <a:bodyPr/>
                    <a:lstStyle/>
                    <a:p>
                      <a:r>
                        <a:rPr lang="en-US" sz="1200"/>
                        <a:t>PSI #12</a:t>
                      </a:r>
                    </a:p>
                  </a:txBody>
                  <a:tcPr marL="31771" marR="31771" marT="15886" marB="15886" anchor="ctr">
                    <a:lnL>
                      <a:noFill/>
                    </a:lnL>
                    <a:lnR>
                      <a:noFill/>
                    </a:lnR>
                    <a:lnT>
                      <a:noFill/>
                    </a:lnT>
                    <a:lnB>
                      <a:noFill/>
                    </a:lnB>
                    <a:solidFill>
                      <a:srgbClr val="D7D9D9"/>
                    </a:solidFill>
                  </a:tcPr>
                </a:tc>
                <a:tc>
                  <a:txBody>
                    <a:bodyPr/>
                    <a:lstStyle/>
                    <a:p>
                      <a:r>
                        <a:rPr lang="en-US" sz="1200"/>
                        <a:t>Perioperative PE DVT Rate</a:t>
                      </a:r>
                    </a:p>
                  </a:txBody>
                  <a:tcPr marL="31771" marR="31771" marT="15886" marB="15886" anchor="ctr">
                    <a:lnL>
                      <a:noFill/>
                    </a:lnL>
                    <a:lnR>
                      <a:noFill/>
                    </a:lnR>
                    <a:lnT>
                      <a:noFill/>
                    </a:lnT>
                    <a:lnB>
                      <a:noFill/>
                    </a:lnB>
                    <a:solidFill>
                      <a:srgbClr val="D7D9D9"/>
                    </a:solidFill>
                  </a:tcPr>
                </a:tc>
                <a:tc>
                  <a:txBody>
                    <a:bodyPr/>
                    <a:lstStyle/>
                    <a:p>
                      <a:r>
                        <a:rPr lang="en-US" sz="1200"/>
                        <a:t>Yes</a:t>
                      </a:r>
                    </a:p>
                  </a:txBody>
                  <a:tcPr marL="31771" marR="31771" marT="15886" marB="15886" anchor="ctr">
                    <a:lnL>
                      <a:noFill/>
                    </a:lnL>
                    <a:lnR>
                      <a:noFill/>
                    </a:lnR>
                    <a:lnT>
                      <a:noFill/>
                    </a:lnT>
                    <a:lnB>
                      <a:noFill/>
                    </a:lnB>
                    <a:solidFill>
                      <a:srgbClr val="D7D9D9"/>
                    </a:solidFill>
                  </a:tcPr>
                </a:tc>
                <a:tc>
                  <a:txBody>
                    <a:bodyPr/>
                    <a:lstStyle/>
                    <a:p>
                      <a:r>
                        <a:rPr lang="en-US" sz="1200" dirty="0"/>
                        <a:t>0.357</a:t>
                      </a:r>
                    </a:p>
                  </a:txBody>
                  <a:tcPr marL="31771" marR="31771" marT="15886" marB="15886" anchor="ctr">
                    <a:lnL>
                      <a:noFill/>
                    </a:lnL>
                    <a:lnR>
                      <a:noFill/>
                    </a:lnR>
                    <a:lnT>
                      <a:noFill/>
                    </a:lnT>
                    <a:lnB>
                      <a:noFill/>
                    </a:lnB>
                    <a:solidFill>
                      <a:srgbClr val="D7D9D9"/>
                    </a:solidFill>
                  </a:tcPr>
                </a:tc>
                <a:tc>
                  <a:txBody>
                    <a:bodyPr/>
                    <a:lstStyle/>
                    <a:p>
                      <a:r>
                        <a:rPr lang="en-US" sz="1200" dirty="0"/>
                        <a:t>Yes (re-specified)</a:t>
                      </a:r>
                    </a:p>
                  </a:txBody>
                  <a:tcPr marL="31771" marR="31771" marT="15886" marB="15886" anchor="ctr">
                    <a:lnL>
                      <a:noFill/>
                    </a:lnL>
                    <a:lnR>
                      <a:noFill/>
                    </a:lnR>
                    <a:lnT>
                      <a:noFill/>
                    </a:lnT>
                    <a:lnB>
                      <a:noFill/>
                    </a:lnB>
                    <a:solidFill>
                      <a:srgbClr val="D7D9D9"/>
                    </a:solidFill>
                  </a:tcPr>
                </a:tc>
                <a:tc>
                  <a:txBody>
                    <a:bodyPr/>
                    <a:lstStyle/>
                    <a:p>
                      <a:r>
                        <a:rPr lang="en-US" sz="1200" dirty="0"/>
                        <a:t>0.1839</a:t>
                      </a:r>
                    </a:p>
                  </a:txBody>
                  <a:tcPr marL="31771" marR="31771" marT="15886" marB="15886" anchor="ctr">
                    <a:lnL>
                      <a:noFill/>
                    </a:lnL>
                    <a:lnR>
                      <a:noFill/>
                    </a:lnR>
                    <a:lnT>
                      <a:noFill/>
                    </a:lnT>
                    <a:lnB>
                      <a:noFill/>
                    </a:lnB>
                    <a:solidFill>
                      <a:srgbClr val="D7D9D9"/>
                    </a:solidFill>
                  </a:tcPr>
                </a:tc>
              </a:tr>
              <a:tr h="322851">
                <a:tc>
                  <a:txBody>
                    <a:bodyPr/>
                    <a:lstStyle/>
                    <a:p>
                      <a:r>
                        <a:rPr lang="en-US" sz="1200"/>
                        <a:t>PSI #13</a:t>
                      </a:r>
                    </a:p>
                  </a:txBody>
                  <a:tcPr marL="31771" marR="31771" marT="15886" marB="15886" anchor="ctr">
                    <a:lnL>
                      <a:noFill/>
                    </a:lnL>
                    <a:lnR>
                      <a:noFill/>
                    </a:lnR>
                    <a:lnT>
                      <a:noFill/>
                    </a:lnT>
                    <a:lnB>
                      <a:noFill/>
                    </a:lnB>
                    <a:solidFill>
                      <a:srgbClr val="F5F2F2"/>
                    </a:solidFill>
                  </a:tcPr>
                </a:tc>
                <a:tc>
                  <a:txBody>
                    <a:bodyPr/>
                    <a:lstStyle/>
                    <a:p>
                      <a:r>
                        <a:rPr lang="en-US" sz="1200"/>
                        <a:t>Postoperative Sepsis Rate</a:t>
                      </a:r>
                    </a:p>
                  </a:txBody>
                  <a:tcPr marL="31771" marR="31771" marT="15886" marB="15886" anchor="ctr">
                    <a:lnL>
                      <a:noFill/>
                    </a:lnL>
                    <a:lnR>
                      <a:noFill/>
                    </a:lnR>
                    <a:lnT>
                      <a:noFill/>
                    </a:lnT>
                    <a:lnB>
                      <a:noFill/>
                    </a:lnB>
                    <a:solidFill>
                      <a:srgbClr val="F5F2F2"/>
                    </a:solidFill>
                  </a:tcPr>
                </a:tc>
                <a:tc>
                  <a:txBody>
                    <a:bodyPr/>
                    <a:lstStyle/>
                    <a:p>
                      <a:r>
                        <a:rPr lang="en-US" sz="1200"/>
                        <a:t>Yes</a:t>
                      </a:r>
                    </a:p>
                  </a:txBody>
                  <a:tcPr marL="31771" marR="31771" marT="15886" marB="15886" anchor="ctr">
                    <a:lnL>
                      <a:noFill/>
                    </a:lnL>
                    <a:lnR>
                      <a:noFill/>
                    </a:lnR>
                    <a:lnT>
                      <a:noFill/>
                    </a:lnT>
                    <a:lnB>
                      <a:noFill/>
                    </a:lnB>
                    <a:solidFill>
                      <a:srgbClr val="F5F2F2"/>
                    </a:solidFill>
                  </a:tcPr>
                </a:tc>
                <a:tc>
                  <a:txBody>
                    <a:bodyPr/>
                    <a:lstStyle/>
                    <a:p>
                      <a:r>
                        <a:rPr lang="en-US" sz="1200"/>
                        <a:t>0.0798</a:t>
                      </a:r>
                    </a:p>
                  </a:txBody>
                  <a:tcPr marL="31771" marR="31771" marT="15886" marB="15886" anchor="ctr">
                    <a:lnL>
                      <a:noFill/>
                    </a:lnL>
                    <a:lnR>
                      <a:noFill/>
                    </a:lnR>
                    <a:lnT>
                      <a:noFill/>
                    </a:lnT>
                    <a:lnB>
                      <a:noFill/>
                    </a:lnB>
                    <a:solidFill>
                      <a:srgbClr val="F5F2F2"/>
                    </a:solidFill>
                  </a:tcPr>
                </a:tc>
                <a:tc>
                  <a:txBody>
                    <a:bodyPr/>
                    <a:lstStyle/>
                    <a:p>
                      <a:r>
                        <a:rPr lang="en-US" sz="1200" dirty="0"/>
                        <a:t>Yes</a:t>
                      </a:r>
                    </a:p>
                  </a:txBody>
                  <a:tcPr marL="31771" marR="31771" marT="15886" marB="15886" anchor="ctr">
                    <a:lnL>
                      <a:noFill/>
                    </a:lnL>
                    <a:lnR>
                      <a:noFill/>
                    </a:lnR>
                    <a:lnT>
                      <a:noFill/>
                    </a:lnT>
                    <a:lnB>
                      <a:noFill/>
                    </a:lnB>
                    <a:solidFill>
                      <a:srgbClr val="F5F2F2"/>
                    </a:solidFill>
                  </a:tcPr>
                </a:tc>
                <a:tc>
                  <a:txBody>
                    <a:bodyPr/>
                    <a:lstStyle/>
                    <a:p>
                      <a:r>
                        <a:rPr lang="en-US" sz="1200" dirty="0"/>
                        <a:t>0.2552</a:t>
                      </a:r>
                    </a:p>
                  </a:txBody>
                  <a:tcPr marL="31771" marR="31771" marT="15886" marB="15886" anchor="ctr">
                    <a:lnL>
                      <a:noFill/>
                    </a:lnL>
                    <a:lnR>
                      <a:noFill/>
                    </a:lnR>
                    <a:lnT>
                      <a:noFill/>
                    </a:lnT>
                    <a:lnB>
                      <a:noFill/>
                    </a:lnB>
                    <a:solidFill>
                      <a:srgbClr val="F5F2F2"/>
                    </a:solidFill>
                  </a:tcPr>
                </a:tc>
              </a:tr>
              <a:tr h="628030">
                <a:tc>
                  <a:txBody>
                    <a:bodyPr/>
                    <a:lstStyle/>
                    <a:p>
                      <a:r>
                        <a:rPr lang="en-US" sz="1200"/>
                        <a:t>PSI #14</a:t>
                      </a:r>
                    </a:p>
                  </a:txBody>
                  <a:tcPr marL="31771" marR="31771" marT="15886" marB="15886" anchor="ctr">
                    <a:lnL>
                      <a:noFill/>
                    </a:lnL>
                    <a:lnR>
                      <a:noFill/>
                    </a:lnR>
                    <a:lnT>
                      <a:noFill/>
                    </a:lnT>
                    <a:lnB>
                      <a:noFill/>
                    </a:lnB>
                    <a:solidFill>
                      <a:srgbClr val="D7D9D9"/>
                    </a:solidFill>
                  </a:tcPr>
                </a:tc>
                <a:tc>
                  <a:txBody>
                    <a:bodyPr/>
                    <a:lstStyle/>
                    <a:p>
                      <a:r>
                        <a:rPr lang="en-US" sz="1200"/>
                        <a:t>Postoperative Wound Dehiscence Rate</a:t>
                      </a:r>
                    </a:p>
                  </a:txBody>
                  <a:tcPr marL="31771" marR="31771" marT="15886" marB="15886" anchor="ctr">
                    <a:lnL>
                      <a:noFill/>
                    </a:lnL>
                    <a:lnR>
                      <a:noFill/>
                    </a:lnR>
                    <a:lnT>
                      <a:noFill/>
                    </a:lnT>
                    <a:lnB>
                      <a:noFill/>
                    </a:lnB>
                    <a:solidFill>
                      <a:srgbClr val="D7D9D9"/>
                    </a:solidFill>
                  </a:tcPr>
                </a:tc>
                <a:tc>
                  <a:txBody>
                    <a:bodyPr/>
                    <a:lstStyle/>
                    <a:p>
                      <a:r>
                        <a:rPr lang="en-US" sz="1200"/>
                        <a:t>Yes</a:t>
                      </a:r>
                    </a:p>
                  </a:txBody>
                  <a:tcPr marL="31771" marR="31771" marT="15886" marB="15886" anchor="ctr">
                    <a:lnL>
                      <a:noFill/>
                    </a:lnL>
                    <a:lnR>
                      <a:noFill/>
                    </a:lnR>
                    <a:lnT>
                      <a:noFill/>
                    </a:lnT>
                    <a:lnB>
                      <a:noFill/>
                    </a:lnB>
                    <a:solidFill>
                      <a:srgbClr val="D7D9D9"/>
                    </a:solidFill>
                  </a:tcPr>
                </a:tc>
                <a:tc>
                  <a:txBody>
                    <a:bodyPr/>
                    <a:lstStyle/>
                    <a:p>
                      <a:r>
                        <a:rPr lang="en-US" sz="1200"/>
                        <a:t>0.0183</a:t>
                      </a:r>
                    </a:p>
                  </a:txBody>
                  <a:tcPr marL="31771" marR="31771" marT="15886" marB="15886" anchor="ctr">
                    <a:lnL>
                      <a:noFill/>
                    </a:lnL>
                    <a:lnR>
                      <a:noFill/>
                    </a:lnR>
                    <a:lnT>
                      <a:noFill/>
                    </a:lnT>
                    <a:lnB>
                      <a:noFill/>
                    </a:lnB>
                    <a:solidFill>
                      <a:srgbClr val="D7D9D9"/>
                    </a:solidFill>
                  </a:tcPr>
                </a:tc>
                <a:tc>
                  <a:txBody>
                    <a:bodyPr/>
                    <a:lstStyle/>
                    <a:p>
                      <a:r>
                        <a:rPr lang="en-US" sz="1200"/>
                        <a:t>Yes</a:t>
                      </a:r>
                    </a:p>
                  </a:txBody>
                  <a:tcPr marL="31771" marR="31771" marT="15886" marB="15886" anchor="ctr">
                    <a:lnL>
                      <a:noFill/>
                    </a:lnL>
                    <a:lnR>
                      <a:noFill/>
                    </a:lnR>
                    <a:lnT>
                      <a:noFill/>
                    </a:lnT>
                    <a:lnB>
                      <a:noFill/>
                    </a:lnB>
                    <a:solidFill>
                      <a:srgbClr val="D7D9D9"/>
                    </a:solidFill>
                  </a:tcPr>
                </a:tc>
                <a:tc>
                  <a:txBody>
                    <a:bodyPr/>
                    <a:lstStyle/>
                    <a:p>
                      <a:r>
                        <a:rPr lang="en-US" sz="1200" dirty="0"/>
                        <a:t>0.0104</a:t>
                      </a:r>
                    </a:p>
                  </a:txBody>
                  <a:tcPr marL="31771" marR="31771" marT="15886" marB="15886" anchor="ctr">
                    <a:lnL>
                      <a:noFill/>
                    </a:lnL>
                    <a:lnR>
                      <a:noFill/>
                    </a:lnR>
                    <a:lnT>
                      <a:noFill/>
                    </a:lnT>
                    <a:lnB>
                      <a:noFill/>
                    </a:lnB>
                    <a:solidFill>
                      <a:srgbClr val="D7D9D9"/>
                    </a:solidFill>
                  </a:tcPr>
                </a:tc>
              </a:tr>
              <a:tr h="628030">
                <a:tc>
                  <a:txBody>
                    <a:bodyPr/>
                    <a:lstStyle/>
                    <a:p>
                      <a:r>
                        <a:rPr lang="en-US" sz="1200"/>
                        <a:t>PSI #15</a:t>
                      </a:r>
                    </a:p>
                  </a:txBody>
                  <a:tcPr marL="31771" marR="31771" marT="15886" marB="15886" anchor="ctr">
                    <a:lnL>
                      <a:noFill/>
                    </a:lnL>
                    <a:lnR>
                      <a:noFill/>
                    </a:lnR>
                    <a:lnT>
                      <a:noFill/>
                    </a:lnT>
                    <a:lnB>
                      <a:noFill/>
                    </a:lnB>
                    <a:solidFill>
                      <a:srgbClr val="F5F2F2"/>
                    </a:solidFill>
                  </a:tcPr>
                </a:tc>
                <a:tc>
                  <a:txBody>
                    <a:bodyPr/>
                    <a:lstStyle/>
                    <a:p>
                      <a:r>
                        <a:rPr lang="en-US" sz="1200"/>
                        <a:t>Accidental Puncture or Laceration Rate</a:t>
                      </a:r>
                    </a:p>
                  </a:txBody>
                  <a:tcPr marL="31771" marR="31771" marT="15886" marB="15886" anchor="ctr">
                    <a:lnL>
                      <a:noFill/>
                    </a:lnL>
                    <a:lnR>
                      <a:noFill/>
                    </a:lnR>
                    <a:lnT>
                      <a:noFill/>
                    </a:lnT>
                    <a:lnB>
                      <a:noFill/>
                    </a:lnB>
                    <a:solidFill>
                      <a:srgbClr val="F5F2F2"/>
                    </a:solidFill>
                  </a:tcPr>
                </a:tc>
                <a:tc>
                  <a:txBody>
                    <a:bodyPr/>
                    <a:lstStyle/>
                    <a:p>
                      <a:r>
                        <a:rPr lang="en-US" sz="1200" dirty="0"/>
                        <a:t>Yes</a:t>
                      </a:r>
                    </a:p>
                  </a:txBody>
                  <a:tcPr marL="31771" marR="31771" marT="15886" marB="15886" anchor="ctr">
                    <a:lnL>
                      <a:noFill/>
                    </a:lnL>
                    <a:lnR>
                      <a:noFill/>
                    </a:lnR>
                    <a:lnT>
                      <a:noFill/>
                    </a:lnT>
                    <a:lnB>
                      <a:noFill/>
                    </a:lnB>
                    <a:solidFill>
                      <a:srgbClr val="F5F2F2"/>
                    </a:solidFill>
                  </a:tcPr>
                </a:tc>
                <a:tc>
                  <a:txBody>
                    <a:bodyPr/>
                    <a:lstStyle/>
                    <a:p>
                      <a:r>
                        <a:rPr lang="en-US" sz="1200" dirty="0"/>
                        <a:t>0.3827</a:t>
                      </a:r>
                    </a:p>
                  </a:txBody>
                  <a:tcPr marL="31771" marR="31771" marT="15886" marB="15886" anchor="ctr">
                    <a:lnL>
                      <a:noFill/>
                    </a:lnL>
                    <a:lnR>
                      <a:noFill/>
                    </a:lnR>
                    <a:lnT>
                      <a:noFill/>
                    </a:lnT>
                    <a:lnB>
                      <a:noFill/>
                    </a:lnB>
                    <a:solidFill>
                      <a:srgbClr val="F5F2F2"/>
                    </a:solidFill>
                  </a:tcPr>
                </a:tc>
                <a:tc>
                  <a:txBody>
                    <a:bodyPr/>
                    <a:lstStyle/>
                    <a:p>
                      <a:r>
                        <a:rPr lang="en-US" sz="1200"/>
                        <a:t>Yes (re-specified)</a:t>
                      </a:r>
                    </a:p>
                  </a:txBody>
                  <a:tcPr marL="31771" marR="31771" marT="15886" marB="15886" anchor="ctr">
                    <a:lnL>
                      <a:noFill/>
                    </a:lnL>
                    <a:lnR>
                      <a:noFill/>
                    </a:lnR>
                    <a:lnT>
                      <a:noFill/>
                    </a:lnT>
                    <a:lnB>
                      <a:noFill/>
                    </a:lnB>
                    <a:solidFill>
                      <a:srgbClr val="F5F2F2"/>
                    </a:solidFill>
                  </a:tcPr>
                </a:tc>
                <a:tc>
                  <a:txBody>
                    <a:bodyPr/>
                    <a:lstStyle/>
                    <a:p>
                      <a:r>
                        <a:rPr lang="en-US" sz="1200" dirty="0"/>
                        <a:t>0.0052</a:t>
                      </a:r>
                    </a:p>
                  </a:txBody>
                  <a:tcPr marL="31771" marR="31771" marT="15886" marB="15886" anchor="ctr">
                    <a:lnL>
                      <a:noFill/>
                    </a:lnL>
                    <a:lnR>
                      <a:noFill/>
                    </a:lnR>
                    <a:lnT>
                      <a:noFill/>
                    </a:lnT>
                    <a:lnB>
                      <a:noFill/>
                    </a:lnB>
                    <a:solidFill>
                      <a:srgbClr val="F5F2F2"/>
                    </a:solidFill>
                  </a:tcPr>
                </a:tc>
              </a:tr>
            </a:tbl>
          </a:graphicData>
        </a:graphic>
      </p:graphicFrame>
    </p:spTree>
    <p:extLst>
      <p:ext uri="{BB962C8B-B14F-4D97-AF65-F5344CB8AC3E}">
        <p14:creationId xmlns:p14="http://schemas.microsoft.com/office/powerpoint/2010/main" val="1414358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7650"/>
            <a:ext cx="8596668" cy="1320800"/>
          </a:xfrm>
        </p:spPr>
        <p:txBody>
          <a:bodyPr/>
          <a:lstStyle/>
          <a:p>
            <a:r>
              <a:rPr lang="en-US" dirty="0" smtClean="0"/>
              <a:t>Program for Evaluating Payment Patterns Electronic Report (PEPPER)</a:t>
            </a:r>
            <a:endParaRPr lang="en-US" dirty="0"/>
          </a:p>
        </p:txBody>
      </p:sp>
      <p:sp>
        <p:nvSpPr>
          <p:cNvPr id="3" name="Content Placeholder 2"/>
          <p:cNvSpPr>
            <a:spLocks noGrp="1"/>
          </p:cNvSpPr>
          <p:nvPr>
            <p:ph idx="1"/>
          </p:nvPr>
        </p:nvSpPr>
        <p:spPr>
          <a:xfrm>
            <a:off x="677334" y="1568450"/>
            <a:ext cx="8596668" cy="3880773"/>
          </a:xfrm>
        </p:spPr>
        <p:txBody>
          <a:bodyPr>
            <a:normAutofit fontScale="92500"/>
          </a:bodyPr>
          <a:lstStyle/>
          <a:p>
            <a:r>
              <a:rPr lang="en-US" dirty="0"/>
              <a:t>PEPPER is an electronic data report that contains a single hospital’s claims data statistics for Medicare-severity diagnosis related groups (DRGs) and discharges at risk for improper payment due to billing, coding and/or admission necessity </a:t>
            </a:r>
            <a:r>
              <a:rPr lang="en-US" dirty="0" smtClean="0"/>
              <a:t>issues.</a:t>
            </a:r>
          </a:p>
          <a:p>
            <a:r>
              <a:rPr lang="en-US" dirty="0"/>
              <a:t>Each PEPPER contains statistics for the most recent twelve federal fiscal quarters for each area at risk for improper payments (referred to in the report as “target areas</a:t>
            </a:r>
            <a:r>
              <a:rPr lang="en-US" dirty="0" smtClean="0"/>
              <a:t>”).</a:t>
            </a:r>
          </a:p>
          <a:p>
            <a:r>
              <a:rPr lang="en-US" dirty="0" smtClean="0"/>
              <a:t>PEPPER target areas are:  Stroke from intracranial hemorrhage, respiratory infections, simple pneumonia, sepsis, unrelated OR procedure, medical DRGS with a CC or MCC, surgical DRGs with CC or MCC, single CC or MCC, excisional debridement, ventilator support, TIA, COPD, percutaneous cardiovascular procedures, syncope, 3 day skilled nursing facility qualifying admissions, spinal fusions, 30 day readmissions, 2 day stays and 1 day stays</a:t>
            </a:r>
          </a:p>
          <a:p>
            <a:r>
              <a:rPr lang="en-US" dirty="0" smtClean="0"/>
              <a:t> Reviewed if you fall in the highest quartile or in the lowest quartile</a:t>
            </a:r>
          </a:p>
          <a:p>
            <a:endParaRPr lang="en-US" dirty="0" smtClean="0"/>
          </a:p>
          <a:p>
            <a:pPr marL="0" indent="0">
              <a:buNone/>
            </a:pPr>
            <a:endParaRPr lang="en-US" dirty="0" smtClean="0"/>
          </a:p>
          <a:p>
            <a:endParaRPr lang="en-US" dirty="0"/>
          </a:p>
        </p:txBody>
      </p:sp>
      <p:sp>
        <p:nvSpPr>
          <p:cNvPr id="4" name="TextBox 3"/>
          <p:cNvSpPr txBox="1"/>
          <p:nvPr/>
        </p:nvSpPr>
        <p:spPr>
          <a:xfrm>
            <a:off x="677334" y="6000750"/>
            <a:ext cx="8809565" cy="646331"/>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hlinkClick r:id="rId2"/>
              </a:rPr>
              <a:t>https://www.pepperresources.org</a:t>
            </a:r>
            <a:r>
              <a:rPr lang="en-US" b="1" dirty="0" smtClean="0">
                <a:effectLst>
                  <a:outerShdw blurRad="38100" dist="38100" dir="2700000" algn="tl">
                    <a:srgbClr val="000000">
                      <a:alpha val="43137"/>
                    </a:srgbClr>
                  </a:outerShdw>
                </a:effectLst>
                <a:hlinkClick r:id="rId2"/>
              </a:rPr>
              <a:t>/</a:t>
            </a:r>
            <a:endParaRPr lang="en-US" b="1" dirty="0" smtClean="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3672071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84" y="1552576"/>
            <a:ext cx="8596668" cy="4400550"/>
          </a:xfrm>
        </p:spPr>
        <p:txBody>
          <a:bodyPr>
            <a:normAutofit/>
          </a:bodyPr>
          <a:lstStyle/>
          <a:p>
            <a:r>
              <a:rPr lang="en-US" sz="2400" dirty="0" smtClean="0"/>
              <a:t>Based </a:t>
            </a:r>
            <a:r>
              <a:rPr lang="en-US" sz="2400" dirty="0" smtClean="0"/>
              <a:t>on quality data submitted for Medicare beneficiaries </a:t>
            </a:r>
          </a:p>
          <a:p>
            <a:r>
              <a:rPr lang="en-US" sz="2400" dirty="0" smtClean="0"/>
              <a:t>Monitors care in acute care hospitals</a:t>
            </a:r>
          </a:p>
          <a:p>
            <a:r>
              <a:rPr lang="en-US" sz="2400" dirty="0" smtClean="0"/>
              <a:t>Excluded:  LTC, cancer hospitals, children’s hospitals, inpatient rehab facilities, inpatient psych facilities or critical care access hospitals</a:t>
            </a:r>
          </a:p>
          <a:p>
            <a:r>
              <a:rPr lang="en-US" sz="2400" dirty="0" smtClean="0"/>
              <a:t>Medicare (original) beneficiary for 12 months prior to admission and 30 days after admission</a:t>
            </a:r>
            <a:endParaRPr lang="en-US" sz="2400" dirty="0"/>
          </a:p>
        </p:txBody>
      </p:sp>
      <p:sp>
        <p:nvSpPr>
          <p:cNvPr id="4" name="Title 1"/>
          <p:cNvSpPr>
            <a:spLocks noGrp="1"/>
          </p:cNvSpPr>
          <p:nvPr>
            <p:ph type="title"/>
          </p:nvPr>
        </p:nvSpPr>
        <p:spPr>
          <a:xfrm>
            <a:off x="620184" y="333376"/>
            <a:ext cx="8596668" cy="962025"/>
          </a:xfrm>
        </p:spPr>
        <p:txBody>
          <a:bodyPr/>
          <a:lstStyle/>
          <a:p>
            <a:r>
              <a:rPr lang="en-US" dirty="0" smtClean="0"/>
              <a:t>Quality Metrics Used by CMS</a:t>
            </a:r>
            <a:endParaRPr lang="en-US" dirty="0"/>
          </a:p>
        </p:txBody>
      </p:sp>
    </p:spTree>
    <p:extLst>
      <p:ext uri="{BB962C8B-B14F-4D97-AF65-F5344CB8AC3E}">
        <p14:creationId xmlns:p14="http://schemas.microsoft.com/office/powerpoint/2010/main" val="236969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2025"/>
          </a:xfrm>
        </p:spPr>
        <p:txBody>
          <a:bodyPr/>
          <a:lstStyle/>
          <a:p>
            <a:r>
              <a:rPr lang="en-US" dirty="0" smtClean="0"/>
              <a:t>Quality Metrics Used by CMS</a:t>
            </a:r>
            <a:endParaRPr lang="en-US" dirty="0"/>
          </a:p>
        </p:txBody>
      </p:sp>
      <p:sp>
        <p:nvSpPr>
          <p:cNvPr id="3" name="Content Placeholder 2"/>
          <p:cNvSpPr>
            <a:spLocks noGrp="1"/>
          </p:cNvSpPr>
          <p:nvPr>
            <p:ph idx="1"/>
          </p:nvPr>
        </p:nvSpPr>
        <p:spPr>
          <a:xfrm>
            <a:off x="677334" y="1571626"/>
            <a:ext cx="8596668" cy="3943350"/>
          </a:xfrm>
        </p:spPr>
        <p:txBody>
          <a:bodyPr/>
          <a:lstStyle/>
          <a:p>
            <a:r>
              <a:rPr lang="en-US" sz="2400" dirty="0" smtClean="0"/>
              <a:t>Hospital value-based purchasing (HVBP)</a:t>
            </a:r>
          </a:p>
          <a:p>
            <a:pPr marL="0" indent="0">
              <a:buNone/>
            </a:pPr>
            <a:endParaRPr lang="en-US" dirty="0" smtClean="0"/>
          </a:p>
          <a:p>
            <a:r>
              <a:rPr lang="en-US" sz="2400" dirty="0" smtClean="0"/>
              <a:t>Hospital-Acquired Condition (HAC) Reduction Program (HACRP)</a:t>
            </a:r>
          </a:p>
          <a:p>
            <a:pPr marL="0" indent="0">
              <a:buNone/>
            </a:pPr>
            <a:endParaRPr lang="en-US" dirty="0" smtClean="0"/>
          </a:p>
          <a:p>
            <a:r>
              <a:rPr lang="en-US" sz="2400" dirty="0" smtClean="0"/>
              <a:t>Hospital Readmissions Reduction Program</a:t>
            </a:r>
          </a:p>
          <a:p>
            <a:pPr marL="0" indent="0">
              <a:buNone/>
            </a:pPr>
            <a:endParaRPr lang="en-US" dirty="0" smtClean="0"/>
          </a:p>
          <a:p>
            <a:r>
              <a:rPr lang="en-US" sz="2400" dirty="0" smtClean="0"/>
              <a:t>30-day mortality measures</a:t>
            </a:r>
          </a:p>
          <a:p>
            <a:pPr marL="0" indent="0">
              <a:buNone/>
            </a:pPr>
            <a:endParaRPr lang="en-US" sz="2400" dirty="0"/>
          </a:p>
        </p:txBody>
      </p:sp>
    </p:spTree>
    <p:extLst>
      <p:ext uri="{BB962C8B-B14F-4D97-AF65-F5344CB8AC3E}">
        <p14:creationId xmlns:p14="http://schemas.microsoft.com/office/powerpoint/2010/main" val="92139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66700"/>
            <a:ext cx="8596668" cy="771525"/>
          </a:xfrm>
        </p:spPr>
        <p:txBody>
          <a:bodyPr/>
          <a:lstStyle/>
          <a:p>
            <a:r>
              <a:rPr lang="en-US" dirty="0" smtClean="0"/>
              <a:t>Hospital value-based purchasing (HVBP)</a:t>
            </a:r>
            <a:endParaRPr lang="en-US" dirty="0"/>
          </a:p>
        </p:txBody>
      </p:sp>
      <p:sp>
        <p:nvSpPr>
          <p:cNvPr id="3" name="Content Placeholder 2"/>
          <p:cNvSpPr>
            <a:spLocks noGrp="1"/>
          </p:cNvSpPr>
          <p:nvPr>
            <p:ph idx="1"/>
          </p:nvPr>
        </p:nvSpPr>
        <p:spPr>
          <a:xfrm>
            <a:off x="677334" y="1038225"/>
            <a:ext cx="8596668" cy="4533900"/>
          </a:xfrm>
        </p:spPr>
        <p:txBody>
          <a:bodyPr>
            <a:normAutofit/>
          </a:bodyPr>
          <a:lstStyle/>
          <a:p>
            <a:r>
              <a:rPr lang="en-US" dirty="0" smtClean="0"/>
              <a:t>Rewards acute care hospitals with incentive payments when meeting certain quality of care standards</a:t>
            </a:r>
          </a:p>
          <a:p>
            <a:r>
              <a:rPr lang="en-US" dirty="0" smtClean="0"/>
              <a:t>These quality of care standards are reviewed and revised every year for appropriateness</a:t>
            </a:r>
          </a:p>
          <a:p>
            <a:r>
              <a:rPr lang="en-US" dirty="0" smtClean="0"/>
              <a:t>A percentage of payment is withheld from a participating facility’s DRG payment (2%)</a:t>
            </a:r>
          </a:p>
          <a:p>
            <a:r>
              <a:rPr lang="en-US" dirty="0" smtClean="0"/>
              <a:t>CMS calculates a facility's quality score based on use of best clinical practices and enhancements to the patient experience</a:t>
            </a:r>
          </a:p>
          <a:p>
            <a:r>
              <a:rPr lang="en-US" dirty="0" smtClean="0"/>
              <a:t>Performance is measured against other hospitals (peers) as well as against the previous year’s quality performance for the specific facility (improvement)</a:t>
            </a:r>
          </a:p>
          <a:p>
            <a:r>
              <a:rPr lang="en-US" dirty="0" smtClean="0"/>
              <a:t>Domains included in the HVBP:  Safety (25%), Clinical Care (25%), Efficiency and Cost </a:t>
            </a:r>
            <a:r>
              <a:rPr lang="en-US" dirty="0"/>
              <a:t>R</a:t>
            </a:r>
            <a:r>
              <a:rPr lang="en-US" dirty="0" smtClean="0"/>
              <a:t>eduction (25%) and Patient and Caregiver-Centered Experience of Care/care Coordination* (25%)  </a:t>
            </a:r>
          </a:p>
        </p:txBody>
      </p:sp>
      <p:sp>
        <p:nvSpPr>
          <p:cNvPr id="4" name="TextBox 3"/>
          <p:cNvSpPr txBox="1"/>
          <p:nvPr/>
        </p:nvSpPr>
        <p:spPr>
          <a:xfrm>
            <a:off x="677333" y="5380672"/>
            <a:ext cx="9161991" cy="1477328"/>
          </a:xfrm>
          <a:prstGeom prst="rect">
            <a:avLst/>
          </a:prstGeom>
          <a:noFill/>
        </p:spPr>
        <p:txBody>
          <a:bodyPr wrap="square" rtlCol="0">
            <a:spAutoFit/>
          </a:bodyPr>
          <a:lstStyle/>
          <a:p>
            <a:r>
              <a:rPr lang="en-US" b="1" dirty="0">
                <a:hlinkClick r:id="rId3"/>
              </a:rPr>
              <a:t>https://</a:t>
            </a:r>
            <a:r>
              <a:rPr lang="en-US" b="1" dirty="0" smtClean="0">
                <a:hlinkClick r:id="rId3"/>
              </a:rPr>
              <a:t>www.cms.gov/Outreach-and-Education/Medicare-Learning-Network-MLN/MLNProducts/downloads/Hospital_VBPurchasing_Fact_Sheet_ICN907664.pdf</a:t>
            </a:r>
            <a:endParaRPr lang="en-US" b="1" dirty="0" smtClean="0"/>
          </a:p>
          <a:p>
            <a:endParaRPr lang="en-US" b="1" dirty="0"/>
          </a:p>
          <a:p>
            <a:r>
              <a:rPr lang="en-US" b="1" dirty="0">
                <a:hlinkClick r:id="rId4"/>
              </a:rPr>
              <a:t>https://</a:t>
            </a:r>
            <a:r>
              <a:rPr lang="en-US" b="1" dirty="0" smtClean="0">
                <a:hlinkClick r:id="rId4"/>
              </a:rPr>
              <a:t>www.stratishealth.org/documents/HAC_fact_sheet.pdf</a:t>
            </a:r>
            <a:endParaRPr lang="en-US" b="1" dirty="0" smtClean="0"/>
          </a:p>
          <a:p>
            <a:endParaRPr lang="en-US" dirty="0"/>
          </a:p>
        </p:txBody>
      </p:sp>
    </p:spTree>
    <p:extLst>
      <p:ext uri="{BB962C8B-B14F-4D97-AF65-F5344CB8AC3E}">
        <p14:creationId xmlns:p14="http://schemas.microsoft.com/office/powerpoint/2010/main" val="415843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59" y="104775"/>
            <a:ext cx="8596668" cy="914400"/>
          </a:xfrm>
        </p:spPr>
        <p:txBody>
          <a:bodyPr/>
          <a:lstStyle/>
          <a:p>
            <a:r>
              <a:rPr lang="en-US" dirty="0"/>
              <a:t>Hospital value-based purchasing (HVBP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3734972"/>
              </p:ext>
            </p:extLst>
          </p:nvPr>
        </p:nvGraphicFramePr>
        <p:xfrm>
          <a:off x="534459" y="1019175"/>
          <a:ext cx="8596311" cy="5364480"/>
        </p:xfrm>
        <a:graphic>
          <a:graphicData uri="http://schemas.openxmlformats.org/drawingml/2006/table">
            <a:tbl>
              <a:tblPr firstRow="1" bandRow="1">
                <a:tableStyleId>{5C22544A-7EE6-4342-B048-85BDC9FD1C3A}</a:tableStyleId>
              </a:tblPr>
              <a:tblGrid>
                <a:gridCol w="1942041"/>
                <a:gridCol w="3788833"/>
                <a:gridCol w="2865437"/>
              </a:tblGrid>
              <a:tr h="370840">
                <a:tc>
                  <a:txBody>
                    <a:bodyPr/>
                    <a:lstStyle/>
                    <a:p>
                      <a:r>
                        <a:rPr lang="en-US" dirty="0" smtClean="0"/>
                        <a:t>Measure ID</a:t>
                      </a:r>
                      <a:endParaRPr lang="en-US" dirty="0"/>
                    </a:p>
                  </a:txBody>
                  <a:tcPr/>
                </a:tc>
                <a:tc>
                  <a:txBody>
                    <a:bodyPr/>
                    <a:lstStyle/>
                    <a:p>
                      <a:r>
                        <a:rPr lang="en-US" dirty="0" smtClean="0"/>
                        <a:t>Measure</a:t>
                      </a:r>
                      <a:r>
                        <a:rPr lang="en-US" baseline="0" dirty="0" smtClean="0"/>
                        <a:t> Description</a:t>
                      </a:r>
                      <a:endParaRPr lang="en-US" dirty="0"/>
                    </a:p>
                  </a:txBody>
                  <a:tcPr/>
                </a:tc>
                <a:tc>
                  <a:txBody>
                    <a:bodyPr/>
                    <a:lstStyle/>
                    <a:p>
                      <a:r>
                        <a:rPr lang="en-US" dirty="0" smtClean="0"/>
                        <a:t>Domain</a:t>
                      </a:r>
                      <a:endParaRPr lang="en-US" dirty="0"/>
                    </a:p>
                  </a:txBody>
                  <a:tcPr/>
                </a:tc>
              </a:tr>
              <a:tr h="370840">
                <a:tc>
                  <a:txBody>
                    <a:bodyPr/>
                    <a:lstStyle/>
                    <a:p>
                      <a:r>
                        <a:rPr lang="en-US" dirty="0" smtClean="0"/>
                        <a:t>CAUTI</a:t>
                      </a:r>
                      <a:endParaRPr lang="en-US" dirty="0"/>
                    </a:p>
                  </a:txBody>
                  <a:tcPr/>
                </a:tc>
                <a:tc>
                  <a:txBody>
                    <a:bodyPr/>
                    <a:lstStyle/>
                    <a:p>
                      <a:r>
                        <a:rPr lang="en-US" dirty="0" smtClean="0"/>
                        <a:t>Cath </a:t>
                      </a:r>
                      <a:r>
                        <a:rPr lang="en-US" dirty="0" err="1" smtClean="0"/>
                        <a:t>assoc</a:t>
                      </a:r>
                      <a:r>
                        <a:rPr lang="en-US" dirty="0" smtClean="0"/>
                        <a:t> UTI</a:t>
                      </a:r>
                      <a:endParaRPr lang="en-US" dirty="0"/>
                    </a:p>
                  </a:txBody>
                  <a:tcPr/>
                </a:tc>
                <a:tc>
                  <a:txBody>
                    <a:bodyPr/>
                    <a:lstStyle/>
                    <a:p>
                      <a:r>
                        <a:rPr lang="en-US" dirty="0" smtClean="0"/>
                        <a:t>Safety</a:t>
                      </a:r>
                      <a:endParaRPr lang="en-US" dirty="0"/>
                    </a:p>
                  </a:txBody>
                  <a:tcPr/>
                </a:tc>
              </a:tr>
              <a:tr h="370840">
                <a:tc>
                  <a:txBody>
                    <a:bodyPr/>
                    <a:lstStyle/>
                    <a:p>
                      <a:r>
                        <a:rPr lang="en-US" dirty="0" smtClean="0"/>
                        <a:t>CLABSI</a:t>
                      </a:r>
                      <a:endParaRPr lang="en-US" dirty="0"/>
                    </a:p>
                  </a:txBody>
                  <a:tcPr/>
                </a:tc>
                <a:tc>
                  <a:txBody>
                    <a:bodyPr/>
                    <a:lstStyle/>
                    <a:p>
                      <a:r>
                        <a:rPr lang="en-US" dirty="0" smtClean="0"/>
                        <a:t>Central Line Blood Stream</a:t>
                      </a:r>
                      <a:r>
                        <a:rPr lang="en-US" baseline="0" dirty="0" smtClean="0"/>
                        <a:t> Infect</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Safety</a:t>
                      </a:r>
                      <a:endParaRPr lang="en-US" dirty="0"/>
                    </a:p>
                  </a:txBody>
                  <a:tcPr/>
                </a:tc>
              </a:tr>
              <a:tr h="370840">
                <a:tc>
                  <a:txBody>
                    <a:bodyPr/>
                    <a:lstStyle/>
                    <a:p>
                      <a:r>
                        <a:rPr lang="en-US" dirty="0" smtClean="0"/>
                        <a:t>CDI</a:t>
                      </a:r>
                      <a:endParaRPr lang="en-US" dirty="0"/>
                    </a:p>
                  </a:txBody>
                  <a:tcPr/>
                </a:tc>
                <a:tc>
                  <a:txBody>
                    <a:bodyPr/>
                    <a:lstStyle/>
                    <a:p>
                      <a:r>
                        <a:rPr lang="en-US" dirty="0" smtClean="0"/>
                        <a:t>Cl Diff</a:t>
                      </a:r>
                      <a:r>
                        <a:rPr lang="en-US" baseline="0" dirty="0" smtClean="0"/>
                        <a:t> Infect</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Safety</a:t>
                      </a:r>
                      <a:endParaRPr lang="en-US" dirty="0"/>
                    </a:p>
                  </a:txBody>
                  <a:tcPr/>
                </a:tc>
              </a:tr>
              <a:tr h="370840">
                <a:tc>
                  <a:txBody>
                    <a:bodyPr/>
                    <a:lstStyle/>
                    <a:p>
                      <a:r>
                        <a:rPr lang="en-US" dirty="0" smtClean="0"/>
                        <a:t>MRSA</a:t>
                      </a:r>
                      <a:endParaRPr lang="en-US" dirty="0"/>
                    </a:p>
                  </a:txBody>
                  <a:tcPr/>
                </a:tc>
                <a:tc>
                  <a:txBody>
                    <a:bodyPr/>
                    <a:lstStyle/>
                    <a:p>
                      <a:r>
                        <a:rPr lang="en-US" dirty="0" smtClean="0"/>
                        <a:t>Meth Resist Staph </a:t>
                      </a:r>
                      <a:r>
                        <a:rPr lang="en-US" dirty="0" err="1" smtClean="0"/>
                        <a:t>Aur</a:t>
                      </a:r>
                      <a:r>
                        <a:rPr lang="en-US" dirty="0" smtClean="0"/>
                        <a:t> bacteremia</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Safety</a:t>
                      </a:r>
                      <a:endParaRPr lang="en-US" dirty="0"/>
                    </a:p>
                  </a:txBody>
                  <a:tcPr/>
                </a:tc>
              </a:tr>
              <a:tr h="370840">
                <a:tc>
                  <a:txBody>
                    <a:bodyPr/>
                    <a:lstStyle/>
                    <a:p>
                      <a:r>
                        <a:rPr lang="en-US" dirty="0" smtClean="0"/>
                        <a:t>PSI-90</a:t>
                      </a:r>
                      <a:endParaRPr lang="en-US" dirty="0"/>
                    </a:p>
                  </a:txBody>
                  <a:tcPr/>
                </a:tc>
                <a:tc>
                  <a:txBody>
                    <a:bodyPr/>
                    <a:lstStyle/>
                    <a:p>
                      <a:r>
                        <a:rPr lang="en-US" dirty="0" smtClean="0"/>
                        <a:t>Pt Safety for</a:t>
                      </a:r>
                      <a:r>
                        <a:rPr lang="en-US" baseline="0" dirty="0" smtClean="0"/>
                        <a:t> Selected Indicators</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Safety</a:t>
                      </a:r>
                      <a:endParaRPr lang="en-US" dirty="0"/>
                    </a:p>
                  </a:txBody>
                  <a:tcPr/>
                </a:tc>
              </a:tr>
              <a:tr h="370840">
                <a:tc>
                  <a:txBody>
                    <a:bodyPr/>
                    <a:lstStyle/>
                    <a:p>
                      <a:r>
                        <a:rPr lang="en-US" dirty="0" smtClean="0"/>
                        <a:t>PC-01</a:t>
                      </a:r>
                      <a:endParaRPr lang="en-US" dirty="0"/>
                    </a:p>
                  </a:txBody>
                  <a:tcPr/>
                </a:tc>
                <a:tc>
                  <a:txBody>
                    <a:bodyPr/>
                    <a:lstStyle/>
                    <a:p>
                      <a:r>
                        <a:rPr lang="en-US" dirty="0" smtClean="0"/>
                        <a:t>Elect</a:t>
                      </a:r>
                      <a:r>
                        <a:rPr lang="en-US" baseline="0" dirty="0" smtClean="0"/>
                        <a:t> delivery prior to 39 weeks</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Safety</a:t>
                      </a:r>
                      <a:endParaRPr lang="en-US" dirty="0"/>
                    </a:p>
                  </a:txBody>
                  <a:tcPr/>
                </a:tc>
              </a:tr>
              <a:tr h="370840">
                <a:tc>
                  <a:txBody>
                    <a:bodyPr/>
                    <a:lstStyle/>
                    <a:p>
                      <a:r>
                        <a:rPr lang="en-US" dirty="0" smtClean="0"/>
                        <a:t>SSI</a:t>
                      </a:r>
                      <a:endParaRPr lang="en-US" dirty="0"/>
                    </a:p>
                  </a:txBody>
                  <a:tcPr/>
                </a:tc>
                <a:tc>
                  <a:txBody>
                    <a:bodyPr/>
                    <a:lstStyle/>
                    <a:p>
                      <a:r>
                        <a:rPr lang="en-US" dirty="0" err="1" smtClean="0"/>
                        <a:t>Surg</a:t>
                      </a:r>
                      <a:r>
                        <a:rPr lang="en-US" dirty="0" smtClean="0"/>
                        <a:t> site infect for colon/</a:t>
                      </a:r>
                      <a:r>
                        <a:rPr lang="en-US" dirty="0" err="1" smtClean="0"/>
                        <a:t>abd</a:t>
                      </a:r>
                      <a:r>
                        <a:rPr lang="en-US" dirty="0" smtClean="0"/>
                        <a:t> </a:t>
                      </a:r>
                      <a:r>
                        <a:rPr lang="en-US" dirty="0" err="1" smtClean="0"/>
                        <a:t>hyst</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Safety</a:t>
                      </a:r>
                      <a:endParaRPr lang="en-US" dirty="0"/>
                    </a:p>
                  </a:txBody>
                  <a:tcPr/>
                </a:tc>
              </a:tr>
              <a:tr h="370840">
                <a:tc>
                  <a:txBody>
                    <a:bodyPr/>
                    <a:lstStyle/>
                    <a:p>
                      <a:r>
                        <a:rPr lang="en-US" dirty="0" smtClean="0"/>
                        <a:t>Mort-30-AMI</a:t>
                      </a:r>
                      <a:endParaRPr lang="en-US" dirty="0"/>
                    </a:p>
                  </a:txBody>
                  <a:tcPr/>
                </a:tc>
                <a:tc>
                  <a:txBody>
                    <a:bodyPr/>
                    <a:lstStyle/>
                    <a:p>
                      <a:r>
                        <a:rPr lang="en-US" dirty="0" smtClean="0"/>
                        <a:t>30 day mortality AMI</a:t>
                      </a:r>
                      <a:endParaRPr lang="en-US" dirty="0"/>
                    </a:p>
                  </a:txBody>
                  <a:tcPr/>
                </a:tc>
                <a:tc>
                  <a:txBody>
                    <a:bodyPr/>
                    <a:lstStyle/>
                    <a:p>
                      <a:r>
                        <a:rPr lang="en-US" dirty="0" smtClean="0"/>
                        <a:t>Clinical Care</a:t>
                      </a:r>
                      <a:endParaRPr lang="en-US" dirty="0"/>
                    </a:p>
                  </a:txBody>
                  <a:tcPr/>
                </a:tc>
              </a:tr>
              <a:tr h="370840">
                <a:tc>
                  <a:txBody>
                    <a:bodyPr/>
                    <a:lstStyle/>
                    <a:p>
                      <a:r>
                        <a:rPr lang="en-US" dirty="0" smtClean="0"/>
                        <a:t>Mort-30-HF</a:t>
                      </a:r>
                      <a:endParaRPr lang="en-US" dirty="0"/>
                    </a:p>
                  </a:txBody>
                  <a:tcPr/>
                </a:tc>
                <a:tc>
                  <a:txBody>
                    <a:bodyPr/>
                    <a:lstStyle/>
                    <a:p>
                      <a:r>
                        <a:rPr lang="en-US" dirty="0" smtClean="0"/>
                        <a:t>30 day mortality HF</a:t>
                      </a:r>
                      <a:endParaRPr lang="en-US" dirty="0"/>
                    </a:p>
                  </a:txBody>
                  <a:tcPr/>
                </a:tc>
                <a:tc>
                  <a:txBody>
                    <a:bodyPr/>
                    <a:lstStyle/>
                    <a:p>
                      <a:r>
                        <a:rPr lang="en-US" dirty="0" smtClean="0"/>
                        <a:t>Clinical Care</a:t>
                      </a:r>
                      <a:endParaRPr lang="en-US" dirty="0"/>
                    </a:p>
                  </a:txBody>
                  <a:tcPr/>
                </a:tc>
              </a:tr>
              <a:tr h="370840">
                <a:tc>
                  <a:txBody>
                    <a:bodyPr/>
                    <a:lstStyle/>
                    <a:p>
                      <a:r>
                        <a:rPr lang="en-US" dirty="0" smtClean="0"/>
                        <a:t>Mort-30-PN</a:t>
                      </a:r>
                      <a:endParaRPr lang="en-US" dirty="0"/>
                    </a:p>
                  </a:txBody>
                  <a:tcPr/>
                </a:tc>
                <a:tc>
                  <a:txBody>
                    <a:bodyPr/>
                    <a:lstStyle/>
                    <a:p>
                      <a:r>
                        <a:rPr lang="en-US" dirty="0" smtClean="0"/>
                        <a:t>30 day mortality PNA</a:t>
                      </a:r>
                      <a:endParaRPr lang="en-US" dirty="0"/>
                    </a:p>
                  </a:txBody>
                  <a:tcPr/>
                </a:tc>
                <a:tc>
                  <a:txBody>
                    <a:bodyPr/>
                    <a:lstStyle/>
                    <a:p>
                      <a:r>
                        <a:rPr lang="en-US" dirty="0" smtClean="0"/>
                        <a:t>Clinical Care</a:t>
                      </a:r>
                      <a:endParaRPr lang="en-US" dirty="0"/>
                    </a:p>
                  </a:txBody>
                  <a:tcPr/>
                </a:tc>
              </a:tr>
              <a:tr h="370840">
                <a:tc>
                  <a:txBody>
                    <a:bodyPr/>
                    <a:lstStyle/>
                    <a:p>
                      <a:r>
                        <a:rPr lang="en-US" dirty="0" smtClean="0"/>
                        <a:t>MSPB-1</a:t>
                      </a:r>
                      <a:endParaRPr lang="en-US" dirty="0"/>
                    </a:p>
                  </a:txBody>
                  <a:tcPr/>
                </a:tc>
                <a:tc>
                  <a:txBody>
                    <a:bodyPr/>
                    <a:lstStyle/>
                    <a:p>
                      <a:r>
                        <a:rPr lang="en-US" dirty="0" smtClean="0"/>
                        <a:t>Medicare spending per beneficiary</a:t>
                      </a:r>
                      <a:endParaRPr lang="en-US" dirty="0"/>
                    </a:p>
                  </a:txBody>
                  <a:tcPr/>
                </a:tc>
                <a:tc>
                  <a:txBody>
                    <a:bodyPr/>
                    <a:lstStyle/>
                    <a:p>
                      <a:r>
                        <a:rPr lang="en-US" dirty="0" smtClean="0"/>
                        <a:t>Efficiency/Cost Reduction</a:t>
                      </a:r>
                      <a:endParaRPr lang="en-US" dirty="0"/>
                    </a:p>
                  </a:txBody>
                  <a:tcPr/>
                </a:tc>
              </a:tr>
              <a:tr h="370840">
                <a:tc>
                  <a:txBody>
                    <a:bodyPr/>
                    <a:lstStyle/>
                    <a:p>
                      <a:r>
                        <a:rPr lang="en-US" dirty="0" smtClean="0"/>
                        <a:t>HCAHP</a:t>
                      </a:r>
                      <a:r>
                        <a:rPr lang="en-US" baseline="0" dirty="0" smtClean="0"/>
                        <a:t> survey</a:t>
                      </a:r>
                      <a:endParaRPr lang="en-US" dirty="0"/>
                    </a:p>
                  </a:txBody>
                  <a:tcPr/>
                </a:tc>
                <a:tc>
                  <a:txBody>
                    <a:bodyPr/>
                    <a:lstStyle/>
                    <a:p>
                      <a:r>
                        <a:rPr lang="en-US" dirty="0" smtClean="0"/>
                        <a:t>Communication, responsiveness, cleanliness, quietness, d/c information, overall </a:t>
                      </a:r>
                      <a:r>
                        <a:rPr lang="en-US" dirty="0" err="1" smtClean="0"/>
                        <a:t>hosp</a:t>
                      </a:r>
                      <a:r>
                        <a:rPr lang="en-US" baseline="0" dirty="0" smtClean="0"/>
                        <a:t> rating</a:t>
                      </a:r>
                      <a:endParaRPr lang="en-US" dirty="0"/>
                    </a:p>
                  </a:txBody>
                  <a:tcPr/>
                </a:tc>
                <a:tc>
                  <a:txBody>
                    <a:bodyPr/>
                    <a:lstStyle/>
                    <a:p>
                      <a:r>
                        <a:rPr lang="en-US" dirty="0" smtClean="0"/>
                        <a:t>Patient Experience</a:t>
                      </a:r>
                      <a:endParaRPr lang="en-US" dirty="0"/>
                    </a:p>
                  </a:txBody>
                  <a:tcPr/>
                </a:tc>
              </a:tr>
            </a:tbl>
          </a:graphicData>
        </a:graphic>
      </p:graphicFrame>
    </p:spTree>
    <p:extLst>
      <p:ext uri="{BB962C8B-B14F-4D97-AF65-F5344CB8AC3E}">
        <p14:creationId xmlns:p14="http://schemas.microsoft.com/office/powerpoint/2010/main" val="26680948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09" y="314324"/>
            <a:ext cx="8596668" cy="1038225"/>
          </a:xfrm>
        </p:spPr>
        <p:txBody>
          <a:bodyPr>
            <a:normAutofit fontScale="90000"/>
          </a:bodyPr>
          <a:lstStyle/>
          <a:p>
            <a:r>
              <a:rPr lang="en-US" dirty="0" smtClean="0"/>
              <a:t>Hospital-Acquired Condition Reduction Program (HACRP)</a:t>
            </a:r>
            <a:endParaRPr lang="en-US" dirty="0"/>
          </a:p>
        </p:txBody>
      </p:sp>
      <p:sp>
        <p:nvSpPr>
          <p:cNvPr id="3" name="Content Placeholder 2"/>
          <p:cNvSpPr>
            <a:spLocks noGrp="1"/>
          </p:cNvSpPr>
          <p:nvPr>
            <p:ph idx="1"/>
          </p:nvPr>
        </p:nvSpPr>
        <p:spPr>
          <a:xfrm>
            <a:off x="677334" y="1581151"/>
            <a:ext cx="8596668" cy="3600449"/>
          </a:xfrm>
        </p:spPr>
        <p:txBody>
          <a:bodyPr/>
          <a:lstStyle/>
          <a:p>
            <a:r>
              <a:rPr lang="en-US" dirty="0" smtClean="0"/>
              <a:t>Conditions considered “reasonably preventable” based on established evidence-based guidelines.</a:t>
            </a:r>
          </a:p>
          <a:p>
            <a:r>
              <a:rPr lang="en-US" dirty="0" smtClean="0"/>
              <a:t>The facility will receive no payment for these conditions that occur during the admission (not POA).  The case would be paid as if the secondary diagnosis did not exist.</a:t>
            </a:r>
          </a:p>
          <a:p>
            <a:r>
              <a:rPr lang="en-US" dirty="0" smtClean="0"/>
              <a:t>A percent of the fee is withheld from the initial payment (1%)</a:t>
            </a:r>
          </a:p>
          <a:p>
            <a:r>
              <a:rPr lang="en-US" dirty="0" smtClean="0"/>
              <a:t>When the HAC scores are calculated for the facility at the end of the year, the payment will only be returned if the facility scores do not place it in the worst performing quartile.</a:t>
            </a:r>
          </a:p>
        </p:txBody>
      </p:sp>
      <p:sp>
        <p:nvSpPr>
          <p:cNvPr id="4" name="TextBox 3"/>
          <p:cNvSpPr txBox="1"/>
          <p:nvPr/>
        </p:nvSpPr>
        <p:spPr>
          <a:xfrm>
            <a:off x="228600" y="4948537"/>
            <a:ext cx="10801350" cy="923330"/>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hlinkClick r:id="rId2"/>
              </a:rPr>
              <a:t>https://</a:t>
            </a:r>
            <a:r>
              <a:rPr lang="en-US" b="1" dirty="0" smtClean="0">
                <a:effectLst>
                  <a:outerShdw blurRad="38100" dist="38100" dir="2700000" algn="tl">
                    <a:srgbClr val="000000">
                      <a:alpha val="43137"/>
                    </a:srgbClr>
                  </a:outerShdw>
                </a:effectLst>
                <a:hlinkClick r:id="rId2"/>
              </a:rPr>
              <a:t>www.cms.gov/Medicare/Medicare-Fee-for-Service-Payment/AcuteInpatientPPS/HAC-Reduction-Program.html</a:t>
            </a:r>
            <a:endParaRPr lang="en-US" b="1" dirty="0" smtClean="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9461682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634" y="628649"/>
            <a:ext cx="8596668" cy="5953125"/>
          </a:xfrm>
        </p:spPr>
        <p:txBody>
          <a:bodyPr>
            <a:normAutofit lnSpcReduction="10000"/>
          </a:bodyPr>
          <a:lstStyle/>
          <a:p>
            <a:r>
              <a:rPr lang="en-US" sz="1600" dirty="0" smtClean="0"/>
              <a:t>Foreign object retained after surgery</a:t>
            </a:r>
          </a:p>
          <a:p>
            <a:r>
              <a:rPr lang="en-US" sz="1600" dirty="0" smtClean="0"/>
              <a:t>Air embolism</a:t>
            </a:r>
          </a:p>
          <a:p>
            <a:r>
              <a:rPr lang="en-US" sz="1600" dirty="0" smtClean="0"/>
              <a:t>Blood incompatibility</a:t>
            </a:r>
          </a:p>
          <a:p>
            <a:r>
              <a:rPr lang="en-US" sz="1600" dirty="0" smtClean="0"/>
              <a:t>Stage 3 and 4 pressure ulcers</a:t>
            </a:r>
          </a:p>
          <a:p>
            <a:r>
              <a:rPr lang="en-US" sz="1600" dirty="0" smtClean="0"/>
              <a:t>Falls and trauma (</a:t>
            </a:r>
            <a:r>
              <a:rPr lang="en-US" sz="1600" dirty="0" err="1" smtClean="0"/>
              <a:t>fxs</a:t>
            </a:r>
            <a:r>
              <a:rPr lang="en-US" sz="1600" dirty="0" smtClean="0"/>
              <a:t>, dislocations, intracranial injuries, crushing injuries, burn, other injuries)</a:t>
            </a:r>
          </a:p>
          <a:p>
            <a:r>
              <a:rPr lang="en-US" sz="1600" dirty="0" smtClean="0"/>
              <a:t>Manifestation of poor glycemic control (DKA, </a:t>
            </a:r>
            <a:r>
              <a:rPr lang="en-US" sz="1600" dirty="0" err="1" smtClean="0"/>
              <a:t>nonketotic</a:t>
            </a:r>
            <a:r>
              <a:rPr lang="en-US" sz="1600" dirty="0" smtClean="0"/>
              <a:t> hyperosmolar coma, hypoglycemic coma, secondary DM with ketoacidosis, secondary DM with </a:t>
            </a:r>
            <a:r>
              <a:rPr lang="en-US" sz="1600" dirty="0" err="1" smtClean="0"/>
              <a:t>hyperosmolarity</a:t>
            </a:r>
            <a:r>
              <a:rPr lang="en-US" sz="1600" dirty="0" smtClean="0"/>
              <a:t>)</a:t>
            </a:r>
          </a:p>
          <a:p>
            <a:r>
              <a:rPr lang="en-US" sz="1600" dirty="0" smtClean="0"/>
              <a:t>Catheter associated UTI</a:t>
            </a:r>
          </a:p>
          <a:p>
            <a:r>
              <a:rPr lang="en-US" sz="1600" dirty="0" smtClean="0"/>
              <a:t>Vascular catheter associated infection</a:t>
            </a:r>
          </a:p>
          <a:p>
            <a:r>
              <a:rPr lang="en-US" sz="1600" dirty="0" smtClean="0"/>
              <a:t>Surgical site infection following bariatric surgery</a:t>
            </a:r>
          </a:p>
          <a:p>
            <a:r>
              <a:rPr lang="en-US" sz="1600" dirty="0" smtClean="0"/>
              <a:t>Surgical site infection following CABG</a:t>
            </a:r>
          </a:p>
          <a:p>
            <a:r>
              <a:rPr lang="en-US" sz="1600" dirty="0" smtClean="0"/>
              <a:t>Surgical site infection for spine, neck, shoulder or elbow </a:t>
            </a:r>
            <a:r>
              <a:rPr lang="en-US" sz="1600" dirty="0" err="1" smtClean="0"/>
              <a:t>ortho</a:t>
            </a:r>
            <a:r>
              <a:rPr lang="en-US" sz="1600" dirty="0" smtClean="0"/>
              <a:t> procedures</a:t>
            </a:r>
          </a:p>
          <a:p>
            <a:r>
              <a:rPr lang="en-US" sz="1600" dirty="0" smtClean="0"/>
              <a:t>Surgical site infections following cardiac implantable electrical device</a:t>
            </a:r>
          </a:p>
          <a:p>
            <a:r>
              <a:rPr lang="en-US" sz="1600" dirty="0" smtClean="0"/>
              <a:t>DVT/PE following </a:t>
            </a:r>
            <a:r>
              <a:rPr lang="en-US" sz="1600" dirty="0" err="1" smtClean="0"/>
              <a:t>ortho</a:t>
            </a:r>
            <a:r>
              <a:rPr lang="en-US" sz="1600" dirty="0" smtClean="0"/>
              <a:t> procedure (TKR/THR)</a:t>
            </a:r>
          </a:p>
          <a:p>
            <a:r>
              <a:rPr lang="en-US" sz="1600" dirty="0" err="1" smtClean="0"/>
              <a:t>Iatogenic</a:t>
            </a:r>
            <a:r>
              <a:rPr lang="en-US" sz="1600" dirty="0" smtClean="0"/>
              <a:t> pneumothorax with venous catheterization</a:t>
            </a:r>
          </a:p>
          <a:p>
            <a:r>
              <a:rPr lang="en-US" sz="1600" dirty="0" smtClean="0"/>
              <a:t>Surgical site infection for colon and </a:t>
            </a:r>
            <a:r>
              <a:rPr lang="en-US" sz="1600" dirty="0" err="1" smtClean="0"/>
              <a:t>abd</a:t>
            </a:r>
            <a:r>
              <a:rPr lang="en-US" sz="1600" dirty="0" smtClean="0"/>
              <a:t> hysterectomy procedures</a:t>
            </a:r>
          </a:p>
          <a:p>
            <a:endParaRPr lang="en-US" sz="1600" dirty="0" smtClean="0"/>
          </a:p>
          <a:p>
            <a:endParaRPr lang="en-US" dirty="0" smtClean="0"/>
          </a:p>
          <a:p>
            <a:endParaRPr lang="en-US" dirty="0"/>
          </a:p>
        </p:txBody>
      </p:sp>
      <p:sp>
        <p:nvSpPr>
          <p:cNvPr id="4" name="TextBox 3"/>
          <p:cNvSpPr txBox="1"/>
          <p:nvPr/>
        </p:nvSpPr>
        <p:spPr>
          <a:xfrm>
            <a:off x="791634" y="171450"/>
            <a:ext cx="8596668" cy="369332"/>
          </a:xfrm>
          <a:prstGeom prst="rect">
            <a:avLst/>
          </a:prstGeom>
          <a:noFill/>
        </p:spPr>
        <p:txBody>
          <a:bodyPr wrap="square" rtlCol="0">
            <a:spAutoFit/>
          </a:bodyPr>
          <a:lstStyle/>
          <a:p>
            <a:r>
              <a:rPr lang="en-US" dirty="0" smtClean="0"/>
              <a:t>2016 Hospital-Acquired Conditions</a:t>
            </a:r>
            <a:endParaRPr lang="en-US" dirty="0"/>
          </a:p>
        </p:txBody>
      </p:sp>
    </p:spTree>
    <p:extLst>
      <p:ext uri="{BB962C8B-B14F-4D97-AF65-F5344CB8AC3E}">
        <p14:creationId xmlns:p14="http://schemas.microsoft.com/office/powerpoint/2010/main" val="6274356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34" y="123825"/>
            <a:ext cx="9971616" cy="952500"/>
          </a:xfrm>
        </p:spPr>
        <p:txBody>
          <a:bodyPr>
            <a:noAutofit/>
          </a:bodyPr>
          <a:lstStyle/>
          <a:p>
            <a:r>
              <a:rPr lang="en-US" sz="3200" dirty="0" smtClean="0"/>
              <a:t>Hospital Readmission Reduction Program (HRRP)</a:t>
            </a:r>
            <a:endParaRPr lang="en-US" sz="3200" dirty="0"/>
          </a:p>
        </p:txBody>
      </p:sp>
      <p:sp>
        <p:nvSpPr>
          <p:cNvPr id="3" name="Content Placeholder 2"/>
          <p:cNvSpPr>
            <a:spLocks noGrp="1"/>
          </p:cNvSpPr>
          <p:nvPr>
            <p:ph idx="1"/>
          </p:nvPr>
        </p:nvSpPr>
        <p:spPr>
          <a:xfrm>
            <a:off x="677334" y="1228725"/>
            <a:ext cx="8596668" cy="4238625"/>
          </a:xfrm>
        </p:spPr>
        <p:txBody>
          <a:bodyPr>
            <a:normAutofit fontScale="92500" lnSpcReduction="20000"/>
          </a:bodyPr>
          <a:lstStyle/>
          <a:p>
            <a:pPr marL="0" indent="0">
              <a:spcBef>
                <a:spcPts val="0"/>
              </a:spcBef>
              <a:buNone/>
            </a:pPr>
            <a:r>
              <a:rPr lang="en-US" dirty="0" smtClean="0"/>
              <a:t>●  HRRP is a pay-for performance program that lowers payments to IPPS hospitals</a:t>
            </a:r>
          </a:p>
          <a:p>
            <a:pPr marL="0" indent="0">
              <a:buNone/>
            </a:pPr>
            <a:r>
              <a:rPr lang="en-US" dirty="0" smtClean="0"/>
              <a:t>    with too many readmissions</a:t>
            </a:r>
          </a:p>
          <a:p>
            <a:pPr marL="0" indent="0">
              <a:buNone/>
            </a:pPr>
            <a:r>
              <a:rPr lang="en-US" dirty="0" smtClean="0"/>
              <a:t>●  The HRRP was established under the Affordable Care Act to make Americans’ health</a:t>
            </a:r>
          </a:p>
          <a:p>
            <a:pPr marL="0" indent="0">
              <a:buNone/>
            </a:pPr>
            <a:r>
              <a:rPr lang="en-US" dirty="0" smtClean="0"/>
              <a:t>    care better by linking payment to the quality of hospital care.</a:t>
            </a:r>
          </a:p>
          <a:p>
            <a:pPr marL="0" indent="0">
              <a:buNone/>
            </a:pPr>
            <a:r>
              <a:rPr lang="en-US" dirty="0" smtClean="0"/>
              <a:t>●  It gives hospitals strong financial incentive to:</a:t>
            </a:r>
          </a:p>
          <a:p>
            <a:pPr lvl="1">
              <a:buFont typeface="Wingdings" panose="05000000000000000000" pitchFamily="2" charset="2"/>
              <a:buChar char="v"/>
            </a:pPr>
            <a:r>
              <a:rPr lang="en-US" dirty="0" smtClean="0"/>
              <a:t>Make their communication and care coordination efforts better</a:t>
            </a:r>
          </a:p>
          <a:p>
            <a:pPr lvl="1">
              <a:buFont typeface="Wingdings" panose="05000000000000000000" pitchFamily="2" charset="2"/>
              <a:buChar char="v"/>
            </a:pPr>
            <a:r>
              <a:rPr lang="en-US" dirty="0" smtClean="0"/>
              <a:t>Work better with patients and caregivers on post-discharge planning</a:t>
            </a:r>
          </a:p>
          <a:p>
            <a:pPr marL="457200" lvl="1" indent="0">
              <a:buNone/>
            </a:pPr>
            <a:endParaRPr lang="en-US" dirty="0" smtClean="0"/>
          </a:p>
          <a:p>
            <a:pPr marL="57150" indent="0">
              <a:spcBef>
                <a:spcPts val="0"/>
              </a:spcBef>
              <a:buNone/>
            </a:pPr>
            <a:r>
              <a:rPr lang="en-US" dirty="0" smtClean="0"/>
              <a:t>●  Excess Readmission Ratio (ERR) is used to gauge hospital performance for</a:t>
            </a:r>
          </a:p>
          <a:p>
            <a:pPr marL="57150" indent="0">
              <a:spcBef>
                <a:spcPts val="0"/>
              </a:spcBef>
              <a:buNone/>
            </a:pPr>
            <a:r>
              <a:rPr lang="en-US" dirty="0"/>
              <a:t> </a:t>
            </a:r>
            <a:r>
              <a:rPr lang="en-US" dirty="0" smtClean="0"/>
              <a:t>   predicted-to-expected readmissions for AMI, COPD, HF, PNA, CABG and</a:t>
            </a:r>
          </a:p>
          <a:p>
            <a:pPr marL="57150" indent="0">
              <a:spcBef>
                <a:spcPts val="0"/>
              </a:spcBef>
              <a:buNone/>
            </a:pPr>
            <a:r>
              <a:rPr lang="en-US" dirty="0"/>
              <a:t> </a:t>
            </a:r>
            <a:r>
              <a:rPr lang="en-US" dirty="0" smtClean="0"/>
              <a:t>   THA/TKA </a:t>
            </a:r>
          </a:p>
          <a:p>
            <a:pPr marL="57150" indent="0">
              <a:spcBef>
                <a:spcPts val="0"/>
              </a:spcBef>
              <a:buNone/>
            </a:pPr>
            <a:endParaRPr lang="en-US" dirty="0" smtClean="0"/>
          </a:p>
          <a:p>
            <a:pPr marL="57150" indent="0">
              <a:spcBef>
                <a:spcPts val="0"/>
              </a:spcBef>
              <a:buNone/>
            </a:pPr>
            <a:r>
              <a:rPr lang="en-US" dirty="0" smtClean="0"/>
              <a:t> ● 1.0 </a:t>
            </a:r>
            <a:r>
              <a:rPr lang="en-US" dirty="0" smtClean="0"/>
              <a:t>is</a:t>
            </a:r>
            <a:r>
              <a:rPr lang="en-US" dirty="0" smtClean="0"/>
              <a:t> </a:t>
            </a:r>
            <a:r>
              <a:rPr lang="en-US" dirty="0" smtClean="0"/>
              <a:t>the magic </a:t>
            </a:r>
            <a:r>
              <a:rPr lang="en-US" dirty="0" smtClean="0"/>
              <a:t>number for 2018.  </a:t>
            </a:r>
            <a:r>
              <a:rPr lang="en-US" dirty="0" smtClean="0"/>
              <a:t>In 2019,</a:t>
            </a:r>
            <a:r>
              <a:rPr lang="en-US" dirty="0" smtClean="0"/>
              <a:t> </a:t>
            </a:r>
            <a:r>
              <a:rPr lang="en-US" dirty="0" smtClean="0"/>
              <a:t>it is the median of your peers.</a:t>
            </a:r>
          </a:p>
          <a:p>
            <a:pPr marL="57150" indent="0">
              <a:buNone/>
            </a:pPr>
            <a:r>
              <a:rPr lang="en-US" dirty="0" smtClean="0"/>
              <a:t>    </a:t>
            </a:r>
            <a:endParaRPr lang="en-US" dirty="0"/>
          </a:p>
        </p:txBody>
      </p:sp>
      <p:sp>
        <p:nvSpPr>
          <p:cNvPr id="4" name="TextBox 3"/>
          <p:cNvSpPr txBox="1"/>
          <p:nvPr/>
        </p:nvSpPr>
        <p:spPr>
          <a:xfrm>
            <a:off x="677334" y="5353050"/>
            <a:ext cx="8314265" cy="1384995"/>
          </a:xfrm>
          <a:prstGeom prst="rect">
            <a:avLst/>
          </a:prstGeom>
          <a:noFill/>
        </p:spPr>
        <p:txBody>
          <a:bodyPr wrap="square" rtlCol="0">
            <a:spAutoFit/>
          </a:bodyPr>
          <a:lstStyle/>
          <a:p>
            <a:r>
              <a:rPr lang="en-US" sz="1400" b="1" dirty="0">
                <a:effectLst>
                  <a:outerShdw blurRad="38100" dist="38100" dir="2700000" algn="tl">
                    <a:srgbClr val="000000">
                      <a:alpha val="43137"/>
                    </a:srgbClr>
                  </a:outerShdw>
                </a:effectLst>
                <a:hlinkClick r:id="rId3"/>
              </a:rPr>
              <a:t>https://</a:t>
            </a:r>
            <a:r>
              <a:rPr lang="en-US" sz="1400" b="1" dirty="0" smtClean="0">
                <a:effectLst>
                  <a:outerShdw blurRad="38100" dist="38100" dir="2700000" algn="tl">
                    <a:srgbClr val="000000">
                      <a:alpha val="43137"/>
                    </a:srgbClr>
                  </a:outerShdw>
                </a:effectLst>
                <a:hlinkClick r:id="rId3"/>
              </a:rPr>
              <a:t>www.cms.gov/medicare/medicare-fee-for-service-payment/acuteinpatientpps/readmissions-reduction-program.html</a:t>
            </a:r>
            <a:endParaRPr lang="en-US" sz="1400" b="1" dirty="0" smtClean="0">
              <a:effectLst>
                <a:outerShdw blurRad="38100" dist="38100" dir="2700000" algn="tl">
                  <a:srgbClr val="000000">
                    <a:alpha val="43137"/>
                  </a:srgbClr>
                </a:outerShdw>
              </a:effectLst>
            </a:endParaRPr>
          </a:p>
          <a:p>
            <a:endParaRPr lang="en-US" sz="1400" b="1" dirty="0" smtClean="0">
              <a:effectLst>
                <a:outerShdw blurRad="38100" dist="38100" dir="2700000" algn="tl">
                  <a:srgbClr val="000000">
                    <a:alpha val="43137"/>
                  </a:srgbClr>
                </a:outerShdw>
              </a:effectLst>
            </a:endParaRPr>
          </a:p>
          <a:p>
            <a:r>
              <a:rPr lang="en-US" sz="1400" b="1" dirty="0">
                <a:effectLst>
                  <a:outerShdw blurRad="38100" dist="38100" dir="2700000" algn="tl">
                    <a:srgbClr val="000000">
                      <a:alpha val="43137"/>
                    </a:srgbClr>
                  </a:outerShdw>
                </a:effectLst>
                <a:hlinkClick r:id="rId4"/>
              </a:rPr>
              <a:t>https://</a:t>
            </a:r>
            <a:r>
              <a:rPr lang="en-US" sz="1400" b="1" dirty="0" smtClean="0">
                <a:effectLst>
                  <a:outerShdw blurRad="38100" dist="38100" dir="2700000" algn="tl">
                    <a:srgbClr val="000000">
                      <a:alpha val="43137"/>
                    </a:srgbClr>
                  </a:outerShdw>
                </a:effectLst>
                <a:hlinkClick r:id="rId4"/>
              </a:rPr>
              <a:t>www.cms.gov/Medicare/Quality-Initiatives-Patient-Assessment-Instruments/Value-Based-Programs/HRRP/Hospital-Readmission-Reduction-Program.html</a:t>
            </a:r>
            <a:endParaRPr lang="en-US" sz="1400" b="1" dirty="0" smtClean="0">
              <a:effectLst>
                <a:outerShdw blurRad="38100" dist="38100" dir="2700000" algn="tl">
                  <a:srgbClr val="000000">
                    <a:alpha val="43137"/>
                  </a:srgbClr>
                </a:outerShdw>
              </a:effectLst>
            </a:endParaRPr>
          </a:p>
          <a:p>
            <a:endParaRPr lang="en-US" sz="1400" dirty="0"/>
          </a:p>
        </p:txBody>
      </p:sp>
    </p:spTree>
    <p:extLst>
      <p:ext uri="{BB962C8B-B14F-4D97-AF65-F5344CB8AC3E}">
        <p14:creationId xmlns:p14="http://schemas.microsoft.com/office/powerpoint/2010/main" val="1845434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00101"/>
            <a:ext cx="8596668" cy="5241262"/>
          </a:xfrm>
        </p:spPr>
        <p:txBody>
          <a:bodyPr>
            <a:normAutofit/>
          </a:bodyPr>
          <a:lstStyle/>
          <a:p>
            <a:r>
              <a:rPr lang="en-US" sz="3200" dirty="0" smtClean="0"/>
              <a:t>Healthcare quality scores are now publically reported</a:t>
            </a:r>
          </a:p>
          <a:p>
            <a:pPr marL="0" indent="0">
              <a:buNone/>
            </a:pPr>
            <a:endParaRPr lang="en-US" sz="3200" dirty="0" smtClean="0"/>
          </a:p>
          <a:p>
            <a:r>
              <a:rPr lang="en-US" sz="3200" dirty="0" smtClean="0"/>
              <a:t>Used by patients to make healthcare decisions regarding care</a:t>
            </a:r>
          </a:p>
          <a:p>
            <a:pPr marL="0" indent="0">
              <a:buNone/>
            </a:pPr>
            <a:endParaRPr lang="en-US" sz="3200" dirty="0" smtClean="0"/>
          </a:p>
          <a:p>
            <a:r>
              <a:rPr lang="en-US" sz="3200" dirty="0" smtClean="0"/>
              <a:t>Used by private payers when negotiating payments</a:t>
            </a:r>
            <a:endParaRPr lang="en-US" sz="3200" dirty="0"/>
          </a:p>
        </p:txBody>
      </p:sp>
    </p:spTree>
    <p:extLst>
      <p:ext uri="{BB962C8B-B14F-4D97-AF65-F5344CB8AC3E}">
        <p14:creationId xmlns:p14="http://schemas.microsoft.com/office/powerpoint/2010/main" val="270635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Readmission Reduction Program (HRRP)</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20582318"/>
              </p:ext>
            </p:extLst>
          </p:nvPr>
        </p:nvGraphicFramePr>
        <p:xfrm>
          <a:off x="677863" y="2160588"/>
          <a:ext cx="8596312" cy="3134360"/>
        </p:xfrm>
        <a:graphic>
          <a:graphicData uri="http://schemas.openxmlformats.org/drawingml/2006/table">
            <a:tbl>
              <a:tblPr firstRow="1" bandRow="1">
                <a:tableStyleId>{5C22544A-7EE6-4342-B048-85BDC9FD1C3A}</a:tableStyleId>
              </a:tblPr>
              <a:tblGrid>
                <a:gridCol w="2149078"/>
                <a:gridCol w="2149078"/>
                <a:gridCol w="2149078"/>
                <a:gridCol w="2149078"/>
              </a:tblGrid>
              <a:tr h="370840">
                <a:tc>
                  <a:txBody>
                    <a:bodyPr/>
                    <a:lstStyle/>
                    <a:p>
                      <a:r>
                        <a:rPr lang="en-US" dirty="0" smtClean="0"/>
                        <a:t>Measure Name</a:t>
                      </a:r>
                      <a:endParaRPr lang="en-US" dirty="0"/>
                    </a:p>
                  </a:txBody>
                  <a:tcPr/>
                </a:tc>
                <a:tc>
                  <a:txBody>
                    <a:bodyPr/>
                    <a:lstStyle/>
                    <a:p>
                      <a:r>
                        <a:rPr lang="en-US" dirty="0" smtClean="0"/>
                        <a:t>Number</a:t>
                      </a:r>
                      <a:r>
                        <a:rPr lang="en-US" baseline="0" dirty="0" smtClean="0"/>
                        <a:t> of Discharges</a:t>
                      </a:r>
                      <a:endParaRPr lang="en-US" dirty="0"/>
                    </a:p>
                  </a:txBody>
                  <a:tcPr/>
                </a:tc>
                <a:tc>
                  <a:txBody>
                    <a:bodyPr/>
                    <a:lstStyle/>
                    <a:p>
                      <a:r>
                        <a:rPr lang="en-US" dirty="0" smtClean="0"/>
                        <a:t>Number or</a:t>
                      </a:r>
                      <a:r>
                        <a:rPr lang="en-US" baseline="0" dirty="0" smtClean="0"/>
                        <a:t> Readmissions</a:t>
                      </a:r>
                      <a:endParaRPr lang="en-US" dirty="0"/>
                    </a:p>
                  </a:txBody>
                  <a:tcPr/>
                </a:tc>
                <a:tc>
                  <a:txBody>
                    <a:bodyPr/>
                    <a:lstStyle/>
                    <a:p>
                      <a:r>
                        <a:rPr lang="en-US" dirty="0" smtClean="0"/>
                        <a:t>ERR</a:t>
                      </a:r>
                      <a:endParaRPr lang="en-US" dirty="0"/>
                    </a:p>
                  </a:txBody>
                  <a:tcPr/>
                </a:tc>
              </a:tr>
              <a:tr h="370840">
                <a:tc>
                  <a:txBody>
                    <a:bodyPr/>
                    <a:lstStyle/>
                    <a:p>
                      <a:r>
                        <a:rPr lang="en-US" dirty="0" smtClean="0"/>
                        <a:t>30 </a:t>
                      </a:r>
                      <a:r>
                        <a:rPr lang="en-US" dirty="0" err="1" smtClean="0"/>
                        <a:t>readm</a:t>
                      </a:r>
                      <a:r>
                        <a:rPr lang="en-US" dirty="0" smtClean="0"/>
                        <a:t> AMI</a:t>
                      </a:r>
                      <a:endParaRPr lang="en-US" dirty="0"/>
                    </a:p>
                  </a:txBody>
                  <a:tcPr/>
                </a:tc>
                <a:tc>
                  <a:txBody>
                    <a:bodyPr/>
                    <a:lstStyle/>
                    <a:p>
                      <a:r>
                        <a:rPr lang="en-US" dirty="0" smtClean="0"/>
                        <a:t>810</a:t>
                      </a:r>
                      <a:endParaRPr lang="en-US" dirty="0"/>
                    </a:p>
                  </a:txBody>
                  <a:tcPr/>
                </a:tc>
                <a:tc>
                  <a:txBody>
                    <a:bodyPr/>
                    <a:lstStyle/>
                    <a:p>
                      <a:r>
                        <a:rPr lang="en-US" dirty="0" smtClean="0"/>
                        <a:t>120</a:t>
                      </a:r>
                      <a:endParaRPr lang="en-US" dirty="0"/>
                    </a:p>
                  </a:txBody>
                  <a:tcPr/>
                </a:tc>
                <a:tc>
                  <a:txBody>
                    <a:bodyPr/>
                    <a:lstStyle/>
                    <a:p>
                      <a:r>
                        <a:rPr lang="en-US" dirty="0" smtClean="0"/>
                        <a:t>0.9875</a:t>
                      </a:r>
                      <a:endParaRPr lang="en-US" dirty="0"/>
                    </a:p>
                  </a:txBody>
                  <a:tcPr/>
                </a:tc>
              </a:tr>
              <a:tr h="370840">
                <a:tc>
                  <a:txBody>
                    <a:bodyPr/>
                    <a:lstStyle/>
                    <a:p>
                      <a:r>
                        <a:rPr lang="en-US" dirty="0" smtClean="0"/>
                        <a:t>30 </a:t>
                      </a:r>
                      <a:r>
                        <a:rPr lang="en-US" dirty="0" err="1" smtClean="0"/>
                        <a:t>readm</a:t>
                      </a:r>
                      <a:r>
                        <a:rPr lang="en-US" baseline="0" dirty="0" smtClean="0"/>
                        <a:t> CABG</a:t>
                      </a:r>
                      <a:endParaRPr lang="en-US" dirty="0"/>
                    </a:p>
                  </a:txBody>
                  <a:tcPr/>
                </a:tc>
                <a:tc>
                  <a:txBody>
                    <a:bodyPr/>
                    <a:lstStyle/>
                    <a:p>
                      <a:r>
                        <a:rPr lang="en-US" dirty="0" smtClean="0"/>
                        <a:t>275</a:t>
                      </a:r>
                      <a:endParaRPr lang="en-US" dirty="0"/>
                    </a:p>
                  </a:txBody>
                  <a:tcPr/>
                </a:tc>
                <a:tc>
                  <a:txBody>
                    <a:bodyPr/>
                    <a:lstStyle/>
                    <a:p>
                      <a:r>
                        <a:rPr lang="en-US" dirty="0" smtClean="0"/>
                        <a:t>38</a:t>
                      </a:r>
                      <a:endParaRPr lang="en-US" dirty="0"/>
                    </a:p>
                  </a:txBody>
                  <a:tcPr/>
                </a:tc>
                <a:tc>
                  <a:txBody>
                    <a:bodyPr/>
                    <a:lstStyle/>
                    <a:p>
                      <a:r>
                        <a:rPr lang="en-US" dirty="0" smtClean="0"/>
                        <a:t>1.0499</a:t>
                      </a:r>
                      <a:endParaRPr lang="en-US" dirty="0"/>
                    </a:p>
                  </a:txBody>
                  <a:tcPr/>
                </a:tc>
              </a:tr>
              <a:tr h="370840">
                <a:tc>
                  <a:txBody>
                    <a:bodyPr/>
                    <a:lstStyle/>
                    <a:p>
                      <a:r>
                        <a:rPr lang="en-US" dirty="0" smtClean="0"/>
                        <a:t>30 </a:t>
                      </a:r>
                      <a:r>
                        <a:rPr lang="en-US" dirty="0" err="1" smtClean="0"/>
                        <a:t>readm</a:t>
                      </a:r>
                      <a:r>
                        <a:rPr lang="en-US" dirty="0" smtClean="0"/>
                        <a:t> COPD</a:t>
                      </a:r>
                      <a:endParaRPr lang="en-US" dirty="0"/>
                    </a:p>
                  </a:txBody>
                  <a:tcPr/>
                </a:tc>
                <a:tc>
                  <a:txBody>
                    <a:bodyPr/>
                    <a:lstStyle/>
                    <a:p>
                      <a:r>
                        <a:rPr lang="en-US" dirty="0" smtClean="0"/>
                        <a:t>617</a:t>
                      </a:r>
                      <a:endParaRPr lang="en-US" dirty="0"/>
                    </a:p>
                  </a:txBody>
                  <a:tcPr/>
                </a:tc>
                <a:tc>
                  <a:txBody>
                    <a:bodyPr/>
                    <a:lstStyle/>
                    <a:p>
                      <a:r>
                        <a:rPr lang="en-US" dirty="0" smtClean="0"/>
                        <a:t>112</a:t>
                      </a:r>
                      <a:endParaRPr lang="en-US" dirty="0"/>
                    </a:p>
                  </a:txBody>
                  <a:tcPr/>
                </a:tc>
                <a:tc>
                  <a:txBody>
                    <a:bodyPr/>
                    <a:lstStyle/>
                    <a:p>
                      <a:r>
                        <a:rPr lang="en-US" dirty="0" smtClean="0"/>
                        <a:t>0.9891</a:t>
                      </a:r>
                      <a:endParaRPr lang="en-US" dirty="0"/>
                    </a:p>
                  </a:txBody>
                  <a:tcPr/>
                </a:tc>
              </a:tr>
              <a:tr h="370840">
                <a:tc>
                  <a:txBody>
                    <a:bodyPr/>
                    <a:lstStyle/>
                    <a:p>
                      <a:r>
                        <a:rPr lang="en-US" dirty="0" smtClean="0"/>
                        <a:t>30 </a:t>
                      </a:r>
                      <a:r>
                        <a:rPr lang="en-US" dirty="0" err="1" smtClean="0"/>
                        <a:t>readm</a:t>
                      </a:r>
                      <a:r>
                        <a:rPr lang="en-US" dirty="0" smtClean="0"/>
                        <a:t> HF</a:t>
                      </a:r>
                      <a:endParaRPr lang="en-US" dirty="0"/>
                    </a:p>
                  </a:txBody>
                  <a:tcPr/>
                </a:tc>
                <a:tc>
                  <a:txBody>
                    <a:bodyPr/>
                    <a:lstStyle/>
                    <a:p>
                      <a:r>
                        <a:rPr lang="en-US" dirty="0" smtClean="0"/>
                        <a:t>1053</a:t>
                      </a:r>
                      <a:endParaRPr lang="en-US" dirty="0"/>
                    </a:p>
                  </a:txBody>
                  <a:tcPr/>
                </a:tc>
                <a:tc>
                  <a:txBody>
                    <a:bodyPr/>
                    <a:lstStyle/>
                    <a:p>
                      <a:r>
                        <a:rPr lang="en-US" dirty="0" smtClean="0"/>
                        <a:t>209</a:t>
                      </a:r>
                      <a:endParaRPr lang="en-US" dirty="0"/>
                    </a:p>
                  </a:txBody>
                  <a:tcPr/>
                </a:tc>
                <a:tc>
                  <a:txBody>
                    <a:bodyPr/>
                    <a:lstStyle/>
                    <a:p>
                      <a:r>
                        <a:rPr lang="en-US" dirty="0" smtClean="0"/>
                        <a:t>0.9506</a:t>
                      </a:r>
                      <a:endParaRPr lang="en-US" dirty="0"/>
                    </a:p>
                  </a:txBody>
                  <a:tcPr/>
                </a:tc>
              </a:tr>
              <a:tr h="370840">
                <a:tc>
                  <a:txBody>
                    <a:bodyPr/>
                    <a:lstStyle/>
                    <a:p>
                      <a:r>
                        <a:rPr lang="en-US" dirty="0" smtClean="0"/>
                        <a:t>30 </a:t>
                      </a:r>
                      <a:r>
                        <a:rPr lang="en-US" dirty="0" err="1" smtClean="0"/>
                        <a:t>readm</a:t>
                      </a:r>
                      <a:r>
                        <a:rPr lang="en-US" dirty="0" smtClean="0"/>
                        <a:t> Hip/Knee</a:t>
                      </a:r>
                      <a:endParaRPr lang="en-US" dirty="0"/>
                    </a:p>
                  </a:txBody>
                  <a:tcPr/>
                </a:tc>
                <a:tc>
                  <a:txBody>
                    <a:bodyPr/>
                    <a:lstStyle/>
                    <a:p>
                      <a:r>
                        <a:rPr lang="en-US" dirty="0" smtClean="0"/>
                        <a:t>342</a:t>
                      </a:r>
                      <a:endParaRPr lang="en-US" dirty="0"/>
                    </a:p>
                  </a:txBody>
                  <a:tcPr/>
                </a:tc>
                <a:tc>
                  <a:txBody>
                    <a:bodyPr/>
                    <a:lstStyle/>
                    <a:p>
                      <a:r>
                        <a:rPr lang="en-US" dirty="0" smtClean="0"/>
                        <a:t>20</a:t>
                      </a:r>
                      <a:endParaRPr lang="en-US" dirty="0"/>
                    </a:p>
                  </a:txBody>
                  <a:tcPr/>
                </a:tc>
                <a:tc>
                  <a:txBody>
                    <a:bodyPr/>
                    <a:lstStyle/>
                    <a:p>
                      <a:r>
                        <a:rPr lang="en-US" dirty="0" smtClean="0"/>
                        <a:t>1.1004</a:t>
                      </a:r>
                      <a:endParaRPr lang="en-US" dirty="0"/>
                    </a:p>
                  </a:txBody>
                  <a:tcPr/>
                </a:tc>
              </a:tr>
              <a:tr h="370840">
                <a:tc>
                  <a:txBody>
                    <a:bodyPr/>
                    <a:lstStyle/>
                    <a:p>
                      <a:r>
                        <a:rPr lang="en-US" dirty="0" smtClean="0"/>
                        <a:t>30 </a:t>
                      </a:r>
                      <a:r>
                        <a:rPr lang="en-US" dirty="0" err="1" smtClean="0"/>
                        <a:t>readm</a:t>
                      </a:r>
                      <a:r>
                        <a:rPr lang="en-US" dirty="0" smtClean="0"/>
                        <a:t> PNA</a:t>
                      </a:r>
                      <a:endParaRPr lang="en-US" dirty="0"/>
                    </a:p>
                  </a:txBody>
                  <a:tcPr/>
                </a:tc>
                <a:tc>
                  <a:txBody>
                    <a:bodyPr/>
                    <a:lstStyle/>
                    <a:p>
                      <a:r>
                        <a:rPr lang="en-US" dirty="0" smtClean="0"/>
                        <a:t>656</a:t>
                      </a:r>
                      <a:endParaRPr lang="en-US" dirty="0"/>
                    </a:p>
                  </a:txBody>
                  <a:tcPr/>
                </a:tc>
                <a:tc>
                  <a:txBody>
                    <a:bodyPr/>
                    <a:lstStyle/>
                    <a:p>
                      <a:r>
                        <a:rPr lang="en-US" dirty="0" smtClean="0"/>
                        <a:t>120</a:t>
                      </a:r>
                      <a:endParaRPr lang="en-US" dirty="0"/>
                    </a:p>
                  </a:txBody>
                  <a:tcPr/>
                </a:tc>
                <a:tc>
                  <a:txBody>
                    <a:bodyPr/>
                    <a:lstStyle/>
                    <a:p>
                      <a:r>
                        <a:rPr lang="en-US" dirty="0" smtClean="0"/>
                        <a:t>1.0855</a:t>
                      </a:r>
                    </a:p>
                  </a:txBody>
                  <a:tcPr/>
                </a:tc>
              </a:tr>
            </a:tbl>
          </a:graphicData>
        </a:graphic>
      </p:graphicFrame>
      <p:sp>
        <p:nvSpPr>
          <p:cNvPr id="7" name="TextBox 6"/>
          <p:cNvSpPr txBox="1"/>
          <p:nvPr/>
        </p:nvSpPr>
        <p:spPr>
          <a:xfrm>
            <a:off x="677334" y="5686425"/>
            <a:ext cx="8596668" cy="646331"/>
          </a:xfrm>
          <a:prstGeom prst="rect">
            <a:avLst/>
          </a:prstGeom>
          <a:noFill/>
        </p:spPr>
        <p:txBody>
          <a:bodyPr wrap="square" rtlCol="0">
            <a:spAutoFit/>
          </a:bodyPr>
          <a:lstStyle/>
          <a:p>
            <a:r>
              <a:rPr lang="en-US" dirty="0" smtClean="0"/>
              <a:t>CMS publishes the payment adjustment percentages for all hospitals each year in August.  Hospitals with &lt;25 eligible discharges for any measure will not use ERR.</a:t>
            </a:r>
            <a:endParaRPr lang="en-US" dirty="0"/>
          </a:p>
        </p:txBody>
      </p:sp>
    </p:spTree>
    <p:extLst>
      <p:ext uri="{BB962C8B-B14F-4D97-AF65-F5344CB8AC3E}">
        <p14:creationId xmlns:p14="http://schemas.microsoft.com/office/powerpoint/2010/main" val="3365553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7175"/>
            <a:ext cx="8596668" cy="1028700"/>
          </a:xfrm>
        </p:spPr>
        <p:txBody>
          <a:bodyPr>
            <a:normAutofit fontScale="90000"/>
          </a:bodyPr>
          <a:lstStyle/>
          <a:p>
            <a:r>
              <a:rPr lang="en-US" dirty="0"/>
              <a:t>Hospital Readmission Reduction Program (HRRP)</a:t>
            </a:r>
          </a:p>
        </p:txBody>
      </p:sp>
      <p:sp>
        <p:nvSpPr>
          <p:cNvPr id="3" name="Content Placeholder 2"/>
          <p:cNvSpPr>
            <a:spLocks noGrp="1"/>
          </p:cNvSpPr>
          <p:nvPr>
            <p:ph idx="1"/>
          </p:nvPr>
        </p:nvSpPr>
        <p:spPr>
          <a:xfrm>
            <a:off x="677334" y="1550990"/>
            <a:ext cx="8596668" cy="3419476"/>
          </a:xfrm>
        </p:spPr>
        <p:txBody>
          <a:bodyPr>
            <a:normAutofit/>
          </a:bodyPr>
          <a:lstStyle/>
          <a:p>
            <a:r>
              <a:rPr lang="en-US" dirty="0" smtClean="0"/>
              <a:t>The 30 day risk standardized readmission measures include:</a:t>
            </a:r>
          </a:p>
          <a:p>
            <a:pPr lvl="1"/>
            <a:r>
              <a:rPr lang="en-US" sz="1800" dirty="0" smtClean="0"/>
              <a:t>All-cause unplanned readmissions that happen within 30 days of discharge from the initial (index) admission</a:t>
            </a:r>
          </a:p>
          <a:p>
            <a:pPr lvl="1"/>
            <a:r>
              <a:rPr lang="en-US" sz="1800" dirty="0" smtClean="0"/>
              <a:t>Patients who are readmitted to the same hospital or another applicable acute care hospital for any reason, no matter what the principle diagnosis was.</a:t>
            </a:r>
          </a:p>
          <a:p>
            <a:pPr lvl="1"/>
            <a:r>
              <a:rPr lang="en-US" sz="1800" dirty="0" smtClean="0"/>
              <a:t>Exclusions</a:t>
            </a:r>
            <a:r>
              <a:rPr lang="en-US" sz="1800" dirty="0" smtClean="0"/>
              <a:t>:  death, transfer patients, admissions with 0 days to subsequent hospitalization, </a:t>
            </a:r>
            <a:r>
              <a:rPr lang="en-US" sz="1800" dirty="0" smtClean="0"/>
              <a:t>AMA.</a:t>
            </a:r>
          </a:p>
          <a:p>
            <a:pPr lvl="1"/>
            <a:r>
              <a:rPr lang="en-US" sz="1800" dirty="0" smtClean="0"/>
              <a:t>Risk </a:t>
            </a:r>
            <a:r>
              <a:rPr lang="en-US" sz="1800" dirty="0" smtClean="0"/>
              <a:t>adjustment:  age, sex, HCC comorbidities and socioeconomic </a:t>
            </a:r>
            <a:r>
              <a:rPr lang="en-US" sz="1800" dirty="0" smtClean="0"/>
              <a:t>demographic</a:t>
            </a:r>
          </a:p>
          <a:p>
            <a:pPr marL="457200" lvl="1" indent="0">
              <a:buNone/>
            </a:pPr>
            <a:endParaRPr lang="en-US" sz="1600" dirty="0"/>
          </a:p>
        </p:txBody>
      </p:sp>
      <p:sp>
        <p:nvSpPr>
          <p:cNvPr id="4" name="TextBox 3"/>
          <p:cNvSpPr txBox="1"/>
          <p:nvPr/>
        </p:nvSpPr>
        <p:spPr>
          <a:xfrm>
            <a:off x="1019176" y="4970466"/>
            <a:ext cx="8696324" cy="1200329"/>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hlinkClick r:id="rId2"/>
              </a:rPr>
              <a:t>https://</a:t>
            </a:r>
            <a:r>
              <a:rPr lang="en-US" b="1" dirty="0" smtClean="0">
                <a:effectLst>
                  <a:outerShdw blurRad="38100" dist="38100" dir="2700000" algn="tl">
                    <a:srgbClr val="000000">
                      <a:alpha val="43137"/>
                    </a:srgbClr>
                  </a:outerShdw>
                </a:effectLst>
                <a:hlinkClick r:id="rId2"/>
              </a:rPr>
              <a:t>www.cms.gov/Medicare/Quality-Initiatives-Patient-Assessment-Instruments/HomeHealthQualityInits/Downloads/PPR_Risk_Adjustment_Methodology_07DEC2016-508-v3.pdf</a:t>
            </a:r>
            <a:endParaRPr lang="en-US" b="1" dirty="0" smtClean="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692921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Readmission Reduction Program (HRRP)</a:t>
            </a:r>
          </a:p>
        </p:txBody>
      </p:sp>
      <p:sp>
        <p:nvSpPr>
          <p:cNvPr id="3" name="Content Placeholder 2"/>
          <p:cNvSpPr>
            <a:spLocks noGrp="1"/>
          </p:cNvSpPr>
          <p:nvPr>
            <p:ph idx="1"/>
          </p:nvPr>
        </p:nvSpPr>
        <p:spPr/>
        <p:txBody>
          <a:bodyPr/>
          <a:lstStyle/>
          <a:p>
            <a:r>
              <a:rPr lang="en-US" dirty="0" smtClean="0"/>
              <a:t>Risk adjustment is driven by secondary diagnoses</a:t>
            </a:r>
          </a:p>
          <a:p>
            <a:r>
              <a:rPr lang="en-US" dirty="0" smtClean="0"/>
              <a:t>Acuity of the coded condition</a:t>
            </a:r>
          </a:p>
          <a:p>
            <a:r>
              <a:rPr lang="en-US" dirty="0" smtClean="0"/>
              <a:t>Specificity of the coded condition</a:t>
            </a:r>
          </a:p>
          <a:p>
            <a:r>
              <a:rPr lang="en-US" dirty="0" smtClean="0"/>
              <a:t>Sequelae of the coded condition</a:t>
            </a:r>
          </a:p>
          <a:p>
            <a:r>
              <a:rPr lang="en-US" dirty="0" smtClean="0"/>
              <a:t>Manifestations of the coded condition</a:t>
            </a:r>
          </a:p>
          <a:p>
            <a:r>
              <a:rPr lang="en-US" dirty="0" smtClean="0"/>
              <a:t>Accurate capture of secondary diagnoses that impact risk adjustment will impact the readmission ratio</a:t>
            </a:r>
          </a:p>
          <a:p>
            <a:r>
              <a:rPr lang="en-US" dirty="0" smtClean="0"/>
              <a:t>Moving the physician from focusing on the consequence of documenting a complication to focusing on accurately describing the patient’s severity of illness and risk of mortality that impacted the patient outcome</a:t>
            </a:r>
          </a:p>
          <a:p>
            <a:endParaRPr lang="en-US" dirty="0" smtClean="0"/>
          </a:p>
        </p:txBody>
      </p:sp>
    </p:spTree>
    <p:extLst>
      <p:ext uri="{BB962C8B-B14F-4D97-AF65-F5344CB8AC3E}">
        <p14:creationId xmlns:p14="http://schemas.microsoft.com/office/powerpoint/2010/main" val="3891977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150"/>
          </a:xfrm>
        </p:spPr>
        <p:txBody>
          <a:bodyPr/>
          <a:lstStyle/>
          <a:p>
            <a:r>
              <a:rPr lang="en-US" dirty="0"/>
              <a:t>30 Day Mortality</a:t>
            </a:r>
          </a:p>
        </p:txBody>
      </p:sp>
      <p:sp>
        <p:nvSpPr>
          <p:cNvPr id="3" name="Content Placeholder 2"/>
          <p:cNvSpPr>
            <a:spLocks noGrp="1"/>
          </p:cNvSpPr>
          <p:nvPr>
            <p:ph idx="1"/>
          </p:nvPr>
        </p:nvSpPr>
        <p:spPr>
          <a:xfrm>
            <a:off x="677334" y="1343025"/>
            <a:ext cx="8596668" cy="4286249"/>
          </a:xfrm>
        </p:spPr>
        <p:txBody>
          <a:bodyPr/>
          <a:lstStyle/>
          <a:p>
            <a:endParaRPr lang="en-US" dirty="0" smtClean="0"/>
          </a:p>
          <a:p>
            <a:r>
              <a:rPr lang="en-US" sz="2400" dirty="0" smtClean="0"/>
              <a:t>Deaths from any cause within 30 days of a hospital admission for measured conditions</a:t>
            </a:r>
          </a:p>
          <a:p>
            <a:r>
              <a:rPr lang="en-US" sz="2400" dirty="0" smtClean="0"/>
              <a:t>Deaths are risk adjusted (POA) (Palliative POA)</a:t>
            </a:r>
          </a:p>
          <a:p>
            <a:r>
              <a:rPr lang="en-US" sz="2400" dirty="0" smtClean="0"/>
              <a:t>Facility is compared to national mortality rates (worst </a:t>
            </a:r>
            <a:r>
              <a:rPr lang="en-US" sz="2400" dirty="0" smtClean="0"/>
              <a:t>quartile gets the penalty)</a:t>
            </a:r>
            <a:endParaRPr lang="en-US" sz="2400" dirty="0" smtClean="0"/>
          </a:p>
          <a:p>
            <a:r>
              <a:rPr lang="en-US" sz="2400" dirty="0" smtClean="0"/>
              <a:t>Conditions that are included in the 30 day mortality measure:</a:t>
            </a:r>
          </a:p>
          <a:p>
            <a:pPr marL="0" indent="0">
              <a:buNone/>
            </a:pPr>
            <a:r>
              <a:rPr lang="en-US" sz="2400" dirty="0"/>
              <a:t>	</a:t>
            </a:r>
            <a:r>
              <a:rPr lang="en-US" sz="2400" dirty="0" smtClean="0"/>
              <a:t>COPD, AMI, HF, PNA, CVA and CABG*</a:t>
            </a:r>
          </a:p>
          <a:p>
            <a:pPr marL="0" indent="0">
              <a:buNone/>
            </a:pPr>
            <a:endParaRPr lang="en-US" sz="2400" dirty="0"/>
          </a:p>
        </p:txBody>
      </p:sp>
      <p:sp>
        <p:nvSpPr>
          <p:cNvPr id="4" name="TextBox 3"/>
          <p:cNvSpPr txBox="1"/>
          <p:nvPr/>
        </p:nvSpPr>
        <p:spPr>
          <a:xfrm>
            <a:off x="876301" y="5829300"/>
            <a:ext cx="8734424" cy="369332"/>
          </a:xfrm>
          <a:prstGeom prst="rect">
            <a:avLst/>
          </a:prstGeom>
          <a:noFill/>
        </p:spPr>
        <p:txBody>
          <a:bodyPr wrap="square" rtlCol="0">
            <a:spAutoFit/>
          </a:bodyPr>
          <a:lstStyle/>
          <a:p>
            <a:r>
              <a:rPr lang="en-US" dirty="0" smtClean="0"/>
              <a:t>*Sepsis mortality is a separate measure</a:t>
            </a:r>
            <a:endParaRPr lang="en-US" dirty="0"/>
          </a:p>
        </p:txBody>
      </p:sp>
    </p:spTree>
    <p:extLst>
      <p:ext uri="{BB962C8B-B14F-4D97-AF65-F5344CB8AC3E}">
        <p14:creationId xmlns:p14="http://schemas.microsoft.com/office/powerpoint/2010/main" val="810219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9625"/>
          </a:xfrm>
        </p:spPr>
        <p:txBody>
          <a:bodyPr/>
          <a:lstStyle/>
          <a:p>
            <a:r>
              <a:rPr lang="en-US" dirty="0" smtClean="0"/>
              <a:t>30 Day Mortality</a:t>
            </a:r>
            <a:endParaRPr lang="en-US" dirty="0"/>
          </a:p>
        </p:txBody>
      </p:sp>
      <p:sp>
        <p:nvSpPr>
          <p:cNvPr id="3" name="Content Placeholder 2"/>
          <p:cNvSpPr>
            <a:spLocks noGrp="1"/>
          </p:cNvSpPr>
          <p:nvPr>
            <p:ph idx="1"/>
          </p:nvPr>
        </p:nvSpPr>
        <p:spPr>
          <a:xfrm>
            <a:off x="677334" y="1352551"/>
            <a:ext cx="8596668" cy="5095874"/>
          </a:xfrm>
        </p:spPr>
        <p:txBody>
          <a:bodyPr>
            <a:normAutofit/>
          </a:bodyPr>
          <a:lstStyle/>
          <a:p>
            <a:pPr marL="0" indent="0">
              <a:buNone/>
            </a:pPr>
            <a:r>
              <a:rPr lang="en-US" sz="2400" b="1" dirty="0"/>
              <a:t>Mortality Scoring Methodologies</a:t>
            </a:r>
          </a:p>
          <a:p>
            <a:r>
              <a:rPr lang="en-US" sz="2400" dirty="0"/>
              <a:t>1. HSMR2 (Hospital Standardized Mortality Ratio v2)</a:t>
            </a:r>
          </a:p>
          <a:p>
            <a:r>
              <a:rPr lang="en-US" sz="2400" dirty="0"/>
              <a:t>2. ACA (Acute Care Admission Mortality Ratio)</a:t>
            </a:r>
          </a:p>
          <a:p>
            <a:r>
              <a:rPr lang="en-US" sz="2400" dirty="0"/>
              <a:t>3. UHC (University Hospital Consortium)</a:t>
            </a:r>
          </a:p>
          <a:p>
            <a:r>
              <a:rPr lang="en-US" sz="2400" dirty="0"/>
              <a:t>4. APACHE (Acute Physiology, Age and Chronic Health</a:t>
            </a:r>
          </a:p>
          <a:p>
            <a:r>
              <a:rPr lang="en-US" sz="2400" dirty="0"/>
              <a:t>Evaluation Systems)</a:t>
            </a:r>
          </a:p>
          <a:p>
            <a:r>
              <a:rPr lang="en-US" sz="2400" dirty="0"/>
              <a:t>5. SAPS (Simplified Acute Physiology Score)</a:t>
            </a:r>
          </a:p>
          <a:p>
            <a:r>
              <a:rPr lang="en-US" sz="2400" dirty="0"/>
              <a:t>6. MPM (Mortality Prediction Models)</a:t>
            </a:r>
          </a:p>
          <a:p>
            <a:r>
              <a:rPr lang="en-US" sz="2400" dirty="0"/>
              <a:t>7. POSSUM (Physiological and Operative Severity Score</a:t>
            </a:r>
          </a:p>
          <a:p>
            <a:pPr marL="0" indent="0">
              <a:buNone/>
            </a:pPr>
            <a:r>
              <a:rPr lang="en-US" sz="2400" dirty="0" smtClean="0"/>
              <a:t>        for </a:t>
            </a:r>
            <a:r>
              <a:rPr lang="en-US" sz="2400" dirty="0"/>
              <a:t>the enumeration of Mortality and Morbidity)</a:t>
            </a:r>
            <a:endParaRPr lang="en-US" sz="2400" dirty="0"/>
          </a:p>
        </p:txBody>
      </p:sp>
    </p:spTree>
    <p:extLst>
      <p:ext uri="{BB962C8B-B14F-4D97-AF65-F5344CB8AC3E}">
        <p14:creationId xmlns:p14="http://schemas.microsoft.com/office/powerpoint/2010/main" val="3159735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559" y="133350"/>
            <a:ext cx="8596668" cy="847725"/>
          </a:xfrm>
        </p:spPr>
        <p:txBody>
          <a:bodyPr/>
          <a:lstStyle/>
          <a:p>
            <a:r>
              <a:rPr lang="en-US" dirty="0" smtClean="0"/>
              <a:t>30 Day Mortality</a:t>
            </a:r>
            <a:endParaRPr lang="en-US" dirty="0"/>
          </a:p>
        </p:txBody>
      </p:sp>
      <p:sp>
        <p:nvSpPr>
          <p:cNvPr id="3" name="Content Placeholder 2"/>
          <p:cNvSpPr>
            <a:spLocks noGrp="1"/>
          </p:cNvSpPr>
          <p:nvPr>
            <p:ph idx="1"/>
          </p:nvPr>
        </p:nvSpPr>
        <p:spPr>
          <a:xfrm>
            <a:off x="572559" y="981076"/>
            <a:ext cx="8596668" cy="5724524"/>
          </a:xfrm>
        </p:spPr>
        <p:txBody>
          <a:bodyPr>
            <a:normAutofit fontScale="92500" lnSpcReduction="20000"/>
          </a:bodyPr>
          <a:lstStyle/>
          <a:p>
            <a:pPr marL="0" indent="0">
              <a:buNone/>
            </a:pPr>
            <a:r>
              <a:rPr lang="en-US" dirty="0"/>
              <a:t>10 most weighted variables for </a:t>
            </a:r>
            <a:r>
              <a:rPr lang="en-US" dirty="0" err="1"/>
              <a:t>Vizient</a:t>
            </a:r>
            <a:endParaRPr lang="en-US" dirty="0"/>
          </a:p>
          <a:p>
            <a:r>
              <a:rPr lang="en-US" dirty="0"/>
              <a:t>1.  Ventilator POA (+/-2 days from admission date)</a:t>
            </a:r>
          </a:p>
          <a:p>
            <a:r>
              <a:rPr lang="en-US" dirty="0"/>
              <a:t>2.  Shock</a:t>
            </a:r>
          </a:p>
          <a:p>
            <a:r>
              <a:rPr lang="en-US" dirty="0">
                <a:solidFill>
                  <a:srgbClr val="FF0000"/>
                </a:solidFill>
              </a:rPr>
              <a:t>3.  DNR (anytime during admission)</a:t>
            </a:r>
          </a:p>
          <a:p>
            <a:r>
              <a:rPr lang="en-US" dirty="0"/>
              <a:t>4.  Malnutrition (secondary diagnosis)	</a:t>
            </a:r>
          </a:p>
          <a:p>
            <a:r>
              <a:rPr lang="en-US" dirty="0"/>
              <a:t>5.  CC Metastatic Cancer (secondary diagnosis)</a:t>
            </a:r>
          </a:p>
          <a:p>
            <a:r>
              <a:rPr lang="en-US" dirty="0"/>
              <a:t>6.  Respiratory Failure	</a:t>
            </a:r>
          </a:p>
          <a:p>
            <a:r>
              <a:rPr lang="en-US" dirty="0">
                <a:solidFill>
                  <a:srgbClr val="FF0000"/>
                </a:solidFill>
              </a:rPr>
              <a:t>7.  CC Fluid and Electrolyte disorder</a:t>
            </a:r>
            <a:r>
              <a:rPr lang="en-US" dirty="0"/>
              <a:t>	</a:t>
            </a:r>
          </a:p>
          <a:p>
            <a:r>
              <a:rPr lang="en-US" dirty="0"/>
              <a:t>8.  Severe brain/spinal disorder</a:t>
            </a:r>
          </a:p>
          <a:p>
            <a:r>
              <a:rPr lang="en-US" dirty="0"/>
              <a:t>9.  Coagulopathy	</a:t>
            </a:r>
          </a:p>
          <a:p>
            <a:r>
              <a:rPr lang="en-US" dirty="0">
                <a:solidFill>
                  <a:srgbClr val="FF0000"/>
                </a:solidFill>
              </a:rPr>
              <a:t>10.  Admission source</a:t>
            </a:r>
          </a:p>
          <a:p>
            <a:pPr marL="0" indent="0">
              <a:buNone/>
            </a:pPr>
            <a:r>
              <a:rPr lang="en-US" dirty="0"/>
              <a:t>	</a:t>
            </a:r>
            <a:r>
              <a:rPr lang="en-US" dirty="0" smtClean="0"/>
              <a:t>Transfer </a:t>
            </a:r>
            <a:r>
              <a:rPr lang="en-US" dirty="0"/>
              <a:t>from another facility</a:t>
            </a:r>
          </a:p>
          <a:p>
            <a:pPr marL="0" indent="0">
              <a:buNone/>
            </a:pPr>
            <a:r>
              <a:rPr lang="en-US" dirty="0"/>
              <a:t>	</a:t>
            </a:r>
            <a:r>
              <a:rPr lang="en-US" dirty="0" smtClean="0"/>
              <a:t>Transfer </a:t>
            </a:r>
            <a:r>
              <a:rPr lang="en-US" dirty="0"/>
              <a:t>from a skilled nursing home</a:t>
            </a:r>
          </a:p>
          <a:p>
            <a:pPr marL="0" indent="0">
              <a:buNone/>
            </a:pPr>
            <a:r>
              <a:rPr lang="en-US" dirty="0"/>
              <a:t>	</a:t>
            </a:r>
            <a:r>
              <a:rPr lang="en-US" dirty="0" smtClean="0"/>
              <a:t>Transfer </a:t>
            </a:r>
            <a:r>
              <a:rPr lang="en-US" dirty="0"/>
              <a:t>from an intermediate care facility*</a:t>
            </a:r>
          </a:p>
          <a:p>
            <a:pPr marL="0" indent="0">
              <a:buNone/>
            </a:pPr>
            <a:r>
              <a:rPr lang="en-US" dirty="0"/>
              <a:t>	</a:t>
            </a:r>
            <a:r>
              <a:rPr lang="en-US" dirty="0" smtClean="0"/>
              <a:t>Transfer </a:t>
            </a:r>
            <a:r>
              <a:rPr lang="en-US" dirty="0"/>
              <a:t>from critical access hospital (rural hospital)</a:t>
            </a:r>
          </a:p>
          <a:p>
            <a:pPr marL="0" indent="0">
              <a:buNone/>
            </a:pPr>
            <a:r>
              <a:rPr lang="en-US" dirty="0"/>
              <a:t>	</a:t>
            </a:r>
            <a:r>
              <a:rPr lang="en-US" dirty="0" smtClean="0"/>
              <a:t>Transfer </a:t>
            </a:r>
            <a:r>
              <a:rPr lang="en-US" dirty="0"/>
              <a:t>from Hospice</a:t>
            </a:r>
          </a:p>
          <a:p>
            <a:r>
              <a:rPr lang="en-US" dirty="0"/>
              <a:t>Patient </a:t>
            </a:r>
            <a:r>
              <a:rPr lang="en-US" u="sng" dirty="0"/>
              <a:t>&gt;</a:t>
            </a:r>
            <a:r>
              <a:rPr lang="en-US" dirty="0"/>
              <a:t> 85 years of age</a:t>
            </a:r>
          </a:p>
          <a:p>
            <a:pPr marL="0" indent="0">
              <a:buNone/>
            </a:pPr>
            <a:endParaRPr lang="en-US" dirty="0"/>
          </a:p>
        </p:txBody>
      </p:sp>
    </p:spTree>
    <p:extLst>
      <p:ext uri="{BB962C8B-B14F-4D97-AF65-F5344CB8AC3E}">
        <p14:creationId xmlns:p14="http://schemas.microsoft.com/office/powerpoint/2010/main" val="6124331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8600"/>
            <a:ext cx="8596668" cy="838200"/>
          </a:xfrm>
        </p:spPr>
        <p:txBody>
          <a:bodyPr/>
          <a:lstStyle/>
          <a:p>
            <a:r>
              <a:rPr lang="en-US" dirty="0" smtClean="0"/>
              <a:t>Observed/Expected  (O/E)</a:t>
            </a:r>
            <a:endParaRPr lang="en-US" dirty="0"/>
          </a:p>
        </p:txBody>
      </p:sp>
      <p:sp>
        <p:nvSpPr>
          <p:cNvPr id="3" name="Content Placeholder 2"/>
          <p:cNvSpPr>
            <a:spLocks noGrp="1"/>
          </p:cNvSpPr>
          <p:nvPr>
            <p:ph idx="1"/>
          </p:nvPr>
        </p:nvSpPr>
        <p:spPr>
          <a:xfrm>
            <a:off x="753534" y="1150939"/>
            <a:ext cx="8596668" cy="5068886"/>
          </a:xfrm>
        </p:spPr>
        <p:txBody>
          <a:bodyPr/>
          <a:lstStyle/>
          <a:p>
            <a:r>
              <a:rPr lang="en-US" b="1" dirty="0"/>
              <a:t>Observed mortality.</a:t>
            </a:r>
            <a:r>
              <a:rPr lang="en-US" dirty="0"/>
              <a:t> The actual number of patients that died in the hospital each month. </a:t>
            </a:r>
            <a:endParaRPr lang="en-US" dirty="0" smtClean="0"/>
          </a:p>
          <a:p>
            <a:r>
              <a:rPr lang="en-US" b="1" dirty="0"/>
              <a:t>Expected mortality.</a:t>
            </a:r>
            <a:r>
              <a:rPr lang="en-US" dirty="0"/>
              <a:t> The expected average of hospitalized patient deaths with a particular illness or condition that are beyond the control of the medical center, such as age, gender and other medical </a:t>
            </a:r>
            <a:r>
              <a:rPr lang="en-US" dirty="0" smtClean="0"/>
              <a:t>problems</a:t>
            </a:r>
          </a:p>
          <a:p>
            <a:pPr marL="0" indent="0">
              <a:buNone/>
            </a:pPr>
            <a:endParaRPr lang="en-US" dirty="0"/>
          </a:p>
          <a:p>
            <a:r>
              <a:rPr lang="en-US" dirty="0"/>
              <a:t>The meaning of an O/E ratio depends on the score.</a:t>
            </a:r>
          </a:p>
          <a:p>
            <a:r>
              <a:rPr lang="en-US" b="1" dirty="0"/>
              <a:t>Equal to 1.5.</a:t>
            </a:r>
            <a:r>
              <a:rPr lang="en-US" dirty="0"/>
              <a:t> The hospital's mortality rate is higher than expected. </a:t>
            </a:r>
          </a:p>
          <a:p>
            <a:r>
              <a:rPr lang="en-US" b="1" dirty="0"/>
              <a:t>Equal to 1.0.</a:t>
            </a:r>
            <a:r>
              <a:rPr lang="en-US" dirty="0"/>
              <a:t> The hospital's mortality rate is equal to what is expected. </a:t>
            </a:r>
          </a:p>
          <a:p>
            <a:r>
              <a:rPr lang="en-US" b="1" dirty="0"/>
              <a:t>Equal to 0.75.</a:t>
            </a:r>
            <a:r>
              <a:rPr lang="en-US" dirty="0"/>
              <a:t> The hospital's mortality rate is 25 percent lower than expected. </a:t>
            </a:r>
          </a:p>
          <a:p>
            <a:r>
              <a:rPr lang="en-US" b="1" dirty="0"/>
              <a:t>Equal to 0.50.</a:t>
            </a:r>
            <a:r>
              <a:rPr lang="en-US" dirty="0"/>
              <a:t> The hospital's mortality rate is 50 percent lower than expected. </a:t>
            </a:r>
          </a:p>
          <a:p>
            <a:pPr marL="0" indent="0">
              <a:buNone/>
            </a:pPr>
            <a:endParaRPr lang="en-US" dirty="0"/>
          </a:p>
        </p:txBody>
      </p:sp>
    </p:spTree>
    <p:extLst>
      <p:ext uri="{BB962C8B-B14F-4D97-AF65-F5344CB8AC3E}">
        <p14:creationId xmlns:p14="http://schemas.microsoft.com/office/powerpoint/2010/main" val="2371129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3825"/>
            <a:ext cx="8596668" cy="609600"/>
          </a:xfrm>
        </p:spPr>
        <p:txBody>
          <a:bodyPr>
            <a:normAutofit fontScale="90000"/>
          </a:bodyPr>
          <a:lstStyle/>
          <a:p>
            <a:r>
              <a:rPr lang="en-US" dirty="0" smtClean="0"/>
              <a:t>Observed/Expected (O/E)</a:t>
            </a:r>
            <a:endParaRPr lang="en-US" dirty="0"/>
          </a:p>
        </p:txBody>
      </p:sp>
      <p:sp>
        <p:nvSpPr>
          <p:cNvPr id="3" name="Content Placeholder 2"/>
          <p:cNvSpPr>
            <a:spLocks noGrp="1"/>
          </p:cNvSpPr>
          <p:nvPr>
            <p:ph idx="1"/>
          </p:nvPr>
        </p:nvSpPr>
        <p:spPr>
          <a:xfrm>
            <a:off x="677334" y="885825"/>
            <a:ext cx="8596668" cy="5705475"/>
          </a:xfrm>
        </p:spPr>
        <p:txBody>
          <a:bodyPr>
            <a:normAutofit fontScale="92500" lnSpcReduction="20000"/>
          </a:bodyPr>
          <a:lstStyle/>
          <a:p>
            <a:pPr marL="0" indent="0">
              <a:buNone/>
            </a:pPr>
            <a:r>
              <a:rPr lang="en-US" b="1" dirty="0"/>
              <a:t>Inpatient Quality Indicator 12: Coronary </a:t>
            </a:r>
            <a:r>
              <a:rPr lang="en-US" b="1" dirty="0" smtClean="0"/>
              <a:t>Artery Bypass </a:t>
            </a:r>
            <a:r>
              <a:rPr lang="en-US" b="1" dirty="0"/>
              <a:t>Graft (CABG) Mortality Rate</a:t>
            </a:r>
          </a:p>
          <a:p>
            <a:pPr marL="0" indent="0">
              <a:buNone/>
            </a:pPr>
            <a:r>
              <a:rPr lang="en-US" dirty="0" smtClean="0"/>
              <a:t> </a:t>
            </a:r>
            <a:r>
              <a:rPr lang="en-US" dirty="0"/>
              <a:t>Description:</a:t>
            </a:r>
          </a:p>
          <a:p>
            <a:r>
              <a:rPr lang="en-US" dirty="0"/>
              <a:t> </a:t>
            </a:r>
            <a:r>
              <a:rPr lang="en-US" dirty="0" smtClean="0"/>
              <a:t> </a:t>
            </a:r>
            <a:r>
              <a:rPr lang="en-US" dirty="0"/>
              <a:t>In‐hospital deaths per 1,000 discharges with coronary artery bypass graft</a:t>
            </a:r>
          </a:p>
          <a:p>
            <a:pPr marL="0" indent="0">
              <a:buNone/>
            </a:pPr>
            <a:r>
              <a:rPr lang="en-US" dirty="0" smtClean="0"/>
              <a:t>       (</a:t>
            </a:r>
            <a:r>
              <a:rPr lang="en-US" dirty="0"/>
              <a:t>CABG), ages 40 years and older. Excludes obstetric discharges and transfers to</a:t>
            </a:r>
          </a:p>
          <a:p>
            <a:pPr marL="0" indent="0">
              <a:buNone/>
            </a:pPr>
            <a:r>
              <a:rPr lang="en-US" dirty="0" smtClean="0"/>
              <a:t>        another </a:t>
            </a:r>
            <a:r>
              <a:rPr lang="en-US" dirty="0"/>
              <a:t>hospital</a:t>
            </a:r>
            <a:r>
              <a:rPr lang="en-US" dirty="0" smtClean="0"/>
              <a:t>.</a:t>
            </a:r>
          </a:p>
          <a:p>
            <a:r>
              <a:rPr lang="en-US" dirty="0" smtClean="0"/>
              <a:t> </a:t>
            </a:r>
            <a:r>
              <a:rPr lang="en-US" dirty="0"/>
              <a:t>Numerator</a:t>
            </a:r>
            <a:r>
              <a:rPr lang="en-US" dirty="0" smtClean="0"/>
              <a:t>:</a:t>
            </a:r>
          </a:p>
          <a:p>
            <a:pPr marL="0" indent="0">
              <a:buNone/>
            </a:pPr>
            <a:r>
              <a:rPr lang="en-US" dirty="0"/>
              <a:t> </a:t>
            </a:r>
            <a:r>
              <a:rPr lang="en-US" dirty="0" smtClean="0"/>
              <a:t>     </a:t>
            </a:r>
            <a:r>
              <a:rPr lang="en-US" dirty="0"/>
              <a:t>Number of deaths (DISP=20) among cases meeting the inclusion and </a:t>
            </a:r>
            <a:r>
              <a:rPr lang="en-US" dirty="0" smtClean="0"/>
              <a:t>exclusion</a:t>
            </a:r>
          </a:p>
          <a:p>
            <a:pPr marL="0" indent="0">
              <a:buNone/>
            </a:pPr>
            <a:r>
              <a:rPr lang="en-US" dirty="0"/>
              <a:t> </a:t>
            </a:r>
            <a:r>
              <a:rPr lang="en-US" dirty="0" smtClean="0"/>
              <a:t>     rules</a:t>
            </a:r>
            <a:r>
              <a:rPr lang="en-US" dirty="0"/>
              <a:t>.</a:t>
            </a:r>
          </a:p>
          <a:p>
            <a:r>
              <a:rPr lang="en-US" dirty="0" smtClean="0"/>
              <a:t> Denominator</a:t>
            </a:r>
            <a:r>
              <a:rPr lang="en-US" dirty="0"/>
              <a:t>:</a:t>
            </a:r>
          </a:p>
          <a:p>
            <a:pPr marL="0" indent="0">
              <a:buNone/>
            </a:pPr>
            <a:r>
              <a:rPr lang="en-US" dirty="0"/>
              <a:t> </a:t>
            </a:r>
            <a:r>
              <a:rPr lang="en-US" dirty="0" smtClean="0"/>
              <a:t>     </a:t>
            </a:r>
            <a:r>
              <a:rPr lang="en-US" dirty="0"/>
              <a:t>Discharges, for patients ages 40 years and older, with any‐listed ICD‐10‐PCS</a:t>
            </a:r>
          </a:p>
          <a:p>
            <a:pPr marL="0" indent="0">
              <a:buNone/>
            </a:pPr>
            <a:r>
              <a:rPr lang="en-US" dirty="0" smtClean="0"/>
              <a:t>      procedure </a:t>
            </a:r>
            <a:r>
              <a:rPr lang="en-US" dirty="0"/>
              <a:t>code for CABG.</a:t>
            </a:r>
          </a:p>
          <a:p>
            <a:r>
              <a:rPr lang="en-US" dirty="0" smtClean="0"/>
              <a:t>Exclusions:</a:t>
            </a:r>
          </a:p>
          <a:p>
            <a:pPr marL="0" indent="0">
              <a:buNone/>
            </a:pPr>
            <a:r>
              <a:rPr lang="en-US" dirty="0"/>
              <a:t> </a:t>
            </a:r>
            <a:r>
              <a:rPr lang="en-US" dirty="0" smtClean="0"/>
              <a:t>     </a:t>
            </a:r>
            <a:r>
              <a:rPr lang="en-US" dirty="0"/>
              <a:t>Transferring to another short‐term hospital (DISP=2).</a:t>
            </a:r>
          </a:p>
          <a:p>
            <a:pPr marL="0" indent="0">
              <a:buNone/>
            </a:pPr>
            <a:r>
              <a:rPr lang="en-US" dirty="0"/>
              <a:t> </a:t>
            </a:r>
            <a:r>
              <a:rPr lang="en-US" dirty="0" smtClean="0"/>
              <a:t>     </a:t>
            </a:r>
            <a:r>
              <a:rPr lang="en-US" dirty="0"/>
              <a:t>MDC 14 (pregnancy, childbirth, and puerperium).</a:t>
            </a:r>
          </a:p>
          <a:p>
            <a:pPr marL="0" indent="0">
              <a:buNone/>
            </a:pPr>
            <a:r>
              <a:rPr lang="en-US" dirty="0" smtClean="0"/>
              <a:t>      </a:t>
            </a:r>
            <a:r>
              <a:rPr lang="en-US" dirty="0"/>
              <a:t>With missing discharge disposition (DISP=missing), gender (SEX=missing), age</a:t>
            </a:r>
          </a:p>
          <a:p>
            <a:pPr marL="0" indent="0">
              <a:buNone/>
            </a:pPr>
            <a:r>
              <a:rPr lang="en-US" dirty="0" smtClean="0"/>
              <a:t>      (</a:t>
            </a:r>
            <a:r>
              <a:rPr lang="en-US" dirty="0"/>
              <a:t>AGE=missing), quarter (DQTR=missing), year (YEAR=missing) or principal</a:t>
            </a:r>
          </a:p>
          <a:p>
            <a:pPr marL="0" indent="0">
              <a:buNone/>
            </a:pPr>
            <a:r>
              <a:rPr lang="en-US" dirty="0" smtClean="0"/>
              <a:t>      diagnosis </a:t>
            </a:r>
            <a:r>
              <a:rPr lang="en-US" dirty="0"/>
              <a:t>(DX1=missing).</a:t>
            </a:r>
            <a:endParaRPr lang="en-US" dirty="0"/>
          </a:p>
        </p:txBody>
      </p:sp>
    </p:spTree>
    <p:extLst>
      <p:ext uri="{BB962C8B-B14F-4D97-AF65-F5344CB8AC3E}">
        <p14:creationId xmlns:p14="http://schemas.microsoft.com/office/powerpoint/2010/main" val="3758252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lstStyle/>
          <a:p>
            <a:r>
              <a:rPr lang="en-US" dirty="0" smtClean="0"/>
              <a:t>CDI Impact on Quality Initiatives</a:t>
            </a:r>
            <a:endParaRPr lang="en-US" dirty="0"/>
          </a:p>
        </p:txBody>
      </p:sp>
      <p:sp>
        <p:nvSpPr>
          <p:cNvPr id="3" name="Content Placeholder 2"/>
          <p:cNvSpPr>
            <a:spLocks noGrp="1"/>
          </p:cNvSpPr>
          <p:nvPr>
            <p:ph idx="1"/>
          </p:nvPr>
        </p:nvSpPr>
        <p:spPr>
          <a:xfrm>
            <a:off x="677334" y="1514475"/>
            <a:ext cx="8596668" cy="4526887"/>
          </a:xfrm>
        </p:spPr>
        <p:txBody>
          <a:bodyPr>
            <a:normAutofit/>
          </a:bodyPr>
          <a:lstStyle/>
          <a:p>
            <a:r>
              <a:rPr lang="en-US" sz="2800" dirty="0" smtClean="0"/>
              <a:t>Accurate and complete documentation</a:t>
            </a:r>
          </a:p>
          <a:p>
            <a:pPr marL="0" indent="0">
              <a:buNone/>
            </a:pPr>
            <a:endParaRPr lang="en-US" sz="2800" dirty="0" smtClean="0"/>
          </a:p>
          <a:p>
            <a:r>
              <a:rPr lang="en-US" sz="2800" dirty="0" smtClean="0"/>
              <a:t>Proper reimbursement for services</a:t>
            </a:r>
          </a:p>
          <a:p>
            <a:pPr marL="0" indent="0">
              <a:buNone/>
            </a:pPr>
            <a:endParaRPr lang="en-US" sz="2800" dirty="0" smtClean="0"/>
          </a:p>
          <a:p>
            <a:r>
              <a:rPr lang="en-US" sz="2800" dirty="0" smtClean="0"/>
              <a:t>Accurate quality scoring</a:t>
            </a:r>
          </a:p>
          <a:p>
            <a:pPr marL="0" indent="0">
              <a:buNone/>
            </a:pPr>
            <a:endParaRPr lang="en-US" sz="2800" dirty="0" smtClean="0"/>
          </a:p>
          <a:p>
            <a:r>
              <a:rPr lang="en-US" sz="2800" dirty="0" smtClean="0"/>
              <a:t>Full return of incentive payments</a:t>
            </a:r>
          </a:p>
          <a:p>
            <a:pPr marL="0" indent="0">
              <a:buNone/>
            </a:pPr>
            <a:endParaRPr lang="en-US" sz="3600" dirty="0" smtClean="0"/>
          </a:p>
          <a:p>
            <a:endParaRPr lang="en-US" dirty="0"/>
          </a:p>
        </p:txBody>
      </p:sp>
    </p:spTree>
    <p:extLst>
      <p:ext uri="{BB962C8B-B14F-4D97-AF65-F5344CB8AC3E}">
        <p14:creationId xmlns:p14="http://schemas.microsoft.com/office/powerpoint/2010/main" val="8947623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90600"/>
          </a:xfrm>
        </p:spPr>
        <p:txBody>
          <a:bodyPr/>
          <a:lstStyle/>
          <a:p>
            <a:r>
              <a:rPr lang="en-US" dirty="0" smtClean="0"/>
              <a:t>CDI Impact on Quality Initiatives</a:t>
            </a:r>
            <a:endParaRPr lang="en-US" dirty="0"/>
          </a:p>
        </p:txBody>
      </p:sp>
      <p:sp>
        <p:nvSpPr>
          <p:cNvPr id="3" name="Content Placeholder 2"/>
          <p:cNvSpPr>
            <a:spLocks noGrp="1"/>
          </p:cNvSpPr>
          <p:nvPr>
            <p:ph idx="1"/>
          </p:nvPr>
        </p:nvSpPr>
        <p:spPr>
          <a:xfrm>
            <a:off x="677334" y="1400175"/>
            <a:ext cx="8596668" cy="4641187"/>
          </a:xfrm>
        </p:spPr>
        <p:txBody>
          <a:bodyPr>
            <a:normAutofit/>
          </a:bodyPr>
          <a:lstStyle/>
          <a:p>
            <a:r>
              <a:rPr lang="en-US" sz="2400" dirty="0" smtClean="0"/>
              <a:t>Physician Education</a:t>
            </a:r>
          </a:p>
          <a:p>
            <a:pPr marL="0" indent="0">
              <a:buNone/>
            </a:pPr>
            <a:endParaRPr lang="en-US" sz="2400" dirty="0" smtClean="0"/>
          </a:p>
          <a:p>
            <a:r>
              <a:rPr lang="en-US" sz="2400" dirty="0" smtClean="0"/>
              <a:t>Effective use of queries</a:t>
            </a:r>
          </a:p>
          <a:p>
            <a:pPr marL="0" indent="0">
              <a:buNone/>
            </a:pPr>
            <a:endParaRPr lang="en-US" sz="2400" dirty="0" smtClean="0"/>
          </a:p>
          <a:p>
            <a:r>
              <a:rPr lang="en-US" sz="2400" dirty="0" smtClean="0"/>
              <a:t>POA status for documented conditions</a:t>
            </a:r>
          </a:p>
          <a:p>
            <a:pPr marL="0" indent="0">
              <a:buNone/>
            </a:pPr>
            <a:endParaRPr lang="en-US" sz="2400" dirty="0" smtClean="0"/>
          </a:p>
          <a:p>
            <a:r>
              <a:rPr lang="en-US" sz="2400" dirty="0" smtClean="0"/>
              <a:t>Full and complete documentation of secondary diagnoses that describe the individual patient’s severity of illness and risk of mortality</a:t>
            </a:r>
            <a:endParaRPr lang="en-US" sz="2400" dirty="0"/>
          </a:p>
        </p:txBody>
      </p:sp>
    </p:spTree>
    <p:extLst>
      <p:ext uri="{BB962C8B-B14F-4D97-AF65-F5344CB8AC3E}">
        <p14:creationId xmlns:p14="http://schemas.microsoft.com/office/powerpoint/2010/main" val="271315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5750"/>
            <a:ext cx="8596668" cy="742950"/>
          </a:xfrm>
        </p:spPr>
        <p:txBody>
          <a:bodyPr/>
          <a:lstStyle/>
          <a:p>
            <a:r>
              <a:rPr lang="en-US" dirty="0" smtClean="0"/>
              <a:t>Quality of Care Organizations</a:t>
            </a:r>
            <a:endParaRPr lang="en-US" dirty="0"/>
          </a:p>
        </p:txBody>
      </p:sp>
      <p:sp>
        <p:nvSpPr>
          <p:cNvPr id="3" name="Content Placeholder 2"/>
          <p:cNvSpPr>
            <a:spLocks noGrp="1"/>
          </p:cNvSpPr>
          <p:nvPr>
            <p:ph idx="1"/>
          </p:nvPr>
        </p:nvSpPr>
        <p:spPr>
          <a:xfrm>
            <a:off x="677334" y="1028700"/>
            <a:ext cx="8596668" cy="5095874"/>
          </a:xfrm>
        </p:spPr>
        <p:txBody>
          <a:bodyPr>
            <a:normAutofit fontScale="62500" lnSpcReduction="20000"/>
          </a:bodyPr>
          <a:lstStyle/>
          <a:p>
            <a:r>
              <a:rPr lang="en-US" b="1" dirty="0" smtClean="0">
                <a:hlinkClick r:id="rId2"/>
              </a:rPr>
              <a:t>Consumer </a:t>
            </a:r>
            <a:r>
              <a:rPr lang="en-US" b="1" dirty="0">
                <a:hlinkClick r:id="rId2"/>
              </a:rPr>
              <a:t>and Patient Health Information Section (CAPHIS) of the MLA</a:t>
            </a:r>
            <a:r>
              <a:rPr lang="en-US" dirty="0"/>
              <a:t/>
            </a:r>
            <a:br>
              <a:rPr lang="en-US" dirty="0"/>
            </a:br>
            <a:r>
              <a:rPr lang="en-US" dirty="0"/>
              <a:t>The Consumer and Patient Health Information Section (CAPHIS) of the Medical Library Association (MLA) evaluates medical websites based on credibility, sponsorship/authorship, content, audience, currency, disclosure, purpose, links, design, interactivity, and disclaimers. The website serves as a useful directory for specific research and educational needs.</a:t>
            </a:r>
          </a:p>
          <a:p>
            <a:r>
              <a:rPr lang="en-US" b="1" dirty="0">
                <a:hlinkClick r:id="rId3"/>
              </a:rPr>
              <a:t>Health Care For All’s Consumer Health Quality Council</a:t>
            </a:r>
            <a:r>
              <a:rPr lang="en-US" dirty="0"/>
              <a:t/>
            </a:r>
            <a:br>
              <a:rPr lang="en-US" dirty="0"/>
            </a:br>
            <a:r>
              <a:rPr lang="en-US" dirty="0"/>
              <a:t>The Consumer Health Quality Council is a coalition of Health Care For All, a Massachusetts consumer health advocacy organization. The Consumer Council empowers those impacted by health care quality issues to have a voice in our health care system, to engage fellow consumers to be active partners in their health care, and to advocate for high quality, safe, and accessible health care for all Massachusetts residents. Consumer Council members work on a variety of educational and advocacy initiatives and convene monthly to discuss health care quality issues. </a:t>
            </a:r>
          </a:p>
          <a:p>
            <a:r>
              <a:rPr lang="en-US" b="1" dirty="0">
                <a:hlinkClick r:id="rId4"/>
              </a:rPr>
              <a:t>Health Grades</a:t>
            </a:r>
            <a:r>
              <a:rPr lang="en-US" dirty="0"/>
              <a:t/>
            </a:r>
            <a:br>
              <a:rPr lang="en-US" dirty="0"/>
            </a:br>
            <a:r>
              <a:rPr lang="en-US" dirty="0" err="1"/>
              <a:t>HealthGrades</a:t>
            </a:r>
            <a:r>
              <a:rPr lang="en-US" dirty="0"/>
              <a:t> provides rated profiles for hospitals, nursing homes, physicians, consumers, corporations, and health plans. The website features two distinct search engines for hospitals and physicians.</a:t>
            </a:r>
          </a:p>
          <a:p>
            <a:r>
              <a:rPr lang="en-US" b="1" dirty="0" err="1">
                <a:hlinkClick r:id="rId5"/>
              </a:rPr>
              <a:t>LeapFrog</a:t>
            </a:r>
            <a:r>
              <a:rPr lang="en-US" b="1" dirty="0">
                <a:hlinkClick r:id="rId5"/>
              </a:rPr>
              <a:t> Group</a:t>
            </a:r>
            <a:r>
              <a:rPr lang="en-US" dirty="0"/>
              <a:t/>
            </a:r>
            <a:br>
              <a:rPr lang="en-US" dirty="0"/>
            </a:br>
            <a:r>
              <a:rPr lang="en-US" dirty="0"/>
              <a:t>The Leapfrog Group is a voluntary program that strives to enforce leaps and improvements in U.S. health care quality. Leapfrog calls attention to and rewards organizations who have exemplified such noteworthy behavior. Their website features specific content for consumers, members, hospitals, and data partners. </a:t>
            </a:r>
          </a:p>
          <a:p>
            <a:r>
              <a:rPr lang="en-US" b="1" dirty="0">
                <a:hlinkClick r:id="rId6"/>
              </a:rPr>
              <a:t>National Association for Healthcare Quality (NAHQ)</a:t>
            </a:r>
            <a:r>
              <a:rPr lang="en-US" dirty="0"/>
              <a:t/>
            </a:r>
            <a:br>
              <a:rPr lang="en-US" dirty="0"/>
            </a:br>
            <a:r>
              <a:rPr lang="en-US" dirty="0"/>
              <a:t>The National Association for Healthcare Quality (NAHQ) is an organization for health care professionals. Their website provides information on the Journal of Healthcare Quality as well as affiliated organizations and publications.</a:t>
            </a:r>
          </a:p>
          <a:p>
            <a:r>
              <a:rPr lang="en-US" b="1" dirty="0">
                <a:hlinkClick r:id="rId7"/>
              </a:rPr>
              <a:t>National Committee for Quality Assurance (NCQA)</a:t>
            </a:r>
            <a:r>
              <a:rPr lang="en-US" dirty="0"/>
              <a:t/>
            </a:r>
            <a:br>
              <a:rPr lang="en-US" dirty="0"/>
            </a:br>
            <a:r>
              <a:rPr lang="en-US" dirty="0"/>
              <a:t>The National Committee for Quality Assurance (NCQA) provides information on accreditation programs, publications, products, education, and events. The website also features articles on various health care topics. </a:t>
            </a:r>
          </a:p>
          <a:p>
            <a:r>
              <a:rPr lang="en-US" b="1" dirty="0">
                <a:hlinkClick r:id="rId8"/>
              </a:rPr>
              <a:t>National Quality Forum (NQF)</a:t>
            </a:r>
            <a:r>
              <a:rPr lang="en-US" dirty="0"/>
              <a:t/>
            </a:r>
            <a:br>
              <a:rPr lang="en-US" dirty="0"/>
            </a:br>
            <a:r>
              <a:rPr lang="en-US" dirty="0"/>
              <a:t>The National Quality Forum (NQF) is private, non-profit organization that measures national health care quality. Their website includes an area to browse healthcare topics, opportunities for members, and publications. </a:t>
            </a:r>
          </a:p>
          <a:p>
            <a:r>
              <a:rPr lang="en-US" b="1" dirty="0">
                <a:hlinkClick r:id="rId9"/>
              </a:rPr>
              <a:t>Premier Safety Institute, Inc.</a:t>
            </a:r>
            <a:r>
              <a:rPr lang="en-US" dirty="0"/>
              <a:t/>
            </a:r>
            <a:br>
              <a:rPr lang="en-US" dirty="0"/>
            </a:br>
            <a:r>
              <a:rPr lang="en-US" dirty="0"/>
              <a:t>The Premier Safety Institute, Inc., provides resources for both patients and health care professionals. Their website is designed to provide safety resources and tools to promote a safe health care delivery environment for patients, workers, and their communities. </a:t>
            </a:r>
          </a:p>
          <a:p>
            <a:endParaRPr lang="en-US" dirty="0"/>
          </a:p>
        </p:txBody>
      </p:sp>
      <p:sp>
        <p:nvSpPr>
          <p:cNvPr id="5" name="TextBox 4"/>
          <p:cNvSpPr txBox="1"/>
          <p:nvPr/>
        </p:nvSpPr>
        <p:spPr>
          <a:xfrm>
            <a:off x="876300" y="6324600"/>
            <a:ext cx="8191500" cy="369332"/>
          </a:xfrm>
          <a:prstGeom prst="rect">
            <a:avLst/>
          </a:prstGeom>
          <a:noFill/>
        </p:spPr>
        <p:txBody>
          <a:bodyPr wrap="square" rtlCol="0">
            <a:spAutoFit/>
          </a:bodyPr>
          <a:lstStyle/>
          <a:p>
            <a:r>
              <a:rPr lang="en-US" smtClean="0"/>
              <a:t>https://www.npsf.org/general/recommended_links.asp?</a:t>
            </a:r>
            <a:endParaRPr lang="en-US" dirty="0"/>
          </a:p>
        </p:txBody>
      </p:sp>
    </p:spTree>
    <p:extLst>
      <p:ext uri="{BB962C8B-B14F-4D97-AF65-F5344CB8AC3E}">
        <p14:creationId xmlns:p14="http://schemas.microsoft.com/office/powerpoint/2010/main" val="27928839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9" y="1057275"/>
            <a:ext cx="8596668" cy="2854325"/>
          </a:xfrm>
        </p:spPr>
        <p:txBody>
          <a:bodyPr/>
          <a:lstStyle/>
          <a:p>
            <a:pPr algn="ctr"/>
            <a:r>
              <a:rPr lang="en-US" dirty="0" smtClean="0"/>
              <a:t/>
            </a:r>
            <a:br>
              <a:rPr lang="en-US" dirty="0" smtClean="0"/>
            </a:br>
            <a:r>
              <a:rPr lang="en-US" dirty="0"/>
              <a:t/>
            </a:r>
            <a:br>
              <a:rPr lang="en-US" dirty="0"/>
            </a:br>
            <a:r>
              <a:rPr lang="en-US" sz="4400" dirty="0" smtClean="0"/>
              <a:t>Practice Questions</a:t>
            </a:r>
            <a:endParaRPr lang="en-US" sz="4400" dirty="0"/>
          </a:p>
        </p:txBody>
      </p:sp>
    </p:spTree>
    <p:extLst>
      <p:ext uri="{BB962C8B-B14F-4D97-AF65-F5344CB8AC3E}">
        <p14:creationId xmlns:p14="http://schemas.microsoft.com/office/powerpoint/2010/main" val="3299173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1</a:t>
            </a:r>
            <a:endParaRPr lang="en-US" dirty="0"/>
          </a:p>
        </p:txBody>
      </p:sp>
      <p:sp>
        <p:nvSpPr>
          <p:cNvPr id="3" name="Content Placeholder 2"/>
          <p:cNvSpPr>
            <a:spLocks noGrp="1"/>
          </p:cNvSpPr>
          <p:nvPr>
            <p:ph idx="1"/>
          </p:nvPr>
        </p:nvSpPr>
        <p:spPr>
          <a:xfrm>
            <a:off x="677334" y="2160590"/>
            <a:ext cx="8596668" cy="3144836"/>
          </a:xfrm>
        </p:spPr>
        <p:txBody>
          <a:bodyPr/>
          <a:lstStyle/>
          <a:p>
            <a:pPr marL="0" indent="0">
              <a:buNone/>
            </a:pPr>
            <a:r>
              <a:rPr lang="en-US" dirty="0" smtClean="0"/>
              <a:t>Which of the following is an example of a reportable hospital acquired condition (HAC) to CMS?</a:t>
            </a:r>
          </a:p>
          <a:p>
            <a:r>
              <a:rPr lang="en-US" dirty="0" smtClean="0"/>
              <a:t>A.  Fat embolism</a:t>
            </a:r>
          </a:p>
          <a:p>
            <a:r>
              <a:rPr lang="en-US" dirty="0" smtClean="0"/>
              <a:t>B.  IV infiltration</a:t>
            </a:r>
          </a:p>
          <a:p>
            <a:r>
              <a:rPr lang="en-US" dirty="0" smtClean="0"/>
              <a:t>C.  Pneumonia</a:t>
            </a:r>
          </a:p>
          <a:p>
            <a:r>
              <a:rPr lang="en-US" dirty="0" smtClean="0"/>
              <a:t>D.  Fractured metatarsal</a:t>
            </a:r>
            <a:endParaRPr lang="en-US" dirty="0"/>
          </a:p>
        </p:txBody>
      </p:sp>
      <p:sp>
        <p:nvSpPr>
          <p:cNvPr id="4" name="TextBox 3"/>
          <p:cNvSpPr txBox="1"/>
          <p:nvPr/>
        </p:nvSpPr>
        <p:spPr>
          <a:xfrm>
            <a:off x="533400" y="5419725"/>
            <a:ext cx="8283402" cy="1200329"/>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hlinkClick r:id="rId2"/>
              </a:rPr>
              <a:t>https://www.cms.gov/Medicare/Medicare-Fee-for-Service-Payment/HospitalAcqCond/icd10_hacs.html</a:t>
            </a:r>
            <a:endParaRPr lang="en-US" b="1" dirty="0" smtClean="0">
              <a:effectLst>
                <a:outerShdw blurRad="38100" dist="38100" dir="2700000" algn="tl">
                  <a:srgbClr val="000000">
                    <a:alpha val="43137"/>
                  </a:srgbClr>
                </a:outerShdw>
              </a:effectLst>
            </a:endParaRPr>
          </a:p>
          <a:p>
            <a:r>
              <a:rPr lang="en-US" dirty="0" smtClean="0"/>
              <a:t>Look at the Excel spreadsheet.  The HAC category populates along the bottom tabs.</a:t>
            </a:r>
            <a:endParaRPr lang="en-US" dirty="0"/>
          </a:p>
        </p:txBody>
      </p:sp>
    </p:spTree>
    <p:extLst>
      <p:ext uri="{BB962C8B-B14F-4D97-AF65-F5344CB8AC3E}">
        <p14:creationId xmlns:p14="http://schemas.microsoft.com/office/powerpoint/2010/main" val="31556979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2</a:t>
            </a:r>
            <a:endParaRPr lang="en-US" dirty="0"/>
          </a:p>
        </p:txBody>
      </p:sp>
      <p:sp>
        <p:nvSpPr>
          <p:cNvPr id="3" name="Content Placeholder 2"/>
          <p:cNvSpPr>
            <a:spLocks noGrp="1"/>
          </p:cNvSpPr>
          <p:nvPr>
            <p:ph idx="1"/>
          </p:nvPr>
        </p:nvSpPr>
        <p:spPr/>
        <p:txBody>
          <a:bodyPr/>
          <a:lstStyle/>
          <a:p>
            <a:pPr marL="0" indent="0">
              <a:buNone/>
            </a:pPr>
            <a:r>
              <a:rPr lang="en-US" dirty="0" smtClean="0"/>
              <a:t>Which of the following is an example of documentation that would meet the present on admission (POA) criteria for coding?</a:t>
            </a:r>
          </a:p>
          <a:p>
            <a:endParaRPr lang="en-US" dirty="0"/>
          </a:p>
          <a:p>
            <a:r>
              <a:rPr lang="en-US" dirty="0" smtClean="0"/>
              <a:t>A.  A diagnosis that is indicated in the history and physical and ruled out in the discharge summary</a:t>
            </a:r>
          </a:p>
          <a:p>
            <a:r>
              <a:rPr lang="en-US" dirty="0" smtClean="0"/>
              <a:t>B.  A diagnosis found in a previous medical record</a:t>
            </a:r>
          </a:p>
          <a:p>
            <a:r>
              <a:rPr lang="en-US" dirty="0" smtClean="0"/>
              <a:t>C.  A diagnosis that is listed as possible in the history and physical</a:t>
            </a:r>
          </a:p>
          <a:p>
            <a:r>
              <a:rPr lang="en-US" dirty="0" smtClean="0"/>
              <a:t>D.  An acute condition identified on the 3</a:t>
            </a:r>
            <a:r>
              <a:rPr lang="en-US" baseline="30000" dirty="0" smtClean="0"/>
              <a:t>rd</a:t>
            </a:r>
            <a:r>
              <a:rPr lang="en-US" dirty="0" smtClean="0"/>
              <a:t> day of admission</a:t>
            </a:r>
            <a:endParaRPr lang="en-US" dirty="0"/>
          </a:p>
        </p:txBody>
      </p:sp>
    </p:spTree>
    <p:extLst>
      <p:ext uri="{BB962C8B-B14F-4D97-AF65-F5344CB8AC3E}">
        <p14:creationId xmlns:p14="http://schemas.microsoft.com/office/powerpoint/2010/main" val="4952093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3</a:t>
            </a:r>
            <a:endParaRPr lang="en-US" dirty="0"/>
          </a:p>
        </p:txBody>
      </p:sp>
      <p:sp>
        <p:nvSpPr>
          <p:cNvPr id="3" name="Content Placeholder 2"/>
          <p:cNvSpPr>
            <a:spLocks noGrp="1"/>
          </p:cNvSpPr>
          <p:nvPr>
            <p:ph idx="1"/>
          </p:nvPr>
        </p:nvSpPr>
        <p:spPr/>
        <p:txBody>
          <a:bodyPr/>
          <a:lstStyle/>
          <a:p>
            <a:pPr marL="0" indent="0">
              <a:buNone/>
            </a:pPr>
            <a:r>
              <a:rPr lang="en-US" dirty="0" smtClean="0"/>
              <a:t>Accurate documentation should</a:t>
            </a:r>
          </a:p>
          <a:p>
            <a:endParaRPr lang="en-US" dirty="0"/>
          </a:p>
          <a:p>
            <a:r>
              <a:rPr lang="en-US" dirty="0" smtClean="0"/>
              <a:t>1.  Include identification of the patient’s SOI</a:t>
            </a:r>
          </a:p>
          <a:p>
            <a:r>
              <a:rPr lang="en-US" dirty="0" smtClean="0"/>
              <a:t>2.  Identify conditions that are present on admission (POA)</a:t>
            </a:r>
          </a:p>
          <a:p>
            <a:r>
              <a:rPr lang="en-US" dirty="0" smtClean="0"/>
              <a:t>3.  Support medical </a:t>
            </a:r>
            <a:r>
              <a:rPr lang="en-US" dirty="0" smtClean="0"/>
              <a:t>necessity</a:t>
            </a:r>
            <a:endParaRPr lang="en-US" dirty="0"/>
          </a:p>
          <a:p>
            <a:pPr lvl="1"/>
            <a:r>
              <a:rPr lang="en-US" dirty="0" smtClean="0"/>
              <a:t>A.  1 </a:t>
            </a:r>
            <a:r>
              <a:rPr lang="en-US" dirty="0" smtClean="0"/>
              <a:t>and 2</a:t>
            </a:r>
          </a:p>
          <a:p>
            <a:pPr lvl="1"/>
            <a:r>
              <a:rPr lang="en-US" dirty="0" smtClean="0"/>
              <a:t>B.  2 </a:t>
            </a:r>
            <a:r>
              <a:rPr lang="en-US" dirty="0" smtClean="0"/>
              <a:t>and 3</a:t>
            </a:r>
          </a:p>
          <a:p>
            <a:pPr lvl="1"/>
            <a:r>
              <a:rPr lang="en-US" dirty="0" smtClean="0"/>
              <a:t>C.  1 </a:t>
            </a:r>
            <a:r>
              <a:rPr lang="en-US" dirty="0" smtClean="0"/>
              <a:t>and 3</a:t>
            </a:r>
          </a:p>
          <a:p>
            <a:pPr lvl="1"/>
            <a:r>
              <a:rPr lang="en-US" dirty="0" smtClean="0"/>
              <a:t>D.  1</a:t>
            </a:r>
            <a:r>
              <a:rPr lang="en-US" dirty="0" smtClean="0"/>
              <a:t>, 2, and 3</a:t>
            </a:r>
            <a:endParaRPr lang="en-US" dirty="0"/>
          </a:p>
        </p:txBody>
      </p:sp>
    </p:spTree>
    <p:extLst>
      <p:ext uri="{BB962C8B-B14F-4D97-AF65-F5344CB8AC3E}">
        <p14:creationId xmlns:p14="http://schemas.microsoft.com/office/powerpoint/2010/main" val="1237263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4</a:t>
            </a:r>
            <a:endParaRPr lang="en-US" dirty="0"/>
          </a:p>
        </p:txBody>
      </p:sp>
      <p:sp>
        <p:nvSpPr>
          <p:cNvPr id="3" name="Content Placeholder 2"/>
          <p:cNvSpPr>
            <a:spLocks noGrp="1"/>
          </p:cNvSpPr>
          <p:nvPr>
            <p:ph idx="1"/>
          </p:nvPr>
        </p:nvSpPr>
        <p:spPr/>
        <p:txBody>
          <a:bodyPr/>
          <a:lstStyle/>
          <a:p>
            <a:pPr marL="0" indent="0">
              <a:buNone/>
            </a:pPr>
            <a:r>
              <a:rPr lang="en-US" dirty="0" smtClean="0"/>
              <a:t>Which of the following indicators is not usually included when reporting physician profiles?</a:t>
            </a:r>
          </a:p>
          <a:p>
            <a:endParaRPr lang="en-US" dirty="0"/>
          </a:p>
          <a:p>
            <a:r>
              <a:rPr lang="en-US" dirty="0" smtClean="0"/>
              <a:t>A.  Individual CMI</a:t>
            </a:r>
          </a:p>
          <a:p>
            <a:r>
              <a:rPr lang="en-US" dirty="0" smtClean="0"/>
              <a:t>B.  Length of stay</a:t>
            </a:r>
          </a:p>
          <a:p>
            <a:r>
              <a:rPr lang="en-US" dirty="0" smtClean="0"/>
              <a:t>C.  Risk of mortality (ROM)</a:t>
            </a:r>
          </a:p>
          <a:p>
            <a:r>
              <a:rPr lang="en-US" dirty="0" smtClean="0"/>
              <a:t>D.  Dollars charged per hour</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2101102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5</a:t>
            </a:r>
            <a:endParaRPr lang="en-US" dirty="0"/>
          </a:p>
        </p:txBody>
      </p:sp>
      <p:sp>
        <p:nvSpPr>
          <p:cNvPr id="3" name="Content Placeholder 2"/>
          <p:cNvSpPr>
            <a:spLocks noGrp="1"/>
          </p:cNvSpPr>
          <p:nvPr>
            <p:ph idx="1"/>
          </p:nvPr>
        </p:nvSpPr>
        <p:spPr/>
        <p:txBody>
          <a:bodyPr/>
          <a:lstStyle/>
          <a:p>
            <a:pPr marL="0" indent="0">
              <a:buNone/>
            </a:pPr>
            <a:r>
              <a:rPr lang="en-US" dirty="0" smtClean="0"/>
              <a:t>Which of the following postoperative conditions could potentially impact a facility’s PSI-90 score as measured by CMS?</a:t>
            </a:r>
          </a:p>
          <a:p>
            <a:endParaRPr lang="en-US" dirty="0"/>
          </a:p>
          <a:p>
            <a:r>
              <a:rPr lang="en-US" dirty="0" smtClean="0"/>
              <a:t>A.  Sepsis</a:t>
            </a:r>
          </a:p>
          <a:p>
            <a:r>
              <a:rPr lang="en-US" dirty="0" smtClean="0"/>
              <a:t>B.  UTI</a:t>
            </a:r>
          </a:p>
          <a:p>
            <a:r>
              <a:rPr lang="en-US" dirty="0" smtClean="0"/>
              <a:t>C.  Central line infection</a:t>
            </a:r>
          </a:p>
          <a:p>
            <a:r>
              <a:rPr lang="en-US" dirty="0" smtClean="0"/>
              <a:t>D.  Pneumonia</a:t>
            </a:r>
          </a:p>
        </p:txBody>
      </p:sp>
    </p:spTree>
    <p:extLst>
      <p:ext uri="{BB962C8B-B14F-4D97-AF65-F5344CB8AC3E}">
        <p14:creationId xmlns:p14="http://schemas.microsoft.com/office/powerpoint/2010/main" val="1107905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6</a:t>
            </a:r>
            <a:endParaRPr lang="en-US" dirty="0"/>
          </a:p>
        </p:txBody>
      </p:sp>
      <p:sp>
        <p:nvSpPr>
          <p:cNvPr id="3" name="Content Placeholder 2"/>
          <p:cNvSpPr>
            <a:spLocks noGrp="1"/>
          </p:cNvSpPr>
          <p:nvPr>
            <p:ph idx="1"/>
          </p:nvPr>
        </p:nvSpPr>
        <p:spPr>
          <a:xfrm>
            <a:off x="677334" y="1665289"/>
            <a:ext cx="8596668" cy="3880773"/>
          </a:xfrm>
        </p:spPr>
        <p:txBody>
          <a:bodyPr/>
          <a:lstStyle/>
          <a:p>
            <a:pPr marL="0" indent="0">
              <a:buNone/>
            </a:pPr>
            <a:r>
              <a:rPr lang="en-US" dirty="0" smtClean="0"/>
              <a:t>When performing analysis </a:t>
            </a:r>
            <a:r>
              <a:rPr lang="en-US" dirty="0" smtClean="0"/>
              <a:t>of </a:t>
            </a:r>
            <a:r>
              <a:rPr lang="en-US" dirty="0" smtClean="0"/>
              <a:t>PEPPER (Program for Evaluating Payment Patterns Electronic Report) outlier data, which strategy should be considered first for reducing outliers?</a:t>
            </a:r>
          </a:p>
          <a:p>
            <a:endParaRPr lang="en-US" dirty="0"/>
          </a:p>
          <a:p>
            <a:r>
              <a:rPr lang="en-US" dirty="0" smtClean="0"/>
              <a:t>A.  Identify patterns related to the significant outliers</a:t>
            </a:r>
          </a:p>
          <a:p>
            <a:r>
              <a:rPr lang="en-US" dirty="0" smtClean="0"/>
              <a:t>B.  Perform case reviews to identify opportunities to fix outliers</a:t>
            </a:r>
          </a:p>
          <a:p>
            <a:r>
              <a:rPr lang="en-US" dirty="0" smtClean="0"/>
              <a:t>C.  Complete coding audit of DRG outliers and educate coding staff</a:t>
            </a:r>
          </a:p>
          <a:p>
            <a:r>
              <a:rPr lang="en-US" dirty="0" smtClean="0"/>
              <a:t>D.  Conduct case review to identify opportunities for physician education</a:t>
            </a:r>
            <a:endParaRPr lang="en-US" dirty="0"/>
          </a:p>
        </p:txBody>
      </p:sp>
      <p:sp>
        <p:nvSpPr>
          <p:cNvPr id="4" name="TextBox 3"/>
          <p:cNvSpPr txBox="1"/>
          <p:nvPr/>
        </p:nvSpPr>
        <p:spPr>
          <a:xfrm>
            <a:off x="610659" y="5546062"/>
            <a:ext cx="8463318" cy="92333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hlinkClick r:id="rId2"/>
              </a:rPr>
              <a:t>https://</a:t>
            </a:r>
            <a:r>
              <a:rPr lang="en-US" b="1" dirty="0" smtClean="0">
                <a:effectLst>
                  <a:outerShdw blurRad="38100" dist="38100" dir="2700000" algn="tl">
                    <a:srgbClr val="000000">
                      <a:alpha val="43137"/>
                    </a:srgbClr>
                  </a:outerShdw>
                </a:effectLst>
                <a:hlinkClick r:id="rId2"/>
              </a:rPr>
              <a:t>www.pepperresources.org/Portals/0/Documents/PEPPER/ST/STPEPPERUsersGuide_Edition25_508.pdf</a:t>
            </a:r>
            <a:endParaRPr lang="en-US" b="1" dirty="0" smtClean="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5410911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7</a:t>
            </a:r>
            <a:endParaRPr lang="en-US" dirty="0"/>
          </a:p>
        </p:txBody>
      </p:sp>
      <p:sp>
        <p:nvSpPr>
          <p:cNvPr id="3" name="Content Placeholder 2"/>
          <p:cNvSpPr>
            <a:spLocks noGrp="1"/>
          </p:cNvSpPr>
          <p:nvPr>
            <p:ph idx="1"/>
          </p:nvPr>
        </p:nvSpPr>
        <p:spPr/>
        <p:txBody>
          <a:bodyPr/>
          <a:lstStyle/>
          <a:p>
            <a:pPr marL="0" indent="0">
              <a:buNone/>
            </a:pPr>
            <a:r>
              <a:rPr lang="en-US" dirty="0" smtClean="0"/>
              <a:t>How is an observed to expected mortality ratio of greater than 1 interpreted?</a:t>
            </a:r>
          </a:p>
          <a:p>
            <a:endParaRPr lang="en-US" dirty="0"/>
          </a:p>
          <a:p>
            <a:r>
              <a:rPr lang="en-US" dirty="0" smtClean="0"/>
              <a:t>A.  Expected death rate is higher than the actual death rate</a:t>
            </a:r>
          </a:p>
          <a:p>
            <a:r>
              <a:rPr lang="en-US" dirty="0" smtClean="0"/>
              <a:t>B.  No correlation between actual and expected deaths</a:t>
            </a:r>
          </a:p>
          <a:p>
            <a:r>
              <a:rPr lang="en-US" dirty="0" smtClean="0"/>
              <a:t>C.  Actual death rate is higher than the expected death rate</a:t>
            </a:r>
          </a:p>
          <a:p>
            <a:r>
              <a:rPr lang="en-US" dirty="0" smtClean="0"/>
              <a:t>D.  Number of expected and actual deaths is equal </a:t>
            </a:r>
            <a:endParaRPr lang="en-US" dirty="0"/>
          </a:p>
        </p:txBody>
      </p:sp>
    </p:spTree>
    <p:extLst>
      <p:ext uri="{BB962C8B-B14F-4D97-AF65-F5344CB8AC3E}">
        <p14:creationId xmlns:p14="http://schemas.microsoft.com/office/powerpoint/2010/main" val="23212895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8</a:t>
            </a:r>
            <a:endParaRPr lang="en-US" dirty="0"/>
          </a:p>
        </p:txBody>
      </p:sp>
      <p:sp>
        <p:nvSpPr>
          <p:cNvPr id="3" name="Content Placeholder 2"/>
          <p:cNvSpPr>
            <a:spLocks noGrp="1"/>
          </p:cNvSpPr>
          <p:nvPr>
            <p:ph idx="1"/>
          </p:nvPr>
        </p:nvSpPr>
        <p:spPr/>
        <p:txBody>
          <a:bodyPr/>
          <a:lstStyle/>
          <a:p>
            <a:pPr marL="0" indent="0">
              <a:buNone/>
            </a:pPr>
            <a:r>
              <a:rPr lang="en-US" dirty="0" smtClean="0"/>
              <a:t>Which of the following measurements captures the most accurate view of patient outcomes?</a:t>
            </a:r>
          </a:p>
          <a:p>
            <a:endParaRPr lang="en-US" dirty="0"/>
          </a:p>
          <a:p>
            <a:r>
              <a:rPr lang="en-US" dirty="0" smtClean="0"/>
              <a:t>A.  Readmission rates</a:t>
            </a:r>
          </a:p>
          <a:p>
            <a:r>
              <a:rPr lang="en-US" dirty="0" smtClean="0"/>
              <a:t>B.  CC/MCC capture rates</a:t>
            </a:r>
          </a:p>
          <a:p>
            <a:r>
              <a:rPr lang="en-US" dirty="0" smtClean="0"/>
              <a:t>C.  SOI/ROM </a:t>
            </a:r>
          </a:p>
          <a:p>
            <a:r>
              <a:rPr lang="en-US" dirty="0" smtClean="0"/>
              <a:t>D.  PSA-90 score</a:t>
            </a:r>
            <a:endParaRPr lang="en-US" dirty="0"/>
          </a:p>
        </p:txBody>
      </p:sp>
    </p:spTree>
    <p:extLst>
      <p:ext uri="{BB962C8B-B14F-4D97-AF65-F5344CB8AC3E}">
        <p14:creationId xmlns:p14="http://schemas.microsoft.com/office/powerpoint/2010/main" val="14423342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9</a:t>
            </a:r>
            <a:endParaRPr lang="en-US" dirty="0"/>
          </a:p>
        </p:txBody>
      </p:sp>
      <p:sp>
        <p:nvSpPr>
          <p:cNvPr id="3" name="Content Placeholder 2"/>
          <p:cNvSpPr>
            <a:spLocks noGrp="1"/>
          </p:cNvSpPr>
          <p:nvPr>
            <p:ph idx="1"/>
          </p:nvPr>
        </p:nvSpPr>
        <p:spPr/>
        <p:txBody>
          <a:bodyPr/>
          <a:lstStyle/>
          <a:p>
            <a:pPr marL="0" indent="0">
              <a:buNone/>
            </a:pPr>
            <a:r>
              <a:rPr lang="en-US" dirty="0" smtClean="0"/>
              <a:t>Which of the following external organizations provides publicly reportable data regarding the severity of illness of individual facilities or physicians?</a:t>
            </a:r>
          </a:p>
          <a:p>
            <a:endParaRPr lang="en-US" dirty="0"/>
          </a:p>
          <a:p>
            <a:r>
              <a:rPr lang="en-US" dirty="0" smtClean="0"/>
              <a:t>A.  </a:t>
            </a:r>
            <a:r>
              <a:rPr lang="en-US" dirty="0" err="1" smtClean="0"/>
              <a:t>Healthline</a:t>
            </a:r>
            <a:endParaRPr lang="en-US" dirty="0" smtClean="0"/>
          </a:p>
          <a:p>
            <a:r>
              <a:rPr lang="en-US" dirty="0" smtClean="0"/>
              <a:t>B.  </a:t>
            </a:r>
            <a:r>
              <a:rPr lang="en-US" dirty="0" err="1" smtClean="0"/>
              <a:t>Heathgrades</a:t>
            </a:r>
            <a:endParaRPr lang="en-US" dirty="0" smtClean="0"/>
          </a:p>
          <a:p>
            <a:r>
              <a:rPr lang="en-US" dirty="0" smtClean="0"/>
              <a:t>C.  WebMD</a:t>
            </a:r>
          </a:p>
          <a:p>
            <a:r>
              <a:rPr lang="en-US" dirty="0" smtClean="0"/>
              <a:t>D.  CMS</a:t>
            </a:r>
          </a:p>
          <a:p>
            <a:endParaRPr lang="en-US" dirty="0"/>
          </a:p>
        </p:txBody>
      </p:sp>
    </p:spTree>
    <p:extLst>
      <p:ext uri="{BB962C8B-B14F-4D97-AF65-F5344CB8AC3E}">
        <p14:creationId xmlns:p14="http://schemas.microsoft.com/office/powerpoint/2010/main" val="2752966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059" y="2752725"/>
            <a:ext cx="8596668" cy="1120775"/>
          </a:xfrm>
        </p:spPr>
        <p:txBody>
          <a:bodyPr/>
          <a:lstStyle/>
          <a:p>
            <a:pPr algn="ctr"/>
            <a:r>
              <a:rPr lang="en-US" b="1" dirty="0" smtClean="0">
                <a:solidFill>
                  <a:schemeClr val="tx1"/>
                </a:solidFill>
              </a:rPr>
              <a:t>US News and World Report</a:t>
            </a:r>
            <a:endParaRPr lang="en-US" b="1" dirty="0">
              <a:solidFill>
                <a:schemeClr val="tx1"/>
              </a:solidFill>
            </a:endParaRPr>
          </a:p>
        </p:txBody>
      </p:sp>
    </p:spTree>
    <p:extLst>
      <p:ext uri="{BB962C8B-B14F-4D97-AF65-F5344CB8AC3E}">
        <p14:creationId xmlns:p14="http://schemas.microsoft.com/office/powerpoint/2010/main" val="38474969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10</a:t>
            </a:r>
            <a:endParaRPr lang="en-US" dirty="0"/>
          </a:p>
        </p:txBody>
      </p:sp>
      <p:sp>
        <p:nvSpPr>
          <p:cNvPr id="3" name="Content Placeholder 2"/>
          <p:cNvSpPr>
            <a:spLocks noGrp="1"/>
          </p:cNvSpPr>
          <p:nvPr>
            <p:ph idx="1"/>
          </p:nvPr>
        </p:nvSpPr>
        <p:spPr/>
        <p:txBody>
          <a:bodyPr/>
          <a:lstStyle/>
          <a:p>
            <a:pPr marL="0" indent="0">
              <a:buNone/>
            </a:pPr>
            <a:r>
              <a:rPr lang="en-US" dirty="0" smtClean="0"/>
              <a:t>Conditions that are high cost and/or high volume and could have been reasonably prevented through application of evidence-based clinical guidelines are identified as:</a:t>
            </a:r>
          </a:p>
          <a:p>
            <a:endParaRPr lang="en-US" dirty="0"/>
          </a:p>
          <a:p>
            <a:r>
              <a:rPr lang="en-US" dirty="0" smtClean="0"/>
              <a:t>A.  Present on admission diagnoses</a:t>
            </a:r>
          </a:p>
          <a:p>
            <a:r>
              <a:rPr lang="en-US" dirty="0" smtClean="0"/>
              <a:t>B.  Hospital acquired conditions</a:t>
            </a:r>
          </a:p>
          <a:p>
            <a:r>
              <a:rPr lang="en-US" dirty="0" smtClean="0"/>
              <a:t>C.  Patient safety indicators</a:t>
            </a:r>
          </a:p>
          <a:p>
            <a:r>
              <a:rPr lang="en-US" dirty="0" smtClean="0"/>
              <a:t>D.  Hierarchal conditions</a:t>
            </a:r>
            <a:endParaRPr lang="en-US" dirty="0"/>
          </a:p>
        </p:txBody>
      </p:sp>
    </p:spTree>
    <p:extLst>
      <p:ext uri="{BB962C8B-B14F-4D97-AF65-F5344CB8AC3E}">
        <p14:creationId xmlns:p14="http://schemas.microsoft.com/office/powerpoint/2010/main" val="18504590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a:t>
            </a:r>
            <a:endParaRPr lang="en-US" dirty="0"/>
          </a:p>
        </p:txBody>
      </p:sp>
      <p:sp>
        <p:nvSpPr>
          <p:cNvPr id="3" name="Content Placeholder 2"/>
          <p:cNvSpPr>
            <a:spLocks noGrp="1"/>
          </p:cNvSpPr>
          <p:nvPr>
            <p:ph idx="1"/>
          </p:nvPr>
        </p:nvSpPr>
        <p:spPr/>
        <p:txBody>
          <a:bodyPr>
            <a:normAutofit lnSpcReduction="10000"/>
          </a:bodyPr>
          <a:lstStyle/>
          <a:p>
            <a:r>
              <a:rPr lang="en-US" dirty="0" smtClean="0"/>
              <a:t>1.  D</a:t>
            </a:r>
          </a:p>
          <a:p>
            <a:r>
              <a:rPr lang="en-US" dirty="0" smtClean="0"/>
              <a:t>2.  C</a:t>
            </a:r>
          </a:p>
          <a:p>
            <a:r>
              <a:rPr lang="en-US" dirty="0" smtClean="0"/>
              <a:t>3.  1, 2 and 3</a:t>
            </a:r>
          </a:p>
          <a:p>
            <a:r>
              <a:rPr lang="en-US" dirty="0" smtClean="0"/>
              <a:t>4.  D</a:t>
            </a:r>
          </a:p>
          <a:p>
            <a:r>
              <a:rPr lang="en-US" dirty="0" smtClean="0"/>
              <a:t>5.  C</a:t>
            </a:r>
          </a:p>
          <a:p>
            <a:r>
              <a:rPr lang="en-US" dirty="0" smtClean="0"/>
              <a:t>6.  A</a:t>
            </a:r>
          </a:p>
          <a:p>
            <a:r>
              <a:rPr lang="en-US" dirty="0" smtClean="0"/>
              <a:t>7.  C</a:t>
            </a:r>
          </a:p>
          <a:p>
            <a:r>
              <a:rPr lang="en-US" dirty="0" smtClean="0"/>
              <a:t>8.  C</a:t>
            </a:r>
          </a:p>
          <a:p>
            <a:r>
              <a:rPr lang="en-US" dirty="0" smtClean="0"/>
              <a:t>9.  B</a:t>
            </a:r>
          </a:p>
          <a:p>
            <a:r>
              <a:rPr lang="en-US" dirty="0" smtClean="0"/>
              <a:t>10.  B</a:t>
            </a:r>
            <a:endParaRPr lang="en-US" dirty="0"/>
          </a:p>
        </p:txBody>
      </p:sp>
    </p:spTree>
    <p:extLst>
      <p:ext uri="{BB962C8B-B14F-4D97-AF65-F5344CB8AC3E}">
        <p14:creationId xmlns:p14="http://schemas.microsoft.com/office/powerpoint/2010/main" val="412950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38825"/>
          </a:xfrm>
        </p:spPr>
        <p:txBody>
          <a:bodyPr/>
          <a:lstStyle/>
          <a:p>
            <a:pPr algn="ctr"/>
            <a:r>
              <a:rPr lang="en-US" dirty="0" smtClean="0"/>
              <a:t/>
            </a:r>
            <a:br>
              <a:rPr lang="en-US" dirty="0" smtClean="0"/>
            </a:br>
            <a:r>
              <a:rPr lang="en-US" dirty="0"/>
              <a:t/>
            </a:r>
            <a:br>
              <a:rPr lang="en-US" dirty="0"/>
            </a:br>
            <a:r>
              <a:rPr lang="en-US" dirty="0" smtClean="0"/>
              <a:t>The ability to measure quality of care and demonstrate facility improvement in providing health care to the community is a requirement that will continue to be mandatory </a:t>
            </a:r>
            <a:endParaRPr lang="en-US" dirty="0"/>
          </a:p>
        </p:txBody>
      </p:sp>
    </p:spTree>
    <p:extLst>
      <p:ext uri="{BB962C8B-B14F-4D97-AF65-F5344CB8AC3E}">
        <p14:creationId xmlns:p14="http://schemas.microsoft.com/office/powerpoint/2010/main" val="3679673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38175"/>
            <a:ext cx="8596668" cy="5403187"/>
          </a:xfrm>
        </p:spPr>
        <p:txBody>
          <a:bodyPr/>
          <a:lstStyle/>
          <a:p>
            <a:r>
              <a:rPr lang="en-US" sz="2400" dirty="0" smtClean="0"/>
              <a:t>Extracting data manually for submission (subjective) </a:t>
            </a:r>
            <a:r>
              <a:rPr lang="en-US" sz="2400" dirty="0" smtClean="0">
                <a:solidFill>
                  <a:srgbClr val="FF0000"/>
                </a:solidFill>
              </a:rPr>
              <a:t>versus</a:t>
            </a:r>
            <a:r>
              <a:rPr lang="en-US" sz="2400" dirty="0" smtClean="0"/>
              <a:t> submitting the final coding used for reimbursement (objective)</a:t>
            </a:r>
            <a:endParaRPr lang="en-US" dirty="0" smtClean="0"/>
          </a:p>
          <a:p>
            <a:r>
              <a:rPr lang="en-US" sz="2400" dirty="0"/>
              <a:t>Using APR-DRG grouper to obtain SOI </a:t>
            </a:r>
            <a:r>
              <a:rPr lang="en-US" sz="2400" dirty="0" smtClean="0"/>
              <a:t>and </a:t>
            </a:r>
            <a:r>
              <a:rPr lang="en-US" sz="2400" dirty="0"/>
              <a:t>ROM scoring to identify acuity </a:t>
            </a:r>
            <a:r>
              <a:rPr lang="en-US" sz="2400" dirty="0" smtClean="0"/>
              <a:t>of illness </a:t>
            </a:r>
            <a:r>
              <a:rPr lang="en-US" sz="2400" dirty="0"/>
              <a:t>for their </a:t>
            </a:r>
            <a:r>
              <a:rPr lang="en-US" sz="2400" dirty="0" smtClean="0"/>
              <a:t>patients </a:t>
            </a:r>
            <a:r>
              <a:rPr lang="en-US" sz="2400" dirty="0" smtClean="0">
                <a:solidFill>
                  <a:srgbClr val="FF0000"/>
                </a:solidFill>
              </a:rPr>
              <a:t>versus</a:t>
            </a:r>
            <a:r>
              <a:rPr lang="en-US" sz="2400" dirty="0" smtClean="0"/>
              <a:t> risk </a:t>
            </a:r>
            <a:r>
              <a:rPr lang="en-US" sz="2400" dirty="0"/>
              <a:t>adjusted mortality rated </a:t>
            </a:r>
            <a:r>
              <a:rPr lang="en-US" sz="2400" dirty="0" smtClean="0"/>
              <a:t>and monitoring </a:t>
            </a:r>
            <a:r>
              <a:rPr lang="en-US" sz="2400" dirty="0"/>
              <a:t>case-mix index to </a:t>
            </a:r>
            <a:r>
              <a:rPr lang="en-US" sz="2400" dirty="0" smtClean="0"/>
              <a:t>identify </a:t>
            </a:r>
            <a:r>
              <a:rPr lang="en-US" sz="2400" dirty="0"/>
              <a:t>acuity of illness for their </a:t>
            </a:r>
            <a:r>
              <a:rPr lang="en-US" sz="2400" dirty="0" smtClean="0"/>
              <a:t>patients</a:t>
            </a:r>
          </a:p>
          <a:p>
            <a:r>
              <a:rPr lang="en-US" sz="2400" dirty="0" smtClean="0"/>
              <a:t>Coding for reimbursement </a:t>
            </a:r>
            <a:r>
              <a:rPr lang="en-US" sz="2400" dirty="0" smtClean="0">
                <a:solidFill>
                  <a:srgbClr val="FF0000"/>
                </a:solidFill>
              </a:rPr>
              <a:t>versus</a:t>
            </a:r>
            <a:r>
              <a:rPr lang="en-US" sz="2400" dirty="0" smtClean="0"/>
              <a:t> coding for quality of care </a:t>
            </a:r>
          </a:p>
          <a:p>
            <a:r>
              <a:rPr lang="en-US" sz="2400" dirty="0" smtClean="0"/>
              <a:t>Holding the final bill for review </a:t>
            </a:r>
            <a:r>
              <a:rPr lang="en-US" sz="2400" dirty="0" smtClean="0">
                <a:solidFill>
                  <a:srgbClr val="FF0000"/>
                </a:solidFill>
              </a:rPr>
              <a:t>versus</a:t>
            </a:r>
            <a:r>
              <a:rPr lang="en-US" sz="2400" dirty="0" smtClean="0"/>
              <a:t> resubmitting data for quality scoring before the quarter closes</a:t>
            </a:r>
          </a:p>
          <a:p>
            <a:endParaRPr lang="en-US" sz="2400" dirty="0" smtClean="0"/>
          </a:p>
          <a:p>
            <a:endParaRPr lang="en-US" dirty="0"/>
          </a:p>
        </p:txBody>
      </p:sp>
    </p:spTree>
    <p:extLst>
      <p:ext uri="{BB962C8B-B14F-4D97-AF65-F5344CB8AC3E}">
        <p14:creationId xmlns:p14="http://schemas.microsoft.com/office/powerpoint/2010/main" val="9292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0025"/>
            <a:ext cx="8596668" cy="771525"/>
          </a:xfrm>
        </p:spPr>
        <p:txBody>
          <a:bodyPr/>
          <a:lstStyle/>
          <a:p>
            <a:r>
              <a:rPr lang="en-US" dirty="0" smtClean="0"/>
              <a:t>CMS Methodology Tools</a:t>
            </a:r>
            <a:endParaRPr lang="en-US" dirty="0"/>
          </a:p>
        </p:txBody>
      </p:sp>
      <p:sp>
        <p:nvSpPr>
          <p:cNvPr id="3" name="Content Placeholder 2"/>
          <p:cNvSpPr>
            <a:spLocks noGrp="1"/>
          </p:cNvSpPr>
          <p:nvPr>
            <p:ph idx="1"/>
          </p:nvPr>
        </p:nvSpPr>
        <p:spPr>
          <a:xfrm>
            <a:off x="677334" y="1076325"/>
            <a:ext cx="8596668" cy="4965037"/>
          </a:xfrm>
        </p:spPr>
        <p:txBody>
          <a:bodyPr>
            <a:normAutofit/>
          </a:bodyPr>
          <a:lstStyle/>
          <a:p>
            <a:r>
              <a:rPr lang="en-US" sz="2800" dirty="0" smtClean="0"/>
              <a:t>Hospital Consumer Assessment of Healthcare Providers and Systems</a:t>
            </a:r>
          </a:p>
          <a:p>
            <a:pPr marL="0" indent="0">
              <a:buNone/>
            </a:pPr>
            <a:endParaRPr lang="en-US" sz="2800" dirty="0" smtClean="0"/>
          </a:p>
          <a:p>
            <a:r>
              <a:rPr lang="en-US" sz="2800" dirty="0" smtClean="0"/>
              <a:t>Hierarchal Condition Coding (HCC)</a:t>
            </a:r>
          </a:p>
          <a:p>
            <a:pPr marL="0" indent="0">
              <a:buNone/>
            </a:pPr>
            <a:endParaRPr lang="en-US" sz="2800" dirty="0" smtClean="0"/>
          </a:p>
          <a:p>
            <a:r>
              <a:rPr lang="en-US" sz="2800" dirty="0" smtClean="0"/>
              <a:t>Hospital Acquired Conditions (HAC)</a:t>
            </a:r>
          </a:p>
          <a:p>
            <a:endParaRPr lang="en-US" sz="2800" dirty="0"/>
          </a:p>
          <a:p>
            <a:r>
              <a:rPr lang="en-US" sz="2800" dirty="0" smtClean="0"/>
              <a:t>PSI 90 (Patient Safety Indicators)</a:t>
            </a:r>
            <a:endParaRPr lang="en-US" sz="2800" dirty="0"/>
          </a:p>
        </p:txBody>
      </p:sp>
    </p:spTree>
    <p:extLst>
      <p:ext uri="{BB962C8B-B14F-4D97-AF65-F5344CB8AC3E}">
        <p14:creationId xmlns:p14="http://schemas.microsoft.com/office/powerpoint/2010/main" val="1853201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659" y="200025"/>
            <a:ext cx="8596668" cy="1320800"/>
          </a:xfrm>
        </p:spPr>
        <p:txBody>
          <a:bodyPr/>
          <a:lstStyle/>
          <a:p>
            <a:r>
              <a:rPr lang="en-US" dirty="0" smtClean="0"/>
              <a:t>Hospital Consumer Assessment of Healthcare Providers Survey (HCAHPS)</a:t>
            </a:r>
            <a:endParaRPr lang="en-US" dirty="0"/>
          </a:p>
        </p:txBody>
      </p:sp>
      <p:sp>
        <p:nvSpPr>
          <p:cNvPr id="3" name="Content Placeholder 2"/>
          <p:cNvSpPr>
            <a:spLocks noGrp="1"/>
          </p:cNvSpPr>
          <p:nvPr>
            <p:ph idx="1"/>
          </p:nvPr>
        </p:nvSpPr>
        <p:spPr>
          <a:xfrm>
            <a:off x="677334" y="1520825"/>
            <a:ext cx="8596668" cy="5060950"/>
          </a:xfrm>
        </p:spPr>
        <p:txBody>
          <a:bodyPr>
            <a:normAutofit fontScale="92500" lnSpcReduction="10000"/>
          </a:bodyPr>
          <a:lstStyle/>
          <a:p>
            <a:pPr marL="0" indent="0">
              <a:buNone/>
            </a:pPr>
            <a:r>
              <a:rPr lang="en-US" dirty="0" smtClean="0"/>
              <a:t>●  Eligible to participate:</a:t>
            </a:r>
          </a:p>
          <a:p>
            <a:pPr marL="0" indent="0">
              <a:buNone/>
            </a:pPr>
            <a:r>
              <a:rPr lang="en-US" dirty="0"/>
              <a:t>	</a:t>
            </a:r>
            <a:r>
              <a:rPr lang="en-US" dirty="0" smtClean="0"/>
              <a:t>18 </a:t>
            </a:r>
            <a:r>
              <a:rPr lang="en-US" dirty="0" err="1" smtClean="0"/>
              <a:t>yrs</a:t>
            </a:r>
            <a:r>
              <a:rPr lang="en-US" dirty="0" smtClean="0"/>
              <a:t> or older at time of admission</a:t>
            </a:r>
          </a:p>
          <a:p>
            <a:pPr marL="0" indent="0">
              <a:buNone/>
            </a:pPr>
            <a:r>
              <a:rPr lang="en-US" dirty="0"/>
              <a:t>	</a:t>
            </a:r>
            <a:r>
              <a:rPr lang="en-US" dirty="0" smtClean="0"/>
              <a:t>At least one overnight stay as an inpatient</a:t>
            </a:r>
          </a:p>
          <a:p>
            <a:pPr marL="0" indent="0">
              <a:buNone/>
            </a:pPr>
            <a:r>
              <a:rPr lang="en-US" dirty="0"/>
              <a:t>	</a:t>
            </a:r>
            <a:r>
              <a:rPr lang="en-US" dirty="0" smtClean="0"/>
              <a:t>Non-psychiatric principle diagnosis at discharge</a:t>
            </a:r>
          </a:p>
          <a:p>
            <a:pPr marL="0" indent="0">
              <a:buNone/>
            </a:pPr>
            <a:r>
              <a:rPr lang="en-US" dirty="0"/>
              <a:t>	</a:t>
            </a:r>
            <a:r>
              <a:rPr lang="en-US" dirty="0" smtClean="0"/>
              <a:t>Alive at time of discharge</a:t>
            </a:r>
          </a:p>
          <a:p>
            <a:pPr marL="0" indent="0">
              <a:buNone/>
            </a:pPr>
            <a:endParaRPr lang="en-US" dirty="0" smtClean="0"/>
          </a:p>
          <a:p>
            <a:pPr marL="0" indent="0">
              <a:buNone/>
            </a:pPr>
            <a:r>
              <a:rPr lang="en-US" dirty="0" smtClean="0"/>
              <a:t>●   Excluded from participating:</a:t>
            </a:r>
          </a:p>
          <a:p>
            <a:pPr marL="0" indent="0">
              <a:buNone/>
            </a:pPr>
            <a:r>
              <a:rPr lang="en-US" dirty="0"/>
              <a:t>	</a:t>
            </a:r>
            <a:r>
              <a:rPr lang="en-US" dirty="0" smtClean="0"/>
              <a:t>Patients discharged to hospice, nursing homes or skilled nursing facilities</a:t>
            </a:r>
          </a:p>
          <a:p>
            <a:pPr marL="0" indent="0">
              <a:buNone/>
            </a:pPr>
            <a:r>
              <a:rPr lang="en-US" dirty="0"/>
              <a:t>	</a:t>
            </a:r>
            <a:r>
              <a:rPr lang="en-US" dirty="0" smtClean="0"/>
              <a:t>Court/Law enforcement patients (prisoners)</a:t>
            </a:r>
          </a:p>
          <a:p>
            <a:pPr marL="0" indent="0">
              <a:buNone/>
            </a:pPr>
            <a:r>
              <a:rPr lang="en-US" dirty="0"/>
              <a:t>	</a:t>
            </a:r>
            <a:r>
              <a:rPr lang="en-US" dirty="0" smtClean="0"/>
              <a:t>Patients with a foreign home address</a:t>
            </a:r>
          </a:p>
          <a:p>
            <a:pPr marL="0" indent="0">
              <a:buNone/>
            </a:pPr>
            <a:r>
              <a:rPr lang="en-US" dirty="0"/>
              <a:t>	</a:t>
            </a:r>
            <a:r>
              <a:rPr lang="en-US" dirty="0" smtClean="0"/>
              <a:t>“No publicity” patients</a:t>
            </a:r>
          </a:p>
          <a:p>
            <a:pPr marL="0" indent="0">
              <a:buNone/>
            </a:pPr>
            <a:endParaRPr lang="en-US" dirty="0" smtClean="0"/>
          </a:p>
          <a:p>
            <a:pPr marL="0" indent="0">
              <a:buNone/>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38457729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579</TotalTime>
  <Words>3761</Words>
  <Application>Microsoft Office PowerPoint</Application>
  <PresentationFormat>Widescreen</PresentationFormat>
  <Paragraphs>644</Paragraphs>
  <Slides>51</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Trebuchet MS</vt:lpstr>
      <vt:lpstr>Wingdings</vt:lpstr>
      <vt:lpstr>Wingdings 3</vt:lpstr>
      <vt:lpstr>Facet</vt:lpstr>
      <vt:lpstr>Impact of Reportable Diagnoses on quality of Care </vt:lpstr>
      <vt:lpstr>  The most important outcome of accurate and appropriate documentation is its influence on demonstrating the quality of care provided to the patient</vt:lpstr>
      <vt:lpstr>PowerPoint Presentation</vt:lpstr>
      <vt:lpstr>Quality of Care Organizations</vt:lpstr>
      <vt:lpstr>US News and World Report</vt:lpstr>
      <vt:lpstr>  The ability to measure quality of care and demonstrate facility improvement in providing health care to the community is a requirement that will continue to be mandatory </vt:lpstr>
      <vt:lpstr>PowerPoint Presentation</vt:lpstr>
      <vt:lpstr>CMS Methodology Tools</vt:lpstr>
      <vt:lpstr>Hospital Consumer Assessment of Healthcare Providers Survey (HCAHPS)</vt:lpstr>
      <vt:lpstr>Hospital Consumer Assessment of Healthcare Providers Survey (HCAHPS)</vt:lpstr>
      <vt:lpstr>Hierarchal Condition Coding (HCC)</vt:lpstr>
      <vt:lpstr>Hierarchal Condition Coding (HCC)</vt:lpstr>
      <vt:lpstr>Table 1. HCCs included in the CMS-HCC risk-adjustment model </vt:lpstr>
      <vt:lpstr>Table 1. HCCs included in the CMS-HCC risk-adjustment model </vt:lpstr>
      <vt:lpstr>Table 1. HCCs included in the CMS-HCC risk-adjustment model </vt:lpstr>
      <vt:lpstr>Table 1. HCCs included in the CMS-HCC risk-adjustment model </vt:lpstr>
      <vt:lpstr>Table 1. HCCs included in the CMS-HCC risk-adjustment model </vt:lpstr>
      <vt:lpstr>Table 1. HCCs included in the CMS-HCC risk-adjustment model </vt:lpstr>
      <vt:lpstr>PowerPoint Presentation</vt:lpstr>
      <vt:lpstr>Hospital Acquired Conditions</vt:lpstr>
      <vt:lpstr>PSI 90 Composite for 2018</vt:lpstr>
      <vt:lpstr>Program for Evaluating Payment Patterns Electronic Report (PEPPER)</vt:lpstr>
      <vt:lpstr>Quality Metrics Used by CMS</vt:lpstr>
      <vt:lpstr>Quality Metrics Used by CMS</vt:lpstr>
      <vt:lpstr>Hospital value-based purchasing (HVBP)</vt:lpstr>
      <vt:lpstr>Hospital value-based purchasing (HVBP</vt:lpstr>
      <vt:lpstr>Hospital-Acquired Condition Reduction Program (HACRP)</vt:lpstr>
      <vt:lpstr>PowerPoint Presentation</vt:lpstr>
      <vt:lpstr>Hospital Readmission Reduction Program (HRRP)</vt:lpstr>
      <vt:lpstr>Hospital Readmission Reduction Program (HRRP)</vt:lpstr>
      <vt:lpstr>Hospital Readmission Reduction Program (HRRP)</vt:lpstr>
      <vt:lpstr>Hospital Readmission Reduction Program (HRRP)</vt:lpstr>
      <vt:lpstr>30 Day Mortality</vt:lpstr>
      <vt:lpstr>30 Day Mortality</vt:lpstr>
      <vt:lpstr>30 Day Mortality</vt:lpstr>
      <vt:lpstr>Observed/Expected  (O/E)</vt:lpstr>
      <vt:lpstr>Observed/Expected (O/E)</vt:lpstr>
      <vt:lpstr>CDI Impact on Quality Initiatives</vt:lpstr>
      <vt:lpstr>CDI Impact on Quality Initiatives</vt:lpstr>
      <vt:lpstr>  Practice Questions</vt:lpstr>
      <vt:lpstr>Practice Question  1</vt:lpstr>
      <vt:lpstr>Practice Question 2</vt:lpstr>
      <vt:lpstr>Practice Question 3</vt:lpstr>
      <vt:lpstr>Practice Question 4</vt:lpstr>
      <vt:lpstr>Practice Question 5</vt:lpstr>
      <vt:lpstr>Practice Question 6</vt:lpstr>
      <vt:lpstr>Practice Question 7</vt:lpstr>
      <vt:lpstr>Practice Question 8</vt:lpstr>
      <vt:lpstr>Practice Question 9</vt:lpstr>
      <vt:lpstr>Practice Question 10</vt:lpstr>
      <vt:lpstr>Answer Key</vt:lpstr>
    </vt:vector>
  </TitlesOfParts>
  <Company>Johns Hopkins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Reportable Diagnoses on quality of Care</dc:title>
  <dc:creator>Candace Blankenship</dc:creator>
  <cp:lastModifiedBy>Candace Blankenship</cp:lastModifiedBy>
  <cp:revision>61</cp:revision>
  <dcterms:created xsi:type="dcterms:W3CDTF">2018-06-11T18:23:00Z</dcterms:created>
  <dcterms:modified xsi:type="dcterms:W3CDTF">2018-06-13T21:02:09Z</dcterms:modified>
</cp:coreProperties>
</file>