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5"/>
  </p:notesMasterIdLst>
  <p:handoutMasterIdLst>
    <p:handoutMasterId r:id="rId96"/>
  </p:handoutMasterIdLst>
  <p:sldIdLst>
    <p:sldId id="457" r:id="rId2"/>
    <p:sldId id="287" r:id="rId3"/>
    <p:sldId id="290" r:id="rId4"/>
    <p:sldId id="291" r:id="rId5"/>
    <p:sldId id="292" r:id="rId6"/>
    <p:sldId id="373" r:id="rId7"/>
    <p:sldId id="296" r:id="rId8"/>
    <p:sldId id="297" r:id="rId9"/>
    <p:sldId id="371" r:id="rId10"/>
    <p:sldId id="298" r:id="rId11"/>
    <p:sldId id="299" r:id="rId12"/>
    <p:sldId id="303" r:id="rId13"/>
    <p:sldId id="304" r:id="rId14"/>
    <p:sldId id="305" r:id="rId15"/>
    <p:sldId id="306" r:id="rId16"/>
    <p:sldId id="436" r:id="rId17"/>
    <p:sldId id="458" r:id="rId18"/>
    <p:sldId id="437" r:id="rId19"/>
    <p:sldId id="438" r:id="rId20"/>
    <p:sldId id="439" r:id="rId21"/>
    <p:sldId id="441" r:id="rId22"/>
    <p:sldId id="467" r:id="rId23"/>
    <p:sldId id="403" r:id="rId24"/>
    <p:sldId id="407" r:id="rId25"/>
    <p:sldId id="464" r:id="rId26"/>
    <p:sldId id="404" r:id="rId27"/>
    <p:sldId id="465" r:id="rId28"/>
    <p:sldId id="466" r:id="rId29"/>
    <p:sldId id="422" r:id="rId30"/>
    <p:sldId id="423" r:id="rId31"/>
    <p:sldId id="424" r:id="rId32"/>
    <p:sldId id="405" r:id="rId33"/>
    <p:sldId id="406" r:id="rId34"/>
    <p:sldId id="412" r:id="rId35"/>
    <p:sldId id="413" r:id="rId36"/>
    <p:sldId id="472" r:id="rId37"/>
    <p:sldId id="374" r:id="rId38"/>
    <p:sldId id="372" r:id="rId39"/>
    <p:sldId id="307" r:id="rId40"/>
    <p:sldId id="450" r:id="rId41"/>
    <p:sldId id="309" r:id="rId42"/>
    <p:sldId id="308" r:id="rId43"/>
    <p:sldId id="394" r:id="rId44"/>
    <p:sldId id="442" r:id="rId45"/>
    <p:sldId id="460" r:id="rId46"/>
    <p:sldId id="461" r:id="rId47"/>
    <p:sldId id="428" r:id="rId48"/>
    <p:sldId id="429" r:id="rId49"/>
    <p:sldId id="430" r:id="rId50"/>
    <p:sldId id="431" r:id="rId51"/>
    <p:sldId id="459" r:id="rId52"/>
    <p:sldId id="454" r:id="rId53"/>
    <p:sldId id="462" r:id="rId54"/>
    <p:sldId id="415" r:id="rId55"/>
    <p:sldId id="416" r:id="rId56"/>
    <p:sldId id="396" r:id="rId57"/>
    <p:sldId id="397" r:id="rId58"/>
    <p:sldId id="398" r:id="rId59"/>
    <p:sldId id="399" r:id="rId60"/>
    <p:sldId id="410" r:id="rId61"/>
    <p:sldId id="411" r:id="rId62"/>
    <p:sldId id="417" r:id="rId63"/>
    <p:sldId id="418" r:id="rId64"/>
    <p:sldId id="420" r:id="rId65"/>
    <p:sldId id="419" r:id="rId66"/>
    <p:sldId id="463" r:id="rId67"/>
    <p:sldId id="408" r:id="rId68"/>
    <p:sldId id="409" r:id="rId69"/>
    <p:sldId id="421" r:id="rId70"/>
    <p:sldId id="329" r:id="rId71"/>
    <p:sldId id="473" r:id="rId72"/>
    <p:sldId id="377" r:id="rId73"/>
    <p:sldId id="447" r:id="rId74"/>
    <p:sldId id="448" r:id="rId75"/>
    <p:sldId id="449" r:id="rId76"/>
    <p:sldId id="444" r:id="rId77"/>
    <p:sldId id="376" r:id="rId78"/>
    <p:sldId id="375" r:id="rId79"/>
    <p:sldId id="334" r:id="rId80"/>
    <p:sldId id="333" r:id="rId81"/>
    <p:sldId id="378" r:id="rId82"/>
    <p:sldId id="379" r:id="rId83"/>
    <p:sldId id="380" r:id="rId84"/>
    <p:sldId id="381" r:id="rId85"/>
    <p:sldId id="383" r:id="rId86"/>
    <p:sldId id="445" r:id="rId87"/>
    <p:sldId id="336" r:id="rId88"/>
    <p:sldId id="385" r:id="rId89"/>
    <p:sldId id="386" r:id="rId90"/>
    <p:sldId id="387" r:id="rId91"/>
    <p:sldId id="440" r:id="rId92"/>
    <p:sldId id="369" r:id="rId93"/>
    <p:sldId id="370" r:id="rId9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2855">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771"/>
    <a:srgbClr val="334FA1"/>
    <a:srgbClr val="F47B20"/>
    <a:srgbClr val="63A1F6"/>
    <a:srgbClr val="5D2681"/>
    <a:srgbClr val="334FA2"/>
    <a:srgbClr val="228CCC"/>
    <a:srgbClr val="CB528B"/>
    <a:srgbClr val="ED5A23"/>
    <a:srgbClr val="ED5A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340" autoAdjust="0"/>
  </p:normalViewPr>
  <p:slideViewPr>
    <p:cSldViewPr snapToGrid="0" snapToObjects="1" showGuides="1">
      <p:cViewPr varScale="1">
        <p:scale>
          <a:sx n="110" d="100"/>
          <a:sy n="110" d="100"/>
        </p:scale>
        <p:origin x="1680" y="96"/>
      </p:cViewPr>
      <p:guideLst>
        <p:guide orient="horz" pos="312"/>
        <p:guide pos="28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3204" y="84"/>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r>
              <a:rPr lang="en-US" dirty="0" smtClean="0"/>
              <a:t>Coding Clinic Update</a:t>
            </a:r>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r>
              <a:rPr lang="en-US" dirty="0" smtClean="0"/>
              <a:t>James S. Kennedy, MD, CCS, CDIP</a:t>
            </a:r>
          </a:p>
          <a:p>
            <a:r>
              <a:rPr lang="en-US" dirty="0" smtClean="0"/>
              <a:t>jkennedy@cdimd.com </a:t>
            </a:r>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0488F650-8C3B-4257-A2D9-E11FAA4FE469}" type="slidenum">
              <a:rPr lang="en-US" smtClean="0"/>
              <a:pPr/>
              <a:t>‹#›</a:t>
            </a:fld>
            <a:endParaRPr lang="en-US"/>
          </a:p>
        </p:txBody>
      </p:sp>
      <p:sp>
        <p:nvSpPr>
          <p:cNvPr id="6" name="Date Placeholder 5"/>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r>
              <a:rPr lang="en-US" dirty="0" smtClean="0"/>
              <a:t>6/24/2016</a:t>
            </a:r>
            <a:endParaRPr lang="en-US" dirty="0"/>
          </a:p>
        </p:txBody>
      </p:sp>
    </p:spTree>
    <p:extLst>
      <p:ext uri="{BB962C8B-B14F-4D97-AF65-F5344CB8AC3E}">
        <p14:creationId xmlns:p14="http://schemas.microsoft.com/office/powerpoint/2010/main" val="182822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0FB42638-D1B3-4142-BFE4-3C3837212A64}" type="datetimeFigureOut">
              <a:rPr lang="en-US" smtClean="0"/>
              <a:pPr/>
              <a:t>7/19/2016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32DD2E78-D13A-41F1-A938-3F0B3637541F}" type="slidenum">
              <a:rPr lang="en-US" smtClean="0"/>
              <a:pPr/>
              <a:t>‹#›</a:t>
            </a:fld>
            <a:endParaRPr lang="en-US"/>
          </a:p>
        </p:txBody>
      </p:sp>
    </p:spTree>
    <p:extLst>
      <p:ext uri="{BB962C8B-B14F-4D97-AF65-F5344CB8AC3E}">
        <p14:creationId xmlns:p14="http://schemas.microsoft.com/office/powerpoint/2010/main" val="184822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38B23-87CD-44F6-B71C-4543E46E359E}" type="slidenum">
              <a:rPr lang="en-US" smtClean="0"/>
              <a:pPr/>
              <a:t>6</a:t>
            </a:fld>
            <a:endParaRPr lang="en-US"/>
          </a:p>
        </p:txBody>
      </p:sp>
    </p:spTree>
    <p:extLst>
      <p:ext uri="{BB962C8B-B14F-4D97-AF65-F5344CB8AC3E}">
        <p14:creationId xmlns:p14="http://schemas.microsoft.com/office/powerpoint/2010/main" val="106926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Punch line continued</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28</a:t>
            </a:fld>
            <a:endParaRPr lang="en-US"/>
          </a:p>
        </p:txBody>
      </p:sp>
    </p:spTree>
    <p:extLst>
      <p:ext uri="{BB962C8B-B14F-4D97-AF65-F5344CB8AC3E}">
        <p14:creationId xmlns:p14="http://schemas.microsoft.com/office/powerpoint/2010/main" val="24599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29</a:t>
            </a:fld>
            <a:endParaRPr lang="en-US"/>
          </a:p>
        </p:txBody>
      </p:sp>
    </p:spTree>
    <p:extLst>
      <p:ext uri="{BB962C8B-B14F-4D97-AF65-F5344CB8AC3E}">
        <p14:creationId xmlns:p14="http://schemas.microsoft.com/office/powerpoint/2010/main" val="3009533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cellulitis?</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30</a:t>
            </a:fld>
            <a:endParaRPr lang="en-US"/>
          </a:p>
        </p:txBody>
      </p:sp>
    </p:spTree>
    <p:extLst>
      <p:ext uri="{BB962C8B-B14F-4D97-AF65-F5344CB8AC3E}">
        <p14:creationId xmlns:p14="http://schemas.microsoft.com/office/powerpoint/2010/main" val="76432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DELINKING CONCEPT:</a:t>
            </a:r>
            <a:r>
              <a:rPr lang="en-US" baseline="0" dirty="0" smtClean="0"/>
              <a:t> Could the ulcer be a pressure ulcer?  Look up cataract </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33</a:t>
            </a:fld>
            <a:endParaRPr lang="en-US"/>
          </a:p>
        </p:txBody>
      </p:sp>
    </p:spTree>
    <p:extLst>
      <p:ext uri="{BB962C8B-B14F-4D97-AF65-F5344CB8AC3E}">
        <p14:creationId xmlns:p14="http://schemas.microsoft.com/office/powerpoint/2010/main" val="5517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Delinking Concept</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34</a:t>
            </a:fld>
            <a:endParaRPr lang="en-US"/>
          </a:p>
        </p:txBody>
      </p:sp>
    </p:spTree>
    <p:extLst>
      <p:ext uri="{BB962C8B-B14F-4D97-AF65-F5344CB8AC3E}">
        <p14:creationId xmlns:p14="http://schemas.microsoft.com/office/powerpoint/2010/main" val="422582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35</a:t>
            </a:fld>
            <a:endParaRPr lang="en-US"/>
          </a:p>
        </p:txBody>
      </p:sp>
    </p:spTree>
    <p:extLst>
      <p:ext uri="{BB962C8B-B14F-4D97-AF65-F5344CB8AC3E}">
        <p14:creationId xmlns:p14="http://schemas.microsoft.com/office/powerpoint/2010/main" val="4171317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42</a:t>
            </a:fld>
            <a:endParaRPr lang="en-US"/>
          </a:p>
        </p:txBody>
      </p:sp>
    </p:spTree>
    <p:extLst>
      <p:ext uri="{BB962C8B-B14F-4D97-AF65-F5344CB8AC3E}">
        <p14:creationId xmlns:p14="http://schemas.microsoft.com/office/powerpoint/2010/main" val="2056117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6"/>
          <p:cNvSpPr>
            <a:spLocks noGrp="1" noChangeArrowheads="1"/>
          </p:cNvSpPr>
          <p:nvPr>
            <p:ph type="ftr" sz="quarter" idx="4"/>
          </p:nvPr>
        </p:nvSpPr>
        <p:spPr>
          <a:noFill/>
        </p:spPr>
        <p:txBody>
          <a:bodyPr/>
          <a:lstStyle/>
          <a:p>
            <a:r>
              <a:rPr lang="en-US" dirty="0" smtClean="0"/>
              <a:t>James S. Kennedy MD - (615) 479-7021CDIMD</a:t>
            </a:r>
          </a:p>
        </p:txBody>
      </p:sp>
      <p:sp>
        <p:nvSpPr>
          <p:cNvPr id="119811" name="Rectangle 7"/>
          <p:cNvSpPr>
            <a:spLocks noGrp="1" noChangeArrowheads="1"/>
          </p:cNvSpPr>
          <p:nvPr>
            <p:ph type="sldNum" sz="quarter" idx="5"/>
          </p:nvPr>
        </p:nvSpPr>
        <p:spPr>
          <a:noFill/>
        </p:spPr>
        <p:txBody>
          <a:bodyPr/>
          <a:lstStyle/>
          <a:p>
            <a:fld id="{EC6737A5-F7A5-4CE9-9157-31993C4DC561}" type="slidenum">
              <a:rPr lang="en-US" smtClean="0"/>
              <a:pPr/>
              <a:t>45</a:t>
            </a:fld>
            <a:endParaRPr lang="en-US" smtClean="0"/>
          </a:p>
        </p:txBody>
      </p:sp>
      <p:sp>
        <p:nvSpPr>
          <p:cNvPr id="119812" name="Rectangle 2"/>
          <p:cNvSpPr>
            <a:spLocks noGrp="1" noChangeArrowheads="1"/>
          </p:cNvSpPr>
          <p:nvPr>
            <p:ph type="hdr" sz="quarter"/>
          </p:nvPr>
        </p:nvSpPr>
        <p:spPr>
          <a:noFill/>
        </p:spPr>
        <p:txBody>
          <a:bodyPr/>
          <a:lstStyle/>
          <a:p>
            <a:r>
              <a:rPr lang="en-US" smtClean="0"/>
              <a:t>Dr. Jim Kennedy - 615-479-7021</a:t>
            </a:r>
          </a:p>
        </p:txBody>
      </p:sp>
      <p:sp>
        <p:nvSpPr>
          <p:cNvPr id="119813" name="Rectangle 6"/>
          <p:cNvSpPr txBox="1">
            <a:spLocks noGrp="1" noChangeArrowheads="1"/>
          </p:cNvSpPr>
          <p:nvPr/>
        </p:nvSpPr>
        <p:spPr bwMode="auto">
          <a:xfrm>
            <a:off x="1" y="9270578"/>
            <a:ext cx="3240688" cy="489030"/>
          </a:xfrm>
          <a:prstGeom prst="rect">
            <a:avLst/>
          </a:prstGeom>
          <a:noFill/>
          <a:ln w="9525">
            <a:noFill/>
            <a:miter lim="800000"/>
            <a:headEnd/>
            <a:tailEnd/>
          </a:ln>
        </p:spPr>
        <p:txBody>
          <a:bodyPr lIns="97537" tIns="48769" rIns="97537" bIns="48769" anchor="b"/>
          <a:lstStyle/>
          <a:p>
            <a:pPr defTabSz="975163"/>
            <a:r>
              <a:rPr lang="en-US" sz="1300" dirty="0">
                <a:latin typeface="Arial"/>
              </a:rPr>
              <a:t>CDIMD</a:t>
            </a:r>
          </a:p>
        </p:txBody>
      </p:sp>
      <p:sp>
        <p:nvSpPr>
          <p:cNvPr id="119814" name="Rectangle 7"/>
          <p:cNvSpPr txBox="1">
            <a:spLocks noGrp="1" noChangeArrowheads="1"/>
          </p:cNvSpPr>
          <p:nvPr/>
        </p:nvSpPr>
        <p:spPr bwMode="auto">
          <a:xfrm>
            <a:off x="4235450" y="9270578"/>
            <a:ext cx="3240688" cy="489030"/>
          </a:xfrm>
          <a:prstGeom prst="rect">
            <a:avLst/>
          </a:prstGeom>
          <a:noFill/>
          <a:ln w="9525">
            <a:noFill/>
            <a:miter lim="800000"/>
            <a:headEnd/>
            <a:tailEnd/>
          </a:ln>
        </p:spPr>
        <p:txBody>
          <a:bodyPr lIns="97537" tIns="48769" rIns="97537" bIns="48769" anchor="b"/>
          <a:lstStyle/>
          <a:p>
            <a:pPr algn="r" defTabSz="975163"/>
            <a:fld id="{03878630-CA84-4852-9013-6DDDF924A3C8}" type="slidenum">
              <a:rPr lang="en-US" sz="1300">
                <a:latin typeface="Arial"/>
              </a:rPr>
              <a:pPr algn="r" defTabSz="975163"/>
              <a:t>45</a:t>
            </a:fld>
            <a:endParaRPr lang="en-US" sz="1300" dirty="0">
              <a:latin typeface="Arial"/>
            </a:endParaRPr>
          </a:p>
        </p:txBody>
      </p:sp>
      <p:sp>
        <p:nvSpPr>
          <p:cNvPr id="119815" name="Rectangle 2"/>
          <p:cNvSpPr>
            <a:spLocks noGrp="1" noRot="1" noChangeAspect="1" noChangeArrowheads="1" noTextEdit="1"/>
          </p:cNvSpPr>
          <p:nvPr>
            <p:ph type="sldImg"/>
          </p:nvPr>
        </p:nvSpPr>
        <p:spPr>
          <a:xfrm>
            <a:off x="1301750" y="735013"/>
            <a:ext cx="4875213" cy="3657600"/>
          </a:xfrm>
          <a:ln/>
        </p:spPr>
      </p:sp>
      <p:sp>
        <p:nvSpPr>
          <p:cNvPr id="119816" name="Rectangle 3"/>
          <p:cNvSpPr>
            <a:spLocks noGrp="1" noChangeArrowheads="1"/>
          </p:cNvSpPr>
          <p:nvPr>
            <p:ph type="body" idx="1"/>
          </p:nvPr>
        </p:nvSpPr>
        <p:spPr>
          <a:xfrm>
            <a:off x="996387" y="4636905"/>
            <a:ext cx="5484989" cy="4389967"/>
          </a:xfrm>
          <a:noFill/>
          <a:ln/>
        </p:spPr>
        <p:txBody>
          <a:bodyPr/>
          <a:lstStyle/>
          <a:p>
            <a:pPr eaLnBrk="1" hangingPunct="1"/>
            <a:endParaRPr lang="en-US" dirty="0" smtClean="0"/>
          </a:p>
        </p:txBody>
      </p:sp>
    </p:spTree>
    <p:extLst>
      <p:ext uri="{BB962C8B-B14F-4D97-AF65-F5344CB8AC3E}">
        <p14:creationId xmlns:p14="http://schemas.microsoft.com/office/powerpoint/2010/main" val="108105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6E0C35-DAB9-45D9-AF4F-E630DFAC874A}" type="slidenum">
              <a:rPr lang="en-US" smtClean="0"/>
              <a:pPr/>
              <a:t>52</a:t>
            </a:fld>
            <a:endParaRPr lang="en-US"/>
          </a:p>
        </p:txBody>
      </p:sp>
    </p:spTree>
    <p:extLst>
      <p:ext uri="{BB962C8B-B14F-4D97-AF65-F5344CB8AC3E}">
        <p14:creationId xmlns:p14="http://schemas.microsoft.com/office/powerpoint/2010/main" val="28310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38B23-87CD-44F6-B71C-4543E46E359E}" type="slidenum">
              <a:rPr lang="en-US" smtClean="0"/>
              <a:pPr/>
              <a:t>79</a:t>
            </a:fld>
            <a:endParaRPr lang="en-US"/>
          </a:p>
        </p:txBody>
      </p:sp>
    </p:spTree>
    <p:extLst>
      <p:ext uri="{BB962C8B-B14F-4D97-AF65-F5344CB8AC3E}">
        <p14:creationId xmlns:p14="http://schemas.microsoft.com/office/powerpoint/2010/main" val="921699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with caution, </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9</a:t>
            </a:fld>
            <a:endParaRPr lang="en-US"/>
          </a:p>
        </p:txBody>
      </p:sp>
    </p:spTree>
    <p:extLst>
      <p:ext uri="{BB962C8B-B14F-4D97-AF65-F5344CB8AC3E}">
        <p14:creationId xmlns:p14="http://schemas.microsoft.com/office/powerpoint/2010/main" val="201333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PUNCHLINE</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83</a:t>
            </a:fld>
            <a:endParaRPr lang="en-US"/>
          </a:p>
        </p:txBody>
      </p:sp>
    </p:spTree>
    <p:extLst>
      <p:ext uri="{BB962C8B-B14F-4D97-AF65-F5344CB8AC3E}">
        <p14:creationId xmlns:p14="http://schemas.microsoft.com/office/powerpoint/2010/main" val="1132608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PUNCHLINE</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84</a:t>
            </a:fld>
            <a:endParaRPr lang="en-US"/>
          </a:p>
        </p:txBody>
      </p:sp>
    </p:spTree>
    <p:extLst>
      <p:ext uri="{BB962C8B-B14F-4D97-AF65-F5344CB8AC3E}">
        <p14:creationId xmlns:p14="http://schemas.microsoft.com/office/powerpoint/2010/main" val="3446839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PUNCHLINE</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85</a:t>
            </a:fld>
            <a:endParaRPr lang="en-US"/>
          </a:p>
        </p:txBody>
      </p:sp>
    </p:spTree>
    <p:extLst>
      <p:ext uri="{BB962C8B-B14F-4D97-AF65-F5344CB8AC3E}">
        <p14:creationId xmlns:p14="http://schemas.microsoft.com/office/powerpoint/2010/main" val="1342080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113328-6244-4B7F-867C-F4EA598C049B}" type="slidenum">
              <a:rPr lang="en-US" smtClean="0"/>
              <a:pPr/>
              <a:t>87</a:t>
            </a:fld>
            <a:endParaRPr lang="en-US"/>
          </a:p>
        </p:txBody>
      </p:sp>
    </p:spTree>
    <p:extLst>
      <p:ext uri="{BB962C8B-B14F-4D97-AF65-F5344CB8AC3E}">
        <p14:creationId xmlns:p14="http://schemas.microsoft.com/office/powerpoint/2010/main" val="647750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738B23-87CD-44F6-B71C-4543E46E359E}" type="slidenum">
              <a:rPr lang="en-US" smtClean="0"/>
              <a:pPr/>
              <a:t>91</a:t>
            </a:fld>
            <a:endParaRPr lang="en-US"/>
          </a:p>
        </p:txBody>
      </p:sp>
    </p:spTree>
    <p:extLst>
      <p:ext uri="{BB962C8B-B14F-4D97-AF65-F5344CB8AC3E}">
        <p14:creationId xmlns:p14="http://schemas.microsoft.com/office/powerpoint/2010/main" val="1669868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pecking order? Or authority</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14</a:t>
            </a:fld>
            <a:endParaRPr lang="en-US"/>
          </a:p>
        </p:txBody>
      </p:sp>
    </p:spTree>
    <p:extLst>
      <p:ext uri="{BB962C8B-B14F-4D97-AF65-F5344CB8AC3E}">
        <p14:creationId xmlns:p14="http://schemas.microsoft.com/office/powerpoint/2010/main" val="63067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codebook only.</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15</a:t>
            </a:fld>
            <a:endParaRPr lang="en-US"/>
          </a:p>
        </p:txBody>
      </p:sp>
    </p:spTree>
    <p:extLst>
      <p:ext uri="{BB962C8B-B14F-4D97-AF65-F5344CB8AC3E}">
        <p14:creationId xmlns:p14="http://schemas.microsoft.com/office/powerpoint/2010/main" val="389742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786.09 Other</a:t>
            </a:r>
            <a:r>
              <a:rPr lang="en-US" baseline="0" dirty="0" smtClean="0"/>
              <a:t> Respiratory Symptom</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16</a:t>
            </a:fld>
            <a:endParaRPr lang="en-US"/>
          </a:p>
        </p:txBody>
      </p:sp>
    </p:spTree>
    <p:extLst>
      <p:ext uri="{BB962C8B-B14F-4D97-AF65-F5344CB8AC3E}">
        <p14:creationId xmlns:p14="http://schemas.microsoft.com/office/powerpoint/2010/main" val="155229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18</a:t>
            </a:fld>
            <a:endParaRPr lang="en-US"/>
          </a:p>
        </p:txBody>
      </p:sp>
    </p:spTree>
    <p:extLst>
      <p:ext uri="{BB962C8B-B14F-4D97-AF65-F5344CB8AC3E}">
        <p14:creationId xmlns:p14="http://schemas.microsoft.com/office/powerpoint/2010/main" val="386150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24</a:t>
            </a:fld>
            <a:endParaRPr lang="en-US"/>
          </a:p>
        </p:txBody>
      </p:sp>
    </p:spTree>
    <p:extLst>
      <p:ext uri="{BB962C8B-B14F-4D97-AF65-F5344CB8AC3E}">
        <p14:creationId xmlns:p14="http://schemas.microsoft.com/office/powerpoint/2010/main" val="153910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26</a:t>
            </a:fld>
            <a:endParaRPr lang="en-US"/>
          </a:p>
        </p:txBody>
      </p:sp>
    </p:spTree>
    <p:extLst>
      <p:ext uri="{BB962C8B-B14F-4D97-AF65-F5344CB8AC3E}">
        <p14:creationId xmlns:p14="http://schemas.microsoft.com/office/powerpoint/2010/main" val="302779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Punchline</a:t>
            </a:r>
            <a:endParaRPr lang="en-US" dirty="0"/>
          </a:p>
        </p:txBody>
      </p:sp>
      <p:sp>
        <p:nvSpPr>
          <p:cNvPr id="4" name="Slide Number Placeholder 3"/>
          <p:cNvSpPr>
            <a:spLocks noGrp="1"/>
          </p:cNvSpPr>
          <p:nvPr>
            <p:ph type="sldNum" sz="quarter" idx="10"/>
          </p:nvPr>
        </p:nvSpPr>
        <p:spPr/>
        <p:txBody>
          <a:bodyPr/>
          <a:lstStyle/>
          <a:p>
            <a:fld id="{32DD2E78-D13A-41F1-A938-3F0B3637541F}" type="slidenum">
              <a:rPr lang="en-US" smtClean="0"/>
              <a:pPr/>
              <a:t>27</a:t>
            </a:fld>
            <a:endParaRPr lang="en-US"/>
          </a:p>
        </p:txBody>
      </p:sp>
    </p:spTree>
    <p:extLst>
      <p:ext uri="{BB962C8B-B14F-4D97-AF65-F5344CB8AC3E}">
        <p14:creationId xmlns:p14="http://schemas.microsoft.com/office/powerpoint/2010/main" val="205547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329096"/>
            <a:ext cx="7912821" cy="1362075"/>
          </a:xfrm>
        </p:spPr>
        <p:txBody>
          <a:bodyPr anchor="t">
            <a:normAutofit/>
          </a:bodyPr>
          <a:lstStyle>
            <a:lvl1pPr algn="l">
              <a:defRPr sz="3200" b="1" cap="none">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3830205"/>
            <a:ext cx="7912821" cy="1500187"/>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13174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188" y="1928472"/>
            <a:ext cx="8416037"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599" y="3664229"/>
            <a:ext cx="6778487"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89320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4714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96349" y="1557133"/>
            <a:ext cx="4114800" cy="49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80114" y="1557133"/>
            <a:ext cx="4114800" cy="491986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9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96349" y="1535113"/>
            <a:ext cx="41148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96349" y="2174874"/>
            <a:ext cx="41148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57060" y="1535113"/>
            <a:ext cx="4114800"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57060" y="2174874"/>
            <a:ext cx="4114800" cy="43319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83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6895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7" name="TextBox 6"/>
          <p:cNvSpPr txBox="1"/>
          <p:nvPr userDrawn="1"/>
        </p:nvSpPr>
        <p:spPr>
          <a:xfrm>
            <a:off x="8521329" y="6636141"/>
            <a:ext cx="452576" cy="153888"/>
          </a:xfrm>
          <a:prstGeom prst="rect">
            <a:avLst/>
          </a:prstGeom>
          <a:noFill/>
        </p:spPr>
        <p:txBody>
          <a:bodyPr wrap="square" lIns="0" tIns="0" rIns="0" bIns="0" rtlCol="0">
            <a:spAutoFit/>
          </a:bodyPr>
          <a:lstStyle/>
          <a:p>
            <a:pPr algn="r"/>
            <a:fld id="{033E1BD6-8763-4040-AA6B-628050BD921A}" type="slidenum">
              <a:rPr lang="en-US" sz="1000" b="1" smtClean="0">
                <a:solidFill>
                  <a:schemeClr val="tx2"/>
                </a:solidFill>
                <a:latin typeface="Arial"/>
                <a:cs typeface="Arial"/>
              </a:rPr>
              <a:pPr algn="r"/>
              <a:t>‹#›</a:t>
            </a:fld>
            <a:endParaRPr lang="en-US" sz="1000" b="1" dirty="0">
              <a:solidFill>
                <a:schemeClr val="tx2"/>
              </a:solidFill>
              <a:latin typeface="Arial"/>
              <a:cs typeface="Arial"/>
            </a:endParaRPr>
          </a:p>
        </p:txBody>
      </p:sp>
    </p:spTree>
    <p:extLst>
      <p:ext uri="{BB962C8B-B14F-4D97-AF65-F5344CB8AC3E}">
        <p14:creationId xmlns:p14="http://schemas.microsoft.com/office/powerpoint/2010/main" val="3436450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315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20" name="Straight Connector 19"/>
          <p:cNvCxnSpPr/>
          <p:nvPr userDrawn="1"/>
        </p:nvCxnSpPr>
        <p:spPr>
          <a:xfrm>
            <a:off x="9144000" y="5300870"/>
            <a:ext cx="0" cy="146304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27432" y="5297968"/>
            <a:ext cx="0" cy="1499616"/>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15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9144" y="-9236"/>
            <a:ext cx="448056" cy="6858000"/>
          </a:xfrm>
          <a:prstGeom prst="rect">
            <a:avLst/>
          </a:prstGeom>
          <a:gradFill>
            <a:gsLst>
              <a:gs pos="0">
                <a:srgbClr val="334FA1"/>
              </a:gs>
              <a:gs pos="27000">
                <a:schemeClr val="bg1"/>
              </a:gs>
              <a:gs pos="100000">
                <a:srgbClr val="6F2771"/>
              </a:gs>
            </a:gsLst>
            <a:lin ang="5400000" scaled="1"/>
          </a:gradFill>
        </p:spPr>
        <p:txBody>
          <a:bodyPr wrap="square" rtlCol="0">
            <a:spAutoFit/>
          </a:bodyPr>
          <a:lstStyle/>
          <a:p>
            <a:endParaRPr lang="en-US" dirty="0"/>
          </a:p>
        </p:txBody>
      </p:sp>
      <p:sp>
        <p:nvSpPr>
          <p:cNvPr id="12" name="TextBox 11"/>
          <p:cNvSpPr txBox="1"/>
          <p:nvPr userDrawn="1"/>
        </p:nvSpPr>
        <p:spPr>
          <a:xfrm>
            <a:off x="424824" y="1255011"/>
            <a:ext cx="8719176" cy="91027"/>
          </a:xfrm>
          <a:prstGeom prst="rect">
            <a:avLst/>
          </a:prstGeom>
          <a:gradFill flip="none" rotWithShape="1">
            <a:gsLst>
              <a:gs pos="0">
                <a:srgbClr val="F47B20"/>
              </a:gs>
              <a:gs pos="24000">
                <a:schemeClr val="bg1"/>
              </a:gs>
              <a:gs pos="100000">
                <a:srgbClr val="6F2771"/>
              </a:gs>
            </a:gsLst>
            <a:lin ang="10800000" scaled="1"/>
            <a:tileRect/>
          </a:gradFill>
        </p:spPr>
        <p:txBody>
          <a:bodyPr wrap="square" rtlCol="0">
            <a:noAutofit/>
          </a:bodyPr>
          <a:lstStyle/>
          <a:p>
            <a:endParaRPr lang="en-US" dirty="0"/>
          </a:p>
        </p:txBody>
      </p:sp>
      <p:sp>
        <p:nvSpPr>
          <p:cNvPr id="3" name="Text Placeholder 2"/>
          <p:cNvSpPr>
            <a:spLocks noGrp="1"/>
          </p:cNvSpPr>
          <p:nvPr>
            <p:ph type="body" idx="1"/>
          </p:nvPr>
        </p:nvSpPr>
        <p:spPr>
          <a:xfrm>
            <a:off x="596348" y="1561271"/>
            <a:ext cx="8377557" cy="496968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8521329" y="6636141"/>
            <a:ext cx="452576" cy="153888"/>
          </a:xfrm>
          <a:prstGeom prst="rect">
            <a:avLst/>
          </a:prstGeom>
          <a:noFill/>
        </p:spPr>
        <p:txBody>
          <a:bodyPr wrap="square" lIns="0" tIns="0" rIns="0" bIns="0" rtlCol="0">
            <a:spAutoFit/>
          </a:bodyPr>
          <a:lstStyle/>
          <a:p>
            <a:pPr algn="r"/>
            <a:fld id="{033E1BD6-8763-4040-AA6B-628050BD921A}" type="slidenum">
              <a:rPr lang="en-US" sz="1000" b="1" smtClean="0">
                <a:solidFill>
                  <a:schemeClr val="tx2"/>
                </a:solidFill>
                <a:latin typeface="Arial"/>
                <a:cs typeface="Arial"/>
              </a:rPr>
              <a:pPr algn="r"/>
              <a:t>‹#›</a:t>
            </a:fld>
            <a:endParaRPr lang="en-US" sz="1000" b="1" dirty="0">
              <a:solidFill>
                <a:schemeClr val="tx2"/>
              </a:solidFill>
              <a:latin typeface="Arial"/>
              <a:cs typeface="Arial"/>
            </a:endParaRPr>
          </a:p>
        </p:txBody>
      </p:sp>
      <p:sp>
        <p:nvSpPr>
          <p:cNvPr id="2" name="Title Placeholder 1"/>
          <p:cNvSpPr>
            <a:spLocks noGrp="1"/>
          </p:cNvSpPr>
          <p:nvPr>
            <p:ph type="title"/>
          </p:nvPr>
        </p:nvSpPr>
        <p:spPr>
          <a:xfrm>
            <a:off x="596349" y="274639"/>
            <a:ext cx="7137810" cy="76514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11" name="Straight Connector 10"/>
          <p:cNvCxnSpPr/>
          <p:nvPr userDrawn="1"/>
        </p:nvCxnSpPr>
        <p:spPr>
          <a:xfrm>
            <a:off x="438912" y="-9236"/>
            <a:ext cx="0" cy="6867144"/>
          </a:xfrm>
          <a:prstGeom prst="line">
            <a:avLst/>
          </a:prstGeom>
          <a:ln>
            <a:solidFill>
              <a:srgbClr val="5D268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rotWithShape="1">
          <a:blip r:embed="rId12">
            <a:extLst>
              <a:ext uri="{28A0092B-C50C-407E-A947-70E740481C1C}">
                <a14:useLocalDpi xmlns:a14="http://schemas.microsoft.com/office/drawing/2010/main" val="0"/>
              </a:ext>
            </a:extLst>
          </a:blip>
          <a:srcRect r="63487"/>
          <a:stretch/>
        </p:blipFill>
        <p:spPr>
          <a:xfrm>
            <a:off x="7798091" y="354915"/>
            <a:ext cx="1345909" cy="546555"/>
          </a:xfrm>
          <a:prstGeom prst="rect">
            <a:avLst/>
          </a:prstGeom>
        </p:spPr>
      </p:pic>
    </p:spTree>
    <p:extLst>
      <p:ext uri="{BB962C8B-B14F-4D97-AF65-F5344CB8AC3E}">
        <p14:creationId xmlns:p14="http://schemas.microsoft.com/office/powerpoint/2010/main" val="1456704833"/>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4" r:id="rId3"/>
    <p:sldLayoutId id="2147483665" r:id="rId4"/>
    <p:sldLayoutId id="2147483666" r:id="rId5"/>
    <p:sldLayoutId id="2147483667" r:id="rId6"/>
    <p:sldLayoutId id="2147483668" r:id="rId7"/>
    <p:sldLayoutId id="2147483669" r:id="rId8"/>
    <p:sldLayoutId id="2147483672" r:id="rId9"/>
    <p:sldLayoutId id="2147483673" r:id="rId10"/>
  </p:sldLayoutIdLst>
  <p:txStyles>
    <p:titleStyle>
      <a:lvl1pPr algn="l" defTabSz="457200" rtl="0" eaLnBrk="1" latinLnBrk="0" hangingPunct="1">
        <a:spcBef>
          <a:spcPct val="0"/>
        </a:spcBef>
        <a:buNone/>
        <a:defRPr sz="3200" b="1" kern="1200">
          <a:solidFill>
            <a:schemeClr val="tx2"/>
          </a:solidFill>
          <a:latin typeface="+mn-lt"/>
          <a:ea typeface="+mj-ea"/>
          <a:cs typeface="Arial" panose="020B0604020202020204" pitchFamily="34" charset="0"/>
        </a:defRPr>
      </a:lvl1pPr>
    </p:titleStyle>
    <p:bodyStyle>
      <a:lvl1pPr marL="342900" indent="-342900" algn="l" defTabSz="457200" rtl="0" eaLnBrk="1" latinLnBrk="0" hangingPunct="1">
        <a:spcBef>
          <a:spcPts val="0"/>
        </a:spcBef>
        <a:spcAft>
          <a:spcPts val="600"/>
        </a:spcAft>
        <a:buClr>
          <a:schemeClr val="tx2"/>
        </a:buClr>
        <a:buFont typeface="Arial"/>
        <a:buChar char="•"/>
        <a:defRPr sz="2800" kern="1200">
          <a:solidFill>
            <a:schemeClr val="tx1"/>
          </a:solidFill>
          <a:latin typeface="Calibri" panose="020F0502020204030204" pitchFamily="34" charset="0"/>
          <a:ea typeface="+mn-ea"/>
          <a:cs typeface="Arial"/>
        </a:defRPr>
      </a:lvl1pPr>
      <a:lvl2pPr marL="742950" indent="-285750" algn="l" defTabSz="457200" rtl="0" eaLnBrk="1" latinLnBrk="0" hangingPunct="1">
        <a:spcBef>
          <a:spcPts val="0"/>
        </a:spcBef>
        <a:spcAft>
          <a:spcPts val="600"/>
        </a:spcAft>
        <a:buClr>
          <a:schemeClr val="tx2"/>
        </a:buClr>
        <a:buFont typeface="Arial"/>
        <a:buChar char="–"/>
        <a:defRPr sz="2400" kern="1200">
          <a:solidFill>
            <a:schemeClr val="tx1"/>
          </a:solidFill>
          <a:latin typeface="Calibri" panose="020F0502020204030204" pitchFamily="34" charset="0"/>
          <a:ea typeface="+mn-ea"/>
          <a:cs typeface="Arial"/>
        </a:defRPr>
      </a:lvl2pPr>
      <a:lvl3pPr marL="1143000" indent="-228600" algn="l" defTabSz="457200" rtl="0" eaLnBrk="1" latinLnBrk="0" hangingPunct="1">
        <a:spcBef>
          <a:spcPts val="0"/>
        </a:spcBef>
        <a:spcAft>
          <a:spcPts val="600"/>
        </a:spcAft>
        <a:buClr>
          <a:schemeClr val="tx2"/>
        </a:buClr>
        <a:buFont typeface="Arial"/>
        <a:buChar char="•"/>
        <a:defRPr sz="2400" kern="1200">
          <a:solidFill>
            <a:schemeClr val="tx1"/>
          </a:solidFill>
          <a:latin typeface="Calibri" panose="020F0502020204030204" pitchFamily="34" charset="0"/>
          <a:ea typeface="+mn-ea"/>
          <a:cs typeface="Arial"/>
        </a:defRPr>
      </a:lvl3pPr>
      <a:lvl4pPr marL="1600200" indent="-228600" algn="l" defTabSz="457200" rtl="0" eaLnBrk="1" latinLnBrk="0" hangingPunct="1">
        <a:spcBef>
          <a:spcPts val="0"/>
        </a:spcBef>
        <a:spcAft>
          <a:spcPts val="600"/>
        </a:spcAft>
        <a:buClr>
          <a:schemeClr val="tx2"/>
        </a:buClr>
        <a:buFont typeface="Arial"/>
        <a:buChar char="–"/>
        <a:defRPr sz="2000" kern="1200">
          <a:solidFill>
            <a:schemeClr val="tx1"/>
          </a:solidFill>
          <a:latin typeface="Calibri" panose="020F0502020204030204" pitchFamily="34" charset="0"/>
          <a:ea typeface="+mn-ea"/>
          <a:cs typeface="Arial"/>
        </a:defRPr>
      </a:lvl4pPr>
      <a:lvl5pPr marL="2057400" indent="-228600" algn="l" defTabSz="457200" rtl="0" eaLnBrk="1" latinLnBrk="0" hangingPunct="1">
        <a:spcBef>
          <a:spcPts val="0"/>
        </a:spcBef>
        <a:spcAft>
          <a:spcPts val="600"/>
        </a:spcAft>
        <a:buClr>
          <a:schemeClr val="tx2"/>
        </a:buClr>
        <a:buFont typeface="Arial"/>
        <a:buChar char="»"/>
        <a:defRPr sz="2000" kern="1200">
          <a:solidFill>
            <a:schemeClr val="tx1"/>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odingclinicadvisor.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0.emf"/><Relationship Id="rId4" Type="http://schemas.openxmlformats.org/officeDocument/2006/relationships/image" Target="../media/image19.emf"/></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cdc.gov/nchs/data/icd/Interim_advice_updated_fina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dc.gov/nchs/data/icd/Interim_advice_updated_final.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www.sccm.org/Documents/SSC-Guidelines.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sccm.org/Documents/SSC-Guidelines.pdf"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tinyurl.com/2016sepsis" TargetMode="External"/><Relationship Id="rId1" Type="http://schemas.openxmlformats.org/officeDocument/2006/relationships/slideLayout" Target="../slideLayouts/slideLayout2.xml"/><Relationship Id="rId4" Type="http://schemas.openxmlformats.org/officeDocument/2006/relationships/hyperlink" Target="http://www.esicm.org/news-article/Sepsis-3-International-Consensus-definitions-Sepsis-Septic-Shock-Feb-2016"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survivingsepsis.org/SiteCollectionDocuments/SSC-Statements-Sepsis-Definitions-3-2016.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tinyurl.com/2016ICD10PCSguidelines"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tinyurl.com/2016ICD10pcsReference"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en.wikipedia.org/wiki/Bridge"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mailto:jkennedy@cdimd.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Coding Clinic Update</a:t>
            </a:r>
            <a:endParaRPr lang="en-US" dirty="0"/>
          </a:p>
        </p:txBody>
      </p:sp>
      <p:sp>
        <p:nvSpPr>
          <p:cNvPr id="6" name="Subtitle 5"/>
          <p:cNvSpPr>
            <a:spLocks noGrp="1"/>
          </p:cNvSpPr>
          <p:nvPr>
            <p:ph type="subTitle" idx="1"/>
          </p:nvPr>
        </p:nvSpPr>
        <p:spPr>
          <a:xfrm>
            <a:off x="1371599" y="3896139"/>
            <a:ext cx="6778487" cy="2249174"/>
          </a:xfrm>
        </p:spPr>
        <p:txBody>
          <a:bodyPr>
            <a:normAutofit/>
          </a:bodyPr>
          <a:lstStyle/>
          <a:p>
            <a:r>
              <a:rPr lang="en-US" dirty="0" smtClean="0"/>
              <a:t>Kyra Brown, RHIA, CCDS</a:t>
            </a:r>
          </a:p>
          <a:p>
            <a:r>
              <a:rPr lang="en-US" dirty="0" smtClean="0"/>
              <a:t>CDI Manager Educator</a:t>
            </a:r>
          </a:p>
          <a:p>
            <a:r>
              <a:rPr lang="en-US" dirty="0" smtClean="0"/>
              <a:t>Erlanger</a:t>
            </a:r>
          </a:p>
          <a:p>
            <a:r>
              <a:rPr lang="en-US" dirty="0" smtClean="0"/>
              <a:t>July 15, 2016</a:t>
            </a:r>
            <a:endParaRPr lang="en-US" dirty="0"/>
          </a:p>
        </p:txBody>
      </p:sp>
    </p:spTree>
    <p:extLst>
      <p:ext uri="{BB962C8B-B14F-4D97-AF65-F5344CB8AC3E}">
        <p14:creationId xmlns:p14="http://schemas.microsoft.com/office/powerpoint/2010/main" val="221868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Hypoxia with COPD</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Disease</a:t>
            </a:r>
            <a:endParaRPr lang="en-US" sz="2400" dirty="0"/>
          </a:p>
        </p:txBody>
      </p:sp>
      <p:grpSp>
        <p:nvGrpSpPr>
          <p:cNvPr id="6" name="Group 5"/>
          <p:cNvGrpSpPr/>
          <p:nvPr/>
        </p:nvGrpSpPr>
        <p:grpSpPr>
          <a:xfrm>
            <a:off x="596349" y="1942060"/>
            <a:ext cx="3550990" cy="3590059"/>
            <a:chOff x="723349" y="1850621"/>
            <a:chExt cx="3106708" cy="2695700"/>
          </a:xfrm>
        </p:grpSpPr>
        <p:pic>
          <p:nvPicPr>
            <p:cNvPr id="4" name="Picture 3"/>
            <p:cNvPicPr>
              <a:picLocks noChangeAspect="1"/>
            </p:cNvPicPr>
            <p:nvPr/>
          </p:nvPicPr>
          <p:blipFill rotWithShape="1">
            <a:blip r:embed="rId2"/>
            <a:srcRect l="31767" t="38121" r="47849" b="53268"/>
            <a:stretch/>
          </p:blipFill>
          <p:spPr>
            <a:xfrm>
              <a:off x="723350" y="1850621"/>
              <a:ext cx="3106707" cy="738200"/>
            </a:xfrm>
            <a:prstGeom prst="rect">
              <a:avLst/>
            </a:prstGeom>
          </p:spPr>
        </p:pic>
        <p:pic>
          <p:nvPicPr>
            <p:cNvPr id="5" name="Picture 4"/>
            <p:cNvPicPr>
              <a:picLocks noChangeAspect="1"/>
            </p:cNvPicPr>
            <p:nvPr/>
          </p:nvPicPr>
          <p:blipFill rotWithShape="1">
            <a:blip r:embed="rId2"/>
            <a:srcRect l="31767" t="59338" r="48411" b="17827"/>
            <a:stretch/>
          </p:blipFill>
          <p:spPr>
            <a:xfrm>
              <a:off x="723349" y="2588821"/>
              <a:ext cx="3021098" cy="1957500"/>
            </a:xfrm>
            <a:prstGeom prst="rect">
              <a:avLst/>
            </a:prstGeom>
          </p:spPr>
        </p:pic>
      </p:grpSp>
      <p:sp>
        <p:nvSpPr>
          <p:cNvPr id="8" name="TextBox 7"/>
          <p:cNvSpPr txBox="1"/>
          <p:nvPr/>
        </p:nvSpPr>
        <p:spPr>
          <a:xfrm>
            <a:off x="4354879" y="4349122"/>
            <a:ext cx="4050644" cy="830997"/>
          </a:xfrm>
          <a:prstGeom prst="rect">
            <a:avLst/>
          </a:prstGeom>
          <a:noFill/>
        </p:spPr>
        <p:txBody>
          <a:bodyPr wrap="square" rtlCol="0">
            <a:spAutoFit/>
          </a:bodyPr>
          <a:lstStyle/>
          <a:p>
            <a:r>
              <a:rPr lang="en-US" sz="2400" b="1" dirty="0" smtClean="0">
                <a:solidFill>
                  <a:srgbClr val="FF0000"/>
                </a:solidFill>
              </a:rPr>
              <a:t>It appears OK to add hypoxemia if documented</a:t>
            </a:r>
            <a:endParaRPr lang="en-US" sz="2400" b="1" dirty="0">
              <a:solidFill>
                <a:srgbClr val="FF0000"/>
              </a:solidFill>
            </a:endParaRPr>
          </a:p>
        </p:txBody>
      </p:sp>
      <p:sp>
        <p:nvSpPr>
          <p:cNvPr id="9" name="Left Arrow 8"/>
          <p:cNvSpPr/>
          <p:nvPr/>
        </p:nvSpPr>
        <p:spPr>
          <a:xfrm>
            <a:off x="3181057" y="4522305"/>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96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normAutofit fontScale="90000"/>
          </a:bodyPr>
          <a:lstStyle/>
          <a:p>
            <a:r>
              <a:rPr lang="en-US" dirty="0" smtClean="0">
                <a:latin typeface="Arial Black" pitchFamily="34" charset="0"/>
              </a:rPr>
              <a:t>Send Your Own Questions to </a:t>
            </a:r>
            <a:br>
              <a:rPr lang="en-US" dirty="0" smtClean="0">
                <a:latin typeface="Arial Black" pitchFamily="34" charset="0"/>
              </a:rPr>
            </a:br>
            <a:r>
              <a:rPr lang="en-US" i="1" dirty="0" smtClean="0">
                <a:latin typeface="Arial Black" pitchFamily="34" charset="0"/>
              </a:rPr>
              <a:t>Coding Clinic Advisor</a:t>
            </a:r>
          </a:p>
        </p:txBody>
      </p:sp>
      <p:sp>
        <p:nvSpPr>
          <p:cNvPr id="2" name="Content Placeholder 1"/>
          <p:cNvSpPr>
            <a:spLocks noGrp="1"/>
          </p:cNvSpPr>
          <p:nvPr>
            <p:ph sz="quarter" idx="1"/>
          </p:nvPr>
        </p:nvSpPr>
        <p:spPr>
          <a:xfrm>
            <a:off x="612648" y="4546026"/>
            <a:ext cx="8153400" cy="2003364"/>
          </a:xfrm>
        </p:spPr>
        <p:txBody>
          <a:bodyPr>
            <a:normAutofit fontScale="85000" lnSpcReduction="20000"/>
          </a:bodyPr>
          <a:lstStyle/>
          <a:p>
            <a:pPr marL="0" indent="0">
              <a:buNone/>
            </a:pPr>
            <a:r>
              <a:rPr lang="en-US" dirty="0" smtClean="0"/>
              <a:t>Anyone can send in questions and do it online</a:t>
            </a:r>
          </a:p>
          <a:p>
            <a:r>
              <a:rPr lang="en-US" dirty="0" smtClean="0">
                <a:hlinkClick r:id="rId2"/>
              </a:rPr>
              <a:t>http://www.codingclinicadvisor.com</a:t>
            </a:r>
            <a:r>
              <a:rPr lang="en-US" dirty="0" smtClean="0"/>
              <a:t> </a:t>
            </a:r>
          </a:p>
          <a:p>
            <a:r>
              <a:rPr lang="en-US" dirty="0" smtClean="0"/>
              <a:t>Always best to submit a de-identified medical record</a:t>
            </a:r>
          </a:p>
          <a:p>
            <a:r>
              <a:rPr lang="en-US" dirty="0" smtClean="0"/>
              <a:t>Responses sent by US Mail (may take a while)</a:t>
            </a:r>
          </a:p>
          <a:p>
            <a:pPr marL="0" indent="0">
              <a:buNone/>
            </a:pPr>
            <a:r>
              <a:rPr lang="en-US" b="1" dirty="0" smtClean="0">
                <a:solidFill>
                  <a:srgbClr val="FF0000"/>
                </a:solidFill>
              </a:rPr>
              <a:t>It’s FREE!</a:t>
            </a:r>
            <a:endParaRPr lang="en-US" b="1" dirty="0">
              <a:solidFill>
                <a:srgbClr val="FF0000"/>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17" t="11539" r="13828" b="42537"/>
          <a:stretch/>
        </p:blipFill>
        <p:spPr bwMode="auto">
          <a:xfrm>
            <a:off x="0" y="1517397"/>
            <a:ext cx="9144000" cy="302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91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12775" y="228600"/>
            <a:ext cx="8153400" cy="990600"/>
          </a:xfrm>
        </p:spPr>
        <p:txBody>
          <a:bodyPr>
            <a:normAutofit fontScale="90000"/>
          </a:bodyPr>
          <a:lstStyle/>
          <a:p>
            <a:r>
              <a:rPr lang="en-US" dirty="0" smtClean="0">
                <a:latin typeface="Arial Black" pitchFamily="34" charset="0"/>
              </a:rPr>
              <a:t>Obtaining Coding Clinic Advice</a:t>
            </a:r>
            <a:br>
              <a:rPr lang="en-US" dirty="0" smtClean="0">
                <a:latin typeface="Arial Black" pitchFamily="34" charset="0"/>
              </a:rPr>
            </a:br>
            <a:r>
              <a:rPr lang="en-US" dirty="0" smtClean="0">
                <a:latin typeface="Arial Black" pitchFamily="34" charset="0"/>
              </a:rPr>
              <a:t>Subscribing</a:t>
            </a:r>
          </a:p>
        </p:txBody>
      </p:sp>
      <p:sp>
        <p:nvSpPr>
          <p:cNvPr id="2" name="Content Placeholder 1"/>
          <p:cNvSpPr>
            <a:spLocks noGrp="1"/>
          </p:cNvSpPr>
          <p:nvPr>
            <p:ph idx="1"/>
          </p:nvPr>
        </p:nvSpPr>
        <p:spPr>
          <a:xfrm>
            <a:off x="596348" y="5584025"/>
            <a:ext cx="8377557" cy="946926"/>
          </a:xfrm>
        </p:spPr>
        <p:txBody>
          <a:bodyPr>
            <a:normAutofit fontScale="62500" lnSpcReduction="20000"/>
          </a:bodyPr>
          <a:lstStyle/>
          <a:p>
            <a:pPr marL="0" indent="0">
              <a:buNone/>
            </a:pPr>
            <a:r>
              <a:rPr lang="en-US" dirty="0" smtClean="0"/>
              <a:t>$375 – General public			$1,300 – initial year			No pricing yet</a:t>
            </a:r>
          </a:p>
          <a:p>
            <a:pPr marL="0" indent="0">
              <a:buNone/>
            </a:pPr>
            <a:r>
              <a:rPr lang="en-US" dirty="0" smtClean="0"/>
              <a:t>$294 – AHIMA member</a:t>
            </a:r>
          </a:p>
          <a:p>
            <a:pPr marL="0" indent="0">
              <a:buNone/>
            </a:pPr>
            <a:r>
              <a:rPr lang="en-US" dirty="0" smtClean="0"/>
              <a:t>$245 – AHA member</a:t>
            </a:r>
            <a:endParaRPr lang="en-US" dirty="0"/>
          </a:p>
        </p:txBody>
      </p:sp>
      <p:pic>
        <p:nvPicPr>
          <p:cNvPr id="4" name="Picture 3"/>
          <p:cNvPicPr>
            <a:picLocks noChangeAspect="1"/>
          </p:cNvPicPr>
          <p:nvPr/>
        </p:nvPicPr>
        <p:blipFill rotWithShape="1">
          <a:blip r:embed="rId2"/>
          <a:srcRect l="11927" t="32670" r="31267" b="18474"/>
          <a:stretch/>
        </p:blipFill>
        <p:spPr>
          <a:xfrm>
            <a:off x="456570" y="1395894"/>
            <a:ext cx="8657112" cy="4188130"/>
          </a:xfrm>
          <a:prstGeom prst="rect">
            <a:avLst/>
          </a:prstGeom>
        </p:spPr>
      </p:pic>
      <p:sp>
        <p:nvSpPr>
          <p:cNvPr id="3" name="TextBox 2"/>
          <p:cNvSpPr txBox="1"/>
          <p:nvPr/>
        </p:nvSpPr>
        <p:spPr>
          <a:xfrm>
            <a:off x="3314700" y="5884620"/>
            <a:ext cx="5659205" cy="646331"/>
          </a:xfrm>
          <a:prstGeom prst="rect">
            <a:avLst/>
          </a:prstGeom>
          <a:noFill/>
        </p:spPr>
        <p:txBody>
          <a:bodyPr wrap="square" rtlCol="0">
            <a:spAutoFit/>
          </a:bodyPr>
          <a:lstStyle/>
          <a:p>
            <a:r>
              <a:rPr lang="en-US" b="1" dirty="0" smtClean="0"/>
              <a:t>Note:  AHIMA and AHA rates not available on website</a:t>
            </a:r>
          </a:p>
          <a:p>
            <a:r>
              <a:rPr lang="en-US" b="1" dirty="0"/>
              <a:t>	 </a:t>
            </a:r>
            <a:r>
              <a:rPr lang="en-US" b="1" dirty="0" smtClean="0"/>
              <a:t>  </a:t>
            </a:r>
            <a:r>
              <a:rPr lang="en-US" b="1" dirty="0"/>
              <a:t>C</a:t>
            </a:r>
            <a:r>
              <a:rPr lang="en-US" b="1" dirty="0" smtClean="0"/>
              <a:t>all them to get discounts – 800-621-6902</a:t>
            </a:r>
            <a:endParaRPr lang="en-US" b="1" dirty="0"/>
          </a:p>
        </p:txBody>
      </p:sp>
    </p:spTree>
    <p:extLst>
      <p:ext uri="{BB962C8B-B14F-4D97-AF65-F5344CB8AC3E}">
        <p14:creationId xmlns:p14="http://schemas.microsoft.com/office/powerpoint/2010/main" val="294203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Foundations</a:t>
            </a:r>
            <a:br>
              <a:rPr lang="en-US" dirty="0" smtClean="0"/>
            </a:br>
            <a:r>
              <a:rPr lang="en-US" dirty="0" smtClean="0"/>
              <a:t>Coding 101</a:t>
            </a:r>
            <a:endParaRPr lang="en-US" dirty="0"/>
          </a:p>
        </p:txBody>
      </p:sp>
    </p:spTree>
    <p:extLst>
      <p:ext uri="{BB962C8B-B14F-4D97-AF65-F5344CB8AC3E}">
        <p14:creationId xmlns:p14="http://schemas.microsoft.com/office/powerpoint/2010/main" val="3734716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Diagnoses</a:t>
            </a:r>
            <a:br>
              <a:rPr lang="en-US" dirty="0" smtClean="0"/>
            </a:br>
            <a:r>
              <a:rPr lang="en-US" dirty="0" smtClean="0"/>
              <a:t>ICD-10-CM Hierarchy</a:t>
            </a:r>
            <a:endParaRPr lang="en-US" dirty="0"/>
          </a:p>
        </p:txBody>
      </p:sp>
      <p:sp>
        <p:nvSpPr>
          <p:cNvPr id="3" name="Content Placeholder 2"/>
          <p:cNvSpPr>
            <a:spLocks noGrp="1"/>
          </p:cNvSpPr>
          <p:nvPr>
            <p:ph idx="1"/>
          </p:nvPr>
        </p:nvSpPr>
        <p:spPr/>
        <p:txBody>
          <a:bodyPr>
            <a:normAutofit/>
          </a:bodyPr>
          <a:lstStyle/>
          <a:p>
            <a:pPr marL="514350" indent="-514350" fontAlgn="auto">
              <a:spcAft>
                <a:spcPts val="0"/>
              </a:spcAft>
              <a:buFont typeface="+mj-lt"/>
              <a:buAutoNum type="arabicPeriod"/>
              <a:defRPr/>
            </a:pPr>
            <a:r>
              <a:rPr lang="en-US" dirty="0" smtClean="0"/>
              <a:t>ICD-10-CM </a:t>
            </a:r>
            <a:r>
              <a:rPr lang="en-US" b="1" dirty="0"/>
              <a:t>Index</a:t>
            </a:r>
            <a:r>
              <a:rPr lang="en-US" dirty="0"/>
              <a:t> to Diseases </a:t>
            </a:r>
          </a:p>
          <a:p>
            <a:pPr marL="833438" lvl="1" indent="-369888" fontAlgn="auto">
              <a:spcAft>
                <a:spcPts val="0"/>
              </a:spcAft>
              <a:buFont typeface="Calibri" panose="020F0502020204030204" pitchFamily="34" charset="0"/>
              <a:buChar char="‒"/>
              <a:defRPr/>
            </a:pPr>
            <a:r>
              <a:rPr lang="en-US" dirty="0"/>
              <a:t>The term must be looked up here </a:t>
            </a:r>
            <a:r>
              <a:rPr lang="en-US" dirty="0" smtClean="0"/>
              <a:t>first</a:t>
            </a:r>
          </a:p>
          <a:p>
            <a:pPr marL="463550" lvl="1" indent="0" fontAlgn="auto">
              <a:spcAft>
                <a:spcPts val="0"/>
              </a:spcAft>
              <a:buNone/>
              <a:defRPr/>
            </a:pPr>
            <a:endParaRPr lang="en-US" dirty="0"/>
          </a:p>
          <a:p>
            <a:pPr marL="514350" indent="-514350" fontAlgn="auto">
              <a:spcAft>
                <a:spcPts val="0"/>
              </a:spcAft>
              <a:buFont typeface="+mj-lt"/>
              <a:buAutoNum type="arabicPeriod"/>
              <a:defRPr/>
            </a:pPr>
            <a:r>
              <a:rPr lang="en-US" dirty="0" smtClean="0"/>
              <a:t>ICD-10-CM </a:t>
            </a:r>
            <a:r>
              <a:rPr lang="en-US" b="1" dirty="0"/>
              <a:t>Table</a:t>
            </a:r>
            <a:r>
              <a:rPr lang="en-US" dirty="0"/>
              <a:t> of </a:t>
            </a:r>
            <a:r>
              <a:rPr lang="en-US" dirty="0" smtClean="0"/>
              <a:t>Diseases</a:t>
            </a:r>
          </a:p>
          <a:p>
            <a:pPr lvl="1">
              <a:spcAft>
                <a:spcPts val="0"/>
              </a:spcAft>
              <a:defRPr/>
            </a:pPr>
            <a:r>
              <a:rPr lang="en-US" dirty="0" smtClean="0"/>
              <a:t>Offers additional instructions, such as “code first”, “code in addition”, “in diseases classified elsewhere”, “Excludes1”, “Excludes2”, and others</a:t>
            </a:r>
          </a:p>
          <a:p>
            <a:pPr marL="457200" lvl="1" indent="0">
              <a:spcAft>
                <a:spcPts val="0"/>
              </a:spcAft>
              <a:buNone/>
              <a:defRPr/>
            </a:pPr>
            <a:endParaRPr lang="en-US" dirty="0" smtClean="0"/>
          </a:p>
          <a:p>
            <a:pPr marL="514350" indent="-514350" fontAlgn="auto">
              <a:spcAft>
                <a:spcPts val="0"/>
              </a:spcAft>
              <a:buFont typeface="+mj-lt"/>
              <a:buAutoNum type="arabicPeriod"/>
              <a:defRPr/>
            </a:pPr>
            <a:r>
              <a:rPr lang="en-US" dirty="0" smtClean="0"/>
              <a:t>ICD-10-CM </a:t>
            </a:r>
            <a:r>
              <a:rPr lang="en-US" dirty="0"/>
              <a:t>Official Guidelines for Coding and Reporting</a:t>
            </a:r>
          </a:p>
          <a:p>
            <a:pPr marL="835025" lvl="1" indent="-514350" fontAlgn="auto">
              <a:spcAft>
                <a:spcPts val="0"/>
              </a:spcAft>
              <a:buFont typeface="Calibri" pitchFamily="34" charset="0"/>
              <a:buChar char="‒"/>
              <a:defRPr/>
            </a:pPr>
            <a:r>
              <a:rPr lang="en-US" dirty="0"/>
              <a:t>May add or subtract codes or influence sequencing</a:t>
            </a:r>
          </a:p>
          <a:p>
            <a:pPr marL="514350" indent="-514350" fontAlgn="auto">
              <a:spcAft>
                <a:spcPts val="0"/>
              </a:spcAft>
              <a:buFont typeface="+mj-lt"/>
              <a:buAutoNum type="arabicPeriod"/>
              <a:defRPr/>
            </a:pPr>
            <a:r>
              <a:rPr lang="en-US" dirty="0"/>
              <a:t>Advice from the </a:t>
            </a:r>
            <a:r>
              <a:rPr lang="en-US" i="1" dirty="0"/>
              <a:t>Coding Clinic for </a:t>
            </a:r>
            <a:r>
              <a:rPr lang="en-US" i="1" dirty="0" smtClean="0"/>
              <a:t>ICD-10-CM/PCS</a:t>
            </a:r>
            <a:endParaRPr lang="en-US" i="1" dirty="0"/>
          </a:p>
          <a:p>
            <a:pPr marL="914400" lvl="2" indent="0">
              <a:buNone/>
            </a:pPr>
            <a:endParaRPr lang="en-US" dirty="0"/>
          </a:p>
        </p:txBody>
      </p:sp>
    </p:spTree>
    <p:extLst>
      <p:ext uri="{BB962C8B-B14F-4D97-AF65-F5344CB8AC3E}">
        <p14:creationId xmlns:p14="http://schemas.microsoft.com/office/powerpoint/2010/main" val="1682145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Look Up a Diagnosis Code</a:t>
            </a:r>
            <a:br>
              <a:rPr lang="en-US" dirty="0" smtClean="0"/>
            </a:br>
            <a:r>
              <a:rPr lang="en-US" dirty="0" smtClean="0"/>
              <a:t>Chronic Kidney Disease</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23" r="13156" b="8035"/>
          <a:stretch/>
        </p:blipFill>
        <p:spPr bwMode="auto">
          <a:xfrm>
            <a:off x="152400" y="1600199"/>
            <a:ext cx="8839200" cy="4534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 y="2514600"/>
            <a:ext cx="3610131" cy="1128010"/>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762531" y="3342807"/>
            <a:ext cx="1438669" cy="14990"/>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52400" y="1253727"/>
            <a:ext cx="956310" cy="369332"/>
          </a:xfrm>
          <a:prstGeom prst="rect">
            <a:avLst/>
          </a:prstGeom>
          <a:solidFill>
            <a:schemeClr val="bg1"/>
          </a:solidFill>
        </p:spPr>
        <p:txBody>
          <a:bodyPr wrap="square" rtlCol="0">
            <a:spAutoFit/>
          </a:bodyPr>
          <a:lstStyle/>
          <a:p>
            <a:r>
              <a:rPr lang="en-US" b="1" dirty="0" smtClean="0"/>
              <a:t>Disease</a:t>
            </a:r>
            <a:endParaRPr lang="en-US" b="1" dirty="0"/>
          </a:p>
        </p:txBody>
      </p:sp>
      <p:sp>
        <p:nvSpPr>
          <p:cNvPr id="6" name="Rectangle 5"/>
          <p:cNvSpPr/>
          <p:nvPr/>
        </p:nvSpPr>
        <p:spPr>
          <a:xfrm>
            <a:off x="5406390" y="2182117"/>
            <a:ext cx="3585210" cy="629663"/>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406390" y="4114800"/>
            <a:ext cx="3585210" cy="38615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8653" y="6134760"/>
            <a:ext cx="8412947" cy="369332"/>
          </a:xfrm>
          <a:prstGeom prst="rect">
            <a:avLst/>
          </a:prstGeom>
          <a:noFill/>
        </p:spPr>
        <p:txBody>
          <a:bodyPr wrap="square" rtlCol="0">
            <a:spAutoFit/>
          </a:bodyPr>
          <a:lstStyle/>
          <a:p>
            <a:pPr algn="ctr"/>
            <a:r>
              <a:rPr lang="en-US" b="1" dirty="0" smtClean="0">
                <a:solidFill>
                  <a:srgbClr val="FF0000"/>
                </a:solidFill>
              </a:rPr>
              <a:t>Essential to use both the Index (first) and then the Table when looking up a code!</a:t>
            </a:r>
            <a:endParaRPr lang="en-US" b="1" dirty="0">
              <a:solidFill>
                <a:srgbClr val="FF0000"/>
              </a:solidFill>
            </a:endParaRPr>
          </a:p>
        </p:txBody>
      </p:sp>
      <p:sp>
        <p:nvSpPr>
          <p:cNvPr id="10" name="TextBox 9"/>
          <p:cNvSpPr txBox="1"/>
          <p:nvPr/>
        </p:nvSpPr>
        <p:spPr>
          <a:xfrm>
            <a:off x="2240280" y="1561271"/>
            <a:ext cx="1668780" cy="523220"/>
          </a:xfrm>
          <a:prstGeom prst="rect">
            <a:avLst/>
          </a:prstGeom>
          <a:noFill/>
        </p:spPr>
        <p:txBody>
          <a:bodyPr wrap="square" rtlCol="0">
            <a:spAutoFit/>
          </a:bodyPr>
          <a:lstStyle/>
          <a:p>
            <a:pPr algn="ctr"/>
            <a:r>
              <a:rPr lang="en-US" sz="2800" b="1" dirty="0" smtClean="0">
                <a:solidFill>
                  <a:srgbClr val="FF0000"/>
                </a:solidFill>
              </a:rPr>
              <a:t>Index</a:t>
            </a:r>
            <a:endParaRPr lang="en-US" sz="2800" b="1" dirty="0">
              <a:solidFill>
                <a:srgbClr val="FF0000"/>
              </a:solidFill>
            </a:endParaRPr>
          </a:p>
        </p:txBody>
      </p:sp>
      <p:sp>
        <p:nvSpPr>
          <p:cNvPr id="12" name="TextBox 11"/>
          <p:cNvSpPr txBox="1"/>
          <p:nvPr/>
        </p:nvSpPr>
        <p:spPr>
          <a:xfrm>
            <a:off x="7475220" y="1551175"/>
            <a:ext cx="1668780" cy="523220"/>
          </a:xfrm>
          <a:prstGeom prst="rect">
            <a:avLst/>
          </a:prstGeom>
          <a:noFill/>
        </p:spPr>
        <p:txBody>
          <a:bodyPr wrap="square" rtlCol="0">
            <a:spAutoFit/>
          </a:bodyPr>
          <a:lstStyle/>
          <a:p>
            <a:pPr algn="ctr"/>
            <a:r>
              <a:rPr lang="en-US" sz="2800" b="1" dirty="0" smtClean="0">
                <a:solidFill>
                  <a:srgbClr val="FF0000"/>
                </a:solidFill>
              </a:rPr>
              <a:t>Table</a:t>
            </a:r>
            <a:endParaRPr lang="en-US" sz="2800" b="1" dirty="0">
              <a:solidFill>
                <a:srgbClr val="FF0000"/>
              </a:solidFill>
            </a:endParaRPr>
          </a:p>
        </p:txBody>
      </p:sp>
      <p:sp>
        <p:nvSpPr>
          <p:cNvPr id="13" name="Rectangle 12"/>
          <p:cNvSpPr/>
          <p:nvPr/>
        </p:nvSpPr>
        <p:spPr>
          <a:xfrm>
            <a:off x="134705" y="1263757"/>
            <a:ext cx="974005" cy="297514"/>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Brace 13"/>
          <p:cNvSpPr/>
          <p:nvPr/>
        </p:nvSpPr>
        <p:spPr>
          <a:xfrm>
            <a:off x="4955455" y="1611628"/>
            <a:ext cx="491490" cy="4511701"/>
          </a:xfrm>
          <a:prstGeom prst="leftBrace">
            <a:avLst/>
          </a:prstGeom>
          <a:ln w="3492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5682615" y="5419161"/>
            <a:ext cx="1301115" cy="688739"/>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5682615" y="4798467"/>
            <a:ext cx="2489835" cy="333604"/>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220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3" grpId="0" animBg="1"/>
      <p:bldP spid="14" grpId="0" animBg="1"/>
      <p:bldP spid="1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Acute Respiratory Distress</a:t>
            </a:r>
            <a:br>
              <a:rPr lang="en-US" dirty="0" smtClean="0"/>
            </a:br>
            <a:r>
              <a:rPr lang="en-US" u="sng" dirty="0" smtClean="0"/>
              <a:t>ICD-9-CM</a:t>
            </a:r>
            <a:endParaRPr lang="en-US" u="sng" dirty="0"/>
          </a:p>
        </p:txBody>
      </p:sp>
      <p:sp>
        <p:nvSpPr>
          <p:cNvPr id="3" name="Content Placeholder 2"/>
          <p:cNvSpPr>
            <a:spLocks noGrp="1"/>
          </p:cNvSpPr>
          <p:nvPr>
            <p:ph idx="1"/>
          </p:nvPr>
        </p:nvSpPr>
        <p:spPr>
          <a:xfrm>
            <a:off x="4368744" y="4066965"/>
            <a:ext cx="4605161" cy="2463986"/>
          </a:xfrm>
        </p:spPr>
        <p:txBody>
          <a:bodyPr>
            <a:normAutofit fontScale="85000" lnSpcReduction="20000"/>
          </a:bodyPr>
          <a:lstStyle/>
          <a:p>
            <a:pPr marL="0" indent="0">
              <a:buNone/>
            </a:pPr>
            <a:r>
              <a:rPr lang="en-US" dirty="0" smtClean="0"/>
              <a:t>Acute respiratory distress or insufficiency and “adult” respiratory distress syndrome shared the same code in ICD-9-CM</a:t>
            </a:r>
          </a:p>
          <a:p>
            <a:r>
              <a:rPr lang="en-US" sz="2600" dirty="0" smtClean="0"/>
              <a:t>A MS-DRG “CC” for patients admitted with asthma or decompensated heart failure without acute respiratory failure</a:t>
            </a:r>
            <a:endParaRPr lang="en-US" sz="2600" dirty="0"/>
          </a:p>
        </p:txBody>
      </p:sp>
      <p:pic>
        <p:nvPicPr>
          <p:cNvPr id="4" name="Picture 3"/>
          <p:cNvPicPr>
            <a:picLocks noChangeAspect="1"/>
          </p:cNvPicPr>
          <p:nvPr/>
        </p:nvPicPr>
        <p:blipFill rotWithShape="1">
          <a:blip r:embed="rId3"/>
          <a:srcRect t="21195" r="75247" b="26718"/>
          <a:stretch/>
        </p:blipFill>
        <p:spPr>
          <a:xfrm>
            <a:off x="596349" y="1561271"/>
            <a:ext cx="3772395" cy="4465123"/>
          </a:xfrm>
          <a:prstGeom prst="rect">
            <a:avLst/>
          </a:prstGeom>
        </p:spPr>
      </p:pic>
      <p:pic>
        <p:nvPicPr>
          <p:cNvPr id="5" name="Picture 4"/>
          <p:cNvPicPr>
            <a:picLocks noChangeAspect="1"/>
          </p:cNvPicPr>
          <p:nvPr/>
        </p:nvPicPr>
        <p:blipFill rotWithShape="1">
          <a:blip r:embed="rId3"/>
          <a:srcRect l="53818" t="27502" r="12676" b="43269"/>
          <a:stretch/>
        </p:blipFill>
        <p:spPr>
          <a:xfrm>
            <a:off x="4037610" y="1466269"/>
            <a:ext cx="5106390" cy="2505694"/>
          </a:xfrm>
          <a:prstGeom prst="rect">
            <a:avLst/>
          </a:prstGeom>
        </p:spPr>
      </p:pic>
      <p:sp>
        <p:nvSpPr>
          <p:cNvPr id="6" name="Rectangle 5"/>
          <p:cNvSpPr/>
          <p:nvPr/>
        </p:nvSpPr>
        <p:spPr>
          <a:xfrm>
            <a:off x="596349" y="4775959"/>
            <a:ext cx="3619391" cy="61543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4215740" y="1680210"/>
            <a:ext cx="0" cy="3171152"/>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57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74639"/>
            <a:ext cx="7424907" cy="765140"/>
          </a:xfrm>
        </p:spPr>
        <p:txBody>
          <a:bodyPr>
            <a:normAutofit fontScale="90000"/>
          </a:bodyPr>
          <a:lstStyle/>
          <a:p>
            <a:r>
              <a:rPr lang="en-US" dirty="0" smtClean="0"/>
              <a:t>Hypoxemia &amp; Hypercapnia</a:t>
            </a:r>
            <a:br>
              <a:rPr lang="en-US" dirty="0" smtClean="0"/>
            </a:br>
            <a:r>
              <a:rPr lang="en-US" dirty="0" smtClean="0"/>
              <a:t>Respiratory Insufficiency/Failure in </a:t>
            </a:r>
            <a:r>
              <a:rPr lang="en-US" u="sng" dirty="0" smtClean="0"/>
              <a:t>ICD-9-CM</a:t>
            </a:r>
            <a:endParaRPr lang="en-US" u="sng" dirty="0"/>
          </a:p>
        </p:txBody>
      </p:sp>
      <p:sp>
        <p:nvSpPr>
          <p:cNvPr id="3" name="TextBox 2"/>
          <p:cNvSpPr txBox="1"/>
          <p:nvPr/>
        </p:nvSpPr>
        <p:spPr>
          <a:xfrm>
            <a:off x="685800" y="5822863"/>
            <a:ext cx="7924800" cy="830997"/>
          </a:xfrm>
          <a:prstGeom prst="rect">
            <a:avLst/>
          </a:prstGeom>
          <a:noFill/>
        </p:spPr>
        <p:txBody>
          <a:bodyPr wrap="square" rtlCol="0">
            <a:spAutoFit/>
          </a:bodyPr>
          <a:lstStyle/>
          <a:p>
            <a:pPr algn="ctr"/>
            <a:r>
              <a:rPr lang="en-US" sz="2400" dirty="0" smtClean="0"/>
              <a:t>Acute respiratory insufficiency and distress </a:t>
            </a:r>
          </a:p>
          <a:p>
            <a:pPr algn="ctr"/>
            <a:r>
              <a:rPr lang="en-US" sz="2400" dirty="0" smtClean="0"/>
              <a:t>were CCs in ICD-9-CM</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525332340"/>
              </p:ext>
            </p:extLst>
          </p:nvPr>
        </p:nvGraphicFramePr>
        <p:xfrm>
          <a:off x="596348" y="1786744"/>
          <a:ext cx="8316158" cy="4048760"/>
        </p:xfrm>
        <a:graphic>
          <a:graphicData uri="http://schemas.openxmlformats.org/drawingml/2006/table">
            <a:tbl>
              <a:tblPr firstRow="1" bandRow="1">
                <a:tableStyleId>{5C22544A-7EE6-4342-B048-85BDC9FD1C3A}</a:tableStyleId>
              </a:tblPr>
              <a:tblGrid>
                <a:gridCol w="2079040"/>
                <a:gridCol w="2079040"/>
                <a:gridCol w="1976041"/>
                <a:gridCol w="2182037"/>
              </a:tblGrid>
              <a:tr h="370840">
                <a:tc>
                  <a:txBody>
                    <a:bodyPr/>
                    <a:lstStyle/>
                    <a:p>
                      <a:r>
                        <a:rPr lang="en-US" dirty="0" smtClean="0"/>
                        <a:t>Entity</a:t>
                      </a:r>
                      <a:endParaRPr lang="en-US" dirty="0"/>
                    </a:p>
                  </a:txBody>
                  <a:tcPr/>
                </a:tc>
                <a:tc>
                  <a:txBody>
                    <a:bodyPr/>
                    <a:lstStyle/>
                    <a:p>
                      <a:pPr algn="ctr"/>
                      <a:r>
                        <a:rPr lang="en-US" dirty="0" smtClean="0"/>
                        <a:t>MS-DRG</a:t>
                      </a:r>
                      <a:endParaRPr lang="en-US" dirty="0"/>
                    </a:p>
                  </a:txBody>
                  <a:tcPr/>
                </a:tc>
                <a:tc>
                  <a:txBody>
                    <a:bodyPr/>
                    <a:lstStyle/>
                    <a:p>
                      <a:pPr algn="ctr"/>
                      <a:r>
                        <a:rPr lang="en-US" dirty="0" smtClean="0"/>
                        <a:t>APR – SOI</a:t>
                      </a:r>
                      <a:endParaRPr lang="en-US" dirty="0"/>
                    </a:p>
                  </a:txBody>
                  <a:tcPr/>
                </a:tc>
                <a:tc>
                  <a:txBody>
                    <a:bodyPr/>
                    <a:lstStyle/>
                    <a:p>
                      <a:pPr algn="ctr"/>
                      <a:r>
                        <a:rPr lang="en-US" dirty="0" smtClean="0"/>
                        <a:t>APR-ROM</a:t>
                      </a:r>
                      <a:endParaRPr lang="en-US" dirty="0"/>
                    </a:p>
                  </a:txBody>
                  <a:tcPr/>
                </a:tc>
              </a:tr>
              <a:tr h="370840">
                <a:tc>
                  <a:txBody>
                    <a:bodyPr/>
                    <a:lstStyle/>
                    <a:p>
                      <a:r>
                        <a:rPr lang="en-US" dirty="0" smtClean="0"/>
                        <a:t>Hypoxemia</a:t>
                      </a:r>
                      <a:endParaRPr lang="en-US" dirty="0"/>
                    </a:p>
                  </a:txBody>
                  <a:tcPr/>
                </a:tc>
                <a:tc>
                  <a:txBody>
                    <a:bodyPr/>
                    <a:lstStyle/>
                    <a:p>
                      <a:pPr algn="ctr"/>
                      <a:r>
                        <a:rPr lang="en-US" dirty="0" smtClean="0"/>
                        <a:t>No CC</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dirty="0" smtClean="0"/>
                        <a:t>Hypercapnia</a:t>
                      </a:r>
                      <a:endParaRPr lang="en-US" dirty="0"/>
                    </a:p>
                  </a:txBody>
                  <a:tcPr/>
                </a:tc>
                <a:tc>
                  <a:txBody>
                    <a:bodyPr/>
                    <a:lstStyle/>
                    <a:p>
                      <a:pPr algn="ctr"/>
                      <a:r>
                        <a:rPr lang="en-US" dirty="0" smtClean="0"/>
                        <a:t>No CC</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dirty="0" smtClean="0"/>
                        <a:t>Respiratory insufficiency or distress</a:t>
                      </a:r>
                      <a:endParaRPr lang="en-US" dirty="0"/>
                    </a:p>
                  </a:txBody>
                  <a:tcPr/>
                </a:tc>
                <a:tc>
                  <a:txBody>
                    <a:bodyPr/>
                    <a:lstStyle/>
                    <a:p>
                      <a:pPr algn="ctr"/>
                      <a:r>
                        <a:rPr lang="en-US" dirty="0" smtClean="0"/>
                        <a:t>No CC</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b="1" dirty="0" smtClean="0">
                          <a:solidFill>
                            <a:srgbClr val="FF0000"/>
                          </a:solidFill>
                        </a:rPr>
                        <a:t>Acute</a:t>
                      </a:r>
                      <a:r>
                        <a:rPr lang="en-US" dirty="0" smtClean="0"/>
                        <a:t> respiratory</a:t>
                      </a:r>
                      <a:r>
                        <a:rPr lang="en-US" baseline="0" dirty="0" smtClean="0"/>
                        <a:t> insufficiency</a:t>
                      </a:r>
                      <a:endParaRPr lang="en-US" dirty="0"/>
                    </a:p>
                  </a:txBody>
                  <a:tcPr/>
                </a:tc>
                <a:tc>
                  <a:txBody>
                    <a:bodyPr/>
                    <a:lstStyle/>
                    <a:p>
                      <a:pPr algn="ctr"/>
                      <a:r>
                        <a:rPr lang="en-US" b="1" dirty="0" smtClean="0">
                          <a:solidFill>
                            <a:srgbClr val="FF0000"/>
                          </a:solidFill>
                        </a:rPr>
                        <a:t>A</a:t>
                      </a:r>
                      <a:r>
                        <a:rPr lang="en-US" b="1" baseline="0" dirty="0" smtClean="0">
                          <a:solidFill>
                            <a:srgbClr val="FF0000"/>
                          </a:solidFill>
                        </a:rPr>
                        <a:t> CC</a:t>
                      </a:r>
                      <a:endParaRPr lang="en-US" b="1" dirty="0">
                        <a:solidFill>
                          <a:srgbClr val="FF0000"/>
                        </a:solidFill>
                      </a:endParaRPr>
                    </a:p>
                  </a:txBody>
                  <a:tcPr anchor="ctr"/>
                </a:tc>
                <a:tc>
                  <a:txBody>
                    <a:bodyPr/>
                    <a:lstStyle/>
                    <a:p>
                      <a:pPr algn="ctr"/>
                      <a:r>
                        <a:rPr lang="en-US" b="1" dirty="0" smtClean="0">
                          <a:solidFill>
                            <a:srgbClr val="FF0000"/>
                          </a:solidFill>
                        </a:rPr>
                        <a:t>2</a:t>
                      </a:r>
                      <a:endParaRPr lang="en-US" b="1" dirty="0">
                        <a:solidFill>
                          <a:srgbClr val="FF0000"/>
                        </a:solidFill>
                      </a:endParaRPr>
                    </a:p>
                  </a:txBody>
                  <a:tcPr anchor="ctr"/>
                </a:tc>
                <a:tc>
                  <a:txBody>
                    <a:bodyPr/>
                    <a:lstStyle/>
                    <a:p>
                      <a:pPr algn="ctr"/>
                      <a:r>
                        <a:rPr lang="en-US" b="1" dirty="0" smtClean="0">
                          <a:solidFill>
                            <a:srgbClr val="FF0000"/>
                          </a:solidFill>
                        </a:rPr>
                        <a:t>3</a:t>
                      </a:r>
                    </a:p>
                  </a:txBody>
                  <a:tcPr anchor="ctr"/>
                </a:tc>
              </a:tr>
              <a:tr h="370840">
                <a:tc>
                  <a:txBody>
                    <a:bodyPr/>
                    <a:lstStyle/>
                    <a:p>
                      <a:r>
                        <a:rPr lang="en-US" b="1" dirty="0" smtClean="0">
                          <a:solidFill>
                            <a:srgbClr val="FF0000"/>
                          </a:solidFill>
                        </a:rPr>
                        <a:t>Acute</a:t>
                      </a:r>
                      <a:r>
                        <a:rPr lang="en-US" dirty="0" smtClean="0"/>
                        <a:t> respiratory</a:t>
                      </a:r>
                      <a:r>
                        <a:rPr lang="en-US" baseline="0" dirty="0" smtClean="0"/>
                        <a:t> distress</a:t>
                      </a:r>
                      <a:endParaRPr lang="en-US" dirty="0"/>
                    </a:p>
                  </a:txBody>
                  <a:tcPr/>
                </a:tc>
                <a:tc>
                  <a:txBody>
                    <a:bodyPr/>
                    <a:lstStyle/>
                    <a:p>
                      <a:pPr algn="ctr"/>
                      <a:r>
                        <a:rPr lang="en-US" b="1" dirty="0" smtClean="0">
                          <a:solidFill>
                            <a:srgbClr val="FF0000"/>
                          </a:solidFill>
                        </a:rPr>
                        <a:t>A CC</a:t>
                      </a:r>
                      <a:endParaRPr lang="en-US" b="1" dirty="0">
                        <a:solidFill>
                          <a:srgbClr val="FF0000"/>
                        </a:solidFill>
                      </a:endParaRPr>
                    </a:p>
                  </a:txBody>
                  <a:tcPr anchor="ctr"/>
                </a:tc>
                <a:tc>
                  <a:txBody>
                    <a:bodyPr/>
                    <a:lstStyle/>
                    <a:p>
                      <a:pPr algn="ctr"/>
                      <a:r>
                        <a:rPr lang="en-US" b="1" baseline="0" dirty="0" smtClean="0">
                          <a:solidFill>
                            <a:srgbClr val="FF0000"/>
                          </a:solidFill>
                        </a:rPr>
                        <a:t>2</a:t>
                      </a:r>
                      <a:endParaRPr lang="en-US" b="1" dirty="0">
                        <a:solidFill>
                          <a:srgbClr val="FF0000"/>
                        </a:solidFill>
                      </a:endParaRPr>
                    </a:p>
                  </a:txBody>
                  <a:tcPr anchor="ctr"/>
                </a:tc>
                <a:tc>
                  <a:txBody>
                    <a:bodyPr/>
                    <a:lstStyle/>
                    <a:p>
                      <a:pPr algn="ctr"/>
                      <a:r>
                        <a:rPr lang="en-US" b="1" dirty="0" smtClean="0">
                          <a:solidFill>
                            <a:srgbClr val="FF0000"/>
                          </a:solidFill>
                        </a:rPr>
                        <a:t>3</a:t>
                      </a:r>
                      <a:endParaRPr lang="en-US" b="1" dirty="0">
                        <a:solidFill>
                          <a:srgbClr val="FF0000"/>
                        </a:solidFill>
                      </a:endParaRPr>
                    </a:p>
                  </a:txBody>
                  <a:tcPr anchor="ctr"/>
                </a:tc>
              </a:tr>
              <a:tr h="370840">
                <a:tc>
                  <a:txBody>
                    <a:bodyPr/>
                    <a:lstStyle/>
                    <a:p>
                      <a:r>
                        <a:rPr lang="en-US" b="1" dirty="0" smtClean="0">
                          <a:solidFill>
                            <a:srgbClr val="FF0000"/>
                          </a:solidFill>
                        </a:rPr>
                        <a:t>Acute</a:t>
                      </a:r>
                      <a:r>
                        <a:rPr lang="en-US" dirty="0" smtClean="0"/>
                        <a:t> resp. failure</a:t>
                      </a:r>
                      <a:endParaRPr lang="en-US" dirty="0"/>
                    </a:p>
                  </a:txBody>
                  <a:tcPr/>
                </a:tc>
                <a:tc>
                  <a:txBody>
                    <a:bodyPr/>
                    <a:lstStyle/>
                    <a:p>
                      <a:pPr algn="ctr"/>
                      <a:r>
                        <a:rPr lang="en-US" dirty="0" smtClean="0"/>
                        <a:t>MCC</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4</a:t>
                      </a:r>
                      <a:endParaRPr lang="en-US" dirty="0"/>
                    </a:p>
                  </a:txBody>
                  <a:tcPr anchor="ctr"/>
                </a:tc>
              </a:tr>
              <a:tr h="370840">
                <a:tc>
                  <a:txBody>
                    <a:bodyPr/>
                    <a:lstStyle/>
                    <a:p>
                      <a:r>
                        <a:rPr lang="en-US" b="1" dirty="0" smtClean="0">
                          <a:solidFill>
                            <a:srgbClr val="FF0000"/>
                          </a:solidFill>
                        </a:rPr>
                        <a:t>Chronic </a:t>
                      </a:r>
                      <a:r>
                        <a:rPr lang="en-US" dirty="0" smtClean="0"/>
                        <a:t>resp. failure</a:t>
                      </a:r>
                      <a:endParaRPr lang="en-US" dirty="0"/>
                    </a:p>
                  </a:txBody>
                  <a:tcPr/>
                </a:tc>
                <a:tc>
                  <a:txBody>
                    <a:bodyPr/>
                    <a:lstStyle/>
                    <a:p>
                      <a:pPr algn="ctr"/>
                      <a:r>
                        <a:rPr lang="en-US" dirty="0" smtClean="0"/>
                        <a:t>CC</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2</a:t>
                      </a:r>
                      <a:endParaRPr lang="en-US" dirty="0"/>
                    </a:p>
                  </a:txBody>
                  <a:tcPr anchor="ctr"/>
                </a:tc>
              </a:tr>
            </a:tbl>
          </a:graphicData>
        </a:graphic>
      </p:graphicFrame>
    </p:spTree>
    <p:extLst>
      <p:ext uri="{BB962C8B-B14F-4D97-AF65-F5344CB8AC3E}">
        <p14:creationId xmlns:p14="http://schemas.microsoft.com/office/powerpoint/2010/main" val="1636337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Acute Respiratory Distress in </a:t>
            </a:r>
            <a:r>
              <a:rPr lang="en-US" u="sng" dirty="0" smtClean="0"/>
              <a:t>ICD-10</a:t>
            </a:r>
            <a:r>
              <a:rPr lang="en-US" dirty="0" smtClean="0"/>
              <a:t/>
            </a:r>
            <a:br>
              <a:rPr lang="en-US" dirty="0" smtClean="0"/>
            </a:br>
            <a:r>
              <a:rPr lang="en-US" dirty="0" smtClean="0"/>
              <a:t>Classified as ARDS</a:t>
            </a:r>
            <a:endParaRPr lang="en-US" dirty="0"/>
          </a:p>
        </p:txBody>
      </p:sp>
      <p:grpSp>
        <p:nvGrpSpPr>
          <p:cNvPr id="6" name="Group 5"/>
          <p:cNvGrpSpPr/>
          <p:nvPr/>
        </p:nvGrpSpPr>
        <p:grpSpPr>
          <a:xfrm>
            <a:off x="596343" y="2306420"/>
            <a:ext cx="3987528" cy="4265187"/>
            <a:chOff x="596347" y="1561271"/>
            <a:chExt cx="3987528" cy="4265187"/>
          </a:xfrm>
        </p:grpSpPr>
        <p:pic>
          <p:nvPicPr>
            <p:cNvPr id="4" name="Picture 3"/>
            <p:cNvPicPr>
              <a:picLocks noChangeAspect="1"/>
            </p:cNvPicPr>
            <p:nvPr/>
          </p:nvPicPr>
          <p:blipFill rotWithShape="1">
            <a:blip r:embed="rId3"/>
            <a:srcRect l="31256" t="34244" r="46834" b="38581"/>
            <a:stretch/>
          </p:blipFill>
          <p:spPr>
            <a:xfrm>
              <a:off x="596349" y="1561271"/>
              <a:ext cx="3987526" cy="2782129"/>
            </a:xfrm>
            <a:prstGeom prst="rect">
              <a:avLst/>
            </a:prstGeom>
          </p:spPr>
        </p:pic>
        <p:pic>
          <p:nvPicPr>
            <p:cNvPr id="5" name="Picture 4"/>
            <p:cNvPicPr>
              <a:picLocks noChangeAspect="1"/>
            </p:cNvPicPr>
            <p:nvPr/>
          </p:nvPicPr>
          <p:blipFill rotWithShape="1">
            <a:blip r:embed="rId3"/>
            <a:srcRect l="31256" t="74430" r="46834" b="11083"/>
            <a:stretch/>
          </p:blipFill>
          <p:spPr>
            <a:xfrm>
              <a:off x="596347" y="4343400"/>
              <a:ext cx="3987526" cy="1483058"/>
            </a:xfrm>
            <a:prstGeom prst="rect">
              <a:avLst/>
            </a:prstGeom>
          </p:spPr>
        </p:pic>
      </p:grpSp>
      <p:sp>
        <p:nvSpPr>
          <p:cNvPr id="3" name="Content Placeholder 2"/>
          <p:cNvSpPr>
            <a:spLocks noGrp="1"/>
          </p:cNvSpPr>
          <p:nvPr>
            <p:ph idx="1"/>
          </p:nvPr>
        </p:nvSpPr>
        <p:spPr>
          <a:xfrm>
            <a:off x="4256610" y="2595243"/>
            <a:ext cx="4717295" cy="3935708"/>
          </a:xfrm>
        </p:spPr>
        <p:txBody>
          <a:bodyPr>
            <a:normAutofit fontScale="92500"/>
          </a:bodyPr>
          <a:lstStyle/>
          <a:p>
            <a:pPr marL="0" indent="0">
              <a:buNone/>
            </a:pPr>
            <a:r>
              <a:rPr lang="en-US" sz="1600" b="1" dirty="0"/>
              <a:t>Acute respiratory distress syndrome (ARDS)</a:t>
            </a:r>
            <a:r>
              <a:rPr lang="en-US" sz="1600" dirty="0"/>
              <a:t>, previously known as </a:t>
            </a:r>
            <a:r>
              <a:rPr lang="en-US" sz="1600" b="1" dirty="0"/>
              <a:t>respiratory distress syndrome (RDS)</a:t>
            </a:r>
            <a:r>
              <a:rPr lang="en-US" sz="1600" dirty="0"/>
              <a:t>, </a:t>
            </a:r>
            <a:r>
              <a:rPr lang="en-US" sz="1600" b="1" dirty="0"/>
              <a:t>acute lung injury</a:t>
            </a:r>
            <a:r>
              <a:rPr lang="en-US" sz="1600" dirty="0"/>
              <a:t>, </a:t>
            </a:r>
            <a:r>
              <a:rPr lang="en-US" sz="1600" b="1" dirty="0"/>
              <a:t>adult respiratory distress syndrome</a:t>
            </a:r>
            <a:r>
              <a:rPr lang="en-US" sz="1600" dirty="0"/>
              <a:t>, or </a:t>
            </a:r>
            <a:r>
              <a:rPr lang="en-US" sz="1600" b="1" dirty="0"/>
              <a:t>shock </a:t>
            </a:r>
            <a:r>
              <a:rPr lang="en-US" sz="1600" b="1" dirty="0" smtClean="0"/>
              <a:t>lung</a:t>
            </a:r>
            <a:endParaRPr lang="en-US" sz="1600" dirty="0"/>
          </a:p>
          <a:p>
            <a:r>
              <a:rPr lang="en-US" sz="1700" dirty="0" smtClean="0"/>
              <a:t>is </a:t>
            </a:r>
            <a:r>
              <a:rPr lang="en-US" sz="1700" dirty="0"/>
              <a:t>a </a:t>
            </a:r>
            <a:r>
              <a:rPr lang="en-US" sz="1700" b="1" dirty="0">
                <a:solidFill>
                  <a:srgbClr val="FF0000"/>
                </a:solidFill>
              </a:rPr>
              <a:t>severe, life-threatening medical condition </a:t>
            </a:r>
            <a:r>
              <a:rPr lang="en-US" sz="1700" dirty="0"/>
              <a:t>characterized by widespread inflammation in the lungs. </a:t>
            </a:r>
            <a:endParaRPr lang="en-US" sz="1700" dirty="0" smtClean="0"/>
          </a:p>
          <a:p>
            <a:r>
              <a:rPr lang="en-US" sz="1700" dirty="0" smtClean="0"/>
              <a:t>is </a:t>
            </a:r>
            <a:r>
              <a:rPr lang="en-US" sz="1700" dirty="0"/>
              <a:t>a </a:t>
            </a:r>
            <a:r>
              <a:rPr lang="en-US" sz="1700" b="1" dirty="0">
                <a:solidFill>
                  <a:srgbClr val="FF0000"/>
                </a:solidFill>
              </a:rPr>
              <a:t>disease of the microscopic air sacs of the lungs </a:t>
            </a:r>
            <a:r>
              <a:rPr lang="en-US" sz="1700" dirty="0"/>
              <a:t>(alveoli) that leads to decreased exchange of oxygen and carbon dioxide (gas exchange</a:t>
            </a:r>
            <a:r>
              <a:rPr lang="en-US" sz="1700" dirty="0" smtClean="0"/>
              <a:t>).</a:t>
            </a:r>
          </a:p>
          <a:p>
            <a:r>
              <a:rPr lang="en-US" sz="1700" dirty="0" smtClean="0"/>
              <a:t>is </a:t>
            </a:r>
            <a:r>
              <a:rPr lang="en-US" sz="1700" b="1" dirty="0">
                <a:solidFill>
                  <a:srgbClr val="FF0000"/>
                </a:solidFill>
              </a:rPr>
              <a:t>associated with several pathologic changes</a:t>
            </a:r>
            <a:r>
              <a:rPr lang="en-US" sz="1700" dirty="0"/>
              <a:t>: the release of inflammatory chemicals, breakdown of the cells lining the lung's blood vessels, surfactant loss leading to increased surface tension in the lung, fluid accumulation in the lung, and excessive scarring. </a:t>
            </a:r>
          </a:p>
        </p:txBody>
      </p:sp>
      <p:pic>
        <p:nvPicPr>
          <p:cNvPr id="9" name="Picture 8"/>
          <p:cNvPicPr>
            <a:picLocks noChangeAspect="1"/>
          </p:cNvPicPr>
          <p:nvPr/>
        </p:nvPicPr>
        <p:blipFill>
          <a:blip r:embed="rId4"/>
          <a:stretch>
            <a:fillRect/>
          </a:stretch>
        </p:blipFill>
        <p:spPr>
          <a:xfrm>
            <a:off x="3919219" y="1515476"/>
            <a:ext cx="5224781" cy="1033971"/>
          </a:xfrm>
          <a:prstGeom prst="rect">
            <a:avLst/>
          </a:prstGeom>
        </p:spPr>
      </p:pic>
      <p:sp>
        <p:nvSpPr>
          <p:cNvPr id="7" name="Rectangle 6"/>
          <p:cNvSpPr/>
          <p:nvPr/>
        </p:nvSpPr>
        <p:spPr>
          <a:xfrm>
            <a:off x="687705" y="2723379"/>
            <a:ext cx="2947035" cy="327934"/>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81897" y="4877001"/>
            <a:ext cx="3660263" cy="423096"/>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618575" y="2243550"/>
            <a:ext cx="417845" cy="479829"/>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242160" y="2384385"/>
            <a:ext cx="0" cy="2180684"/>
          </a:xfrm>
          <a:prstGeom prst="straightConnector1">
            <a:avLst/>
          </a:prstGeom>
          <a:ln w="34925">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87705" y="1515476"/>
            <a:ext cx="3139792" cy="646331"/>
          </a:xfrm>
          <a:prstGeom prst="rect">
            <a:avLst/>
          </a:prstGeom>
          <a:noFill/>
        </p:spPr>
        <p:txBody>
          <a:bodyPr wrap="square" rtlCol="0">
            <a:spAutoFit/>
          </a:bodyPr>
          <a:lstStyle/>
          <a:p>
            <a:r>
              <a:rPr lang="en-US" b="1" dirty="0" smtClean="0">
                <a:solidFill>
                  <a:srgbClr val="FF0000"/>
                </a:solidFill>
              </a:rPr>
              <a:t>Acute respiratory insufficiency codes to dyspnea</a:t>
            </a:r>
            <a:endParaRPr lang="en-US" b="1" dirty="0">
              <a:solidFill>
                <a:srgbClr val="FF0000"/>
              </a:solidFill>
            </a:endParaRPr>
          </a:p>
        </p:txBody>
      </p:sp>
      <p:sp>
        <p:nvSpPr>
          <p:cNvPr id="11" name="Left Arrow 10"/>
          <p:cNvSpPr/>
          <p:nvPr/>
        </p:nvSpPr>
        <p:spPr>
          <a:xfrm>
            <a:off x="2538594" y="4565069"/>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4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additive="base">
                                        <p:cTn id="4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74639"/>
            <a:ext cx="7930431" cy="765140"/>
          </a:xfrm>
        </p:spPr>
        <p:txBody>
          <a:bodyPr>
            <a:normAutofit fontScale="90000"/>
          </a:bodyPr>
          <a:lstStyle/>
          <a:p>
            <a:r>
              <a:rPr lang="en-US" dirty="0" smtClean="0"/>
              <a:t>Title of Code Suggested by Index</a:t>
            </a:r>
            <a:br>
              <a:rPr lang="en-US" dirty="0" smtClean="0"/>
            </a:br>
            <a:r>
              <a:rPr lang="en-US" dirty="0" smtClean="0"/>
              <a:t>Does Not Clearly Identify the Condition Correctly</a:t>
            </a:r>
            <a:endParaRPr lang="en-US" dirty="0"/>
          </a:p>
        </p:txBody>
      </p:sp>
      <p:sp>
        <p:nvSpPr>
          <p:cNvPr id="3" name="Content Placeholder 2"/>
          <p:cNvSpPr>
            <a:spLocks noGrp="1"/>
          </p:cNvSpPr>
          <p:nvPr>
            <p:ph idx="1"/>
          </p:nvPr>
        </p:nvSpPr>
        <p:spPr/>
        <p:txBody>
          <a:bodyPr>
            <a:normAutofit/>
          </a:bodyPr>
          <a:lstStyle/>
          <a:p>
            <a:r>
              <a:rPr lang="en-US" dirty="0" smtClean="0"/>
              <a:t>(If the </a:t>
            </a:r>
            <a:r>
              <a:rPr lang="en-US" dirty="0"/>
              <a:t>index is </a:t>
            </a:r>
            <a:r>
              <a:rPr lang="en-US" dirty="0" smtClean="0"/>
              <a:t>confusing), “A </a:t>
            </a:r>
            <a:r>
              <a:rPr lang="en-US" dirty="0"/>
              <a:t>basic rule of coding is that further research is done if the title of the code suggested by the index clearly does not identify the condition </a:t>
            </a:r>
            <a:r>
              <a:rPr lang="en-US" dirty="0" smtClean="0"/>
              <a:t>correctly.” </a:t>
            </a:r>
          </a:p>
          <a:p>
            <a:pPr lvl="1"/>
            <a:r>
              <a:rPr lang="en-US" dirty="0"/>
              <a:t>Coding Clinic, Second Quarter 1991 Page: 20 </a:t>
            </a:r>
            <a:endParaRPr lang="en-US" dirty="0" smtClean="0"/>
          </a:p>
          <a:p>
            <a:pPr lvl="1"/>
            <a:r>
              <a:rPr lang="en-US" dirty="0"/>
              <a:t>Coding Clinic, Third Quarter 2004 Page: 5 to 6 </a:t>
            </a:r>
            <a:endParaRPr lang="en-US" dirty="0" smtClean="0"/>
          </a:p>
          <a:p>
            <a:pPr lvl="1"/>
            <a:r>
              <a:rPr lang="en-US" dirty="0"/>
              <a:t>Coding Clinic, First Quarter 2013 Pages: 13-14 </a:t>
            </a:r>
            <a:endParaRPr lang="en-US" dirty="0" smtClean="0"/>
          </a:p>
          <a:p>
            <a:pPr lvl="1">
              <a:buNone/>
            </a:pPr>
            <a:endParaRPr lang="en-US" dirty="0" smtClean="0"/>
          </a:p>
          <a:p>
            <a:r>
              <a:rPr lang="en-US" dirty="0" smtClean="0"/>
              <a:t>If the patient has acute respiratory distress but does not have ARDS, should J80, Acute Respiratory Distress Syndrome be assigned?</a:t>
            </a:r>
          </a:p>
        </p:txBody>
      </p:sp>
    </p:spTree>
    <p:extLst>
      <p:ext uri="{BB962C8B-B14F-4D97-AF65-F5344CB8AC3E}">
        <p14:creationId xmlns:p14="http://schemas.microsoft.com/office/powerpoint/2010/main" val="983471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p:txBody>
          <a:bodyPr/>
          <a:lstStyle/>
          <a:p>
            <a:r>
              <a:rPr lang="en-US" smtClean="0"/>
              <a:t>Learning Objectives</a:t>
            </a:r>
            <a:endParaRPr lang="en-US" dirty="0" smtClean="0"/>
          </a:p>
        </p:txBody>
      </p:sp>
      <p:sp>
        <p:nvSpPr>
          <p:cNvPr id="13315" name="Content Placeholder 2"/>
          <p:cNvSpPr>
            <a:spLocks noGrp="1"/>
          </p:cNvSpPr>
          <p:nvPr>
            <p:ph idx="1"/>
          </p:nvPr>
        </p:nvSpPr>
        <p:spPr/>
        <p:txBody>
          <a:bodyPr/>
          <a:lstStyle/>
          <a:p>
            <a:r>
              <a:rPr lang="en-US" dirty="0" smtClean="0"/>
              <a:t>At the completion of this educational activity, the learner will be able to:</a:t>
            </a:r>
          </a:p>
          <a:p>
            <a:pPr lvl="1"/>
            <a:r>
              <a:rPr lang="en-US" dirty="0"/>
              <a:t>Provide an overview on structure of ICD-10-CM/PCS coding conventions, guidelines, and official advice essential to understanding Coding Clinic advice</a:t>
            </a:r>
          </a:p>
          <a:p>
            <a:pPr lvl="1"/>
            <a:r>
              <a:rPr lang="en-US" dirty="0"/>
              <a:t>Outline the history, authority, and utility of the Coding Clinic for ICD-10-CM/PCS in promoting documentation and coding compliance</a:t>
            </a:r>
          </a:p>
          <a:p>
            <a:pPr lvl="1"/>
            <a:r>
              <a:rPr lang="en-US" dirty="0"/>
              <a:t>Explore recent Coding Clinic advice and concepts affecting CDI practice</a:t>
            </a:r>
          </a:p>
          <a:p>
            <a:pPr lvl="1"/>
            <a:r>
              <a:rPr lang="en-US" dirty="0"/>
              <a:t>Develop strategies that engages Coding Clinic to help us solve challenges with ICD-10</a:t>
            </a:r>
          </a:p>
        </p:txBody>
      </p:sp>
    </p:spTree>
    <p:extLst>
      <p:ext uri="{BB962C8B-B14F-4D97-AF65-F5344CB8AC3E}">
        <p14:creationId xmlns:p14="http://schemas.microsoft.com/office/powerpoint/2010/main" val="66096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Pending From </a:t>
            </a:r>
            <a:br>
              <a:rPr lang="en-US" dirty="0" smtClean="0"/>
            </a:br>
            <a:r>
              <a:rPr lang="en-US" dirty="0" smtClean="0"/>
              <a:t>Coding Clinic Advisor</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14546" t="25073" r="13221" b="25333"/>
          <a:stretch/>
        </p:blipFill>
        <p:spPr>
          <a:xfrm>
            <a:off x="596349" y="1561271"/>
            <a:ext cx="8179442" cy="3158835"/>
          </a:xfrm>
          <a:prstGeom prst="rect">
            <a:avLst/>
          </a:prstGeom>
        </p:spPr>
      </p:pic>
    </p:spTree>
    <p:extLst>
      <p:ext uri="{BB962C8B-B14F-4D97-AF65-F5344CB8AC3E}">
        <p14:creationId xmlns:p14="http://schemas.microsoft.com/office/powerpoint/2010/main" val="2591217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74639"/>
            <a:ext cx="7424907" cy="765140"/>
          </a:xfrm>
        </p:spPr>
        <p:txBody>
          <a:bodyPr>
            <a:normAutofit fontScale="90000"/>
          </a:bodyPr>
          <a:lstStyle/>
          <a:p>
            <a:r>
              <a:rPr lang="en-US" dirty="0" smtClean="0"/>
              <a:t>Hypoxemia &amp; Hypercapnia</a:t>
            </a:r>
            <a:br>
              <a:rPr lang="en-US" dirty="0" smtClean="0"/>
            </a:br>
            <a:r>
              <a:rPr lang="en-US" dirty="0" smtClean="0"/>
              <a:t>Respiratory Insufficiency/Failure in ICD-10-CM</a:t>
            </a:r>
            <a:endParaRPr lang="en-US" dirty="0"/>
          </a:p>
        </p:txBody>
      </p:sp>
      <p:sp>
        <p:nvSpPr>
          <p:cNvPr id="3" name="TextBox 2"/>
          <p:cNvSpPr txBox="1"/>
          <p:nvPr/>
        </p:nvSpPr>
        <p:spPr>
          <a:xfrm>
            <a:off x="685800" y="5822863"/>
            <a:ext cx="7924800" cy="830997"/>
          </a:xfrm>
          <a:prstGeom prst="rect">
            <a:avLst/>
          </a:prstGeom>
          <a:noFill/>
        </p:spPr>
        <p:txBody>
          <a:bodyPr wrap="square" rtlCol="0">
            <a:spAutoFit/>
          </a:bodyPr>
          <a:lstStyle/>
          <a:p>
            <a:pPr algn="ctr"/>
            <a:r>
              <a:rPr lang="en-US" sz="2400" dirty="0" smtClean="0"/>
              <a:t>Acute respiratory insufficiency and distress </a:t>
            </a:r>
          </a:p>
          <a:p>
            <a:pPr algn="ctr"/>
            <a:r>
              <a:rPr lang="en-US" sz="2400" dirty="0" smtClean="0"/>
              <a:t>were CCs in ICD-9-CM</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505249243"/>
              </p:ext>
            </p:extLst>
          </p:nvPr>
        </p:nvGraphicFramePr>
        <p:xfrm>
          <a:off x="596348" y="1517885"/>
          <a:ext cx="8316158" cy="4323080"/>
        </p:xfrm>
        <a:graphic>
          <a:graphicData uri="http://schemas.openxmlformats.org/drawingml/2006/table">
            <a:tbl>
              <a:tblPr firstRow="1" bandRow="1">
                <a:tableStyleId>{5C22544A-7EE6-4342-B048-85BDC9FD1C3A}</a:tableStyleId>
              </a:tblPr>
              <a:tblGrid>
                <a:gridCol w="2079040"/>
                <a:gridCol w="2079040"/>
                <a:gridCol w="1976041"/>
                <a:gridCol w="2182037"/>
              </a:tblGrid>
              <a:tr h="370840">
                <a:tc>
                  <a:txBody>
                    <a:bodyPr/>
                    <a:lstStyle/>
                    <a:p>
                      <a:r>
                        <a:rPr lang="en-US" dirty="0" smtClean="0"/>
                        <a:t>Entity</a:t>
                      </a:r>
                      <a:endParaRPr lang="en-US" dirty="0"/>
                    </a:p>
                  </a:txBody>
                  <a:tcPr/>
                </a:tc>
                <a:tc>
                  <a:txBody>
                    <a:bodyPr/>
                    <a:lstStyle/>
                    <a:p>
                      <a:pPr algn="ctr"/>
                      <a:r>
                        <a:rPr lang="en-US" dirty="0" smtClean="0"/>
                        <a:t>MS-DRG</a:t>
                      </a:r>
                      <a:endParaRPr lang="en-US" dirty="0"/>
                    </a:p>
                  </a:txBody>
                  <a:tcPr/>
                </a:tc>
                <a:tc>
                  <a:txBody>
                    <a:bodyPr/>
                    <a:lstStyle/>
                    <a:p>
                      <a:pPr algn="ctr"/>
                      <a:r>
                        <a:rPr lang="en-US" dirty="0" smtClean="0"/>
                        <a:t>APR – SOI</a:t>
                      </a:r>
                      <a:endParaRPr lang="en-US" dirty="0"/>
                    </a:p>
                  </a:txBody>
                  <a:tcPr/>
                </a:tc>
                <a:tc>
                  <a:txBody>
                    <a:bodyPr/>
                    <a:lstStyle/>
                    <a:p>
                      <a:pPr algn="ctr"/>
                      <a:r>
                        <a:rPr lang="en-US" dirty="0" smtClean="0"/>
                        <a:t>APR-ROM</a:t>
                      </a:r>
                      <a:endParaRPr lang="en-US" dirty="0"/>
                    </a:p>
                  </a:txBody>
                  <a:tcPr/>
                </a:tc>
              </a:tr>
              <a:tr h="370840">
                <a:tc>
                  <a:txBody>
                    <a:bodyPr/>
                    <a:lstStyle/>
                    <a:p>
                      <a:r>
                        <a:rPr lang="en-US" dirty="0" smtClean="0"/>
                        <a:t>Hypoxemia</a:t>
                      </a:r>
                      <a:endParaRPr lang="en-US" dirty="0"/>
                    </a:p>
                  </a:txBody>
                  <a:tcPr anchor="ctr"/>
                </a:tc>
                <a:tc>
                  <a:txBody>
                    <a:bodyPr/>
                    <a:lstStyle/>
                    <a:p>
                      <a:pPr algn="ctr"/>
                      <a:r>
                        <a:rPr lang="en-US" dirty="0" smtClean="0"/>
                        <a:t>No CC</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dirty="0" smtClean="0"/>
                        <a:t>Hypercapnia</a:t>
                      </a:r>
                      <a:endParaRPr lang="en-US" dirty="0"/>
                    </a:p>
                  </a:txBody>
                  <a:tcPr anchor="ctr"/>
                </a:tc>
                <a:tc>
                  <a:txBody>
                    <a:bodyPr/>
                    <a:lstStyle/>
                    <a:p>
                      <a:pPr algn="ctr"/>
                      <a:r>
                        <a:rPr lang="en-US" dirty="0" smtClean="0"/>
                        <a:t>No CC</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dirty="0" smtClean="0"/>
                        <a:t>Respiratory insufficiency or distress</a:t>
                      </a:r>
                      <a:endParaRPr lang="en-US" dirty="0"/>
                    </a:p>
                  </a:txBody>
                  <a:tcPr anchor="ctr"/>
                </a:tc>
                <a:tc>
                  <a:txBody>
                    <a:bodyPr/>
                    <a:lstStyle/>
                    <a:p>
                      <a:pPr algn="ctr"/>
                      <a:r>
                        <a:rPr lang="en-US" dirty="0" smtClean="0"/>
                        <a:t>No CC</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a:t>
                      </a:r>
                      <a:endParaRPr lang="en-US" dirty="0"/>
                    </a:p>
                  </a:txBody>
                  <a:tcPr anchor="ctr"/>
                </a:tc>
              </a:tr>
              <a:tr h="370840">
                <a:tc>
                  <a:txBody>
                    <a:bodyPr/>
                    <a:lstStyle/>
                    <a:p>
                      <a:r>
                        <a:rPr lang="en-US" b="1" dirty="0" smtClean="0">
                          <a:solidFill>
                            <a:srgbClr val="FF0000"/>
                          </a:solidFill>
                        </a:rPr>
                        <a:t>Acute</a:t>
                      </a:r>
                      <a:r>
                        <a:rPr lang="en-US" dirty="0" smtClean="0"/>
                        <a:t> respiratory</a:t>
                      </a:r>
                      <a:r>
                        <a:rPr lang="en-US" baseline="0" dirty="0" smtClean="0"/>
                        <a:t> insufficiency</a:t>
                      </a:r>
                      <a:endParaRPr lang="en-US" dirty="0"/>
                    </a:p>
                  </a:txBody>
                  <a:tcPr anchor="ctr"/>
                </a:tc>
                <a:tc>
                  <a:txBody>
                    <a:bodyPr/>
                    <a:lstStyle/>
                    <a:p>
                      <a:pPr algn="ctr"/>
                      <a:r>
                        <a:rPr lang="en-US" b="1" dirty="0" smtClean="0">
                          <a:solidFill>
                            <a:srgbClr val="FF0000"/>
                          </a:solidFill>
                        </a:rPr>
                        <a:t>No longer a CC in MS-DRGs</a:t>
                      </a:r>
                      <a:endParaRPr lang="en-US" b="1" dirty="0">
                        <a:solidFill>
                          <a:srgbClr val="FF0000"/>
                        </a:solidFill>
                      </a:endParaRPr>
                    </a:p>
                  </a:txBody>
                  <a:tcPr anchor="ctr"/>
                </a:tc>
                <a:tc>
                  <a:txBody>
                    <a:bodyPr/>
                    <a:lstStyle/>
                    <a:p>
                      <a:pPr algn="ctr"/>
                      <a:r>
                        <a:rPr lang="en-US" b="1" dirty="0" smtClean="0">
                          <a:solidFill>
                            <a:srgbClr val="FF0000"/>
                          </a:solidFill>
                        </a:rPr>
                        <a:t>1</a:t>
                      </a:r>
                      <a:endParaRPr lang="en-US" b="1" dirty="0">
                        <a:solidFill>
                          <a:srgbClr val="FF0000"/>
                        </a:solidFill>
                      </a:endParaRPr>
                    </a:p>
                  </a:txBody>
                  <a:tcPr anchor="ctr"/>
                </a:tc>
                <a:tc>
                  <a:txBody>
                    <a:bodyPr/>
                    <a:lstStyle/>
                    <a:p>
                      <a:pPr algn="ctr"/>
                      <a:r>
                        <a:rPr lang="en-US" b="1" dirty="0" smtClean="0">
                          <a:solidFill>
                            <a:srgbClr val="FF0000"/>
                          </a:solidFill>
                        </a:rPr>
                        <a:t>1</a:t>
                      </a:r>
                      <a:endParaRPr lang="en-US" b="1" dirty="0">
                        <a:solidFill>
                          <a:srgbClr val="FF0000"/>
                        </a:solidFill>
                      </a:endParaRPr>
                    </a:p>
                  </a:txBody>
                  <a:tcPr anchor="ctr"/>
                </a:tc>
              </a:tr>
              <a:tr h="370840">
                <a:tc>
                  <a:txBody>
                    <a:bodyPr/>
                    <a:lstStyle/>
                    <a:p>
                      <a:r>
                        <a:rPr lang="en-US" b="1" dirty="0" smtClean="0">
                          <a:solidFill>
                            <a:srgbClr val="FF0000"/>
                          </a:solidFill>
                        </a:rPr>
                        <a:t>Acute</a:t>
                      </a:r>
                      <a:r>
                        <a:rPr lang="en-US" dirty="0" smtClean="0"/>
                        <a:t> respiratory</a:t>
                      </a:r>
                      <a:r>
                        <a:rPr lang="en-US" baseline="0" dirty="0" smtClean="0"/>
                        <a:t> distress syndrome</a:t>
                      </a:r>
                      <a:endParaRPr lang="en-US" dirty="0"/>
                    </a:p>
                  </a:txBody>
                  <a:tcPr anchor="ctr"/>
                </a:tc>
                <a:tc>
                  <a:txBody>
                    <a:bodyPr/>
                    <a:lstStyle/>
                    <a:p>
                      <a:pPr algn="ctr"/>
                      <a:r>
                        <a:rPr lang="en-US" b="1" dirty="0" smtClean="0">
                          <a:solidFill>
                            <a:srgbClr val="FF0000"/>
                          </a:solidFill>
                        </a:rPr>
                        <a:t>A CC only</a:t>
                      </a:r>
                      <a:r>
                        <a:rPr lang="en-US" b="1" baseline="0" dirty="0" smtClean="0">
                          <a:solidFill>
                            <a:srgbClr val="FF0000"/>
                          </a:solidFill>
                        </a:rPr>
                        <a:t> </a:t>
                      </a:r>
                      <a:r>
                        <a:rPr lang="en-US" b="1" dirty="0" smtClean="0">
                          <a:solidFill>
                            <a:srgbClr val="FF0000"/>
                          </a:solidFill>
                        </a:rPr>
                        <a:t>if considered to be ARDS</a:t>
                      </a:r>
                      <a:endParaRPr lang="en-US" b="1" dirty="0">
                        <a:solidFill>
                          <a:srgbClr val="FF0000"/>
                        </a:solidFill>
                      </a:endParaRPr>
                    </a:p>
                  </a:txBody>
                  <a:tcPr anchor="ctr"/>
                </a:tc>
                <a:tc>
                  <a:txBody>
                    <a:bodyPr/>
                    <a:lstStyle/>
                    <a:p>
                      <a:pPr algn="ctr"/>
                      <a:r>
                        <a:rPr lang="en-US" b="1" dirty="0" smtClean="0">
                          <a:solidFill>
                            <a:srgbClr val="FF0000"/>
                          </a:solidFill>
                        </a:rPr>
                        <a:t>SOI</a:t>
                      </a:r>
                      <a:r>
                        <a:rPr lang="en-US" b="1" baseline="0" dirty="0" smtClean="0">
                          <a:solidFill>
                            <a:srgbClr val="FF0000"/>
                          </a:solidFill>
                        </a:rPr>
                        <a:t> 2 only if considered to be ARDS</a:t>
                      </a:r>
                      <a:endParaRPr lang="en-US" b="1" dirty="0">
                        <a:solidFill>
                          <a:srgbClr val="FF0000"/>
                        </a:solidFill>
                      </a:endParaRPr>
                    </a:p>
                  </a:txBody>
                  <a:tcPr anchor="ctr"/>
                </a:tc>
                <a:tc>
                  <a:txBody>
                    <a:bodyPr/>
                    <a:lstStyle/>
                    <a:p>
                      <a:pPr algn="ctr"/>
                      <a:r>
                        <a:rPr lang="en-US" b="1" dirty="0" smtClean="0">
                          <a:solidFill>
                            <a:srgbClr val="FF0000"/>
                          </a:solidFill>
                        </a:rPr>
                        <a:t>ROM</a:t>
                      </a:r>
                      <a:r>
                        <a:rPr lang="en-US" b="1" baseline="0" dirty="0" smtClean="0">
                          <a:solidFill>
                            <a:srgbClr val="FF0000"/>
                          </a:solidFill>
                        </a:rPr>
                        <a:t> 3 only if considered to be ARDS</a:t>
                      </a:r>
                      <a:endParaRPr lang="en-US" b="1" dirty="0">
                        <a:solidFill>
                          <a:srgbClr val="FF0000"/>
                        </a:solidFill>
                      </a:endParaRPr>
                    </a:p>
                  </a:txBody>
                  <a:tcPr anchor="ctr"/>
                </a:tc>
              </a:tr>
              <a:tr h="370840">
                <a:tc>
                  <a:txBody>
                    <a:bodyPr/>
                    <a:lstStyle/>
                    <a:p>
                      <a:r>
                        <a:rPr lang="en-US" b="1" dirty="0" smtClean="0">
                          <a:solidFill>
                            <a:srgbClr val="FF0000"/>
                          </a:solidFill>
                        </a:rPr>
                        <a:t>Acute</a:t>
                      </a:r>
                      <a:r>
                        <a:rPr lang="en-US" dirty="0" smtClean="0"/>
                        <a:t> resp. failure</a:t>
                      </a:r>
                      <a:endParaRPr lang="en-US" dirty="0"/>
                    </a:p>
                  </a:txBody>
                  <a:tcPr/>
                </a:tc>
                <a:tc>
                  <a:txBody>
                    <a:bodyPr/>
                    <a:lstStyle/>
                    <a:p>
                      <a:pPr algn="ctr"/>
                      <a:r>
                        <a:rPr lang="en-US" dirty="0" smtClean="0"/>
                        <a:t>MCC</a:t>
                      </a:r>
                      <a:endParaRPr lang="en-US" dirty="0"/>
                    </a:p>
                  </a:txBody>
                  <a:tcPr anchor="ctr"/>
                </a:tc>
                <a:tc>
                  <a:txBody>
                    <a:bodyPr/>
                    <a:lstStyle/>
                    <a:p>
                      <a:pPr algn="ctr"/>
                      <a:r>
                        <a:rPr lang="en-US" dirty="0" smtClean="0"/>
                        <a:t>4</a:t>
                      </a:r>
                      <a:endParaRPr lang="en-US" dirty="0"/>
                    </a:p>
                  </a:txBody>
                  <a:tcPr anchor="ctr"/>
                </a:tc>
                <a:tc>
                  <a:txBody>
                    <a:bodyPr/>
                    <a:lstStyle/>
                    <a:p>
                      <a:pPr algn="ctr"/>
                      <a:r>
                        <a:rPr lang="en-US" dirty="0" smtClean="0"/>
                        <a:t>4</a:t>
                      </a:r>
                      <a:endParaRPr lang="en-US" dirty="0"/>
                    </a:p>
                  </a:txBody>
                  <a:tcPr anchor="ctr"/>
                </a:tc>
              </a:tr>
              <a:tr h="370840">
                <a:tc>
                  <a:txBody>
                    <a:bodyPr/>
                    <a:lstStyle/>
                    <a:p>
                      <a:r>
                        <a:rPr lang="en-US" b="1" dirty="0" smtClean="0">
                          <a:solidFill>
                            <a:srgbClr val="FF0000"/>
                          </a:solidFill>
                        </a:rPr>
                        <a:t>Chronic </a:t>
                      </a:r>
                      <a:r>
                        <a:rPr lang="en-US" dirty="0" smtClean="0"/>
                        <a:t>resp. failure</a:t>
                      </a:r>
                      <a:endParaRPr lang="en-US" dirty="0"/>
                    </a:p>
                  </a:txBody>
                  <a:tcPr/>
                </a:tc>
                <a:tc>
                  <a:txBody>
                    <a:bodyPr/>
                    <a:lstStyle/>
                    <a:p>
                      <a:pPr algn="ctr"/>
                      <a:r>
                        <a:rPr lang="en-US" dirty="0" smtClean="0"/>
                        <a:t>CC</a:t>
                      </a:r>
                      <a:endParaRPr lang="en-US" dirty="0"/>
                    </a:p>
                  </a:txBody>
                  <a:tcPr anchor="ctr"/>
                </a:tc>
                <a:tc>
                  <a:txBody>
                    <a:bodyPr/>
                    <a:lstStyle/>
                    <a:p>
                      <a:pPr algn="ctr"/>
                      <a:r>
                        <a:rPr lang="en-US" dirty="0" smtClean="0"/>
                        <a:t>3</a:t>
                      </a:r>
                      <a:endParaRPr lang="en-US" dirty="0"/>
                    </a:p>
                  </a:txBody>
                  <a:tcPr anchor="ctr"/>
                </a:tc>
                <a:tc>
                  <a:txBody>
                    <a:bodyPr/>
                    <a:lstStyle/>
                    <a:p>
                      <a:pPr algn="ctr"/>
                      <a:r>
                        <a:rPr lang="en-US" dirty="0" smtClean="0"/>
                        <a:t>2</a:t>
                      </a:r>
                      <a:endParaRPr lang="en-US" dirty="0"/>
                    </a:p>
                  </a:txBody>
                  <a:tcPr anchor="ctr"/>
                </a:tc>
              </a:tr>
            </a:tbl>
          </a:graphicData>
        </a:graphic>
      </p:graphicFrame>
    </p:spTree>
    <p:extLst>
      <p:ext uri="{BB962C8B-B14F-4D97-AF65-F5344CB8AC3E}">
        <p14:creationId xmlns:p14="http://schemas.microsoft.com/office/powerpoint/2010/main" val="3448494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Diabetes “with” and “due to”</a:t>
            </a:r>
            <a:endParaRPr lang="en-US" dirty="0"/>
          </a:p>
        </p:txBody>
      </p:sp>
    </p:spTree>
    <p:extLst>
      <p:ext uri="{BB962C8B-B14F-4D97-AF65-F5344CB8AC3E}">
        <p14:creationId xmlns:p14="http://schemas.microsoft.com/office/powerpoint/2010/main" val="303530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6348" y="1561271"/>
            <a:ext cx="4432852" cy="4940941"/>
          </a:xfrm>
          <a:prstGeom prst="rect">
            <a:avLst/>
          </a:prstGeom>
        </p:spPr>
      </p:pic>
      <p:sp>
        <p:nvSpPr>
          <p:cNvPr id="2" name="Title 1"/>
          <p:cNvSpPr>
            <a:spLocks noGrp="1"/>
          </p:cNvSpPr>
          <p:nvPr>
            <p:ph type="title"/>
          </p:nvPr>
        </p:nvSpPr>
        <p:spPr/>
        <p:txBody>
          <a:bodyPr>
            <a:normAutofit fontScale="90000"/>
          </a:bodyPr>
          <a:lstStyle/>
          <a:p>
            <a:r>
              <a:rPr lang="en-US" dirty="0" smtClean="0"/>
              <a:t>ICD-10-CM Index</a:t>
            </a:r>
            <a:br>
              <a:rPr lang="en-US" dirty="0" smtClean="0"/>
            </a:br>
            <a:r>
              <a:rPr lang="en-US" dirty="0" smtClean="0"/>
              <a:t>With vs. “Due To” vs. “In”</a:t>
            </a:r>
            <a:endParaRPr lang="en-US" dirty="0"/>
          </a:p>
        </p:txBody>
      </p:sp>
      <p:sp>
        <p:nvSpPr>
          <p:cNvPr id="3" name="Content Placeholder 2"/>
          <p:cNvSpPr>
            <a:spLocks noGrp="1"/>
          </p:cNvSpPr>
          <p:nvPr>
            <p:ph idx="1"/>
          </p:nvPr>
        </p:nvSpPr>
        <p:spPr>
          <a:xfrm>
            <a:off x="4594860" y="1561271"/>
            <a:ext cx="4379045" cy="4969680"/>
          </a:xfrm>
        </p:spPr>
        <p:txBody>
          <a:bodyPr>
            <a:normAutofit/>
          </a:bodyPr>
          <a:lstStyle/>
          <a:p>
            <a:r>
              <a:rPr lang="en-US" dirty="0" smtClean="0"/>
              <a:t>ICD-10-CM Guidelines</a:t>
            </a:r>
          </a:p>
          <a:p>
            <a:pPr lvl="1"/>
            <a:r>
              <a:rPr lang="en-US" dirty="0" smtClean="0"/>
              <a:t>The </a:t>
            </a:r>
            <a:r>
              <a:rPr lang="en-US" dirty="0"/>
              <a:t>word “with” should be interpreted to mean “associated with” or “due to” when it appears in a code title, the Alphabetic Index, or an instructional note in the Tabular List. </a:t>
            </a:r>
            <a:endParaRPr lang="en-US" dirty="0" smtClean="0"/>
          </a:p>
          <a:p>
            <a:pPr lvl="1"/>
            <a:r>
              <a:rPr lang="en-US" dirty="0" smtClean="0"/>
              <a:t>“Due to” means “due to” – must be explicitly linked as a cause and effect</a:t>
            </a:r>
          </a:p>
          <a:p>
            <a:pPr lvl="1"/>
            <a:r>
              <a:rPr lang="en-US" dirty="0" smtClean="0"/>
              <a:t>“In” also means “Due to”</a:t>
            </a:r>
          </a:p>
        </p:txBody>
      </p:sp>
      <p:sp>
        <p:nvSpPr>
          <p:cNvPr id="5" name="Rectangle 4"/>
          <p:cNvSpPr/>
          <p:nvPr/>
        </p:nvSpPr>
        <p:spPr>
          <a:xfrm>
            <a:off x="650155" y="1574043"/>
            <a:ext cx="2424515" cy="33476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50155" y="4183892"/>
            <a:ext cx="2424515" cy="605277"/>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6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ICD-10-CM Index</a:t>
            </a:r>
            <a:br>
              <a:rPr lang="en-US" dirty="0" smtClean="0"/>
            </a:br>
            <a:r>
              <a:rPr lang="en-US" dirty="0" smtClean="0"/>
              <a:t>With vs. “Due To” vs. “In”</a:t>
            </a:r>
            <a:endParaRPr lang="en-US" dirty="0"/>
          </a:p>
        </p:txBody>
      </p:sp>
      <p:sp>
        <p:nvSpPr>
          <p:cNvPr id="3" name="Content Placeholder 2"/>
          <p:cNvSpPr>
            <a:spLocks noGrp="1"/>
          </p:cNvSpPr>
          <p:nvPr>
            <p:ph idx="1"/>
          </p:nvPr>
        </p:nvSpPr>
        <p:spPr>
          <a:xfrm>
            <a:off x="4594860" y="1561271"/>
            <a:ext cx="4379045" cy="4969680"/>
          </a:xfrm>
        </p:spPr>
        <p:txBody>
          <a:bodyPr>
            <a:normAutofit/>
          </a:bodyPr>
          <a:lstStyle/>
          <a:p>
            <a:r>
              <a:rPr lang="en-US" dirty="0" smtClean="0"/>
              <a:t>ICD-10-CM Guidelines</a:t>
            </a:r>
          </a:p>
          <a:p>
            <a:pPr lvl="1"/>
            <a:r>
              <a:rPr lang="en-US" dirty="0" smtClean="0"/>
              <a:t>The </a:t>
            </a:r>
            <a:r>
              <a:rPr lang="en-US" dirty="0"/>
              <a:t>word “with” should be interpreted to mean “associated with” or “due to” when it appears in a code title, the Alphabetic Index, or an instructional note in the Tabular List. </a:t>
            </a:r>
            <a:endParaRPr lang="en-US" dirty="0" smtClean="0"/>
          </a:p>
          <a:p>
            <a:pPr lvl="1"/>
            <a:r>
              <a:rPr lang="en-US" dirty="0" smtClean="0"/>
              <a:t>“Due to” means “due to” – must be explicitly linked as a cause and effect</a:t>
            </a:r>
          </a:p>
          <a:p>
            <a:pPr lvl="1"/>
            <a:r>
              <a:rPr lang="en-US" dirty="0" smtClean="0"/>
              <a:t>“In” also means “Due to”</a:t>
            </a:r>
          </a:p>
        </p:txBody>
      </p:sp>
      <p:grpSp>
        <p:nvGrpSpPr>
          <p:cNvPr id="7" name="Group 6"/>
          <p:cNvGrpSpPr/>
          <p:nvPr/>
        </p:nvGrpSpPr>
        <p:grpSpPr>
          <a:xfrm>
            <a:off x="582934" y="1561271"/>
            <a:ext cx="4446266" cy="3017629"/>
            <a:chOff x="582934" y="1561271"/>
            <a:chExt cx="4446266" cy="3017629"/>
          </a:xfrm>
        </p:grpSpPr>
        <p:pic>
          <p:nvPicPr>
            <p:cNvPr id="4" name="Picture 3"/>
            <p:cNvPicPr>
              <a:picLocks noChangeAspect="1"/>
            </p:cNvPicPr>
            <p:nvPr/>
          </p:nvPicPr>
          <p:blipFill rotWithShape="1">
            <a:blip r:embed="rId3"/>
            <a:srcRect b="92966"/>
            <a:stretch/>
          </p:blipFill>
          <p:spPr>
            <a:xfrm>
              <a:off x="596348" y="1561271"/>
              <a:ext cx="4432852" cy="347539"/>
            </a:xfrm>
            <a:prstGeom prst="rect">
              <a:avLst/>
            </a:prstGeom>
          </p:spPr>
        </p:pic>
        <p:pic>
          <p:nvPicPr>
            <p:cNvPr id="6" name="Picture 5"/>
            <p:cNvPicPr>
              <a:picLocks noChangeAspect="1"/>
            </p:cNvPicPr>
            <p:nvPr/>
          </p:nvPicPr>
          <p:blipFill>
            <a:blip r:embed="rId4"/>
            <a:stretch>
              <a:fillRect/>
            </a:stretch>
          </p:blipFill>
          <p:spPr>
            <a:xfrm>
              <a:off x="582934" y="2233380"/>
              <a:ext cx="3933901" cy="2345520"/>
            </a:xfrm>
            <a:prstGeom prst="rect">
              <a:avLst/>
            </a:prstGeom>
          </p:spPr>
        </p:pic>
        <p:pic>
          <p:nvPicPr>
            <p:cNvPr id="5" name="Picture 4"/>
            <p:cNvPicPr>
              <a:picLocks noChangeAspect="1"/>
            </p:cNvPicPr>
            <p:nvPr/>
          </p:nvPicPr>
          <p:blipFill>
            <a:blip r:embed="rId5"/>
            <a:stretch>
              <a:fillRect/>
            </a:stretch>
          </p:blipFill>
          <p:spPr>
            <a:xfrm>
              <a:off x="596349" y="1908810"/>
              <a:ext cx="4212901" cy="382800"/>
            </a:xfrm>
            <a:prstGeom prst="rect">
              <a:avLst/>
            </a:prstGeom>
          </p:spPr>
        </p:pic>
      </p:grpSp>
      <p:sp>
        <p:nvSpPr>
          <p:cNvPr id="8" name="Rectangle 7"/>
          <p:cNvSpPr/>
          <p:nvPr/>
        </p:nvSpPr>
        <p:spPr>
          <a:xfrm>
            <a:off x="650155" y="1574043"/>
            <a:ext cx="2424515" cy="33476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0154" y="2124226"/>
            <a:ext cx="2424515" cy="306076"/>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0155" y="2754871"/>
            <a:ext cx="2424515" cy="33476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50155" y="3526328"/>
            <a:ext cx="2424515" cy="75691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04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Diabetes and Associated Conditions</a:t>
            </a:r>
            <a:br>
              <a:rPr lang="en-US" dirty="0" smtClean="0"/>
            </a:br>
            <a:r>
              <a:rPr lang="en-US" dirty="0" smtClean="0"/>
              <a:t>Coding Clinic 2</a:t>
            </a:r>
            <a:r>
              <a:rPr lang="en-US" baseline="30000" dirty="0" smtClean="0"/>
              <a:t>nd</a:t>
            </a:r>
            <a:r>
              <a:rPr lang="en-US" dirty="0" smtClean="0"/>
              <a:t> Quarter, 2016 page 36</a:t>
            </a:r>
            <a:endParaRPr lang="en-US" dirty="0"/>
          </a:p>
        </p:txBody>
      </p:sp>
      <p:sp>
        <p:nvSpPr>
          <p:cNvPr id="3" name="Content Placeholder 2"/>
          <p:cNvSpPr>
            <a:spLocks noGrp="1"/>
          </p:cNvSpPr>
          <p:nvPr>
            <p:ph idx="1"/>
          </p:nvPr>
        </p:nvSpPr>
        <p:spPr/>
        <p:txBody>
          <a:bodyPr/>
          <a:lstStyle/>
          <a:p>
            <a:r>
              <a:rPr lang="en-US" dirty="0" smtClean="0"/>
              <a:t>Published advice is based on Guideline Section I.A which says:  The word “with” should be interpreted to mean “associated with” or “due to” when it appears in a code title, the Alphabetic index, or an instructional in the Tabular List.  </a:t>
            </a:r>
          </a:p>
          <a:p>
            <a:r>
              <a:rPr lang="en-US" dirty="0" smtClean="0"/>
              <a:t>The classification presumes a causal relationship between the two conditions linked by these terms in the Alphabetic Index or Tabular.</a:t>
            </a:r>
          </a:p>
          <a:p>
            <a:r>
              <a:rPr lang="en-US" dirty="0" smtClean="0"/>
              <a:t>The </a:t>
            </a:r>
            <a:r>
              <a:rPr lang="en-US" dirty="0" err="1" smtClean="0"/>
              <a:t>subterm</a:t>
            </a:r>
            <a:r>
              <a:rPr lang="en-US" dirty="0" smtClean="0"/>
              <a:t> “with” in the Index should be interpreted as a link between diabetes and any of those conditions indented under the word “with”.</a:t>
            </a:r>
            <a:endParaRPr lang="en-US" dirty="0"/>
          </a:p>
        </p:txBody>
      </p:sp>
    </p:spTree>
    <p:extLst>
      <p:ext uri="{BB962C8B-B14F-4D97-AF65-F5344CB8AC3E}">
        <p14:creationId xmlns:p14="http://schemas.microsoft.com/office/powerpoint/2010/main" val="1791632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“With” Conditions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According to the ICD-10-CM Official Guidelines for Coding and Reporting, the term “with” means “associated with” or “due to,” when it appears in a code title, the Alphabetic Index, or an instructional note in the Tabular List, and this is how it’s meant to be interpreted when assigning codes for diabetes with associated manifestations and/or conditions. </a:t>
            </a:r>
            <a:endParaRPr lang="en-US" dirty="0" smtClean="0"/>
          </a:p>
          <a:p>
            <a:pPr lvl="1"/>
            <a:r>
              <a:rPr lang="en-US" dirty="0" smtClean="0"/>
              <a:t>The </a:t>
            </a:r>
            <a:r>
              <a:rPr lang="en-US" dirty="0"/>
              <a:t>classification assumes a cause-and-effect relationship between diabetes and certain diseases of the kidneys, nerves, and circulatory system. </a:t>
            </a:r>
            <a:endParaRPr lang="en-US" dirty="0" smtClean="0"/>
          </a:p>
          <a:p>
            <a:pPr lvl="1"/>
            <a:r>
              <a:rPr lang="en-US" b="1" dirty="0" smtClean="0">
                <a:solidFill>
                  <a:srgbClr val="FF0000"/>
                </a:solidFill>
              </a:rPr>
              <a:t>Assumed </a:t>
            </a:r>
            <a:r>
              <a:rPr lang="en-US" b="1" dirty="0">
                <a:solidFill>
                  <a:srgbClr val="FF0000"/>
                </a:solidFill>
              </a:rPr>
              <a:t>cause-and-effect relationships in the classification are not necessarily the same in ICD-9- CM and ICD-10-CM. </a:t>
            </a:r>
            <a:endParaRPr lang="en-US" b="1" dirty="0" smtClean="0">
              <a:solidFill>
                <a:srgbClr val="FF0000"/>
              </a:solidFill>
            </a:endParaRPr>
          </a:p>
          <a:p>
            <a:pPr marL="0" indent="0">
              <a:buNone/>
            </a:pPr>
            <a:r>
              <a:rPr lang="en-US" dirty="0"/>
              <a:t>Coding Clinic, ICD-10, 1</a:t>
            </a:r>
            <a:r>
              <a:rPr lang="en-US" baseline="30000" dirty="0"/>
              <a:t>st</a:t>
            </a:r>
            <a:r>
              <a:rPr lang="en-US" dirty="0"/>
              <a:t> Q, 2016, page </a:t>
            </a:r>
            <a:r>
              <a:rPr lang="en-US" dirty="0" smtClean="0"/>
              <a:t>11</a:t>
            </a:r>
            <a:endParaRPr lang="en-US" dirty="0"/>
          </a:p>
        </p:txBody>
      </p:sp>
    </p:spTree>
    <p:extLst>
      <p:ext uri="{BB962C8B-B14F-4D97-AF65-F5344CB8AC3E}">
        <p14:creationId xmlns:p14="http://schemas.microsoft.com/office/powerpoint/2010/main" val="260115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Diabetes and Associated Conditions</a:t>
            </a:r>
            <a:br>
              <a:rPr lang="en-US" dirty="0"/>
            </a:br>
            <a:r>
              <a:rPr lang="en-US" dirty="0"/>
              <a:t>Coding Clinic 2</a:t>
            </a:r>
            <a:r>
              <a:rPr lang="en-US" baseline="30000" dirty="0"/>
              <a:t>nd</a:t>
            </a:r>
            <a:r>
              <a:rPr lang="en-US" dirty="0"/>
              <a:t> Quarter, 2016 page 36</a:t>
            </a:r>
          </a:p>
        </p:txBody>
      </p:sp>
      <p:sp>
        <p:nvSpPr>
          <p:cNvPr id="3" name="Content Placeholder 2"/>
          <p:cNvSpPr>
            <a:spLocks noGrp="1"/>
          </p:cNvSpPr>
          <p:nvPr>
            <p:ph idx="1"/>
          </p:nvPr>
        </p:nvSpPr>
        <p:spPr/>
        <p:txBody>
          <a:bodyPr/>
          <a:lstStyle/>
          <a:p>
            <a:r>
              <a:rPr lang="en-US" dirty="0" smtClean="0"/>
              <a:t>The physician documentation </a:t>
            </a:r>
            <a:r>
              <a:rPr lang="en-US" u="sng" dirty="0" smtClean="0"/>
              <a:t>does not </a:t>
            </a:r>
            <a:r>
              <a:rPr lang="en-US" dirty="0" smtClean="0"/>
              <a:t>need to provide a link between the diagnoses of diabetes and chronic kidney disease to accurately assign code E11.22, Type 2 diabetes mellitus with diabetic chronic kidney disease,</a:t>
            </a:r>
          </a:p>
          <a:p>
            <a:endParaRPr lang="en-US" dirty="0" smtClean="0"/>
          </a:p>
          <a:p>
            <a:r>
              <a:rPr lang="en-US" dirty="0" smtClean="0"/>
              <a:t>The link can be assumed since the CKD is listed under the </a:t>
            </a:r>
            <a:r>
              <a:rPr lang="en-US" dirty="0" err="1" smtClean="0"/>
              <a:t>subterm</a:t>
            </a:r>
            <a:r>
              <a:rPr lang="en-US" dirty="0" smtClean="0"/>
              <a:t> “with”.</a:t>
            </a:r>
          </a:p>
        </p:txBody>
      </p:sp>
    </p:spTree>
    <p:extLst>
      <p:ext uri="{BB962C8B-B14F-4D97-AF65-F5344CB8AC3E}">
        <p14:creationId xmlns:p14="http://schemas.microsoft.com/office/powerpoint/2010/main" val="364180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Diabetes and Associated Conditions</a:t>
            </a:r>
            <a:br>
              <a:rPr lang="en-US" dirty="0"/>
            </a:br>
            <a:r>
              <a:rPr lang="en-US" dirty="0"/>
              <a:t>Coding Clinic 2</a:t>
            </a:r>
            <a:r>
              <a:rPr lang="en-US" baseline="30000" dirty="0"/>
              <a:t>nd</a:t>
            </a:r>
            <a:r>
              <a:rPr lang="en-US" dirty="0"/>
              <a:t> Quarter, 2016 page 36</a:t>
            </a:r>
          </a:p>
        </p:txBody>
      </p:sp>
      <p:sp>
        <p:nvSpPr>
          <p:cNvPr id="3" name="Content Placeholder 2"/>
          <p:cNvSpPr>
            <a:spLocks noGrp="1"/>
          </p:cNvSpPr>
          <p:nvPr>
            <p:ph idx="1"/>
          </p:nvPr>
        </p:nvSpPr>
        <p:spPr/>
        <p:txBody>
          <a:bodyPr/>
          <a:lstStyle/>
          <a:p>
            <a:r>
              <a:rPr lang="en-US" dirty="0"/>
              <a:t>These conditions should be coded as related even in the absence of provider documentation explicitly linking </a:t>
            </a:r>
            <a:r>
              <a:rPr lang="en-US" dirty="0" smtClean="0"/>
              <a:t>them, unless the documentation clearly states the conditions are unrelated and due to some other underlying cause besides diabetes.</a:t>
            </a:r>
          </a:p>
          <a:p>
            <a:endParaRPr lang="en-US" dirty="0" smtClean="0"/>
          </a:p>
          <a:p>
            <a:r>
              <a:rPr lang="en-US" dirty="0" smtClean="0"/>
              <a:t>For conditions not specifically linked by these relational terms in the classification, provider documentation must link the conditions in order to code them as related. </a:t>
            </a:r>
            <a:endParaRPr lang="en-US" dirty="0"/>
          </a:p>
          <a:p>
            <a:endParaRPr lang="en-US" dirty="0"/>
          </a:p>
        </p:txBody>
      </p:sp>
    </p:spTree>
    <p:extLst>
      <p:ext uri="{BB962C8B-B14F-4D97-AF65-F5344CB8AC3E}">
        <p14:creationId xmlns:p14="http://schemas.microsoft.com/office/powerpoint/2010/main" val="128692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ICD-9-CM</a:t>
            </a:r>
            <a:r>
              <a:rPr lang="en-US" dirty="0" smtClean="0"/>
              <a:t> vs. </a:t>
            </a:r>
            <a:r>
              <a:rPr lang="en-US" u="sng" dirty="0" smtClean="0"/>
              <a:t>ICD-10-CM</a:t>
            </a:r>
            <a:r>
              <a:rPr lang="en-US" dirty="0" smtClean="0"/>
              <a:t/>
            </a:r>
            <a:br>
              <a:rPr lang="en-US" dirty="0" smtClean="0"/>
            </a:br>
            <a:r>
              <a:rPr lang="en-US" dirty="0" smtClean="0"/>
              <a:t>Diabetes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t="11528" r="78957" b="15190"/>
          <a:stretch/>
        </p:blipFill>
        <p:spPr>
          <a:xfrm>
            <a:off x="6033564" y="703276"/>
            <a:ext cx="3040085" cy="5954998"/>
          </a:xfrm>
          <a:prstGeom prst="rect">
            <a:avLst/>
          </a:prstGeom>
        </p:spPr>
      </p:pic>
      <p:pic>
        <p:nvPicPr>
          <p:cNvPr id="5" name="Picture 4"/>
          <p:cNvPicPr>
            <a:picLocks noChangeAspect="1"/>
          </p:cNvPicPr>
          <p:nvPr/>
        </p:nvPicPr>
        <p:blipFill rotWithShape="1">
          <a:blip r:embed="rId4"/>
          <a:srcRect t="16069" r="59039" b="19238"/>
          <a:stretch/>
        </p:blipFill>
        <p:spPr>
          <a:xfrm>
            <a:off x="496604" y="1319512"/>
            <a:ext cx="5615392" cy="4988689"/>
          </a:xfrm>
          <a:prstGeom prst="rect">
            <a:avLst/>
          </a:prstGeom>
        </p:spPr>
      </p:pic>
      <p:sp>
        <p:nvSpPr>
          <p:cNvPr id="6" name="TextBox 5"/>
          <p:cNvSpPr txBox="1"/>
          <p:nvPr/>
        </p:nvSpPr>
        <p:spPr>
          <a:xfrm>
            <a:off x="3171654" y="3032567"/>
            <a:ext cx="2731436" cy="1200329"/>
          </a:xfrm>
          <a:prstGeom prst="rect">
            <a:avLst/>
          </a:prstGeom>
          <a:noFill/>
        </p:spPr>
        <p:txBody>
          <a:bodyPr wrap="square" rtlCol="0">
            <a:spAutoFit/>
          </a:bodyPr>
          <a:lstStyle/>
          <a:p>
            <a:r>
              <a:rPr lang="en-US" b="1" dirty="0" smtClean="0">
                <a:solidFill>
                  <a:srgbClr val="FF0000"/>
                </a:solidFill>
              </a:rPr>
              <a:t>Note that the list of conditions “with” diabetes in ICD-9-CM is longer than in ICD-10-CM</a:t>
            </a:r>
            <a:endParaRPr lang="en-US" b="1" dirty="0">
              <a:solidFill>
                <a:srgbClr val="FF0000"/>
              </a:solidFill>
            </a:endParaRPr>
          </a:p>
        </p:txBody>
      </p:sp>
      <p:sp>
        <p:nvSpPr>
          <p:cNvPr id="7" name="TextBox 6"/>
          <p:cNvSpPr txBox="1"/>
          <p:nvPr/>
        </p:nvSpPr>
        <p:spPr>
          <a:xfrm>
            <a:off x="3171654" y="5173876"/>
            <a:ext cx="3098584" cy="646331"/>
          </a:xfrm>
          <a:prstGeom prst="rect">
            <a:avLst/>
          </a:prstGeom>
          <a:noFill/>
        </p:spPr>
        <p:txBody>
          <a:bodyPr wrap="square" rtlCol="0">
            <a:spAutoFit/>
          </a:bodyPr>
          <a:lstStyle/>
          <a:p>
            <a:r>
              <a:rPr lang="en-US" b="1" dirty="0" smtClean="0">
                <a:solidFill>
                  <a:srgbClr val="FF0000"/>
                </a:solidFill>
              </a:rPr>
              <a:t>Note osteomyelitis is not on the list in ICD-10-CM</a:t>
            </a:r>
          </a:p>
        </p:txBody>
      </p:sp>
      <p:sp>
        <p:nvSpPr>
          <p:cNvPr id="8" name="Rectangle 7"/>
          <p:cNvSpPr/>
          <p:nvPr/>
        </p:nvSpPr>
        <p:spPr>
          <a:xfrm>
            <a:off x="740779" y="5173743"/>
            <a:ext cx="2430875" cy="306076"/>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270238" y="2143105"/>
            <a:ext cx="2430875" cy="17183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242470" y="5173743"/>
            <a:ext cx="2430875" cy="194832"/>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270238" y="2836429"/>
            <a:ext cx="2430875" cy="19613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44852" y="5479181"/>
            <a:ext cx="2430875" cy="44822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2916820" y="3483980"/>
            <a:ext cx="254834"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Rectangle 17"/>
          <p:cNvSpPr/>
          <p:nvPr/>
        </p:nvSpPr>
        <p:spPr>
          <a:xfrm>
            <a:off x="3071910" y="5788545"/>
            <a:ext cx="2977848" cy="923330"/>
          </a:xfrm>
          <a:prstGeom prst="rect">
            <a:avLst/>
          </a:prstGeom>
        </p:spPr>
        <p:txBody>
          <a:bodyPr wrap="square">
            <a:spAutoFit/>
          </a:bodyPr>
          <a:lstStyle/>
          <a:p>
            <a:r>
              <a:rPr lang="en-US" b="1" dirty="0">
                <a:solidFill>
                  <a:srgbClr val="FF0000"/>
                </a:solidFill>
              </a:rPr>
              <a:t>Note foot ulcer, nephropathy, CKD, and neuropathy </a:t>
            </a:r>
            <a:r>
              <a:rPr lang="en-US" b="1" dirty="0" smtClean="0">
                <a:solidFill>
                  <a:srgbClr val="FF0000"/>
                </a:solidFill>
              </a:rPr>
              <a:t>is on the list in ICD-10-CM</a:t>
            </a:r>
            <a:endParaRPr lang="en-US" b="1" dirty="0">
              <a:solidFill>
                <a:srgbClr val="FF0000"/>
              </a:solidFill>
            </a:endParaRPr>
          </a:p>
        </p:txBody>
      </p:sp>
      <p:pic>
        <p:nvPicPr>
          <p:cNvPr id="13" name="Picture 12"/>
          <p:cNvPicPr>
            <a:picLocks noChangeAspect="1"/>
          </p:cNvPicPr>
          <p:nvPr/>
        </p:nvPicPr>
        <p:blipFill>
          <a:blip r:embed="rId5"/>
          <a:stretch>
            <a:fillRect/>
          </a:stretch>
        </p:blipFill>
        <p:spPr>
          <a:xfrm flipH="1">
            <a:off x="5711643" y="3898585"/>
            <a:ext cx="582382" cy="304826"/>
          </a:xfrm>
          <a:prstGeom prst="rect">
            <a:avLst/>
          </a:prstGeom>
        </p:spPr>
      </p:pic>
    </p:spTree>
    <p:extLst>
      <p:ext uri="{BB962C8B-B14F-4D97-AF65-F5344CB8AC3E}">
        <p14:creationId xmlns:p14="http://schemas.microsoft.com/office/powerpoint/2010/main" val="8183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Foundations</a:t>
            </a:r>
            <a:br>
              <a:rPr lang="en-US" dirty="0" smtClean="0"/>
            </a:br>
            <a:r>
              <a:rPr lang="en-US" dirty="0" smtClean="0"/>
              <a:t>Coding Clinic for ICD-10-CM/PCS</a:t>
            </a:r>
            <a:endParaRPr lang="en-US" dirty="0"/>
          </a:p>
        </p:txBody>
      </p:sp>
    </p:spTree>
    <p:extLst>
      <p:ext uri="{BB962C8B-B14F-4D97-AF65-F5344CB8AC3E}">
        <p14:creationId xmlns:p14="http://schemas.microsoft.com/office/powerpoint/2010/main" val="939531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Diabetes “with” Osteomyelitis</a:t>
            </a:r>
            <a:br>
              <a:rPr lang="en-US" dirty="0" smtClean="0"/>
            </a:br>
            <a:r>
              <a:rPr lang="en-US" dirty="0" smtClean="0"/>
              <a:t>Coding Clinic, 1</a:t>
            </a:r>
            <a:r>
              <a:rPr lang="en-US" baseline="30000" dirty="0" smtClean="0"/>
              <a:t>st</a:t>
            </a:r>
            <a:r>
              <a:rPr lang="en-US" dirty="0" smtClean="0"/>
              <a:t> Quarter, 2016, p. 13</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Question: </a:t>
            </a:r>
            <a:r>
              <a:rPr lang="en-US" dirty="0"/>
              <a:t> </a:t>
            </a:r>
            <a:r>
              <a:rPr lang="en-US" dirty="0" smtClean="0"/>
              <a:t> A </a:t>
            </a:r>
            <a:r>
              <a:rPr lang="en-US" dirty="0"/>
              <a:t>woman, who has had type 1 diabetes for over 40 years, developed chronic osteomyelitis of the right heel and presents to the infectious disease clinic for follow-up. </a:t>
            </a:r>
            <a:endParaRPr lang="en-US" dirty="0" smtClean="0"/>
          </a:p>
          <a:p>
            <a:pPr lvl="1"/>
            <a:r>
              <a:rPr lang="en-US" dirty="0" smtClean="0"/>
              <a:t>The </a:t>
            </a:r>
            <a:r>
              <a:rPr lang="en-US" dirty="0"/>
              <a:t>provider also noted, “Chronic renal impairment (creatinine </a:t>
            </a:r>
            <a:r>
              <a:rPr lang="en-US" dirty="0" smtClean="0"/>
              <a:t>2.9) </a:t>
            </a:r>
            <a:r>
              <a:rPr lang="en-US" dirty="0"/>
              <a:t>due to diabetes</a:t>
            </a:r>
            <a:r>
              <a:rPr lang="en-US" dirty="0" smtClean="0"/>
              <a:t>.” </a:t>
            </a:r>
          </a:p>
          <a:p>
            <a:pPr lvl="1"/>
            <a:r>
              <a:rPr lang="en-US" dirty="0" smtClean="0"/>
              <a:t>Does </a:t>
            </a:r>
            <a:r>
              <a:rPr lang="en-US" dirty="0"/>
              <a:t>ICD-10-CM assume a relationship between diabetes and osteomyelitis when both conditions are present</a:t>
            </a:r>
            <a:r>
              <a:rPr lang="en-US" dirty="0" smtClean="0"/>
              <a:t>?</a:t>
            </a:r>
            <a:endParaRPr lang="en-US" dirty="0"/>
          </a:p>
          <a:p>
            <a:r>
              <a:rPr lang="en-US" b="1" dirty="0"/>
              <a:t>Answer: </a:t>
            </a:r>
            <a:r>
              <a:rPr lang="en-US" dirty="0"/>
              <a:t> </a:t>
            </a:r>
            <a:r>
              <a:rPr lang="en-US" dirty="0" smtClean="0"/>
              <a:t>No</a:t>
            </a:r>
            <a:r>
              <a:rPr lang="en-US" dirty="0"/>
              <a:t>, ICD-10-CM does not presume a linkage between diabetes and osteomyelitis. </a:t>
            </a:r>
            <a:endParaRPr lang="en-US" dirty="0" smtClean="0"/>
          </a:p>
          <a:p>
            <a:pPr lvl="1"/>
            <a:r>
              <a:rPr lang="en-US" dirty="0" smtClean="0"/>
              <a:t>The </a:t>
            </a:r>
            <a:r>
              <a:rPr lang="en-US" dirty="0"/>
              <a:t>provider will need to document a linkage or relationship between the two conditions before it can be coded as such. </a:t>
            </a:r>
            <a:endParaRPr lang="en-US" dirty="0" smtClean="0"/>
          </a:p>
          <a:p>
            <a:pPr lvl="1"/>
            <a:r>
              <a:rPr lang="en-US" dirty="0" smtClean="0"/>
              <a:t>This </a:t>
            </a:r>
            <a:r>
              <a:rPr lang="en-US" dirty="0"/>
              <a:t>information is consistent with that previously published in </a:t>
            </a:r>
            <a:r>
              <a:rPr lang="en-US" i="1" dirty="0"/>
              <a:t>Coding Clinic</a:t>
            </a:r>
            <a:r>
              <a:rPr lang="en-US" dirty="0"/>
              <a:t>, Fourth Quarter 2013, page 114. </a:t>
            </a:r>
          </a:p>
        </p:txBody>
      </p:sp>
    </p:spTree>
    <p:extLst>
      <p:ext uri="{BB962C8B-B14F-4D97-AF65-F5344CB8AC3E}">
        <p14:creationId xmlns:p14="http://schemas.microsoft.com/office/powerpoint/2010/main" val="231948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8" y="274639"/>
            <a:ext cx="7367033" cy="765140"/>
          </a:xfrm>
        </p:spPr>
        <p:txBody>
          <a:bodyPr>
            <a:normAutofit fontScale="90000"/>
          </a:bodyPr>
          <a:lstStyle/>
          <a:p>
            <a:r>
              <a:rPr lang="en-US" dirty="0"/>
              <a:t>Diabetes “with” </a:t>
            </a:r>
            <a:r>
              <a:rPr lang="en-US" dirty="0" smtClean="0"/>
              <a:t>ESRD, Neuropathy, Foot Ulcer</a:t>
            </a:r>
            <a:r>
              <a:rPr lang="en-US" dirty="0"/>
              <a:t/>
            </a:r>
            <a:br>
              <a:rPr lang="en-US" dirty="0"/>
            </a:br>
            <a:r>
              <a:rPr lang="en-US" dirty="0"/>
              <a:t>Coding Clinic, 1</a:t>
            </a:r>
            <a:r>
              <a:rPr lang="en-US" baseline="30000" dirty="0"/>
              <a:t>st</a:t>
            </a:r>
            <a:r>
              <a:rPr lang="en-US" dirty="0"/>
              <a:t> Quarter, 2016, p. </a:t>
            </a:r>
            <a:r>
              <a:rPr lang="en-US" dirty="0" smtClean="0"/>
              <a:t>12-13</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Question: </a:t>
            </a:r>
            <a:r>
              <a:rPr lang="en-US" dirty="0"/>
              <a:t> </a:t>
            </a:r>
            <a:r>
              <a:rPr lang="en-US" dirty="0" smtClean="0"/>
              <a:t>The </a:t>
            </a:r>
            <a:r>
              <a:rPr lang="en-US" dirty="0"/>
              <a:t>provider documented, “Diabetic foot ulcer with skin breakdown, positive for Methicillin resistant Staphylococcus aureus (MRSA) infection.” </a:t>
            </a:r>
            <a:endParaRPr lang="en-US" dirty="0" smtClean="0"/>
          </a:p>
          <a:p>
            <a:pPr lvl="1"/>
            <a:r>
              <a:rPr lang="en-US" dirty="0" smtClean="0"/>
              <a:t>She </a:t>
            </a:r>
            <a:r>
              <a:rPr lang="en-US" dirty="0"/>
              <a:t>also had been diagnosed with polyneuropathy, end-stage renal disease (ESRD), on hemodialysis maintenance. </a:t>
            </a:r>
            <a:endParaRPr lang="en-US" dirty="0" smtClean="0"/>
          </a:p>
          <a:p>
            <a:pPr lvl="1"/>
            <a:r>
              <a:rPr lang="en-US" dirty="0" smtClean="0"/>
              <a:t>Does </a:t>
            </a:r>
            <a:r>
              <a:rPr lang="en-US" dirty="0"/>
              <a:t>the ICD-10-CM assume a cause-and-effect relationship between the diabetes mellitus, the foot ulcer, polyneuropathy and ESRD? How should this case be coded? </a:t>
            </a:r>
          </a:p>
          <a:p>
            <a:r>
              <a:rPr lang="en-US" b="1" dirty="0"/>
              <a:t>Answer: </a:t>
            </a:r>
            <a:r>
              <a:rPr lang="en-US" dirty="0"/>
              <a:t> </a:t>
            </a:r>
            <a:r>
              <a:rPr lang="en-US" dirty="0" smtClean="0"/>
              <a:t>ICD-10-CM </a:t>
            </a:r>
            <a:r>
              <a:rPr lang="en-US" dirty="0"/>
              <a:t>assumes a causal relationship between the diabetes mellitus and the foot ulcer, the polyneuropathy, as well as the chronic kidney </a:t>
            </a:r>
            <a:r>
              <a:rPr lang="en-US" dirty="0" smtClean="0"/>
              <a:t>disease.</a:t>
            </a:r>
          </a:p>
          <a:p>
            <a:pPr lvl="1"/>
            <a:r>
              <a:rPr lang="en-US" dirty="0" smtClean="0"/>
              <a:t>Note:  Though ESRD is documented, it falls under the category of chronic kidney disease in the ICD-10-CM Table</a:t>
            </a:r>
            <a:endParaRPr lang="en-US" dirty="0"/>
          </a:p>
        </p:txBody>
      </p:sp>
    </p:spTree>
    <p:extLst>
      <p:ext uri="{BB962C8B-B14F-4D97-AF65-F5344CB8AC3E}">
        <p14:creationId xmlns:p14="http://schemas.microsoft.com/office/powerpoint/2010/main" val="91409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“With” Conditions</a:t>
            </a:r>
            <a:endParaRPr lang="en-US" dirty="0"/>
          </a:p>
        </p:txBody>
      </p:sp>
      <p:sp>
        <p:nvSpPr>
          <p:cNvPr id="3" name="Content Placeholder 2"/>
          <p:cNvSpPr>
            <a:spLocks noGrp="1"/>
          </p:cNvSpPr>
          <p:nvPr>
            <p:ph idx="1"/>
          </p:nvPr>
        </p:nvSpPr>
        <p:spPr/>
        <p:txBody>
          <a:bodyPr>
            <a:normAutofit/>
          </a:bodyPr>
          <a:lstStyle/>
          <a:p>
            <a:r>
              <a:rPr lang="en-US" b="1" dirty="0">
                <a:solidFill>
                  <a:srgbClr val="FF0000"/>
                </a:solidFill>
              </a:rPr>
              <a:t>However, if the physician documentation specifies diabetes mellitus is not the underlying cause of the other condition, the condition should not be coded as a diabetic complication. </a:t>
            </a:r>
            <a:endParaRPr lang="en-US" b="1" dirty="0" smtClean="0">
              <a:solidFill>
                <a:srgbClr val="FF0000"/>
              </a:solidFill>
            </a:endParaRPr>
          </a:p>
          <a:p>
            <a:pPr lvl="1"/>
            <a:r>
              <a:rPr lang="en-US" dirty="0" smtClean="0"/>
              <a:t>When </a:t>
            </a:r>
            <a:r>
              <a:rPr lang="en-US" dirty="0"/>
              <a:t>the coder is unable to determine whether a condition is related to diabetes mellitus, or the ICD-10-CM classification does not provide coding instruction, it is appropriate to query the physician for clarification so that the appropriate codes may be reported. </a:t>
            </a:r>
            <a:endParaRPr lang="en-US" dirty="0" smtClean="0"/>
          </a:p>
          <a:p>
            <a:pPr marL="0" indent="0">
              <a:buNone/>
            </a:pPr>
            <a:r>
              <a:rPr lang="en-US" dirty="0" smtClean="0"/>
              <a:t>Coding </a:t>
            </a:r>
            <a:r>
              <a:rPr lang="en-US" dirty="0"/>
              <a:t>Clinic, ICD-10, 1</a:t>
            </a:r>
            <a:r>
              <a:rPr lang="en-US" baseline="30000" dirty="0"/>
              <a:t>st</a:t>
            </a:r>
            <a:r>
              <a:rPr lang="en-US" dirty="0"/>
              <a:t> Q, 2016, page </a:t>
            </a:r>
            <a:r>
              <a:rPr lang="en-US" dirty="0" smtClean="0"/>
              <a:t>11-12</a:t>
            </a:r>
            <a:endParaRPr lang="en-US" dirty="0"/>
          </a:p>
        </p:txBody>
      </p:sp>
    </p:spTree>
    <p:extLst>
      <p:ext uri="{BB962C8B-B14F-4D97-AF65-F5344CB8AC3E}">
        <p14:creationId xmlns:p14="http://schemas.microsoft.com/office/powerpoint/2010/main" val="1057079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“With” Conditions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is not required that two conditions be listed together in the health record. </a:t>
            </a:r>
            <a:endParaRPr lang="en-US" dirty="0" smtClean="0"/>
          </a:p>
          <a:p>
            <a:pPr lvl="1"/>
            <a:r>
              <a:rPr lang="en-US" b="1" dirty="0" smtClean="0">
                <a:solidFill>
                  <a:srgbClr val="FF0000"/>
                </a:solidFill>
              </a:rPr>
              <a:t>However</a:t>
            </a:r>
            <a:r>
              <a:rPr lang="en-US" b="1" dirty="0">
                <a:solidFill>
                  <a:srgbClr val="FF0000"/>
                </a:solidFill>
              </a:rPr>
              <a:t>, the provider needs to document the linkage, except for situations where the classification assumes an association (e.g., hypertension with chronic kidney involvement). </a:t>
            </a:r>
            <a:endParaRPr lang="en-US" b="1" dirty="0" smtClean="0">
              <a:solidFill>
                <a:srgbClr val="FF0000"/>
              </a:solidFill>
            </a:endParaRPr>
          </a:p>
          <a:p>
            <a:r>
              <a:rPr lang="en-US" dirty="0" smtClean="0"/>
              <a:t>When </a:t>
            </a:r>
            <a:r>
              <a:rPr lang="en-US" dirty="0"/>
              <a:t>the provider establishes a linkage or relationship between the two conditions, they should be coded as such. </a:t>
            </a:r>
            <a:endParaRPr lang="en-US" dirty="0" smtClean="0"/>
          </a:p>
          <a:p>
            <a:pPr lvl="1"/>
            <a:r>
              <a:rPr lang="en-US" dirty="0" smtClean="0"/>
              <a:t>However</a:t>
            </a:r>
            <a:r>
              <a:rPr lang="en-US" dirty="0"/>
              <a:t>, the entire record should be reviewed to determine whether a relationship between the two conditions exists. </a:t>
            </a:r>
            <a:endParaRPr lang="en-US" dirty="0" smtClean="0"/>
          </a:p>
          <a:p>
            <a:pPr lvl="2"/>
            <a:r>
              <a:rPr lang="en-US" dirty="0" smtClean="0"/>
              <a:t>The </a:t>
            </a:r>
            <a:r>
              <a:rPr lang="en-US" dirty="0"/>
              <a:t>fact that a patient has two conditions that commonly occur together does not necessarily mean they are related. </a:t>
            </a:r>
          </a:p>
          <a:p>
            <a:pPr lvl="2"/>
            <a:r>
              <a:rPr lang="en-US" b="1" dirty="0" smtClean="0">
                <a:solidFill>
                  <a:srgbClr val="FF0000"/>
                </a:solidFill>
              </a:rPr>
              <a:t>A </a:t>
            </a:r>
            <a:r>
              <a:rPr lang="en-US" b="1" dirty="0">
                <a:solidFill>
                  <a:srgbClr val="FF0000"/>
                </a:solidFill>
              </a:rPr>
              <a:t>different cause may be documented by the provider. </a:t>
            </a:r>
            <a:endParaRPr lang="en-US" b="1" dirty="0" smtClean="0">
              <a:solidFill>
                <a:srgbClr val="FF0000"/>
              </a:solidFill>
            </a:endParaRPr>
          </a:p>
          <a:p>
            <a:r>
              <a:rPr lang="en-US" dirty="0" smtClean="0"/>
              <a:t>If </a:t>
            </a:r>
            <a:r>
              <a:rPr lang="en-US" dirty="0"/>
              <a:t>it is not clear whether or not two conditions are related, query the provider." </a:t>
            </a:r>
            <a:endParaRPr lang="en-US" dirty="0" smtClean="0"/>
          </a:p>
          <a:p>
            <a:pPr marL="0" indent="0">
              <a:buNone/>
            </a:pPr>
            <a:endParaRPr lang="en-US" sz="1000" dirty="0" smtClean="0"/>
          </a:p>
          <a:p>
            <a:pPr marL="0" indent="0">
              <a:buNone/>
            </a:pPr>
            <a:r>
              <a:rPr lang="en-US" dirty="0"/>
              <a:t>Coding Clinic, Third Quarter 2012, page </a:t>
            </a:r>
            <a:r>
              <a:rPr lang="en-US" dirty="0" smtClean="0"/>
              <a:t>3</a:t>
            </a:r>
            <a:endParaRPr lang="en-US" dirty="0"/>
          </a:p>
        </p:txBody>
      </p:sp>
    </p:spTree>
    <p:extLst>
      <p:ext uri="{BB962C8B-B14F-4D97-AF65-F5344CB8AC3E}">
        <p14:creationId xmlns:p14="http://schemas.microsoft.com/office/powerpoint/2010/main" val="30872235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Ulcers “with” Diabetes</a:t>
            </a:r>
            <a:endParaRPr lang="en-US" dirty="0"/>
          </a:p>
        </p:txBody>
      </p:sp>
      <p:sp>
        <p:nvSpPr>
          <p:cNvPr id="6" name="Content Placeholder 5"/>
          <p:cNvSpPr>
            <a:spLocks noGrp="1"/>
          </p:cNvSpPr>
          <p:nvPr>
            <p:ph sz="half" idx="1"/>
          </p:nvPr>
        </p:nvSpPr>
        <p:spPr>
          <a:xfrm>
            <a:off x="596349" y="2919418"/>
            <a:ext cx="4114800" cy="3557583"/>
          </a:xfrm>
        </p:spPr>
        <p:txBody>
          <a:bodyPr>
            <a:normAutofit fontScale="92500" lnSpcReduction="10000"/>
          </a:bodyPr>
          <a:lstStyle/>
          <a:p>
            <a:r>
              <a:rPr lang="en-US" dirty="0" smtClean="0"/>
              <a:t>Note that in ICD-10-CM, any skin ulcer occurring in diabetes is linked to diabetes unless the physician explicitly states that the ulcer is due to another cause (e.g. pressure ulcer, venous insufficiency)</a:t>
            </a:r>
            <a:endParaRPr lang="en-US" dirty="0"/>
          </a:p>
        </p:txBody>
      </p:sp>
      <p:pic>
        <p:nvPicPr>
          <p:cNvPr id="8" name="Picture 7"/>
          <p:cNvPicPr>
            <a:picLocks noChangeAspect="1"/>
          </p:cNvPicPr>
          <p:nvPr/>
        </p:nvPicPr>
        <p:blipFill>
          <a:blip r:embed="rId3"/>
          <a:stretch>
            <a:fillRect/>
          </a:stretch>
        </p:blipFill>
        <p:spPr>
          <a:xfrm>
            <a:off x="516339" y="1506781"/>
            <a:ext cx="4363775" cy="501328"/>
          </a:xfrm>
          <a:prstGeom prst="rect">
            <a:avLst/>
          </a:prstGeom>
        </p:spPr>
      </p:pic>
      <p:sp>
        <p:nvSpPr>
          <p:cNvPr id="7" name="Content Placeholder 6"/>
          <p:cNvSpPr>
            <a:spLocks noGrp="1"/>
          </p:cNvSpPr>
          <p:nvPr>
            <p:ph sz="half" idx="2"/>
          </p:nvPr>
        </p:nvSpPr>
        <p:spPr>
          <a:xfrm>
            <a:off x="4880114" y="1634490"/>
            <a:ext cx="4114800" cy="4842512"/>
          </a:xfrm>
        </p:spPr>
        <p:txBody>
          <a:bodyPr>
            <a:normAutofit fontScale="92500" lnSpcReduction="10000"/>
          </a:bodyPr>
          <a:lstStyle/>
          <a:p>
            <a:pPr marL="0" indent="0">
              <a:buNone/>
            </a:pPr>
            <a:r>
              <a:rPr lang="en-US" b="1" dirty="0" smtClean="0"/>
              <a:t>“Clinical Clue”</a:t>
            </a:r>
          </a:p>
          <a:p>
            <a:pPr marL="0" indent="0">
              <a:buNone/>
            </a:pPr>
            <a:r>
              <a:rPr lang="en-US" dirty="0" smtClean="0"/>
              <a:t>It </a:t>
            </a:r>
            <a:r>
              <a:rPr lang="en-US" dirty="0"/>
              <a:t>is important to recognize that not all ulcers in diabetic patients are diabetic </a:t>
            </a:r>
            <a:r>
              <a:rPr lang="en-US" dirty="0" smtClean="0"/>
              <a:t>ulcers</a:t>
            </a:r>
          </a:p>
          <a:p>
            <a:r>
              <a:rPr lang="en-US" dirty="0" smtClean="0"/>
              <a:t>Diabetic </a:t>
            </a:r>
            <a:r>
              <a:rPr lang="en-US" dirty="0"/>
              <a:t>ulcers of the foot generally start on the toes and move </a:t>
            </a:r>
            <a:r>
              <a:rPr lang="en-US" dirty="0" smtClean="0"/>
              <a:t>upward</a:t>
            </a:r>
          </a:p>
          <a:p>
            <a:r>
              <a:rPr lang="en-US" dirty="0" smtClean="0"/>
              <a:t>Diabetic </a:t>
            </a:r>
            <a:r>
              <a:rPr lang="en-US" dirty="0"/>
              <a:t>ulcers do not usually start on the heel. Ulcers of the heel are almost always </a:t>
            </a:r>
            <a:r>
              <a:rPr lang="en-US" dirty="0" smtClean="0"/>
              <a:t>decubiti</a:t>
            </a:r>
          </a:p>
          <a:p>
            <a:pPr marL="0" indent="0">
              <a:buNone/>
            </a:pPr>
            <a:r>
              <a:rPr lang="en-US" sz="2200" dirty="0"/>
              <a:t>Coding Clinic, </a:t>
            </a:r>
            <a:r>
              <a:rPr lang="en-US" sz="2200" dirty="0" smtClean="0"/>
              <a:t>1</a:t>
            </a:r>
            <a:r>
              <a:rPr lang="en-US" sz="2200" baseline="30000" dirty="0" smtClean="0"/>
              <a:t>st</a:t>
            </a:r>
            <a:r>
              <a:rPr lang="en-US" sz="2200" dirty="0" smtClean="0"/>
              <a:t> Q, 2004, pp. 14-15</a:t>
            </a:r>
          </a:p>
        </p:txBody>
      </p:sp>
      <p:pic>
        <p:nvPicPr>
          <p:cNvPr id="4" name="Picture 3"/>
          <p:cNvPicPr>
            <a:picLocks noChangeAspect="1"/>
          </p:cNvPicPr>
          <p:nvPr/>
        </p:nvPicPr>
        <p:blipFill>
          <a:blip r:embed="rId4"/>
          <a:stretch>
            <a:fillRect/>
          </a:stretch>
        </p:blipFill>
        <p:spPr>
          <a:xfrm>
            <a:off x="470619" y="2385300"/>
            <a:ext cx="3792771" cy="534119"/>
          </a:xfrm>
          <a:prstGeom prst="rect">
            <a:avLst/>
          </a:prstGeom>
        </p:spPr>
      </p:pic>
      <p:pic>
        <p:nvPicPr>
          <p:cNvPr id="9" name="Picture 8"/>
          <p:cNvPicPr>
            <a:picLocks noChangeAspect="1"/>
          </p:cNvPicPr>
          <p:nvPr/>
        </p:nvPicPr>
        <p:blipFill>
          <a:blip r:embed="rId5"/>
          <a:stretch>
            <a:fillRect/>
          </a:stretch>
        </p:blipFill>
        <p:spPr>
          <a:xfrm>
            <a:off x="527769" y="2050544"/>
            <a:ext cx="2226861" cy="306997"/>
          </a:xfrm>
          <a:prstGeom prst="rect">
            <a:avLst/>
          </a:prstGeom>
        </p:spPr>
      </p:pic>
    </p:spTree>
    <p:extLst>
      <p:ext uri="{BB962C8B-B14F-4D97-AF65-F5344CB8AC3E}">
        <p14:creationId xmlns:p14="http://schemas.microsoft.com/office/powerpoint/2010/main" val="1842932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Ulcers “with” Diabetes</a:t>
            </a:r>
            <a:br>
              <a:rPr lang="en-US" dirty="0" smtClean="0"/>
            </a:br>
            <a:r>
              <a:rPr lang="en-US" dirty="0" smtClean="0"/>
              <a:t>Non-pressure vs. Pressure DRGs</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dirty="0" smtClean="0"/>
              <a:t>PDx – Heel ulcer with exposed fat in a diabetic</a:t>
            </a:r>
            <a:endParaRPr lang="en-US" sz="2400" dirty="0"/>
          </a:p>
        </p:txBody>
      </p:sp>
      <p:sp>
        <p:nvSpPr>
          <p:cNvPr id="4" name="Content Placeholder 3"/>
          <p:cNvSpPr>
            <a:spLocks noGrp="1"/>
          </p:cNvSpPr>
          <p:nvPr>
            <p:ph sz="half" idx="2"/>
          </p:nvPr>
        </p:nvSpPr>
        <p:spPr/>
        <p:txBody>
          <a:bodyPr>
            <a:normAutofit/>
          </a:bodyPr>
          <a:lstStyle/>
          <a:p>
            <a:pPr marL="0" indent="0">
              <a:buNone/>
            </a:pPr>
            <a:r>
              <a:rPr lang="en-US" sz="2400" dirty="0" smtClean="0"/>
              <a:t>PDx - Pressure ulcer</a:t>
            </a:r>
            <a:r>
              <a:rPr lang="en-US" sz="2400" dirty="0"/>
              <a:t> </a:t>
            </a:r>
            <a:r>
              <a:rPr lang="en-US" sz="2400" dirty="0" smtClean="0"/>
              <a:t>with necrosis of </a:t>
            </a:r>
            <a:r>
              <a:rPr lang="en-US" sz="2400" dirty="0" err="1" smtClean="0"/>
              <a:t>subQ</a:t>
            </a:r>
            <a:r>
              <a:rPr lang="en-US" sz="2400" dirty="0" smtClean="0"/>
              <a:t> tissue</a:t>
            </a:r>
            <a:endParaRPr lang="en-US" sz="2400" dirty="0"/>
          </a:p>
        </p:txBody>
      </p:sp>
      <p:pic>
        <p:nvPicPr>
          <p:cNvPr id="5" name="Picture 4"/>
          <p:cNvPicPr>
            <a:picLocks noChangeAspect="1"/>
          </p:cNvPicPr>
          <p:nvPr/>
        </p:nvPicPr>
        <p:blipFill rotWithShape="1">
          <a:blip r:embed="rId3"/>
          <a:srcRect l="753" t="19810" r="57948" b="13836"/>
          <a:stretch/>
        </p:blipFill>
        <p:spPr>
          <a:xfrm>
            <a:off x="462656" y="2287476"/>
            <a:ext cx="4248493" cy="3839677"/>
          </a:xfrm>
          <a:prstGeom prst="rect">
            <a:avLst/>
          </a:prstGeom>
        </p:spPr>
      </p:pic>
      <p:pic>
        <p:nvPicPr>
          <p:cNvPr id="6" name="Picture 5"/>
          <p:cNvPicPr>
            <a:picLocks noChangeAspect="1"/>
          </p:cNvPicPr>
          <p:nvPr/>
        </p:nvPicPr>
        <p:blipFill rotWithShape="1">
          <a:blip r:embed="rId4"/>
          <a:srcRect l="820" t="19693" r="55922" b="16052"/>
          <a:stretch/>
        </p:blipFill>
        <p:spPr>
          <a:xfrm>
            <a:off x="4903470" y="2366010"/>
            <a:ext cx="4146682" cy="3464661"/>
          </a:xfrm>
          <a:prstGeom prst="rect">
            <a:avLst/>
          </a:prstGeom>
        </p:spPr>
      </p:pic>
      <p:sp>
        <p:nvSpPr>
          <p:cNvPr id="7" name="TextBox 6"/>
          <p:cNvSpPr txBox="1"/>
          <p:nvPr/>
        </p:nvSpPr>
        <p:spPr>
          <a:xfrm>
            <a:off x="462656" y="6035713"/>
            <a:ext cx="8532258" cy="646331"/>
          </a:xfrm>
          <a:prstGeom prst="rect">
            <a:avLst/>
          </a:prstGeom>
          <a:noFill/>
        </p:spPr>
        <p:txBody>
          <a:bodyPr wrap="square" rtlCol="0">
            <a:spAutoFit/>
          </a:bodyPr>
          <a:lstStyle/>
          <a:p>
            <a:r>
              <a:rPr lang="en-US" dirty="0" smtClean="0"/>
              <a:t>Note:  Stage 3 pressure ulcers defined by </a:t>
            </a:r>
            <a:r>
              <a:rPr lang="en-US" dirty="0"/>
              <a:t>ICD-10-CM table as </a:t>
            </a:r>
            <a:r>
              <a:rPr lang="en-US" dirty="0" smtClean="0"/>
              <a:t>“full </a:t>
            </a:r>
            <a:r>
              <a:rPr lang="en-US" dirty="0"/>
              <a:t>thickness skin loss involving damage or necrosis of subcutaneous </a:t>
            </a:r>
            <a:r>
              <a:rPr lang="en-US" dirty="0" smtClean="0"/>
              <a:t>tissue”</a:t>
            </a:r>
            <a:endParaRPr lang="en-US" dirty="0"/>
          </a:p>
        </p:txBody>
      </p:sp>
      <p:sp>
        <p:nvSpPr>
          <p:cNvPr id="8" name="TextBox 7"/>
          <p:cNvSpPr txBox="1"/>
          <p:nvPr/>
        </p:nvSpPr>
        <p:spPr>
          <a:xfrm>
            <a:off x="3143250" y="4034897"/>
            <a:ext cx="1585535" cy="646331"/>
          </a:xfrm>
          <a:prstGeom prst="rect">
            <a:avLst/>
          </a:prstGeom>
          <a:noFill/>
        </p:spPr>
        <p:txBody>
          <a:bodyPr wrap="square" rtlCol="0">
            <a:spAutoFit/>
          </a:bodyPr>
          <a:lstStyle/>
          <a:p>
            <a:r>
              <a:rPr lang="en-US" b="1" dirty="0" smtClean="0">
                <a:solidFill>
                  <a:srgbClr val="FF0000"/>
                </a:solidFill>
              </a:rPr>
              <a:t>APR-DRG </a:t>
            </a:r>
          </a:p>
          <a:p>
            <a:r>
              <a:rPr lang="en-US" b="1" dirty="0" smtClean="0">
                <a:solidFill>
                  <a:srgbClr val="FF0000"/>
                </a:solidFill>
              </a:rPr>
              <a:t>not affected</a:t>
            </a:r>
            <a:endParaRPr lang="en-US" b="1" dirty="0">
              <a:solidFill>
                <a:srgbClr val="FF0000"/>
              </a:solidFill>
            </a:endParaRPr>
          </a:p>
        </p:txBody>
      </p:sp>
      <p:sp>
        <p:nvSpPr>
          <p:cNvPr id="9" name="TextBox 8"/>
          <p:cNvSpPr txBox="1"/>
          <p:nvPr/>
        </p:nvSpPr>
        <p:spPr>
          <a:xfrm>
            <a:off x="3210096" y="1903337"/>
            <a:ext cx="1585535" cy="646331"/>
          </a:xfrm>
          <a:prstGeom prst="rect">
            <a:avLst/>
          </a:prstGeom>
          <a:noFill/>
        </p:spPr>
        <p:txBody>
          <a:bodyPr wrap="square" rtlCol="0">
            <a:spAutoFit/>
          </a:bodyPr>
          <a:lstStyle/>
          <a:p>
            <a:r>
              <a:rPr lang="en-US" b="1" dirty="0" smtClean="0">
                <a:solidFill>
                  <a:srgbClr val="FF0000"/>
                </a:solidFill>
              </a:rPr>
              <a:t>MS-DRG affected</a:t>
            </a:r>
            <a:endParaRPr lang="en-US" b="1" dirty="0">
              <a:solidFill>
                <a:srgbClr val="FF0000"/>
              </a:solidFill>
            </a:endParaRPr>
          </a:p>
        </p:txBody>
      </p:sp>
    </p:spTree>
    <p:extLst>
      <p:ext uri="{BB962C8B-B14F-4D97-AF65-F5344CB8AC3E}">
        <p14:creationId xmlns:p14="http://schemas.microsoft.com/office/powerpoint/2010/main" val="313902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Linked to Diabetes or Not?</a:t>
            </a:r>
            <a:endParaRPr lang="en-US" dirty="0"/>
          </a:p>
        </p:txBody>
      </p:sp>
      <p:sp>
        <p:nvSpPr>
          <p:cNvPr id="3" name="Text Placeholder 2"/>
          <p:cNvSpPr>
            <a:spLocks noGrp="1"/>
          </p:cNvSpPr>
          <p:nvPr>
            <p:ph type="body" idx="1"/>
          </p:nvPr>
        </p:nvSpPr>
        <p:spPr/>
        <p:txBody>
          <a:bodyPr/>
          <a:lstStyle/>
          <a:p>
            <a:pPr algn="l"/>
            <a:r>
              <a:rPr lang="en-US" dirty="0" smtClean="0"/>
              <a:t>3</a:t>
            </a:r>
            <a:r>
              <a:rPr lang="en-US" baseline="30000" dirty="0" smtClean="0"/>
              <a:t>rd</a:t>
            </a:r>
            <a:r>
              <a:rPr lang="en-US" dirty="0" smtClean="0"/>
              <a:t> Quarter, 1991 page: 9</a:t>
            </a:r>
            <a:endParaRPr lang="en-US" dirty="0"/>
          </a:p>
        </p:txBody>
      </p:sp>
      <p:sp>
        <p:nvSpPr>
          <p:cNvPr id="4" name="Content Placeholder 3"/>
          <p:cNvSpPr>
            <a:spLocks noGrp="1"/>
          </p:cNvSpPr>
          <p:nvPr>
            <p:ph sz="half" idx="2"/>
          </p:nvPr>
        </p:nvSpPr>
        <p:spPr/>
        <p:txBody>
          <a:bodyPr>
            <a:normAutofit/>
          </a:bodyPr>
          <a:lstStyle/>
          <a:p>
            <a:r>
              <a:rPr lang="en-US" dirty="0" smtClean="0"/>
              <a:t>Cataracts</a:t>
            </a:r>
          </a:p>
          <a:p>
            <a:pPr lvl="1"/>
            <a:r>
              <a:rPr lang="en-US" dirty="0" smtClean="0"/>
              <a:t>True Diabetic cataract or Snowflake cataract </a:t>
            </a:r>
          </a:p>
          <a:p>
            <a:pPr lvl="2"/>
            <a:r>
              <a:rPr lang="en-US" dirty="0" smtClean="0"/>
              <a:t>Is Rare</a:t>
            </a:r>
          </a:p>
          <a:p>
            <a:pPr lvl="2"/>
            <a:r>
              <a:rPr lang="en-US" dirty="0" smtClean="0"/>
              <a:t>Occurs in Type 1</a:t>
            </a:r>
          </a:p>
          <a:p>
            <a:endParaRPr lang="en-US" dirty="0" smtClean="0"/>
          </a:p>
          <a:p>
            <a:endParaRPr lang="en-US" dirty="0" smtClean="0"/>
          </a:p>
          <a:p>
            <a:r>
              <a:rPr lang="en-US" dirty="0" smtClean="0"/>
              <a:t>Senile Cataracts in persons with Diabetes are not coded as Diabetic</a:t>
            </a:r>
          </a:p>
          <a:p>
            <a:endParaRPr lang="en-US" dirty="0" smtClean="0"/>
          </a:p>
        </p:txBody>
      </p:sp>
      <p:sp>
        <p:nvSpPr>
          <p:cNvPr id="5" name="Text Placeholder 4"/>
          <p:cNvSpPr>
            <a:spLocks noGrp="1"/>
          </p:cNvSpPr>
          <p:nvPr>
            <p:ph type="body" sz="quarter" idx="3"/>
          </p:nvPr>
        </p:nvSpPr>
        <p:spPr/>
        <p:txBody>
          <a:bodyPr/>
          <a:lstStyle/>
          <a:p>
            <a:pPr algn="l"/>
            <a:r>
              <a:rPr lang="en-US" dirty="0" err="1" smtClean="0"/>
              <a:t>Mononeuropathy</a:t>
            </a:r>
            <a:endParaRPr lang="en-US" dirty="0"/>
          </a:p>
        </p:txBody>
      </p:sp>
      <p:sp>
        <p:nvSpPr>
          <p:cNvPr id="6" name="Content Placeholder 5"/>
          <p:cNvSpPr>
            <a:spLocks noGrp="1"/>
          </p:cNvSpPr>
          <p:nvPr>
            <p:ph sz="quarter" idx="4"/>
          </p:nvPr>
        </p:nvSpPr>
        <p:spPr/>
        <p:txBody>
          <a:bodyPr/>
          <a:lstStyle/>
          <a:p>
            <a:r>
              <a:rPr lang="en-US" dirty="0" smtClean="0"/>
              <a:t>Can Be Due to Entrapment, Injury</a:t>
            </a:r>
          </a:p>
          <a:p>
            <a:r>
              <a:rPr lang="en-US" dirty="0" smtClean="0"/>
              <a:t>Diabetes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Excludes1 and Excludes2 Notes</a:t>
            </a:r>
            <a:br>
              <a:rPr lang="en-US" dirty="0" smtClean="0"/>
            </a:br>
            <a:r>
              <a:rPr lang="en-US" dirty="0" smtClean="0"/>
              <a:t>ICD-10-CM Official Guidelines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Excludes1 </a:t>
            </a:r>
            <a:endParaRPr lang="en-US" dirty="0"/>
          </a:p>
          <a:p>
            <a:pPr lvl="1"/>
            <a:r>
              <a:rPr lang="en-US" dirty="0"/>
              <a:t>A type 1 Excludes note is a pure excludes note. It means “NOT CODED HERE!” </a:t>
            </a:r>
            <a:endParaRPr lang="en-US" dirty="0" smtClean="0"/>
          </a:p>
          <a:p>
            <a:pPr lvl="2"/>
            <a:r>
              <a:rPr lang="en-US" b="1" dirty="0" smtClean="0">
                <a:solidFill>
                  <a:srgbClr val="FF0000"/>
                </a:solidFill>
              </a:rPr>
              <a:t>An </a:t>
            </a:r>
            <a:r>
              <a:rPr lang="en-US" b="1" dirty="0">
                <a:solidFill>
                  <a:srgbClr val="FF0000"/>
                </a:solidFill>
              </a:rPr>
              <a:t>Excludes1 note indicates that the code excluded should never be used at the same time as the code above the Excludes1 note. </a:t>
            </a:r>
            <a:endParaRPr lang="en-US" b="1" dirty="0" smtClean="0">
              <a:solidFill>
                <a:srgbClr val="FF0000"/>
              </a:solidFill>
            </a:endParaRPr>
          </a:p>
          <a:p>
            <a:pPr lvl="1"/>
            <a:r>
              <a:rPr lang="en-US" dirty="0" smtClean="0"/>
              <a:t>An </a:t>
            </a:r>
            <a:r>
              <a:rPr lang="en-US" dirty="0"/>
              <a:t>Excludes1 is used when two conditions cannot occur together, such as a congenital form versus an acquired form of the same condition. </a:t>
            </a:r>
          </a:p>
          <a:p>
            <a:r>
              <a:rPr lang="en-US" b="1" dirty="0" smtClean="0"/>
              <a:t>Excludes2 </a:t>
            </a:r>
            <a:endParaRPr lang="en-US" dirty="0"/>
          </a:p>
          <a:p>
            <a:pPr lvl="1"/>
            <a:r>
              <a:rPr lang="en-US" dirty="0" smtClean="0"/>
              <a:t>A </a:t>
            </a:r>
            <a:r>
              <a:rPr lang="en-US" dirty="0"/>
              <a:t>type 2 Excludes note represents “Not included here”. </a:t>
            </a:r>
            <a:endParaRPr lang="en-US" dirty="0" smtClean="0"/>
          </a:p>
          <a:p>
            <a:pPr lvl="1"/>
            <a:r>
              <a:rPr lang="en-US" dirty="0" smtClean="0"/>
              <a:t>An </a:t>
            </a:r>
            <a:r>
              <a:rPr lang="en-US" dirty="0"/>
              <a:t>excludes2 note indicates that the condition excluded is not part of the condition represented by the code, but a patient may have both conditions at the same time. </a:t>
            </a:r>
            <a:endParaRPr lang="en-US" dirty="0" smtClean="0"/>
          </a:p>
          <a:p>
            <a:pPr lvl="1"/>
            <a:r>
              <a:rPr lang="en-US" dirty="0" smtClean="0"/>
              <a:t>When </a:t>
            </a:r>
            <a:r>
              <a:rPr lang="en-US" dirty="0"/>
              <a:t>an Excludes2 note appears under a code, it is acceptable to use both the code and the excluded code together, when appropriate. </a:t>
            </a:r>
          </a:p>
        </p:txBody>
      </p:sp>
    </p:spTree>
    <p:extLst>
      <p:ext uri="{BB962C8B-B14F-4D97-AF65-F5344CB8AC3E}">
        <p14:creationId xmlns:p14="http://schemas.microsoft.com/office/powerpoint/2010/main" val="286514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Respiratory Distress Syndrome and</a:t>
            </a:r>
            <a:br>
              <a:rPr lang="en-US" dirty="0" smtClean="0"/>
            </a:br>
            <a:r>
              <a:rPr lang="en-US" dirty="0" smtClean="0"/>
              <a:t>Respiratory Failure of Newborn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96349" y="1561271"/>
            <a:ext cx="8377556" cy="4850734"/>
          </a:xfrm>
          <a:prstGeom prst="rect">
            <a:avLst/>
          </a:prstGeom>
        </p:spPr>
      </p:pic>
      <p:sp>
        <p:nvSpPr>
          <p:cNvPr id="5" name="Rectangle 4"/>
          <p:cNvSpPr/>
          <p:nvPr/>
        </p:nvSpPr>
        <p:spPr>
          <a:xfrm>
            <a:off x="1224915" y="1931670"/>
            <a:ext cx="5998845" cy="651510"/>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5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Excludes1 Note Caveat</a:t>
            </a:r>
            <a:br>
              <a:rPr lang="en-US" dirty="0"/>
            </a:br>
            <a:r>
              <a:rPr lang="en-US" dirty="0"/>
              <a:t>Coding Clinic, 4</a:t>
            </a:r>
            <a:r>
              <a:rPr lang="en-US" baseline="30000" dirty="0"/>
              <a:t>th</a:t>
            </a:r>
            <a:r>
              <a:rPr lang="en-US" dirty="0"/>
              <a:t> Quarter, 2015</a:t>
            </a:r>
          </a:p>
        </p:txBody>
      </p:sp>
      <p:sp>
        <p:nvSpPr>
          <p:cNvPr id="7" name="Content Placeholder 6"/>
          <p:cNvSpPr>
            <a:spLocks noGrp="1"/>
          </p:cNvSpPr>
          <p:nvPr>
            <p:ph idx="1"/>
          </p:nvPr>
        </p:nvSpPr>
        <p:spPr/>
        <p:txBody>
          <a:bodyPr>
            <a:normAutofit/>
          </a:bodyPr>
          <a:lstStyle/>
          <a:p>
            <a:r>
              <a:rPr lang="en-US" dirty="0"/>
              <a:t>There are circumstances that have been identified where some conditions included in Excludes1 notes should be allowed to both be coded, and thus might be more appropriate for an Excludes2 </a:t>
            </a:r>
            <a:r>
              <a:rPr lang="en-US" dirty="0" smtClean="0"/>
              <a:t>note  </a:t>
            </a:r>
          </a:p>
          <a:p>
            <a:pPr lvl="1"/>
            <a:r>
              <a:rPr lang="en-US" dirty="0" smtClean="0"/>
              <a:t>However</a:t>
            </a:r>
            <a:r>
              <a:rPr lang="en-US" dirty="0"/>
              <a:t>, due to the partial code freeze, no changes to Excludes notes or revisions to the official coding guidelines can be made until October 1, </a:t>
            </a:r>
            <a:r>
              <a:rPr lang="en-US" dirty="0" smtClean="0"/>
              <a:t>2016</a:t>
            </a:r>
          </a:p>
          <a:p>
            <a:pPr lvl="1"/>
            <a:r>
              <a:rPr lang="en-US" dirty="0" smtClean="0"/>
              <a:t>This </a:t>
            </a:r>
            <a:r>
              <a:rPr lang="en-US" dirty="0"/>
              <a:t>new guidance concerning Excludes1 notes is intended to allow conditions to be reported together when appropriate even though they may currently be subject to an Excludes1 </a:t>
            </a:r>
            <a:r>
              <a:rPr lang="en-US" dirty="0" smtClean="0"/>
              <a:t>note</a:t>
            </a:r>
            <a:endParaRPr lang="en-US" dirty="0"/>
          </a:p>
        </p:txBody>
      </p:sp>
      <p:sp>
        <p:nvSpPr>
          <p:cNvPr id="5" name="Rectangle 4"/>
          <p:cNvSpPr/>
          <p:nvPr/>
        </p:nvSpPr>
        <p:spPr>
          <a:xfrm>
            <a:off x="754380" y="6004232"/>
            <a:ext cx="7783830" cy="400110"/>
          </a:xfrm>
          <a:prstGeom prst="rect">
            <a:avLst/>
          </a:prstGeom>
        </p:spPr>
        <p:txBody>
          <a:bodyPr wrap="square">
            <a:spAutoFit/>
          </a:bodyPr>
          <a:lstStyle/>
          <a:p>
            <a:r>
              <a:rPr lang="en-US" sz="2000" dirty="0">
                <a:hlinkClick r:id="rId2"/>
              </a:rPr>
              <a:t>http://</a:t>
            </a:r>
            <a:r>
              <a:rPr lang="en-US" sz="2000" dirty="0" smtClean="0">
                <a:hlinkClick r:id="rId2"/>
              </a:rPr>
              <a:t>www.cdc.gov/nchs/data/icd/Interim_advice_updated_final.pdf</a:t>
            </a:r>
            <a:r>
              <a:rPr lang="en-US" sz="2000" dirty="0" smtClean="0"/>
              <a:t> </a:t>
            </a:r>
            <a:endParaRPr lang="en-US" sz="2000" dirty="0"/>
          </a:p>
        </p:txBody>
      </p:sp>
    </p:spTree>
    <p:extLst>
      <p:ext uri="{BB962C8B-B14F-4D97-AF65-F5344CB8AC3E}">
        <p14:creationId xmlns:p14="http://schemas.microsoft.com/office/powerpoint/2010/main" val="3427846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fontScale="90000"/>
          </a:bodyPr>
          <a:lstStyle/>
          <a:p>
            <a:r>
              <a:rPr lang="en-US" dirty="0" smtClean="0"/>
              <a:t>The AHA Central Office</a:t>
            </a:r>
            <a:br>
              <a:rPr lang="en-US" dirty="0" smtClean="0"/>
            </a:br>
            <a:r>
              <a:rPr lang="en-US" dirty="0" smtClean="0"/>
              <a:t>Origins and Goals</a:t>
            </a:r>
          </a:p>
        </p:txBody>
      </p:sp>
      <p:sp>
        <p:nvSpPr>
          <p:cNvPr id="3" name="Content Placeholder 2"/>
          <p:cNvSpPr>
            <a:spLocks noGrp="1"/>
          </p:cNvSpPr>
          <p:nvPr>
            <p:ph idx="1"/>
          </p:nvPr>
        </p:nvSpPr>
        <p:spPr/>
        <p:txBody>
          <a:bodyPr>
            <a:normAutofit/>
          </a:bodyPr>
          <a:lstStyle/>
          <a:p>
            <a:pPr>
              <a:spcBef>
                <a:spcPts val="0"/>
              </a:spcBef>
              <a:spcAft>
                <a:spcPts val="0"/>
              </a:spcAft>
            </a:pPr>
            <a:r>
              <a:rPr lang="en-US" sz="2000" dirty="0" smtClean="0">
                <a:latin typeface="Arial" pitchFamily="34" charset="0"/>
                <a:cs typeface="Arial" pitchFamily="34" charset="0"/>
              </a:rPr>
              <a:t>Created through a written Memorandum of Understanding between the American Hospital Association (</a:t>
            </a:r>
            <a:r>
              <a:rPr lang="en-US" sz="2000" u="sng" dirty="0" smtClean="0">
                <a:latin typeface="Arial" pitchFamily="34" charset="0"/>
                <a:cs typeface="Arial" pitchFamily="34" charset="0"/>
              </a:rPr>
              <a:t>AHA</a:t>
            </a:r>
            <a:r>
              <a:rPr lang="en-US" sz="2000" dirty="0" smtClean="0">
                <a:latin typeface="Arial" pitchFamily="34" charset="0"/>
                <a:cs typeface="Arial" pitchFamily="34" charset="0"/>
              </a:rPr>
              <a:t>) and the National Center for Health Statistics (NCHS) in 1963 to:</a:t>
            </a:r>
          </a:p>
          <a:p>
            <a:pPr lvl="1">
              <a:spcBef>
                <a:spcPts val="0"/>
              </a:spcBef>
              <a:spcAft>
                <a:spcPts val="0"/>
              </a:spcAft>
            </a:pPr>
            <a:r>
              <a:rPr lang="en-US" sz="1800" dirty="0" smtClean="0">
                <a:latin typeface="Arial" pitchFamily="34" charset="0"/>
                <a:cs typeface="Arial" pitchFamily="34" charset="0"/>
              </a:rPr>
              <a:t>Serve as the U.S. clearinghouse for issues related to the use of ICD-9-CM and ICD-10</a:t>
            </a:r>
          </a:p>
          <a:p>
            <a:pPr lvl="1">
              <a:spcBef>
                <a:spcPts val="0"/>
              </a:spcBef>
              <a:spcAft>
                <a:spcPts val="0"/>
              </a:spcAft>
            </a:pPr>
            <a:r>
              <a:rPr lang="en-US" sz="1800" dirty="0" smtClean="0">
                <a:latin typeface="Arial" pitchFamily="34" charset="0"/>
                <a:cs typeface="Arial" pitchFamily="34" charset="0"/>
              </a:rPr>
              <a:t>Work with </a:t>
            </a:r>
            <a:r>
              <a:rPr lang="en-US" sz="1800" u="sng" dirty="0" smtClean="0">
                <a:latin typeface="Arial" pitchFamily="34" charset="0"/>
                <a:cs typeface="Arial" pitchFamily="34" charset="0"/>
              </a:rPr>
              <a:t>NCHS</a:t>
            </a:r>
            <a:r>
              <a:rPr lang="en-US" sz="1800" dirty="0" smtClean="0">
                <a:latin typeface="Arial" pitchFamily="34" charset="0"/>
                <a:cs typeface="Arial" pitchFamily="34" charset="0"/>
              </a:rPr>
              <a:t>, the Centers for Medicare &amp; Medicaid Services (</a:t>
            </a:r>
            <a:r>
              <a:rPr lang="en-US" sz="1800" u="sng" dirty="0" smtClean="0">
                <a:latin typeface="Arial" pitchFamily="34" charset="0"/>
                <a:cs typeface="Arial" pitchFamily="34" charset="0"/>
              </a:rPr>
              <a:t>CMS</a:t>
            </a:r>
            <a:r>
              <a:rPr lang="en-US" sz="1800" dirty="0" smtClean="0">
                <a:latin typeface="Arial" pitchFamily="34" charset="0"/>
                <a:cs typeface="Arial" pitchFamily="34" charset="0"/>
              </a:rPr>
              <a:t>), and </a:t>
            </a:r>
            <a:r>
              <a:rPr lang="en-US" sz="1800" u="sng" dirty="0" smtClean="0">
                <a:latin typeface="Arial" pitchFamily="34" charset="0"/>
                <a:cs typeface="Arial" pitchFamily="34" charset="0"/>
              </a:rPr>
              <a:t>AHIMA</a:t>
            </a:r>
            <a:r>
              <a:rPr lang="en-US" sz="1800" dirty="0" smtClean="0">
                <a:latin typeface="Arial" pitchFamily="34" charset="0"/>
                <a:cs typeface="Arial" pitchFamily="34" charset="0"/>
              </a:rPr>
              <a:t> (American Health Information Management Association)—known as the </a:t>
            </a:r>
            <a:r>
              <a:rPr lang="en-US" sz="1800" u="sng" dirty="0" smtClean="0">
                <a:latin typeface="Arial" pitchFamily="34" charset="0"/>
                <a:cs typeface="Arial" pitchFamily="34" charset="0"/>
              </a:rPr>
              <a:t>Cooperating Parties</a:t>
            </a:r>
            <a:r>
              <a:rPr lang="en-US" sz="1800" dirty="0" smtClean="0">
                <a:latin typeface="Arial" pitchFamily="34" charset="0"/>
                <a:cs typeface="Arial" pitchFamily="34" charset="0"/>
              </a:rPr>
              <a:t>—to maintain the integrity of the classification system</a:t>
            </a:r>
          </a:p>
          <a:p>
            <a:pPr lvl="1">
              <a:spcBef>
                <a:spcPts val="0"/>
              </a:spcBef>
              <a:spcAft>
                <a:spcPts val="0"/>
              </a:spcAft>
            </a:pPr>
            <a:r>
              <a:rPr lang="en-US" sz="1800" dirty="0" smtClean="0">
                <a:latin typeface="Arial" pitchFamily="34" charset="0"/>
                <a:cs typeface="Arial" pitchFamily="34" charset="0"/>
              </a:rPr>
              <a:t>Recommend revisions and modifications to the current and future revisions of the International Classification of Disease</a:t>
            </a:r>
          </a:p>
          <a:p>
            <a:pPr lvl="1">
              <a:spcBef>
                <a:spcPts val="0"/>
              </a:spcBef>
              <a:spcAft>
                <a:spcPts val="0"/>
              </a:spcAft>
            </a:pPr>
            <a:r>
              <a:rPr lang="en-US" sz="1800" dirty="0" smtClean="0">
                <a:latin typeface="Arial" pitchFamily="34" charset="0"/>
                <a:cs typeface="Arial" pitchFamily="34" charset="0"/>
              </a:rPr>
              <a:t>Develop educational material and programs on ICD-10-CM/PCS</a:t>
            </a:r>
          </a:p>
          <a:p>
            <a:pPr>
              <a:spcBef>
                <a:spcPts val="0"/>
              </a:spcBef>
              <a:spcAft>
                <a:spcPts val="0"/>
              </a:spcAft>
            </a:pPr>
            <a:r>
              <a:rPr lang="en-US" sz="2200" dirty="0" smtClean="0">
                <a:solidFill>
                  <a:srgbClr val="FF0000"/>
                </a:solidFill>
                <a:latin typeface="Arial" pitchFamily="34" charset="0"/>
                <a:cs typeface="Arial" pitchFamily="34" charset="0"/>
              </a:rPr>
              <a:t>Whereas the ICD-10-CM/PCS transaction sets (supplemented by the Guidelines) are the Constitution, </a:t>
            </a:r>
            <a:r>
              <a:rPr lang="en-US" sz="2200" i="1" dirty="0" smtClean="0">
                <a:solidFill>
                  <a:srgbClr val="FF0000"/>
                </a:solidFill>
                <a:latin typeface="Arial" pitchFamily="34" charset="0"/>
                <a:cs typeface="Arial" pitchFamily="34" charset="0"/>
              </a:rPr>
              <a:t>Coding Clinic </a:t>
            </a:r>
            <a:r>
              <a:rPr lang="en-US" sz="2200" dirty="0" smtClean="0">
                <a:solidFill>
                  <a:srgbClr val="FF0000"/>
                </a:solidFill>
                <a:latin typeface="Arial" pitchFamily="34" charset="0"/>
                <a:cs typeface="Arial" pitchFamily="34" charset="0"/>
              </a:rPr>
              <a:t>serves as the Supreme Court in interpreting ICD-9-CM or ICD-10-CM/PCS and their guidelines.  Its advice is official.</a:t>
            </a:r>
          </a:p>
        </p:txBody>
      </p:sp>
    </p:spTree>
    <p:extLst>
      <p:ext uri="{BB962C8B-B14F-4D97-AF65-F5344CB8AC3E}">
        <p14:creationId xmlns:p14="http://schemas.microsoft.com/office/powerpoint/2010/main" val="2114344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Excludes1 Note Caveat</a:t>
            </a:r>
            <a:br>
              <a:rPr lang="en-US" dirty="0"/>
            </a:br>
            <a:r>
              <a:rPr lang="en-US" dirty="0"/>
              <a:t>Coding Clinic, 4</a:t>
            </a:r>
            <a:r>
              <a:rPr lang="en-US" baseline="30000" dirty="0"/>
              <a:t>th</a:t>
            </a:r>
            <a:r>
              <a:rPr lang="en-US" dirty="0"/>
              <a:t> Quarter, 2015</a:t>
            </a:r>
          </a:p>
        </p:txBody>
      </p:sp>
      <p:sp>
        <p:nvSpPr>
          <p:cNvPr id="3" name="Content Placeholder 2"/>
          <p:cNvSpPr>
            <a:spLocks noGrp="1"/>
          </p:cNvSpPr>
          <p:nvPr>
            <p:ph idx="1"/>
          </p:nvPr>
        </p:nvSpPr>
        <p:spPr>
          <a:xfrm>
            <a:off x="596348" y="1561270"/>
            <a:ext cx="8377557" cy="5082597"/>
          </a:xfrm>
        </p:spPr>
        <p:txBody>
          <a:bodyPr>
            <a:normAutofit fontScale="70000" lnSpcReduction="20000"/>
          </a:bodyPr>
          <a:lstStyle/>
          <a:p>
            <a:r>
              <a:rPr lang="en-US" dirty="0"/>
              <a:t>Question: </a:t>
            </a:r>
            <a:r>
              <a:rPr lang="en-US" dirty="0" smtClean="0"/>
              <a:t>  We </a:t>
            </a:r>
            <a:r>
              <a:rPr lang="en-US" dirty="0"/>
              <a:t>have received several questions regarding the interpretation of Excludes1 notes in ICD-10-CM when the conditions are unrelated to one another.  How should this be handled?  </a:t>
            </a:r>
          </a:p>
          <a:p>
            <a:r>
              <a:rPr lang="en-US" dirty="0"/>
              <a:t>Answer:  </a:t>
            </a:r>
            <a:r>
              <a:rPr lang="en-US" dirty="0" smtClean="0"/>
              <a:t>  If </a:t>
            </a:r>
            <a:r>
              <a:rPr lang="en-US" dirty="0"/>
              <a:t>the two conditions are not related to one another, it is permissible to report both codes despite the presence of an Excludes1 </a:t>
            </a:r>
            <a:r>
              <a:rPr lang="en-US" dirty="0" smtClean="0"/>
              <a:t>note.</a:t>
            </a:r>
          </a:p>
          <a:p>
            <a:pPr lvl="1"/>
            <a:r>
              <a:rPr lang="en-US" dirty="0" smtClean="0"/>
              <a:t>For </a:t>
            </a:r>
            <a:r>
              <a:rPr lang="en-US" dirty="0"/>
              <a:t>example, the Excludes1 note at code range R40-R46, states that symptoms and signs constituting part of a pattern of mental disorder (F01-F99) cannot be assigned with the R40-R46 codes.  </a:t>
            </a:r>
            <a:endParaRPr lang="en-US" dirty="0" smtClean="0"/>
          </a:p>
          <a:p>
            <a:pPr lvl="2"/>
            <a:r>
              <a:rPr lang="en-US" dirty="0" smtClean="0"/>
              <a:t>However</a:t>
            </a:r>
            <a:r>
              <a:rPr lang="en-US" dirty="0"/>
              <a:t>, if dizziness (R42) is not a component of the mental health condition (e.g., dizziness is unrelated to bipolar disorder), then separate codes may be assigned for both dizziness and the mental health condition.  </a:t>
            </a:r>
            <a:endParaRPr lang="en-US" dirty="0" smtClean="0"/>
          </a:p>
          <a:p>
            <a:pPr lvl="1"/>
            <a:r>
              <a:rPr lang="en-US" dirty="0" smtClean="0"/>
              <a:t>In </a:t>
            </a:r>
            <a:r>
              <a:rPr lang="en-US" dirty="0"/>
              <a:t>another example, code range I60-I69 (Cerebrovascular Diseases) has an Excludes1 note for traumatic intracranial hemorrhage (S06.-).  Codes in I60-I69 should not be used for a diagnosis of traumatic intracranial hemorrhage.  </a:t>
            </a:r>
            <a:endParaRPr lang="en-US" dirty="0" smtClean="0"/>
          </a:p>
          <a:p>
            <a:pPr lvl="2"/>
            <a:r>
              <a:rPr lang="en-US" dirty="0" smtClean="0"/>
              <a:t>However</a:t>
            </a:r>
            <a:r>
              <a:rPr lang="en-US" dirty="0"/>
              <a:t>, if the patient has both a current traumatic intracranial hemorrhage and sequela from a previous stroke, then it would be appropriate to assign both a code from S06- and I69-. </a:t>
            </a:r>
          </a:p>
        </p:txBody>
      </p:sp>
      <p:sp>
        <p:nvSpPr>
          <p:cNvPr id="4" name="Rectangle 3"/>
          <p:cNvSpPr/>
          <p:nvPr/>
        </p:nvSpPr>
        <p:spPr>
          <a:xfrm>
            <a:off x="754380" y="6004232"/>
            <a:ext cx="7783830" cy="400110"/>
          </a:xfrm>
          <a:prstGeom prst="rect">
            <a:avLst/>
          </a:prstGeom>
        </p:spPr>
        <p:txBody>
          <a:bodyPr wrap="square">
            <a:spAutoFit/>
          </a:bodyPr>
          <a:lstStyle/>
          <a:p>
            <a:r>
              <a:rPr lang="en-US" sz="2000" dirty="0">
                <a:hlinkClick r:id="rId2"/>
              </a:rPr>
              <a:t>http://</a:t>
            </a:r>
            <a:r>
              <a:rPr lang="en-US" sz="2000" dirty="0" smtClean="0">
                <a:hlinkClick r:id="rId2"/>
              </a:rPr>
              <a:t>www.cdc.gov/nchs/data/icd/Interim_advice_updated_final.pdf</a:t>
            </a:r>
            <a:r>
              <a:rPr lang="en-US" sz="2000" dirty="0" smtClean="0"/>
              <a:t> </a:t>
            </a:r>
            <a:endParaRPr lang="en-US" sz="2000" dirty="0"/>
          </a:p>
        </p:txBody>
      </p:sp>
    </p:spTree>
    <p:extLst>
      <p:ext uri="{BB962C8B-B14F-4D97-AF65-F5344CB8AC3E}">
        <p14:creationId xmlns:p14="http://schemas.microsoft.com/office/powerpoint/2010/main" val="4171379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Neutropenia with Pancytopenia</a:t>
            </a:r>
            <a:br>
              <a:rPr lang="en-US" dirty="0" smtClean="0"/>
            </a:br>
            <a:r>
              <a:rPr lang="en-US" dirty="0" smtClean="0"/>
              <a:t>Coding Clinic, 4</a:t>
            </a:r>
            <a:r>
              <a:rPr lang="en-US" baseline="30000" dirty="0" smtClean="0"/>
              <a:t>th</a:t>
            </a:r>
            <a:r>
              <a:rPr lang="en-US" dirty="0" smtClean="0"/>
              <a:t> Quarter, 2014, pp 22-23</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Question:</a:t>
            </a:r>
            <a:r>
              <a:rPr lang="en-US" dirty="0" smtClean="0"/>
              <a:t>  A </a:t>
            </a:r>
            <a:r>
              <a:rPr lang="en-US" dirty="0"/>
              <a:t>patient with anemia and thrombocytopenia is admitted with fever and neutropenia. The provider documented that the neutropenia and anemia are secondary to chemotherapy for </a:t>
            </a:r>
            <a:r>
              <a:rPr lang="en-US" dirty="0" err="1"/>
              <a:t>medulloblastoma</a:t>
            </a:r>
            <a:r>
              <a:rPr lang="en-US" dirty="0"/>
              <a:t> with spinal metastasis. Since pancytopenia includes anemia, neutropenia and thrombocytopenia, is it appropriate to assign a code for pancytopenia when the neutropenia is secondary to chemotherapy?</a:t>
            </a:r>
          </a:p>
          <a:p>
            <a:r>
              <a:rPr lang="en-US" b="1" dirty="0" smtClean="0"/>
              <a:t>Answer:</a:t>
            </a:r>
            <a:r>
              <a:rPr lang="en-US" dirty="0" smtClean="0"/>
              <a:t>  Assign </a:t>
            </a:r>
            <a:r>
              <a:rPr lang="en-US" dirty="0"/>
              <a:t>code D70.1, Agranulocytosis secondary to cancer chemotherapy, as the principal diagnosis. Codes R50.81, Fever with conditions classified elsewhere, T45.1X5A, Adverse effect of antineoplastic and immunosuppressive drug, Initial encounter, D64.81, Anemia due to antineoplastic chemotherapy, </a:t>
            </a:r>
            <a:r>
              <a:rPr lang="en-US" b="1" dirty="0">
                <a:solidFill>
                  <a:srgbClr val="FF0000"/>
                </a:solidFill>
              </a:rPr>
              <a:t>D69.59, Other secondary thrombocytopenia</a:t>
            </a:r>
            <a:r>
              <a:rPr lang="en-US" dirty="0"/>
              <a:t>, should be assigned as additional diagnoses.</a:t>
            </a:r>
          </a:p>
          <a:p>
            <a:r>
              <a:rPr lang="en-US" b="1" dirty="0">
                <a:solidFill>
                  <a:srgbClr val="FF0000"/>
                </a:solidFill>
              </a:rPr>
              <a:t>Patients may present with both pancytopenia and neutropenia with fever. They are clinically different processes</a:t>
            </a:r>
            <a:r>
              <a:rPr lang="en-US" dirty="0"/>
              <a:t>. The pancytopenia code alone does not convey the complete clinical picture. </a:t>
            </a:r>
            <a:r>
              <a:rPr lang="en-US" b="1" dirty="0">
                <a:solidFill>
                  <a:srgbClr val="FF0000"/>
                </a:solidFill>
              </a:rPr>
              <a:t>However, the excludes1 note at category D61, Other aplastic anemias and other bone marrow failure syndromes, prohibits assigning code D70.1 along with a pancytopenia code in this category. </a:t>
            </a:r>
            <a:r>
              <a:rPr lang="en-US" dirty="0"/>
              <a:t>The National Center for Health Statistics (NCHS) has agreed to address the issue of the excludes1 at category D61 at a future ICD-10-CM Coordination and Maintenance Committee (C&amp;M) meeting.</a:t>
            </a:r>
          </a:p>
          <a:p>
            <a:pPr marL="0" indent="0">
              <a:buNone/>
            </a:pPr>
            <a:endParaRPr lang="en-US" sz="1500" dirty="0" smtClean="0"/>
          </a:p>
          <a:p>
            <a:pPr marL="0" indent="0">
              <a:buNone/>
            </a:pPr>
            <a:r>
              <a:rPr lang="en-US" dirty="0" smtClean="0"/>
              <a:t>Note:  DRG impact of changing to an Excludes2 note minimal</a:t>
            </a:r>
            <a:endParaRPr lang="en-US" dirty="0"/>
          </a:p>
        </p:txBody>
      </p:sp>
    </p:spTree>
    <p:extLst>
      <p:ext uri="{BB962C8B-B14F-4D97-AF65-F5344CB8AC3E}">
        <p14:creationId xmlns:p14="http://schemas.microsoft.com/office/powerpoint/2010/main" val="79530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Excludes1 Note</a:t>
            </a:r>
            <a:br>
              <a:rPr lang="en-US" dirty="0" smtClean="0"/>
            </a:br>
            <a:r>
              <a:rPr lang="en-US" dirty="0" smtClean="0"/>
              <a:t>Neutropenia and Pancytopenia</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967949" y="1501169"/>
            <a:ext cx="6570261" cy="5029782"/>
          </a:xfrm>
          <a:prstGeom prst="rect">
            <a:avLst/>
          </a:prstGeom>
        </p:spPr>
      </p:pic>
      <p:sp>
        <p:nvSpPr>
          <p:cNvPr id="5" name="Rectangle 4"/>
          <p:cNvSpPr/>
          <p:nvPr/>
        </p:nvSpPr>
        <p:spPr>
          <a:xfrm>
            <a:off x="2367915" y="1692981"/>
            <a:ext cx="2089785" cy="238689"/>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520315" y="4920051"/>
            <a:ext cx="2089785" cy="238689"/>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8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Home Lesson</a:t>
            </a:r>
            <a:br>
              <a:rPr lang="en-US" dirty="0" smtClean="0"/>
            </a:br>
            <a:r>
              <a:rPr lang="en-US" dirty="0" smtClean="0"/>
              <a:t>Excludes1 Waiver     </a:t>
            </a:r>
            <a:r>
              <a:rPr lang="en-US" sz="2000" dirty="0" smtClean="0"/>
              <a:t>(Not expected to be resolved 10/1/2016)</a:t>
            </a:r>
            <a:endParaRPr lang="en-US" sz="2000" dirty="0"/>
          </a:p>
        </p:txBody>
      </p:sp>
      <p:sp>
        <p:nvSpPr>
          <p:cNvPr id="3" name="Content Placeholder 2"/>
          <p:cNvSpPr>
            <a:spLocks noGrp="1"/>
          </p:cNvSpPr>
          <p:nvPr>
            <p:ph idx="1"/>
          </p:nvPr>
        </p:nvSpPr>
        <p:spPr/>
        <p:txBody>
          <a:bodyPr>
            <a:normAutofit lnSpcReduction="10000"/>
          </a:bodyPr>
          <a:lstStyle/>
          <a:p>
            <a:r>
              <a:rPr lang="en-US" dirty="0" smtClean="0"/>
              <a:t>Consider developing written policies of what common “Excludes1 conditions” are not “related to each other”</a:t>
            </a:r>
          </a:p>
          <a:p>
            <a:pPr lvl="1"/>
            <a:r>
              <a:rPr lang="en-US" dirty="0" smtClean="0"/>
              <a:t>Clear cut examples are those published by the Coding Clinic and the CDC (e.g. neutropenia and pancytopenia; mental disorders with R40-R46 codes)</a:t>
            </a:r>
          </a:p>
          <a:p>
            <a:pPr lvl="1"/>
            <a:r>
              <a:rPr lang="en-US" dirty="0" smtClean="0"/>
              <a:t>A controversial example may be acute respiratory failure with respiratory distress syndrome</a:t>
            </a:r>
          </a:p>
          <a:p>
            <a:pPr lvl="2"/>
            <a:r>
              <a:rPr lang="en-US" dirty="0" smtClean="0"/>
              <a:t>Many maintain respiratory failure is related; some do not</a:t>
            </a:r>
          </a:p>
          <a:p>
            <a:pPr lvl="3"/>
            <a:r>
              <a:rPr lang="en-US" dirty="0" smtClean="0"/>
              <a:t>Worth getting an opinion from your neonatologists</a:t>
            </a:r>
          </a:p>
          <a:p>
            <a:pPr lvl="3"/>
            <a:r>
              <a:rPr lang="en-US" dirty="0" smtClean="0"/>
              <a:t>Perhaps the Coding Clinic Advisor would be of help</a:t>
            </a:r>
          </a:p>
          <a:p>
            <a:r>
              <a:rPr lang="en-US" dirty="0" smtClean="0"/>
              <a:t>Essential to have in place for audit defense</a:t>
            </a:r>
          </a:p>
          <a:p>
            <a:pPr lvl="1"/>
            <a:endParaRPr lang="en-US" dirty="0" smtClean="0"/>
          </a:p>
        </p:txBody>
      </p:sp>
    </p:spTree>
    <p:extLst>
      <p:ext uri="{BB962C8B-B14F-4D97-AF65-F5344CB8AC3E}">
        <p14:creationId xmlns:p14="http://schemas.microsoft.com/office/powerpoint/2010/main" val="25329555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2188" y="1808922"/>
            <a:ext cx="8416037" cy="3667539"/>
          </a:xfrm>
        </p:spPr>
        <p:txBody>
          <a:bodyPr>
            <a:normAutofit/>
          </a:bodyPr>
          <a:lstStyle/>
          <a:p>
            <a:r>
              <a:rPr lang="en-US" dirty="0" smtClean="0"/>
              <a:t>Sepsis 2 </a:t>
            </a:r>
            <a:r>
              <a:rPr lang="en-US" dirty="0" err="1" smtClean="0"/>
              <a:t>vs</a:t>
            </a:r>
            <a:r>
              <a:rPr lang="en-US" dirty="0"/>
              <a:t> </a:t>
            </a:r>
            <a:r>
              <a:rPr lang="en-US" dirty="0" smtClean="0"/>
              <a:t>Sepsis-3</a:t>
            </a:r>
            <a:br>
              <a:rPr lang="en-US" dirty="0" smtClean="0"/>
            </a:br>
            <a:r>
              <a:rPr lang="en-US" dirty="0"/>
              <a:t/>
            </a:r>
            <a:br>
              <a:rPr lang="en-US" dirty="0"/>
            </a:br>
            <a:r>
              <a:rPr lang="en-US" dirty="0"/>
              <a:t>Coding </a:t>
            </a:r>
            <a:r>
              <a:rPr lang="en-US" dirty="0" smtClean="0"/>
              <a:t>Clinic’s Advice</a:t>
            </a:r>
            <a:br>
              <a:rPr lang="en-US" dirty="0" smtClean="0"/>
            </a:br>
            <a:r>
              <a:rPr lang="en-US" dirty="0" smtClean="0"/>
              <a:t/>
            </a:r>
            <a:br>
              <a:rPr lang="en-US" dirty="0" smtClean="0"/>
            </a:br>
            <a:r>
              <a:rPr lang="en-US" dirty="0" smtClean="0"/>
              <a:t>How will Auditors React to Sepsis?</a:t>
            </a:r>
            <a:endParaRPr lang="en-US" dirty="0"/>
          </a:p>
        </p:txBody>
      </p:sp>
    </p:spTree>
    <p:extLst>
      <p:ext uri="{BB962C8B-B14F-4D97-AF65-F5344CB8AC3E}">
        <p14:creationId xmlns:p14="http://schemas.microsoft.com/office/powerpoint/2010/main" val="18855590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AutoShape 2" descr="GraphImage"/>
          <p:cNvSpPr>
            <a:spLocks noChangeAspect="1" noChangeArrowheads="1"/>
          </p:cNvSpPr>
          <p:nvPr/>
        </p:nvSpPr>
        <p:spPr bwMode="auto">
          <a:xfrm>
            <a:off x="4419600" y="3690938"/>
            <a:ext cx="304800" cy="304800"/>
          </a:xfrm>
          <a:prstGeom prst="rect">
            <a:avLst/>
          </a:prstGeom>
          <a:noFill/>
          <a:ln w="9525">
            <a:noFill/>
            <a:miter lim="800000"/>
            <a:headEnd/>
            <a:tailEnd/>
          </a:ln>
        </p:spPr>
        <p:txBody>
          <a:bodyPr/>
          <a:lstStyle/>
          <a:p>
            <a:endParaRPr lang="en-US" dirty="0">
              <a:latin typeface="Arial"/>
            </a:endParaRPr>
          </a:p>
        </p:txBody>
      </p:sp>
      <p:sp>
        <p:nvSpPr>
          <p:cNvPr id="2" name="Title 1"/>
          <p:cNvSpPr>
            <a:spLocks noGrp="1"/>
          </p:cNvSpPr>
          <p:nvPr>
            <p:ph type="title"/>
          </p:nvPr>
        </p:nvSpPr>
        <p:spPr>
          <a:xfrm>
            <a:off x="497711" y="274639"/>
            <a:ext cx="8441752" cy="765140"/>
          </a:xfrm>
        </p:spPr>
        <p:txBody>
          <a:bodyPr vert="horz" lIns="91440" tIns="45720" rIns="91440" bIns="45720" rtlCol="0" anchor="ctr">
            <a:noAutofit/>
          </a:bodyPr>
          <a:lstStyle/>
          <a:p>
            <a:r>
              <a:rPr lang="en-US" sz="2900" u="sng" dirty="0" smtClean="0"/>
              <a:t>Sepsis</a:t>
            </a:r>
            <a:r>
              <a:rPr lang="en-US" sz="2900" dirty="0" smtClean="0"/>
              <a:t>-2 (2001 to February 22, 2016)</a:t>
            </a:r>
            <a:r>
              <a:rPr lang="en-US" sz="2900" dirty="0"/>
              <a:t/>
            </a:r>
            <a:br>
              <a:rPr lang="en-US" sz="2900" dirty="0"/>
            </a:br>
            <a:r>
              <a:rPr lang="en-US" sz="1800" dirty="0"/>
              <a:t>Infection, </a:t>
            </a:r>
            <a:r>
              <a:rPr lang="en-US" sz="1800" dirty="0" smtClean="0"/>
              <a:t>Documented or Suspected and “Some” </a:t>
            </a:r>
            <a:r>
              <a:rPr lang="en-US" sz="1800" dirty="0"/>
              <a:t>of the </a:t>
            </a:r>
            <a:r>
              <a:rPr lang="en-US" sz="1800" dirty="0" smtClean="0"/>
              <a:t>Following:</a:t>
            </a:r>
            <a:endParaRPr lang="en-US" sz="1800" dirty="0"/>
          </a:p>
        </p:txBody>
      </p:sp>
      <p:sp>
        <p:nvSpPr>
          <p:cNvPr id="3" name="Content Placeholder 2"/>
          <p:cNvSpPr>
            <a:spLocks noGrp="1"/>
          </p:cNvSpPr>
          <p:nvPr>
            <p:ph sz="half" idx="1"/>
          </p:nvPr>
        </p:nvSpPr>
        <p:spPr>
          <a:xfrm>
            <a:off x="596349" y="1345761"/>
            <a:ext cx="4114800" cy="5131241"/>
          </a:xfrm>
        </p:spPr>
        <p:txBody>
          <a:bodyPr>
            <a:normAutofit/>
          </a:bodyPr>
          <a:lstStyle/>
          <a:p>
            <a:pPr>
              <a:spcAft>
                <a:spcPts val="0"/>
              </a:spcAft>
            </a:pPr>
            <a:r>
              <a:rPr lang="en-US" sz="1600" b="1" dirty="0"/>
              <a:t>General variables</a:t>
            </a:r>
          </a:p>
          <a:p>
            <a:pPr lvl="1">
              <a:spcAft>
                <a:spcPts val="0"/>
              </a:spcAft>
            </a:pPr>
            <a:r>
              <a:rPr lang="en-US" sz="1400" b="1" dirty="0"/>
              <a:t>Fever (&gt; </a:t>
            </a:r>
            <a:r>
              <a:rPr lang="en-US" sz="1400" b="1" dirty="0" smtClean="0"/>
              <a:t>38.3°C </a:t>
            </a:r>
            <a:r>
              <a:rPr lang="en-US" sz="1400" b="1" dirty="0"/>
              <a:t>or </a:t>
            </a:r>
            <a:r>
              <a:rPr lang="en-US" sz="1400" b="1" dirty="0" smtClean="0"/>
              <a:t>101.0°F)</a:t>
            </a:r>
            <a:endParaRPr lang="en-US" sz="1400" b="1" dirty="0"/>
          </a:p>
          <a:p>
            <a:pPr lvl="1">
              <a:spcAft>
                <a:spcPts val="0"/>
              </a:spcAft>
            </a:pPr>
            <a:r>
              <a:rPr lang="en-US" sz="1400" dirty="0"/>
              <a:t>Hypothermia (core temperature &lt; 36°C)</a:t>
            </a:r>
          </a:p>
          <a:p>
            <a:pPr lvl="1">
              <a:spcAft>
                <a:spcPts val="0"/>
              </a:spcAft>
            </a:pPr>
            <a:r>
              <a:rPr lang="en-US" sz="1400" b="1" dirty="0"/>
              <a:t>Heart rate &gt; </a:t>
            </a:r>
            <a:r>
              <a:rPr lang="en-US" sz="1400" b="1" dirty="0" smtClean="0"/>
              <a:t>90/min </a:t>
            </a:r>
            <a:r>
              <a:rPr lang="en-US" sz="1400" b="1" dirty="0"/>
              <a:t>or more than two </a:t>
            </a:r>
            <a:r>
              <a:rPr lang="en-US" sz="1400" b="1" dirty="0" smtClean="0"/>
              <a:t>SD </a:t>
            </a:r>
            <a:r>
              <a:rPr lang="en-US" sz="1400" b="1" dirty="0"/>
              <a:t>above the normal value for age</a:t>
            </a:r>
          </a:p>
          <a:p>
            <a:pPr lvl="1">
              <a:spcAft>
                <a:spcPts val="0"/>
              </a:spcAft>
            </a:pPr>
            <a:r>
              <a:rPr lang="en-US" sz="1400" b="1" dirty="0"/>
              <a:t>Tachypnea</a:t>
            </a:r>
          </a:p>
          <a:p>
            <a:pPr lvl="1">
              <a:spcAft>
                <a:spcPts val="0"/>
              </a:spcAft>
            </a:pPr>
            <a:r>
              <a:rPr lang="en-US" sz="1400" dirty="0"/>
              <a:t>Altered mental status</a:t>
            </a:r>
          </a:p>
          <a:p>
            <a:pPr lvl="1">
              <a:spcAft>
                <a:spcPts val="0"/>
              </a:spcAft>
            </a:pPr>
            <a:r>
              <a:rPr lang="en-US" sz="1400" dirty="0"/>
              <a:t>Significant edema or positive fluid balance (&gt; 20 mL/kg over 24 </a:t>
            </a:r>
            <a:r>
              <a:rPr lang="en-US" sz="1400" dirty="0" err="1"/>
              <a:t>hr</a:t>
            </a:r>
            <a:r>
              <a:rPr lang="en-US" sz="1400" dirty="0"/>
              <a:t>)</a:t>
            </a:r>
          </a:p>
          <a:p>
            <a:pPr lvl="1">
              <a:spcAft>
                <a:spcPts val="0"/>
              </a:spcAft>
            </a:pPr>
            <a:r>
              <a:rPr lang="en-US" sz="1400" dirty="0"/>
              <a:t>Hyperglycemia (plasma glucose &gt; 140 mg/dL or 7.7 </a:t>
            </a:r>
            <a:r>
              <a:rPr lang="en-US" sz="1400" dirty="0" err="1"/>
              <a:t>mmol</a:t>
            </a:r>
            <a:r>
              <a:rPr lang="en-US" sz="1400" dirty="0"/>
              <a:t>/L) in the absence of diabetes</a:t>
            </a:r>
          </a:p>
          <a:p>
            <a:pPr>
              <a:spcAft>
                <a:spcPts val="0"/>
              </a:spcAft>
            </a:pPr>
            <a:r>
              <a:rPr lang="en-US" sz="1600" b="1" dirty="0"/>
              <a:t>Inflammatory variables</a:t>
            </a:r>
          </a:p>
          <a:p>
            <a:pPr lvl="1">
              <a:spcAft>
                <a:spcPts val="0"/>
              </a:spcAft>
            </a:pPr>
            <a:r>
              <a:rPr lang="en-US" sz="1400" b="1" dirty="0"/>
              <a:t>Leukocytosis (WBC count &gt; </a:t>
            </a:r>
            <a:r>
              <a:rPr lang="en-US" sz="1400" b="1" dirty="0" smtClean="0"/>
              <a:t>12,000/</a:t>
            </a:r>
            <a:r>
              <a:rPr lang="el-GR" sz="1400" b="1" dirty="0" smtClean="0"/>
              <a:t>μ</a:t>
            </a:r>
            <a:r>
              <a:rPr lang="en-US" sz="1400" b="1" dirty="0" smtClean="0"/>
              <a:t>L)</a:t>
            </a:r>
            <a:endParaRPr lang="en-US" sz="1400" b="1" dirty="0"/>
          </a:p>
          <a:p>
            <a:pPr lvl="1">
              <a:spcAft>
                <a:spcPts val="0"/>
              </a:spcAft>
            </a:pPr>
            <a:r>
              <a:rPr lang="en-US" sz="1400" b="1" dirty="0"/>
              <a:t>Leukopenia (WBC count &lt; </a:t>
            </a:r>
            <a:r>
              <a:rPr lang="en-US" sz="1400" b="1" dirty="0" smtClean="0"/>
              <a:t>4000/</a:t>
            </a:r>
            <a:r>
              <a:rPr lang="en-US" sz="1400" b="1" dirty="0" err="1" smtClean="0"/>
              <a:t>μL</a:t>
            </a:r>
            <a:r>
              <a:rPr lang="en-US" sz="1400" dirty="0" smtClean="0"/>
              <a:t>)</a:t>
            </a:r>
            <a:endParaRPr lang="en-US" sz="1400" dirty="0"/>
          </a:p>
          <a:p>
            <a:pPr lvl="1">
              <a:spcAft>
                <a:spcPts val="0"/>
              </a:spcAft>
            </a:pPr>
            <a:r>
              <a:rPr lang="en-US" sz="1400" dirty="0"/>
              <a:t>Normal WBC count with greater than 10% immature forms</a:t>
            </a:r>
          </a:p>
          <a:p>
            <a:pPr lvl="1">
              <a:spcAft>
                <a:spcPts val="0"/>
              </a:spcAft>
            </a:pPr>
            <a:r>
              <a:rPr lang="en-US" sz="1400" dirty="0"/>
              <a:t>Plasma C-reactive protein more than two </a:t>
            </a:r>
            <a:r>
              <a:rPr lang="en-US" sz="1400" dirty="0" smtClean="0"/>
              <a:t>SD </a:t>
            </a:r>
            <a:r>
              <a:rPr lang="en-US" sz="1400" dirty="0"/>
              <a:t>above the normal value</a:t>
            </a:r>
          </a:p>
          <a:p>
            <a:pPr lvl="1">
              <a:spcAft>
                <a:spcPts val="0"/>
              </a:spcAft>
            </a:pPr>
            <a:r>
              <a:rPr lang="en-US" sz="1400" dirty="0"/>
              <a:t>Plasma </a:t>
            </a:r>
            <a:r>
              <a:rPr lang="en-US" sz="1400" dirty="0" err="1"/>
              <a:t>procalcitonin</a:t>
            </a:r>
            <a:r>
              <a:rPr lang="en-US" sz="1400" dirty="0"/>
              <a:t> more than two </a:t>
            </a:r>
            <a:r>
              <a:rPr lang="en-US" sz="1400" dirty="0" smtClean="0"/>
              <a:t>SD </a:t>
            </a:r>
            <a:r>
              <a:rPr lang="en-US" sz="1400" dirty="0"/>
              <a:t>above the normal value</a:t>
            </a:r>
          </a:p>
        </p:txBody>
      </p:sp>
      <p:sp>
        <p:nvSpPr>
          <p:cNvPr id="4" name="Content Placeholder 3"/>
          <p:cNvSpPr>
            <a:spLocks noGrp="1"/>
          </p:cNvSpPr>
          <p:nvPr>
            <p:ph sz="half" idx="2"/>
          </p:nvPr>
        </p:nvSpPr>
        <p:spPr>
          <a:xfrm>
            <a:off x="4572000" y="1345761"/>
            <a:ext cx="4422914" cy="4992741"/>
          </a:xfrm>
        </p:spPr>
        <p:txBody>
          <a:bodyPr>
            <a:normAutofit/>
          </a:bodyPr>
          <a:lstStyle/>
          <a:p>
            <a:pPr>
              <a:lnSpc>
                <a:spcPct val="110000"/>
              </a:lnSpc>
              <a:spcAft>
                <a:spcPts val="0"/>
              </a:spcAft>
            </a:pPr>
            <a:r>
              <a:rPr lang="en-US" sz="1600" b="1" dirty="0"/>
              <a:t>Hemodynamic variables</a:t>
            </a:r>
          </a:p>
          <a:p>
            <a:pPr lvl="1">
              <a:lnSpc>
                <a:spcPct val="110000"/>
              </a:lnSpc>
              <a:spcAft>
                <a:spcPts val="0"/>
              </a:spcAft>
            </a:pPr>
            <a:r>
              <a:rPr lang="en-US" sz="1400" dirty="0"/>
              <a:t>Arterial hypotension (SBP </a:t>
            </a:r>
            <a:r>
              <a:rPr lang="en-US" sz="1400" dirty="0" smtClean="0"/>
              <a:t>&lt;90 </a:t>
            </a:r>
            <a:r>
              <a:rPr lang="en-US" sz="1400" dirty="0"/>
              <a:t>mm Hg, MAP </a:t>
            </a:r>
            <a:r>
              <a:rPr lang="en-US" sz="1400" dirty="0" smtClean="0"/>
              <a:t>&lt;70 </a:t>
            </a:r>
            <a:r>
              <a:rPr lang="en-US" sz="1400" dirty="0"/>
              <a:t>mm </a:t>
            </a:r>
            <a:r>
              <a:rPr lang="en-US" sz="1400" dirty="0" smtClean="0"/>
              <a:t>Hg </a:t>
            </a:r>
            <a:r>
              <a:rPr lang="en-US" sz="1400" dirty="0"/>
              <a:t>or an SBP decrease </a:t>
            </a:r>
            <a:r>
              <a:rPr lang="en-US" sz="1400" dirty="0" smtClean="0"/>
              <a:t>&gt;40 </a:t>
            </a:r>
            <a:r>
              <a:rPr lang="en-US" sz="1400" dirty="0"/>
              <a:t>mm Hg in adults or less than two </a:t>
            </a:r>
            <a:r>
              <a:rPr lang="en-US" sz="1400" dirty="0" smtClean="0"/>
              <a:t>SD</a:t>
            </a:r>
            <a:r>
              <a:rPr lang="en-US" sz="1400" dirty="0"/>
              <a:t> </a:t>
            </a:r>
            <a:r>
              <a:rPr lang="en-US" sz="1400" dirty="0" smtClean="0"/>
              <a:t>below </a:t>
            </a:r>
            <a:r>
              <a:rPr lang="en-US" sz="1400" dirty="0"/>
              <a:t>normal for age)</a:t>
            </a:r>
          </a:p>
          <a:p>
            <a:pPr>
              <a:lnSpc>
                <a:spcPct val="110000"/>
              </a:lnSpc>
              <a:spcAft>
                <a:spcPts val="0"/>
              </a:spcAft>
            </a:pPr>
            <a:r>
              <a:rPr lang="en-US" sz="1600" b="1" dirty="0"/>
              <a:t>Organ dysfunction variables</a:t>
            </a:r>
          </a:p>
          <a:p>
            <a:pPr lvl="1">
              <a:lnSpc>
                <a:spcPct val="110000"/>
              </a:lnSpc>
              <a:spcAft>
                <a:spcPts val="0"/>
              </a:spcAft>
            </a:pPr>
            <a:r>
              <a:rPr lang="en-US" sz="1400" dirty="0"/>
              <a:t>Arterial hypoxemia (Pao2/Fio2 </a:t>
            </a:r>
            <a:r>
              <a:rPr lang="en-US" sz="1400" dirty="0" smtClean="0"/>
              <a:t>&lt;300</a:t>
            </a:r>
            <a:r>
              <a:rPr lang="en-US" sz="1400" dirty="0"/>
              <a:t>)</a:t>
            </a:r>
          </a:p>
          <a:p>
            <a:pPr lvl="1">
              <a:lnSpc>
                <a:spcPct val="110000"/>
              </a:lnSpc>
              <a:spcAft>
                <a:spcPts val="0"/>
              </a:spcAft>
            </a:pPr>
            <a:r>
              <a:rPr lang="en-US" sz="1400" dirty="0"/>
              <a:t>Acute oliguria (urine output &lt; 0.5 mL/kg/</a:t>
            </a:r>
            <a:r>
              <a:rPr lang="en-US" sz="1400" dirty="0" err="1"/>
              <a:t>hr</a:t>
            </a:r>
            <a:r>
              <a:rPr lang="en-US" sz="1400" dirty="0"/>
              <a:t> for at least 2 </a:t>
            </a:r>
            <a:r>
              <a:rPr lang="en-US" sz="1400" dirty="0" err="1"/>
              <a:t>hrs</a:t>
            </a:r>
            <a:r>
              <a:rPr lang="en-US" sz="1400" dirty="0"/>
              <a:t> despite adequate fluid resuscitation)</a:t>
            </a:r>
          </a:p>
          <a:p>
            <a:pPr lvl="1">
              <a:lnSpc>
                <a:spcPct val="110000"/>
              </a:lnSpc>
              <a:spcAft>
                <a:spcPts val="0"/>
              </a:spcAft>
            </a:pPr>
            <a:r>
              <a:rPr lang="en-US" sz="1400" dirty="0"/>
              <a:t>Creatinine increase &gt; 0.5 mg/dL or 44.2 </a:t>
            </a:r>
            <a:r>
              <a:rPr lang="en-US" sz="1400" dirty="0" err="1"/>
              <a:t>μmol</a:t>
            </a:r>
            <a:r>
              <a:rPr lang="en-US" sz="1400" dirty="0"/>
              <a:t>/L</a:t>
            </a:r>
          </a:p>
          <a:p>
            <a:pPr lvl="1">
              <a:lnSpc>
                <a:spcPct val="110000"/>
              </a:lnSpc>
              <a:spcAft>
                <a:spcPts val="0"/>
              </a:spcAft>
            </a:pPr>
            <a:r>
              <a:rPr lang="en-US" sz="1400" dirty="0"/>
              <a:t>Coagulation abnormalities (</a:t>
            </a:r>
            <a:r>
              <a:rPr lang="en-US" sz="1400" dirty="0" smtClean="0"/>
              <a:t>INR&gt;1.5 </a:t>
            </a:r>
            <a:r>
              <a:rPr lang="en-US" sz="1400" dirty="0"/>
              <a:t>or </a:t>
            </a:r>
            <a:r>
              <a:rPr lang="en-US" sz="1400" dirty="0" err="1" smtClean="0"/>
              <a:t>aPTT</a:t>
            </a:r>
            <a:r>
              <a:rPr lang="en-US" sz="1400" dirty="0" smtClean="0"/>
              <a:t>&gt; </a:t>
            </a:r>
            <a:r>
              <a:rPr lang="en-US" sz="1400" dirty="0"/>
              <a:t>60 s)</a:t>
            </a:r>
          </a:p>
          <a:p>
            <a:pPr lvl="1">
              <a:lnSpc>
                <a:spcPct val="110000"/>
              </a:lnSpc>
              <a:spcAft>
                <a:spcPts val="0"/>
              </a:spcAft>
            </a:pPr>
            <a:r>
              <a:rPr lang="en-US" sz="1400" dirty="0"/>
              <a:t>Ileus (absent bowel sounds)</a:t>
            </a:r>
          </a:p>
          <a:p>
            <a:pPr lvl="1">
              <a:lnSpc>
                <a:spcPct val="110000"/>
              </a:lnSpc>
              <a:spcAft>
                <a:spcPts val="0"/>
              </a:spcAft>
            </a:pPr>
            <a:r>
              <a:rPr lang="en-US" sz="1400" dirty="0"/>
              <a:t>Thrombocytopenia (</a:t>
            </a:r>
            <a:r>
              <a:rPr lang="en-US" sz="1400" dirty="0" smtClean="0"/>
              <a:t>platelet </a:t>
            </a:r>
            <a:r>
              <a:rPr lang="en-US" sz="1400" dirty="0" err="1" smtClean="0"/>
              <a:t>ct</a:t>
            </a:r>
            <a:r>
              <a:rPr lang="en-US" sz="1400" dirty="0" smtClean="0"/>
              <a:t> </a:t>
            </a:r>
            <a:r>
              <a:rPr lang="en-US" sz="1400" dirty="0"/>
              <a:t>&lt; </a:t>
            </a:r>
            <a:r>
              <a:rPr lang="en-US" sz="1400" dirty="0" smtClean="0"/>
              <a:t>100,000/</a:t>
            </a:r>
            <a:r>
              <a:rPr lang="en-US" sz="1400" dirty="0" err="1" smtClean="0"/>
              <a:t>μL</a:t>
            </a:r>
            <a:r>
              <a:rPr lang="en-US" sz="1400" dirty="0" smtClean="0"/>
              <a:t>)</a:t>
            </a:r>
            <a:endParaRPr lang="en-US" sz="1400" dirty="0"/>
          </a:p>
          <a:p>
            <a:pPr lvl="1">
              <a:lnSpc>
                <a:spcPct val="110000"/>
              </a:lnSpc>
              <a:spcAft>
                <a:spcPts val="0"/>
              </a:spcAft>
            </a:pPr>
            <a:r>
              <a:rPr lang="en-US" sz="1400" dirty="0"/>
              <a:t>Hyperbilirubinemia (plasma total bilirubin &gt; 2</a:t>
            </a:r>
            <a:r>
              <a:rPr lang="en-US" sz="1400" dirty="0" smtClean="0"/>
              <a:t> </a:t>
            </a:r>
            <a:r>
              <a:rPr lang="en-US" sz="1400" dirty="0"/>
              <a:t>mg/dL or 70 </a:t>
            </a:r>
            <a:r>
              <a:rPr lang="el-GR" sz="1400" dirty="0"/>
              <a:t>μ</a:t>
            </a:r>
            <a:r>
              <a:rPr lang="en-US" sz="1400" dirty="0" err="1"/>
              <a:t>mol</a:t>
            </a:r>
            <a:r>
              <a:rPr lang="en-US" sz="1400" dirty="0"/>
              <a:t>/L)</a:t>
            </a:r>
          </a:p>
          <a:p>
            <a:pPr>
              <a:lnSpc>
                <a:spcPct val="110000"/>
              </a:lnSpc>
              <a:spcAft>
                <a:spcPts val="0"/>
              </a:spcAft>
            </a:pPr>
            <a:r>
              <a:rPr lang="en-US" sz="1600" b="1" dirty="0"/>
              <a:t>Tissue perfusion variables</a:t>
            </a:r>
          </a:p>
          <a:p>
            <a:pPr lvl="1">
              <a:lnSpc>
                <a:spcPct val="110000"/>
              </a:lnSpc>
              <a:spcAft>
                <a:spcPts val="0"/>
              </a:spcAft>
            </a:pPr>
            <a:r>
              <a:rPr lang="en-US" sz="1400" dirty="0"/>
              <a:t>Hyperlactatemia (&gt; </a:t>
            </a:r>
            <a:r>
              <a:rPr lang="en-US" sz="1400" dirty="0" smtClean="0"/>
              <a:t>2 </a:t>
            </a:r>
            <a:r>
              <a:rPr lang="en-US" sz="1400" dirty="0" err="1"/>
              <a:t>mmol</a:t>
            </a:r>
            <a:r>
              <a:rPr lang="en-US" sz="1400" dirty="0"/>
              <a:t>/L)</a:t>
            </a:r>
          </a:p>
          <a:p>
            <a:pPr lvl="1">
              <a:lnSpc>
                <a:spcPct val="110000"/>
              </a:lnSpc>
              <a:spcAft>
                <a:spcPts val="0"/>
              </a:spcAft>
            </a:pPr>
            <a:r>
              <a:rPr lang="en-US" sz="1400" dirty="0"/>
              <a:t>Decreased capillary refill or mottling</a:t>
            </a:r>
          </a:p>
        </p:txBody>
      </p:sp>
      <p:sp>
        <p:nvSpPr>
          <p:cNvPr id="5" name="Rectangle 4"/>
          <p:cNvSpPr/>
          <p:nvPr/>
        </p:nvSpPr>
        <p:spPr>
          <a:xfrm>
            <a:off x="497710" y="6338502"/>
            <a:ext cx="6954649"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Source: </a:t>
            </a:r>
            <a:r>
              <a:rPr lang="en-US" dirty="0" smtClean="0">
                <a:latin typeface="Arial" panose="020B0604020202020204" pitchFamily="34" charset="0"/>
                <a:cs typeface="Arial" panose="020B0604020202020204" pitchFamily="34" charset="0"/>
                <a:hlinkClick r:id="rId3"/>
              </a:rPr>
              <a:t>http</a:t>
            </a:r>
            <a:r>
              <a:rPr lang="en-US" dirty="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hlinkClick r:id="rId3"/>
              </a:rPr>
              <a:t>www.sccm.org/Documents/SSC-Guidelines.pdf</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5624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Sepsis-2 - </a:t>
            </a:r>
            <a:r>
              <a:rPr lang="en-US" sz="2900" u="sng" dirty="0" smtClean="0"/>
              <a:t>Severe Sepsis</a:t>
            </a:r>
            <a:r>
              <a:rPr lang="en-US" sz="2900" dirty="0" smtClean="0"/>
              <a:t/>
            </a:r>
            <a:br>
              <a:rPr lang="en-US" sz="2900" dirty="0" smtClean="0"/>
            </a:br>
            <a:r>
              <a:rPr lang="en-US" sz="2900" dirty="0" smtClean="0"/>
              <a:t>Induced Organ Dysfunction/</a:t>
            </a:r>
            <a:r>
              <a:rPr lang="en-US" sz="2900" dirty="0" err="1" smtClean="0"/>
              <a:t>Hypoperfusion</a:t>
            </a:r>
            <a:endParaRPr lang="en-US" sz="2900" dirty="0"/>
          </a:p>
        </p:txBody>
      </p:sp>
      <p:sp>
        <p:nvSpPr>
          <p:cNvPr id="6" name="Content Placeholder 5"/>
          <p:cNvSpPr>
            <a:spLocks noGrp="1"/>
          </p:cNvSpPr>
          <p:nvPr>
            <p:ph idx="1"/>
          </p:nvPr>
        </p:nvSpPr>
        <p:spPr>
          <a:xfrm>
            <a:off x="188409" y="5120640"/>
            <a:ext cx="8764563" cy="1005524"/>
          </a:xfrm>
        </p:spPr>
        <p:txBody>
          <a:bodyPr>
            <a:normAutofit/>
          </a:bodyPr>
          <a:lstStyle/>
          <a:p>
            <a:r>
              <a:rPr lang="en-US" dirty="0" smtClean="0"/>
              <a:t>The physician must state that the organ dysfunction is due to sepsis to qualify as severe sepsis in ICD-10-CM</a:t>
            </a:r>
            <a:endParaRPr lang="en-US" dirty="0"/>
          </a:p>
        </p:txBody>
      </p:sp>
      <p:pic>
        <p:nvPicPr>
          <p:cNvPr id="5" name="Picture 4"/>
          <p:cNvPicPr>
            <a:picLocks noChangeAspect="1"/>
          </p:cNvPicPr>
          <p:nvPr/>
        </p:nvPicPr>
        <p:blipFill rotWithShape="1">
          <a:blip r:embed="rId2"/>
          <a:srcRect l="27525" t="40848" r="28751" b="26459"/>
          <a:stretch/>
        </p:blipFill>
        <p:spPr>
          <a:xfrm>
            <a:off x="188411" y="1513213"/>
            <a:ext cx="8577192" cy="3607427"/>
          </a:xfrm>
          <a:prstGeom prst="rect">
            <a:avLst/>
          </a:prstGeom>
        </p:spPr>
      </p:pic>
      <p:sp>
        <p:nvSpPr>
          <p:cNvPr id="3" name="Rectangle 2"/>
          <p:cNvSpPr/>
          <p:nvPr/>
        </p:nvSpPr>
        <p:spPr>
          <a:xfrm>
            <a:off x="499099" y="6146171"/>
            <a:ext cx="733230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hlinkClick r:id="rId3"/>
              </a:rPr>
              <a:t>http://www.sccm.org/Documents/SSC-Guidelines.pdf</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883841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Sepsis Adult Redefinition (</a:t>
            </a:r>
            <a:r>
              <a:rPr lang="en-US" u="sng" dirty="0" smtClean="0"/>
              <a:t>Sepsis-3</a:t>
            </a:r>
            <a:r>
              <a:rPr lang="en-US" dirty="0" smtClean="0"/>
              <a:t>)</a:t>
            </a:r>
            <a:br>
              <a:rPr lang="en-US" dirty="0" smtClean="0"/>
            </a:br>
            <a:r>
              <a:rPr lang="en-US" dirty="0" smtClean="0"/>
              <a:t>February 22, 2016</a:t>
            </a:r>
            <a:endParaRPr lang="en-US" dirty="0"/>
          </a:p>
        </p:txBody>
      </p:sp>
      <p:sp>
        <p:nvSpPr>
          <p:cNvPr id="3" name="Content Placeholder 2"/>
          <p:cNvSpPr>
            <a:spLocks noGrp="1"/>
          </p:cNvSpPr>
          <p:nvPr>
            <p:ph idx="1"/>
          </p:nvPr>
        </p:nvSpPr>
        <p:spPr>
          <a:xfrm>
            <a:off x="5845215" y="2199190"/>
            <a:ext cx="3194613" cy="3926974"/>
          </a:xfrm>
        </p:spPr>
        <p:txBody>
          <a:bodyPr>
            <a:normAutofit/>
          </a:bodyPr>
          <a:lstStyle/>
          <a:p>
            <a:r>
              <a:rPr lang="en-US" dirty="0" smtClean="0"/>
              <a:t>Announced at the SCCM meeting in Orlando on February 22, 2016</a:t>
            </a:r>
          </a:p>
          <a:p>
            <a:r>
              <a:rPr lang="en-US" dirty="0" smtClean="0"/>
              <a:t>Published in JAMA on February 23, 2016</a:t>
            </a:r>
          </a:p>
          <a:p>
            <a:pPr marL="0" indent="0">
              <a:buNone/>
            </a:pPr>
            <a:r>
              <a:rPr lang="en-US" sz="1600" dirty="0" smtClean="0">
                <a:hlinkClick r:id="rId2"/>
              </a:rPr>
              <a:t>http://www.tinyurl.com/2016sepsis</a:t>
            </a:r>
            <a:r>
              <a:rPr lang="en-US" sz="1600" dirty="0" smtClean="0"/>
              <a:t> </a:t>
            </a:r>
          </a:p>
        </p:txBody>
      </p:sp>
      <p:pic>
        <p:nvPicPr>
          <p:cNvPr id="4" name="Picture 3"/>
          <p:cNvPicPr>
            <a:picLocks noChangeAspect="1"/>
          </p:cNvPicPr>
          <p:nvPr/>
        </p:nvPicPr>
        <p:blipFill rotWithShape="1">
          <a:blip r:embed="rId3"/>
          <a:srcRect l="35350" t="15238" r="30519" b="32675"/>
          <a:stretch/>
        </p:blipFill>
        <p:spPr>
          <a:xfrm>
            <a:off x="188411" y="1389413"/>
            <a:ext cx="5740900" cy="4928260"/>
          </a:xfrm>
          <a:prstGeom prst="rect">
            <a:avLst/>
          </a:prstGeom>
        </p:spPr>
      </p:pic>
      <p:sp>
        <p:nvSpPr>
          <p:cNvPr id="5" name="Rectangle 4"/>
          <p:cNvSpPr/>
          <p:nvPr/>
        </p:nvSpPr>
        <p:spPr>
          <a:xfrm>
            <a:off x="392114" y="6289046"/>
            <a:ext cx="8560858" cy="307777"/>
          </a:xfrm>
          <a:prstGeom prst="rect">
            <a:avLst/>
          </a:prstGeom>
        </p:spPr>
        <p:txBody>
          <a:bodyPr wrap="square">
            <a:spAutoFit/>
          </a:bodyPr>
          <a:lstStyle/>
          <a:p>
            <a:r>
              <a:rPr lang="en-US" sz="1400" dirty="0">
                <a:hlinkClick r:id="rId4"/>
              </a:rPr>
              <a:t>http://</a:t>
            </a:r>
            <a:r>
              <a:rPr lang="en-US" sz="1400" dirty="0" smtClean="0">
                <a:hlinkClick r:id="rId4"/>
              </a:rPr>
              <a:t>www.esicm.org/news-article/Sepsis-3-International-Consensus-definitions-Sepsis-Septic-Shock-Feb-2016</a:t>
            </a:r>
            <a:r>
              <a:rPr lang="en-US" sz="1400" dirty="0" smtClean="0"/>
              <a:t> </a:t>
            </a:r>
            <a:endParaRPr lang="en-US" sz="1400" dirty="0"/>
          </a:p>
        </p:txBody>
      </p:sp>
    </p:spTree>
    <p:extLst>
      <p:ext uri="{BB962C8B-B14F-4D97-AF65-F5344CB8AC3E}">
        <p14:creationId xmlns:p14="http://schemas.microsoft.com/office/powerpoint/2010/main" val="3153003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Sepsis-3</a:t>
            </a:r>
            <a:r>
              <a:rPr lang="en-US" dirty="0" smtClean="0"/>
              <a:t> Adult Redefinition</a:t>
            </a:r>
            <a:br>
              <a:rPr lang="en-US" dirty="0" smtClean="0"/>
            </a:br>
            <a:r>
              <a:rPr lang="en-US" dirty="0" smtClean="0"/>
              <a:t>Requirement for Organ Dysfunction</a:t>
            </a:r>
            <a:endParaRPr lang="en-US" dirty="0"/>
          </a:p>
        </p:txBody>
      </p:sp>
      <p:sp>
        <p:nvSpPr>
          <p:cNvPr id="3" name="Content Placeholder 2"/>
          <p:cNvSpPr>
            <a:spLocks noGrp="1"/>
          </p:cNvSpPr>
          <p:nvPr>
            <p:ph idx="1"/>
          </p:nvPr>
        </p:nvSpPr>
        <p:spPr/>
        <p:txBody>
          <a:bodyPr>
            <a:normAutofit/>
          </a:bodyPr>
          <a:lstStyle/>
          <a:p>
            <a:r>
              <a:rPr lang="en-US" b="1" u="sng" dirty="0"/>
              <a:t>Sepsis</a:t>
            </a:r>
            <a:r>
              <a:rPr lang="en-US" b="1" dirty="0"/>
              <a:t> is now defined as a ‘life-threatening organ dysfunction due to a dysregulated host response to infection</a:t>
            </a:r>
            <a:r>
              <a:rPr lang="en-US" b="1" dirty="0" smtClean="0"/>
              <a:t>’ (Formerly called Severe Sepsis)</a:t>
            </a:r>
          </a:p>
          <a:p>
            <a:pPr lvl="1"/>
            <a:r>
              <a:rPr lang="en-US" dirty="0" smtClean="0"/>
              <a:t>In </a:t>
            </a:r>
            <a:r>
              <a:rPr lang="en-US" dirty="0"/>
              <a:t>this new definition the concept of the non-homeostatic host response to infection is strongly stressed while the </a:t>
            </a:r>
            <a:r>
              <a:rPr lang="en-US" b="1" dirty="0">
                <a:solidFill>
                  <a:srgbClr val="FF0000"/>
                </a:solidFill>
              </a:rPr>
              <a:t>SIRS criteria have been </a:t>
            </a:r>
            <a:r>
              <a:rPr lang="en-US" b="1" dirty="0" smtClean="0">
                <a:solidFill>
                  <a:srgbClr val="FF0000"/>
                </a:solidFill>
              </a:rPr>
              <a:t>removed</a:t>
            </a:r>
          </a:p>
          <a:p>
            <a:pPr lvl="1"/>
            <a:r>
              <a:rPr lang="en-US" dirty="0"/>
              <a:t>The inflammatory response accompanying infection (pyrexia, neutrophilia, </a:t>
            </a:r>
            <a:r>
              <a:rPr lang="en-US" dirty="0" err="1"/>
              <a:t>etc</a:t>
            </a:r>
            <a:r>
              <a:rPr lang="en-US" dirty="0"/>
              <a:t>) often represent an appropriate host response to any infection, and this may not necessarily be life-threatening.</a:t>
            </a:r>
          </a:p>
        </p:txBody>
      </p:sp>
    </p:spTree>
    <p:extLst>
      <p:ext uri="{BB962C8B-B14F-4D97-AF65-F5344CB8AC3E}">
        <p14:creationId xmlns:p14="http://schemas.microsoft.com/office/powerpoint/2010/main" val="2908537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Sepsis-3 Adult Redefinition</a:t>
            </a:r>
            <a:br>
              <a:rPr lang="en-US" dirty="0" smtClean="0"/>
            </a:br>
            <a:r>
              <a:rPr lang="en-US" dirty="0" smtClean="0"/>
              <a:t>Organ Dysfunction – SOFA Scores</a:t>
            </a:r>
            <a:endParaRPr lang="en-US" dirty="0"/>
          </a:p>
        </p:txBody>
      </p:sp>
      <p:sp>
        <p:nvSpPr>
          <p:cNvPr id="3" name="Content Placeholder 2"/>
          <p:cNvSpPr>
            <a:spLocks noGrp="1"/>
          </p:cNvSpPr>
          <p:nvPr>
            <p:ph idx="1"/>
          </p:nvPr>
        </p:nvSpPr>
        <p:spPr/>
        <p:txBody>
          <a:bodyPr>
            <a:normAutofit/>
          </a:bodyPr>
          <a:lstStyle/>
          <a:p>
            <a:r>
              <a:rPr lang="en-US" b="1" dirty="0"/>
              <a:t>The key element of sepsis-induced organ dysfunction is defined by ‘an acute change in total SOFA score ≥ 2 points consequent to infection, reflecting an overall mortality rate of approximately 10</a:t>
            </a:r>
            <a:r>
              <a:rPr lang="en-US" b="1" dirty="0" smtClean="0"/>
              <a:t>%</a:t>
            </a:r>
          </a:p>
          <a:p>
            <a:pPr lvl="1"/>
            <a:r>
              <a:rPr lang="en-US" dirty="0"/>
              <a:t>The baseline Sepsis-related Organ Failure Assessment (SOFA) score may be taken as zero unless the patient is known to have previous comorbidity (e.g. head injury, chronic kidney disease, </a:t>
            </a:r>
            <a:r>
              <a:rPr lang="en-US" dirty="0" err="1"/>
              <a:t>etc</a:t>
            </a:r>
            <a:r>
              <a:rPr lang="en-US" dirty="0"/>
              <a:t>). </a:t>
            </a:r>
            <a:endParaRPr lang="en-US" dirty="0" smtClean="0"/>
          </a:p>
          <a:p>
            <a:pPr lvl="1"/>
            <a:r>
              <a:rPr lang="en-US" dirty="0" smtClean="0"/>
              <a:t>In </a:t>
            </a:r>
            <a:r>
              <a:rPr lang="en-US" dirty="0"/>
              <a:t>light of this, </a:t>
            </a:r>
            <a:r>
              <a:rPr lang="en-US" b="1" dirty="0">
                <a:solidFill>
                  <a:srgbClr val="FF0000"/>
                </a:solidFill>
              </a:rPr>
              <a:t>the current definition of 'severe sepsis' becomes obsolete, as does the term</a:t>
            </a:r>
            <a:r>
              <a:rPr lang="en-US" dirty="0"/>
              <a:t>.</a:t>
            </a:r>
          </a:p>
        </p:txBody>
      </p:sp>
    </p:spTree>
    <p:extLst>
      <p:ext uri="{BB962C8B-B14F-4D97-AF65-F5344CB8AC3E}">
        <p14:creationId xmlns:p14="http://schemas.microsoft.com/office/powerpoint/2010/main" val="42382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dirty="0" smtClean="0"/>
              <a:t>The AHA Central Office </a:t>
            </a:r>
            <a:endParaRPr lang="en-US" dirty="0"/>
          </a:p>
        </p:txBody>
      </p:sp>
      <p:sp>
        <p:nvSpPr>
          <p:cNvPr id="3" name="Content Placeholder 2"/>
          <p:cNvSpPr>
            <a:spLocks noGrp="1"/>
          </p:cNvSpPr>
          <p:nvPr>
            <p:ph sz="quarter" idx="1"/>
          </p:nvPr>
        </p:nvSpPr>
        <p:spPr>
          <a:xfrm>
            <a:off x="788670" y="2849319"/>
            <a:ext cx="8176426" cy="3909290"/>
          </a:xfrm>
        </p:spPr>
        <p:txBody>
          <a:bodyPr>
            <a:normAutofit fontScale="47500" lnSpcReduction="20000"/>
          </a:bodyPr>
          <a:lstStyle/>
          <a:p>
            <a:endParaRPr lang="en-US" sz="3800" dirty="0" smtClean="0"/>
          </a:p>
          <a:p>
            <a:r>
              <a:rPr lang="en-US" sz="5100" dirty="0" smtClean="0"/>
              <a:t>The </a:t>
            </a:r>
            <a:r>
              <a:rPr lang="en-US" sz="5100" b="1" u="sng" dirty="0" smtClean="0"/>
              <a:t>Editorial Advisory Board </a:t>
            </a:r>
            <a:r>
              <a:rPr lang="en-US" sz="5100" dirty="0" smtClean="0"/>
              <a:t>(EAB) </a:t>
            </a:r>
            <a:r>
              <a:rPr lang="en-US" sz="5100" dirty="0"/>
              <a:t>for </a:t>
            </a:r>
            <a:r>
              <a:rPr lang="en-US" sz="5100" i="1" dirty="0"/>
              <a:t>Coding Clinic for ICD-10-CM/PCS</a:t>
            </a:r>
            <a:r>
              <a:rPr lang="en-US" sz="5100" dirty="0"/>
              <a:t> was developed to ensure that the needs of users of these classification systems are addressed</a:t>
            </a:r>
          </a:p>
          <a:p>
            <a:pPr marL="457200" lvl="1" indent="0">
              <a:buNone/>
            </a:pPr>
            <a:r>
              <a:rPr lang="en-US" sz="3300" dirty="0" smtClean="0"/>
              <a:t>Assists </a:t>
            </a:r>
            <a:r>
              <a:rPr lang="en-US" sz="3300" dirty="0"/>
              <a:t>hospitals/networks in collecting and reporting standardized quality data by:</a:t>
            </a:r>
          </a:p>
          <a:p>
            <a:pPr lvl="2"/>
            <a:r>
              <a:rPr lang="en-US" sz="3300" dirty="0"/>
              <a:t>Advocating to ensure data used by integrated information systems and federal programs is based upon clearly defined and uniform standards </a:t>
            </a:r>
          </a:p>
          <a:p>
            <a:pPr lvl="2"/>
            <a:r>
              <a:rPr lang="en-US" sz="3300" dirty="0"/>
              <a:t>Serving as the authoritative source of coding/classification information</a:t>
            </a:r>
          </a:p>
          <a:p>
            <a:pPr marL="0" indent="0">
              <a:buNone/>
            </a:pPr>
            <a:r>
              <a:rPr lang="en-US" sz="3300" dirty="0" smtClean="0"/>
              <a:t>	Meets </a:t>
            </a:r>
            <a:r>
              <a:rPr lang="en-US" sz="3300" dirty="0"/>
              <a:t>quarterly for 2–3 days (or as needed) to address issues brought to them by </a:t>
            </a:r>
            <a:r>
              <a:rPr lang="en-US" sz="3300" dirty="0" smtClean="0"/>
              <a:t>Central 	Office </a:t>
            </a:r>
            <a:r>
              <a:rPr lang="en-US" sz="3300" dirty="0"/>
              <a:t>staff</a:t>
            </a:r>
          </a:p>
          <a:p>
            <a:pPr lvl="1"/>
            <a:r>
              <a:rPr lang="en-US" sz="3300" dirty="0"/>
              <a:t>Reactive to Central Office issues, not proactive</a:t>
            </a:r>
          </a:p>
          <a:p>
            <a:pPr lvl="1"/>
            <a:r>
              <a:rPr lang="en-US" sz="3300" dirty="0"/>
              <a:t>Meetings are NOT open to the public</a:t>
            </a:r>
          </a:p>
          <a:p>
            <a:pPr lvl="1"/>
            <a:r>
              <a:rPr lang="en-US" sz="3300" dirty="0"/>
              <a:t>EAB members are sworn to secrecy on their </a:t>
            </a:r>
            <a:r>
              <a:rPr lang="en-US" sz="3300" dirty="0" smtClean="0"/>
              <a:t>deliberations</a:t>
            </a:r>
            <a:r>
              <a:rPr lang="en-US" b="1" dirty="0"/>
              <a:t/>
            </a:r>
            <a:br>
              <a:rPr lang="en-US" b="1" dirty="0"/>
            </a:br>
            <a:endParaRPr lang="en-US" dirty="0"/>
          </a:p>
        </p:txBody>
      </p:sp>
      <p:sp>
        <p:nvSpPr>
          <p:cNvPr id="28" name="TextBox 27"/>
          <p:cNvSpPr txBox="1"/>
          <p:nvPr/>
        </p:nvSpPr>
        <p:spPr>
          <a:xfrm>
            <a:off x="788670" y="1556657"/>
            <a:ext cx="4857750" cy="1292662"/>
          </a:xfrm>
          <a:prstGeom prst="rect">
            <a:avLst/>
          </a:prstGeom>
          <a:noFill/>
        </p:spPr>
        <p:txBody>
          <a:bodyPr wrap="square" rtlCol="0">
            <a:spAutoFit/>
          </a:bodyPr>
          <a:lstStyle/>
          <a:p>
            <a:pPr marL="0" lvl="1"/>
            <a:r>
              <a:rPr lang="en-US" sz="2400" dirty="0"/>
              <a:t>Nelly Leon-Chisen, </a:t>
            </a:r>
            <a:r>
              <a:rPr lang="en-US" sz="2400" dirty="0" smtClean="0"/>
              <a:t>RHIA</a:t>
            </a:r>
            <a:endParaRPr lang="en-US" sz="2800" dirty="0" smtClean="0"/>
          </a:p>
          <a:p>
            <a:pPr marL="285750" indent="-285750">
              <a:buClr>
                <a:srgbClr val="E43A26"/>
              </a:buClr>
              <a:buFont typeface="Arial" panose="020B0604020202020204" pitchFamily="34" charset="0"/>
              <a:buChar char="•"/>
            </a:pPr>
            <a:r>
              <a:rPr lang="en-US" dirty="0" smtClean="0"/>
              <a:t>Director</a:t>
            </a:r>
            <a:r>
              <a:rPr lang="en-US" dirty="0"/>
              <a:t>, Coding </a:t>
            </a:r>
            <a:r>
              <a:rPr lang="en-US" dirty="0" smtClean="0"/>
              <a:t>and Classification </a:t>
            </a:r>
            <a:r>
              <a:rPr lang="en-US" dirty="0"/>
              <a:t>&amp; Executive Editor for </a:t>
            </a:r>
            <a:r>
              <a:rPr lang="en-US" i="1" dirty="0"/>
              <a:t>AHA Coding Clinic for </a:t>
            </a:r>
            <a:r>
              <a:rPr lang="en-US" i="1" dirty="0" smtClean="0"/>
              <a:t>ICD-10-CM/PCS</a:t>
            </a:r>
            <a:r>
              <a:rPr lang="en-US" dirty="0" smtClean="0"/>
              <a:t> </a:t>
            </a:r>
            <a:r>
              <a:rPr lang="en-US" dirty="0"/>
              <a:t>and </a:t>
            </a:r>
            <a:r>
              <a:rPr lang="en-US" i="1" dirty="0"/>
              <a:t>AHA Coding Clinic for </a:t>
            </a:r>
            <a:r>
              <a:rPr lang="en-US" i="1" dirty="0" smtClean="0"/>
              <a:t>HCPCS</a:t>
            </a:r>
            <a:endParaRPr lang="en-US" i="1" dirty="0"/>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238" y="1461053"/>
            <a:ext cx="1295831" cy="1388266"/>
          </a:xfrm>
          <a:prstGeom prst="rect">
            <a:avLst/>
          </a:prstGeom>
        </p:spPr>
      </p:pic>
      <p:cxnSp>
        <p:nvCxnSpPr>
          <p:cNvPr id="31" name="Straight Arrow Connector 30"/>
          <p:cNvCxnSpPr/>
          <p:nvPr/>
        </p:nvCxnSpPr>
        <p:spPr>
          <a:xfrm>
            <a:off x="5050213" y="1804517"/>
            <a:ext cx="84766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7019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Sepsis-3 Adult Redefinition</a:t>
            </a:r>
            <a:br>
              <a:rPr lang="en-US" dirty="0" smtClean="0"/>
            </a:br>
            <a:r>
              <a:rPr lang="en-US" dirty="0" smtClean="0"/>
              <a:t>SOFA Scores</a:t>
            </a:r>
            <a:endParaRPr lang="en-US" dirty="0"/>
          </a:p>
        </p:txBody>
      </p:sp>
      <p:sp>
        <p:nvSpPr>
          <p:cNvPr id="3" name="Content Placeholder 2"/>
          <p:cNvSpPr>
            <a:spLocks noGrp="1"/>
          </p:cNvSpPr>
          <p:nvPr>
            <p:ph idx="1"/>
          </p:nvPr>
        </p:nvSpPr>
        <p:spPr>
          <a:xfrm>
            <a:off x="596348" y="6126163"/>
            <a:ext cx="8377557" cy="404787"/>
          </a:xfrm>
        </p:spPr>
        <p:txBody>
          <a:bodyPr>
            <a:normAutofit fontScale="85000" lnSpcReduction="20000"/>
          </a:bodyPr>
          <a:lstStyle/>
          <a:p>
            <a:pPr marL="0" indent="0" algn="ctr">
              <a:buNone/>
            </a:pPr>
            <a:r>
              <a:rPr lang="en-US" b="1" dirty="0" smtClean="0">
                <a:solidFill>
                  <a:srgbClr val="FF0000"/>
                </a:solidFill>
              </a:rPr>
              <a:t>Still need diagnoses to support these clinical indicators</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394640" y="1576675"/>
            <a:ext cx="8352100" cy="4549489"/>
          </a:xfrm>
          <a:prstGeom prst="rect">
            <a:avLst/>
          </a:prstGeom>
        </p:spPr>
      </p:pic>
    </p:spTree>
    <p:extLst>
      <p:ext uri="{BB962C8B-B14F-4D97-AF65-F5344CB8AC3E}">
        <p14:creationId xmlns:p14="http://schemas.microsoft.com/office/powerpoint/2010/main" val="1668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Surviving Sepsis Response to Sepsis-3</a:t>
            </a:r>
            <a:endParaRPr lang="en-US" dirty="0"/>
          </a:p>
        </p:txBody>
      </p:sp>
      <p:sp>
        <p:nvSpPr>
          <p:cNvPr id="3" name="Content Placeholder 2"/>
          <p:cNvSpPr>
            <a:spLocks noGrp="1"/>
          </p:cNvSpPr>
          <p:nvPr>
            <p:ph idx="1"/>
          </p:nvPr>
        </p:nvSpPr>
        <p:spPr>
          <a:xfrm>
            <a:off x="596348" y="1561271"/>
            <a:ext cx="8377557" cy="4631185"/>
          </a:xfrm>
        </p:spPr>
        <p:txBody>
          <a:bodyPr>
            <a:normAutofit fontScale="92500" lnSpcReduction="20000"/>
          </a:bodyPr>
          <a:lstStyle/>
          <a:p>
            <a:r>
              <a:rPr lang="en-US" dirty="0" smtClean="0"/>
              <a:t>Screening </a:t>
            </a:r>
            <a:r>
              <a:rPr lang="en-US" dirty="0"/>
              <a:t>for Organ Dysfunction and Management of Sepsis (formerly called Severe Sepsis) </a:t>
            </a:r>
          </a:p>
          <a:p>
            <a:pPr lvl="1"/>
            <a:r>
              <a:rPr lang="en-US" dirty="0"/>
              <a:t>Patients with sepsis (formerly called severe sepsis) should still be identified by the same organ dysfunction criteria (including lactate level greater than 2 </a:t>
            </a:r>
            <a:r>
              <a:rPr lang="en-US" dirty="0" err="1"/>
              <a:t>mmol</a:t>
            </a:r>
            <a:r>
              <a:rPr lang="en-US" dirty="0"/>
              <a:t>/L) </a:t>
            </a:r>
            <a:r>
              <a:rPr lang="en-US" dirty="0" smtClean="0"/>
              <a:t>“as </a:t>
            </a:r>
            <a:r>
              <a:rPr lang="en-US" dirty="0"/>
              <a:t>has been previously recommended by </a:t>
            </a:r>
            <a:r>
              <a:rPr lang="en-US" dirty="0" smtClean="0"/>
              <a:t>SSC”.</a:t>
            </a:r>
          </a:p>
          <a:p>
            <a:pPr lvl="1"/>
            <a:r>
              <a:rPr lang="en-US" dirty="0" smtClean="0"/>
              <a:t>Organ </a:t>
            </a:r>
            <a:r>
              <a:rPr lang="en-US" dirty="0"/>
              <a:t>dysfunction may also be identified in the future using the quick Sepsis-Related Organ Failure Assessment (</a:t>
            </a:r>
            <a:r>
              <a:rPr lang="en-US" dirty="0" err="1" smtClean="0"/>
              <a:t>qSOFA</a:t>
            </a:r>
            <a:r>
              <a:rPr lang="en-US" dirty="0" smtClean="0"/>
              <a:t>)</a:t>
            </a:r>
          </a:p>
          <a:p>
            <a:pPr lvl="2"/>
            <a:r>
              <a:rPr lang="en-US" dirty="0"/>
              <a:t>E</a:t>
            </a:r>
            <a:r>
              <a:rPr lang="en-US" dirty="0" smtClean="0"/>
              <a:t>vidence </a:t>
            </a:r>
            <a:r>
              <a:rPr lang="en-US" dirty="0"/>
              <a:t>of </a:t>
            </a:r>
            <a:r>
              <a:rPr lang="en-US" dirty="0" smtClean="0"/>
              <a:t>2 out of 3 </a:t>
            </a:r>
            <a:r>
              <a:rPr lang="en-US" dirty="0" err="1" smtClean="0"/>
              <a:t>qSOFA</a:t>
            </a:r>
            <a:r>
              <a:rPr lang="en-US" dirty="0" smtClean="0"/>
              <a:t> </a:t>
            </a:r>
            <a:r>
              <a:rPr lang="en-US" dirty="0"/>
              <a:t>elements (altered mental status, respiratory rate greater than or equal to 22 breaths/min and systolic blood pressure less than or equal to 100 mm Hg) in patients who have screened positive for infection may be used as a secondary screen to identify patients at risk for clinical deterioration. </a:t>
            </a:r>
            <a:endParaRPr lang="en-US" dirty="0" smtClean="0"/>
          </a:p>
        </p:txBody>
      </p:sp>
      <p:sp>
        <p:nvSpPr>
          <p:cNvPr id="4" name="Rectangle 3"/>
          <p:cNvSpPr/>
          <p:nvPr/>
        </p:nvSpPr>
        <p:spPr>
          <a:xfrm>
            <a:off x="596348" y="6023178"/>
            <a:ext cx="8518714" cy="307777"/>
          </a:xfrm>
          <a:prstGeom prst="rect">
            <a:avLst/>
          </a:prstGeom>
        </p:spPr>
        <p:txBody>
          <a:bodyPr wrap="square">
            <a:spAutoFit/>
          </a:bodyPr>
          <a:lstStyle/>
          <a:p>
            <a:r>
              <a:rPr lang="en-US" sz="1400" dirty="0">
                <a:hlinkClick r:id="rId2"/>
              </a:rPr>
              <a:t>http://</a:t>
            </a:r>
            <a:r>
              <a:rPr lang="en-US" sz="1400" dirty="0" smtClean="0">
                <a:hlinkClick r:id="rId2"/>
              </a:rPr>
              <a:t>www.survivingsepsis.org/SiteCollectionDocuments/SSC-Statements-Sepsis-Definitions-3-2016.pdf</a:t>
            </a:r>
            <a:r>
              <a:rPr lang="en-US" sz="1400" dirty="0" smtClean="0"/>
              <a:t> </a:t>
            </a:r>
            <a:endParaRPr lang="en-US" sz="1400" dirty="0"/>
          </a:p>
        </p:txBody>
      </p:sp>
    </p:spTree>
    <p:extLst>
      <p:ext uri="{BB962C8B-B14F-4D97-AF65-F5344CB8AC3E}">
        <p14:creationId xmlns:p14="http://schemas.microsoft.com/office/powerpoint/2010/main" val="26744376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Sepsis-2 versus Sepsis-3</a:t>
            </a:r>
            <a:br>
              <a:rPr lang="en-US" dirty="0" smtClean="0"/>
            </a:br>
            <a:r>
              <a:rPr lang="en-US" dirty="0" smtClean="0"/>
              <a:t>Sepsis Validity</a:t>
            </a:r>
            <a:endParaRPr lang="en-US" dirty="0"/>
          </a:p>
        </p:txBody>
      </p:sp>
      <p:sp>
        <p:nvSpPr>
          <p:cNvPr id="6" name="Content Placeholder 5"/>
          <p:cNvSpPr>
            <a:spLocks noGrp="1"/>
          </p:cNvSpPr>
          <p:nvPr>
            <p:ph sz="half" idx="1"/>
          </p:nvPr>
        </p:nvSpPr>
        <p:spPr>
          <a:xfrm>
            <a:off x="457200" y="4858100"/>
            <a:ext cx="5303520" cy="1519840"/>
          </a:xfrm>
        </p:spPr>
        <p:txBody>
          <a:bodyPr>
            <a:normAutofit fontScale="77500" lnSpcReduction="20000"/>
          </a:bodyPr>
          <a:lstStyle/>
          <a:p>
            <a:pPr marL="0" indent="0">
              <a:buNone/>
            </a:pPr>
            <a:r>
              <a:rPr lang="en-US" dirty="0" smtClean="0"/>
              <a:t>While Sepsis-3 requires acute organ dysfunction to define sepsis, a provider must document “severe sepsis” or link the organ dysfunction to sepsis to obtain a code for severe sepsis</a:t>
            </a:r>
            <a:endParaRPr lang="en-US" dirty="0"/>
          </a:p>
        </p:txBody>
      </p:sp>
      <p:pic>
        <p:nvPicPr>
          <p:cNvPr id="5" name="Picture 4"/>
          <p:cNvPicPr>
            <a:picLocks noChangeAspect="1"/>
          </p:cNvPicPr>
          <p:nvPr/>
        </p:nvPicPr>
        <p:blipFill rotWithShape="1">
          <a:blip r:embed="rId3"/>
          <a:srcRect t="8989"/>
          <a:stretch/>
        </p:blipFill>
        <p:spPr>
          <a:xfrm>
            <a:off x="188409" y="1691640"/>
            <a:ext cx="4842442" cy="925829"/>
          </a:xfrm>
          <a:prstGeom prst="rect">
            <a:avLst/>
          </a:prstGeom>
        </p:spPr>
      </p:pic>
      <p:pic>
        <p:nvPicPr>
          <p:cNvPr id="8" name="Picture 7"/>
          <p:cNvPicPr>
            <a:picLocks noChangeAspect="1"/>
          </p:cNvPicPr>
          <p:nvPr/>
        </p:nvPicPr>
        <p:blipFill>
          <a:blip r:embed="rId4"/>
          <a:stretch>
            <a:fillRect/>
          </a:stretch>
        </p:blipFill>
        <p:spPr>
          <a:xfrm>
            <a:off x="327109" y="2754980"/>
            <a:ext cx="4565042" cy="1965610"/>
          </a:xfrm>
          <a:prstGeom prst="rect">
            <a:avLst/>
          </a:prstGeom>
        </p:spPr>
      </p:pic>
      <p:pic>
        <p:nvPicPr>
          <p:cNvPr id="9" name="Picture 8"/>
          <p:cNvPicPr>
            <a:picLocks noChangeAspect="1"/>
          </p:cNvPicPr>
          <p:nvPr/>
        </p:nvPicPr>
        <p:blipFill rotWithShape="1">
          <a:blip r:embed="rId5"/>
          <a:srcRect l="6774" r="3871"/>
          <a:stretch/>
        </p:blipFill>
        <p:spPr>
          <a:xfrm>
            <a:off x="5401236" y="1520498"/>
            <a:ext cx="3614237" cy="2852293"/>
          </a:xfrm>
          <a:prstGeom prst="rect">
            <a:avLst/>
          </a:prstGeom>
        </p:spPr>
      </p:pic>
      <p:grpSp>
        <p:nvGrpSpPr>
          <p:cNvPr id="12" name="Group 11"/>
          <p:cNvGrpSpPr/>
          <p:nvPr/>
        </p:nvGrpSpPr>
        <p:grpSpPr>
          <a:xfrm>
            <a:off x="5292090" y="4545809"/>
            <a:ext cx="3779518" cy="1231579"/>
            <a:chOff x="5292090" y="4377381"/>
            <a:chExt cx="3779518" cy="1231579"/>
          </a:xfrm>
        </p:grpSpPr>
        <p:pic>
          <p:nvPicPr>
            <p:cNvPr id="10" name="Picture 9"/>
            <p:cNvPicPr>
              <a:picLocks noChangeAspect="1"/>
            </p:cNvPicPr>
            <p:nvPr/>
          </p:nvPicPr>
          <p:blipFill>
            <a:blip r:embed="rId6"/>
            <a:stretch>
              <a:fillRect/>
            </a:stretch>
          </p:blipFill>
          <p:spPr>
            <a:xfrm>
              <a:off x="5292090" y="4377381"/>
              <a:ext cx="3779518" cy="669918"/>
            </a:xfrm>
            <a:prstGeom prst="rect">
              <a:avLst/>
            </a:prstGeom>
          </p:spPr>
        </p:pic>
        <p:pic>
          <p:nvPicPr>
            <p:cNvPr id="11" name="Picture 10"/>
            <p:cNvPicPr>
              <a:picLocks noChangeAspect="1"/>
            </p:cNvPicPr>
            <p:nvPr/>
          </p:nvPicPr>
          <p:blipFill rotWithShape="1">
            <a:blip r:embed="rId7"/>
            <a:srcRect r="12350"/>
            <a:stretch/>
          </p:blipFill>
          <p:spPr>
            <a:xfrm>
              <a:off x="5613254" y="4955859"/>
              <a:ext cx="3190202" cy="653101"/>
            </a:xfrm>
            <a:prstGeom prst="rect">
              <a:avLst/>
            </a:prstGeom>
          </p:spPr>
        </p:pic>
      </p:grpSp>
      <p:sp>
        <p:nvSpPr>
          <p:cNvPr id="13" name="Rectangle 12"/>
          <p:cNvSpPr/>
          <p:nvPr/>
        </p:nvSpPr>
        <p:spPr>
          <a:xfrm>
            <a:off x="457200" y="1908810"/>
            <a:ext cx="70866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9600" y="4027170"/>
            <a:ext cx="4202430" cy="69342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72211" y="3984148"/>
            <a:ext cx="3643262" cy="114013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356916" y="1680210"/>
            <a:ext cx="70866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10924" y="2137410"/>
            <a:ext cx="708660" cy="228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21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Official Coding Clinic Response</a:t>
            </a:r>
            <a:br>
              <a:rPr lang="en-US" dirty="0" smtClean="0"/>
            </a:br>
            <a:r>
              <a:rPr lang="en-US" dirty="0" smtClean="0"/>
              <a:t>June 23, 2016</a:t>
            </a:r>
            <a:endParaRPr lang="en-US" dirty="0"/>
          </a:p>
        </p:txBody>
      </p:sp>
      <p:sp>
        <p:nvSpPr>
          <p:cNvPr id="6" name="Content Placeholder 5"/>
          <p:cNvSpPr>
            <a:spLocks noGrp="1"/>
          </p:cNvSpPr>
          <p:nvPr>
            <p:ph idx="1"/>
          </p:nvPr>
        </p:nvSpPr>
        <p:spPr/>
        <p:txBody>
          <a:bodyPr>
            <a:normAutofit fontScale="70000" lnSpcReduction="20000"/>
          </a:bodyPr>
          <a:lstStyle/>
          <a:p>
            <a:pPr marL="0" indent="0">
              <a:buNone/>
            </a:pPr>
            <a:r>
              <a:rPr lang="en-US" dirty="0" smtClean="0"/>
              <a:t>Dear </a:t>
            </a:r>
            <a:r>
              <a:rPr lang="en-US" dirty="0"/>
              <a:t>Dr. Kennedy</a:t>
            </a:r>
            <a:r>
              <a:rPr lang="en-US" dirty="0" smtClean="0"/>
              <a:t>,</a:t>
            </a:r>
            <a:endParaRPr lang="en-US" dirty="0"/>
          </a:p>
          <a:p>
            <a:r>
              <a:rPr lang="en-US" dirty="0"/>
              <a:t>This message is in reference to your recommendations for the coding of sepsis as defined by the new sepsis clinical definitions.  </a:t>
            </a:r>
            <a:r>
              <a:rPr lang="en-US" dirty="0" smtClean="0"/>
              <a:t>The </a:t>
            </a:r>
            <a:r>
              <a:rPr lang="en-US" dirty="0"/>
              <a:t>issue has been referred to the Editorial Advisory Board (EAB) of Coding Clinic. </a:t>
            </a:r>
            <a:endParaRPr lang="en-US" dirty="0" smtClean="0"/>
          </a:p>
          <a:p>
            <a:r>
              <a:rPr lang="en-US" b="1" dirty="0" smtClean="0">
                <a:solidFill>
                  <a:srgbClr val="FF0000"/>
                </a:solidFill>
              </a:rPr>
              <a:t>In </a:t>
            </a:r>
            <a:r>
              <a:rPr lang="en-US" b="1" dirty="0">
                <a:solidFill>
                  <a:srgbClr val="FF0000"/>
                </a:solidFill>
              </a:rPr>
              <a:t>the interim, continue to code sepsis, severe sepsis and septic shock using the most current version of the ICD-10-CM classification and the ICD-10-CM Official Guidelines for Coding and Reporting. </a:t>
            </a:r>
            <a:endParaRPr lang="en-US" b="1" dirty="0" smtClean="0">
              <a:solidFill>
                <a:srgbClr val="FF0000"/>
              </a:solidFill>
            </a:endParaRPr>
          </a:p>
          <a:p>
            <a:r>
              <a:rPr lang="en-US" b="1" dirty="0" smtClean="0">
                <a:solidFill>
                  <a:srgbClr val="FF0000"/>
                </a:solidFill>
              </a:rPr>
              <a:t>Until </a:t>
            </a:r>
            <a:r>
              <a:rPr lang="en-US" b="1" dirty="0">
                <a:solidFill>
                  <a:srgbClr val="FF0000"/>
                </a:solidFill>
              </a:rPr>
              <a:t>coding modifications are made, code assignment is based on physician documentation (regardless of the clinical criteria the physician used to arrive at that diagnosis</a:t>
            </a:r>
            <a:r>
              <a:rPr lang="en-US" b="1" dirty="0" smtClean="0">
                <a:solidFill>
                  <a:srgbClr val="FF0000"/>
                </a:solidFill>
              </a:rPr>
              <a:t>).</a:t>
            </a:r>
            <a:endParaRPr lang="en-US" b="1" dirty="0">
              <a:solidFill>
                <a:srgbClr val="FF0000"/>
              </a:solidFill>
            </a:endParaRPr>
          </a:p>
          <a:p>
            <a:r>
              <a:rPr lang="en-US" dirty="0"/>
              <a:t>I trust this information will be of assistance to you</a:t>
            </a:r>
            <a:r>
              <a:rPr lang="en-US" dirty="0" smtClean="0"/>
              <a:t>.</a:t>
            </a:r>
          </a:p>
          <a:p>
            <a:pPr marL="0" indent="0">
              <a:lnSpc>
                <a:spcPct val="120000"/>
              </a:lnSpc>
              <a:spcAft>
                <a:spcPts val="0"/>
              </a:spcAft>
              <a:buNone/>
            </a:pPr>
            <a:endParaRPr lang="en-US" dirty="0" smtClean="0"/>
          </a:p>
          <a:p>
            <a:pPr marL="0" indent="0">
              <a:lnSpc>
                <a:spcPct val="120000"/>
              </a:lnSpc>
              <a:spcAft>
                <a:spcPts val="0"/>
              </a:spcAft>
              <a:buNone/>
            </a:pPr>
            <a:r>
              <a:rPr lang="en-US" b="1" dirty="0" smtClean="0">
                <a:solidFill>
                  <a:srgbClr val="FF0000"/>
                </a:solidFill>
              </a:rPr>
              <a:t>Nelly Leon-Chisen, RHIA</a:t>
            </a:r>
          </a:p>
          <a:p>
            <a:pPr marL="0" indent="0">
              <a:lnSpc>
                <a:spcPct val="120000"/>
              </a:lnSpc>
              <a:spcAft>
                <a:spcPts val="0"/>
              </a:spcAft>
              <a:buNone/>
            </a:pPr>
            <a:r>
              <a:rPr lang="en-US" sz="2600" dirty="0" smtClean="0"/>
              <a:t>AHIMA Approved ICD-10-CM/PCS Trainer</a:t>
            </a:r>
          </a:p>
          <a:p>
            <a:pPr marL="0" indent="0">
              <a:lnSpc>
                <a:spcPct val="120000"/>
              </a:lnSpc>
              <a:spcAft>
                <a:spcPts val="0"/>
              </a:spcAft>
              <a:buNone/>
            </a:pPr>
            <a:r>
              <a:rPr lang="en-US" sz="2600" dirty="0" smtClean="0"/>
              <a:t>Director, Coding and Classification</a:t>
            </a:r>
          </a:p>
          <a:p>
            <a:pPr marL="0" indent="0">
              <a:lnSpc>
                <a:spcPct val="120000"/>
              </a:lnSpc>
              <a:spcAft>
                <a:spcPts val="0"/>
              </a:spcAft>
              <a:buNone/>
            </a:pPr>
            <a:r>
              <a:rPr lang="en-US" sz="2600" dirty="0" smtClean="0"/>
              <a:t>Executive Editor </a:t>
            </a:r>
            <a:r>
              <a:rPr lang="en-US" sz="2600" i="1" dirty="0" smtClean="0"/>
              <a:t>AHA Coding Clinic </a:t>
            </a:r>
            <a:r>
              <a:rPr lang="en-US" sz="2600" dirty="0" smtClean="0"/>
              <a:t> publications</a:t>
            </a:r>
          </a:p>
          <a:p>
            <a:pPr marL="0" indent="0">
              <a:lnSpc>
                <a:spcPct val="120000"/>
              </a:lnSpc>
              <a:spcAft>
                <a:spcPts val="0"/>
              </a:spcAft>
              <a:buNone/>
            </a:pPr>
            <a:r>
              <a:rPr lang="en-US" sz="2600" dirty="0" smtClean="0"/>
              <a:t>American Hospital Association</a:t>
            </a:r>
            <a:endParaRPr lang="en-US" sz="2600" dirty="0"/>
          </a:p>
        </p:txBody>
      </p:sp>
    </p:spTree>
    <p:extLst>
      <p:ext uri="{BB962C8B-B14F-4D97-AF65-F5344CB8AC3E}">
        <p14:creationId xmlns:p14="http://schemas.microsoft.com/office/powerpoint/2010/main" val="24967396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Payer Preference</a:t>
            </a:r>
            <a:br>
              <a:rPr lang="en-US" dirty="0" smtClean="0"/>
            </a:br>
            <a:r>
              <a:rPr lang="en-US" sz="2700" b="0" dirty="0"/>
              <a:t>Coding Clinic, </a:t>
            </a:r>
            <a:r>
              <a:rPr lang="en-US" sz="2700" dirty="0"/>
              <a:t>First Quarter ICD-10 2014 </a:t>
            </a:r>
            <a:r>
              <a:rPr lang="en-US" sz="2700" b="0" dirty="0"/>
              <a:t>Pages: 16-17 </a:t>
            </a:r>
            <a:endParaRPr lang="en-US" sz="2700" dirty="0"/>
          </a:p>
        </p:txBody>
      </p:sp>
      <p:sp>
        <p:nvSpPr>
          <p:cNvPr id="3" name="Content Placeholder 2"/>
          <p:cNvSpPr>
            <a:spLocks noGrp="1"/>
          </p:cNvSpPr>
          <p:nvPr>
            <p:ph idx="1"/>
          </p:nvPr>
        </p:nvSpPr>
        <p:spPr/>
        <p:txBody>
          <a:bodyPr>
            <a:normAutofit/>
          </a:bodyPr>
          <a:lstStyle/>
          <a:p>
            <a:r>
              <a:rPr lang="en-US" sz="2400" b="1" dirty="0" smtClean="0"/>
              <a:t>Question:</a:t>
            </a:r>
            <a:r>
              <a:rPr lang="en-US" sz="2400" dirty="0" smtClean="0"/>
              <a:t>  Can </a:t>
            </a:r>
            <a:r>
              <a:rPr lang="en-US" sz="2400" dirty="0"/>
              <a:t>you help with coding disputes with payers when they don’t follow </a:t>
            </a:r>
            <a:r>
              <a:rPr lang="en-US" sz="2400" i="1" dirty="0"/>
              <a:t>Coding Clinic</a:t>
            </a:r>
            <a:r>
              <a:rPr lang="en-US" sz="2400" dirty="0"/>
              <a:t> </a:t>
            </a:r>
            <a:r>
              <a:rPr lang="en-US" sz="2400" dirty="0" smtClean="0"/>
              <a:t>(CC) advice </a:t>
            </a:r>
            <a:r>
              <a:rPr lang="en-US" sz="2400" dirty="0"/>
              <a:t>or the </a:t>
            </a:r>
            <a:r>
              <a:rPr lang="en-US" sz="2400" i="1" dirty="0"/>
              <a:t>Official Guidelines for Coding and Reporting</a:t>
            </a:r>
            <a:r>
              <a:rPr lang="en-US" sz="2400" dirty="0"/>
              <a:t>?</a:t>
            </a:r>
          </a:p>
          <a:p>
            <a:r>
              <a:rPr lang="en-US" sz="2400" b="1" dirty="0" smtClean="0"/>
              <a:t>Answer:</a:t>
            </a:r>
            <a:r>
              <a:rPr lang="en-US" sz="2400" dirty="0" smtClean="0"/>
              <a:t>  Traditionally </a:t>
            </a:r>
            <a:r>
              <a:rPr lang="en-US" sz="2400" i="1" dirty="0" smtClean="0"/>
              <a:t>CC</a:t>
            </a:r>
            <a:r>
              <a:rPr lang="en-US" sz="2400" dirty="0" smtClean="0"/>
              <a:t> </a:t>
            </a:r>
            <a:r>
              <a:rPr lang="en-US" sz="2400" dirty="0"/>
              <a:t>does not address coding for reimbursement. </a:t>
            </a:r>
            <a:r>
              <a:rPr lang="en-US" sz="2400" i="1" dirty="0" smtClean="0"/>
              <a:t>CC’s</a:t>
            </a:r>
            <a:r>
              <a:rPr lang="en-US" sz="2400" dirty="0" smtClean="0"/>
              <a:t> </a:t>
            </a:r>
            <a:r>
              <a:rPr lang="en-US" sz="2400" dirty="0"/>
              <a:t>goal is to provide advice according to the most accurate and correct coding consistent with ICD-10-CM and ICD-10-PCS principles. </a:t>
            </a:r>
            <a:r>
              <a:rPr lang="en-US" sz="2400" b="1" dirty="0">
                <a:solidFill>
                  <a:srgbClr val="FF0000"/>
                </a:solidFill>
              </a:rPr>
              <a:t>The official guidelines are part of the HIPAA code set standards. </a:t>
            </a:r>
            <a:r>
              <a:rPr lang="en-US" sz="2400" dirty="0"/>
              <a:t>There are a variety of payment policies that may impact coding. </a:t>
            </a:r>
            <a:r>
              <a:rPr lang="en-US" sz="2400" b="1" dirty="0">
                <a:solidFill>
                  <a:srgbClr val="FF0000"/>
                </a:solidFill>
              </a:rPr>
              <a:t>Some payment policies may contradict each other or may be inconsistent with coding rules/conventions. </a:t>
            </a:r>
            <a:r>
              <a:rPr lang="en-US" sz="2400" dirty="0"/>
              <a:t>Therefore, it is not possible to write coding guidelines that are consistent with all existing payer guidelines</a:t>
            </a:r>
            <a:r>
              <a:rPr lang="en-US" sz="2400" dirty="0" smtClean="0"/>
              <a:t>.</a:t>
            </a:r>
            <a:endParaRPr lang="en-US" sz="2400" dirty="0"/>
          </a:p>
        </p:txBody>
      </p:sp>
    </p:spTree>
    <p:extLst>
      <p:ext uri="{BB962C8B-B14F-4D97-AF65-F5344CB8AC3E}">
        <p14:creationId xmlns:p14="http://schemas.microsoft.com/office/powerpoint/2010/main" val="16733627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Payer Preference</a:t>
            </a:r>
            <a:br>
              <a:rPr lang="en-US" dirty="0"/>
            </a:br>
            <a:r>
              <a:rPr lang="en-US" sz="2700" b="0" dirty="0"/>
              <a:t>Coding Clinic, </a:t>
            </a:r>
            <a:r>
              <a:rPr lang="en-US" sz="2700" dirty="0"/>
              <a:t>First Quarter ICD-10 2014 </a:t>
            </a:r>
            <a:r>
              <a:rPr lang="en-US" sz="2700" b="0" dirty="0"/>
              <a:t>Pages: 16-17 </a:t>
            </a:r>
            <a:endParaRPr lang="en-US" sz="2700" dirty="0"/>
          </a:p>
        </p:txBody>
      </p:sp>
      <p:sp>
        <p:nvSpPr>
          <p:cNvPr id="3" name="Content Placeholder 2"/>
          <p:cNvSpPr>
            <a:spLocks noGrp="1"/>
          </p:cNvSpPr>
          <p:nvPr>
            <p:ph idx="1"/>
          </p:nvPr>
        </p:nvSpPr>
        <p:spPr/>
        <p:txBody>
          <a:bodyPr>
            <a:normAutofit lnSpcReduction="10000"/>
          </a:bodyPr>
          <a:lstStyle/>
          <a:p>
            <a:r>
              <a:rPr lang="en-US" sz="2400" dirty="0"/>
              <a:t>The following advice is provided to help providers resolve coding disputes with payers:</a:t>
            </a:r>
          </a:p>
          <a:p>
            <a:pPr lvl="1"/>
            <a:r>
              <a:rPr lang="en-US" sz="2000" dirty="0"/>
              <a:t>First, determine whether it is really a coding dispute and not a coverage or payment issue. Therefore, always contact the payer for clarification if the reason for the denial is unclear. </a:t>
            </a:r>
          </a:p>
          <a:p>
            <a:pPr lvl="1"/>
            <a:r>
              <a:rPr lang="en-US" sz="2000" dirty="0"/>
              <a:t>If a payer really does have a policy that clearly conflicts with official coding rules or guidelines, every effort should be made to resolve the issue with the payer. Provide applicable coding rule/guideline to payer. </a:t>
            </a:r>
          </a:p>
          <a:p>
            <a:pPr lvl="1"/>
            <a:r>
              <a:rPr lang="en-US" sz="2000" dirty="0"/>
              <a:t>If the payer refuses to change its policy, obtain the payer requirements in writing. If the payer refuses to provide their policy in writing, document all discussions with the payer, including dates and the names of individuals involved in the discussion. Confirm the existence of the policy with the payer’s supervisory personnel. </a:t>
            </a:r>
          </a:p>
          <a:p>
            <a:pPr lvl="1"/>
            <a:r>
              <a:rPr lang="en-US" sz="2000" dirty="0"/>
              <a:t>Keep a permanent file of the documentation obtained regarding payer coding policies. It may be come in handy in the event of an audit</a:t>
            </a:r>
            <a:r>
              <a:rPr lang="en-US" sz="2000" dirty="0" smtClean="0"/>
              <a:t>.</a:t>
            </a:r>
            <a:endParaRPr lang="en-US" sz="2000" dirty="0"/>
          </a:p>
        </p:txBody>
      </p:sp>
    </p:spTree>
    <p:extLst>
      <p:ext uri="{BB962C8B-B14F-4D97-AF65-F5344CB8AC3E}">
        <p14:creationId xmlns:p14="http://schemas.microsoft.com/office/powerpoint/2010/main" val="27485745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Heart Failure</a:t>
            </a:r>
            <a:endParaRPr lang="en-US" dirty="0"/>
          </a:p>
        </p:txBody>
      </p:sp>
    </p:spTree>
    <p:extLst>
      <p:ext uri="{BB962C8B-B14F-4D97-AF65-F5344CB8AC3E}">
        <p14:creationId xmlns:p14="http://schemas.microsoft.com/office/powerpoint/2010/main" val="31272916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Heart Failure w/Preserved EF (</a:t>
            </a:r>
            <a:r>
              <a:rPr lang="en-US" dirty="0" err="1" smtClean="0"/>
              <a:t>HFpEF</a:t>
            </a:r>
            <a:r>
              <a:rPr lang="en-US" dirty="0" smtClean="0"/>
              <a:t>)</a:t>
            </a:r>
            <a:br>
              <a:rPr lang="en-US" dirty="0" smtClean="0"/>
            </a:br>
            <a:r>
              <a:rPr lang="en-US" dirty="0" smtClean="0"/>
              <a:t>Heart Failure w/Reduced EF (</a:t>
            </a:r>
            <a:r>
              <a:rPr lang="en-US" dirty="0" err="1" smtClean="0"/>
              <a:t>HFrEF</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Question:  </a:t>
            </a:r>
            <a:r>
              <a:rPr lang="en-US" dirty="0" smtClean="0"/>
              <a:t>If </a:t>
            </a:r>
            <a:r>
              <a:rPr lang="en-US" dirty="0"/>
              <a:t>a physician documents </a:t>
            </a:r>
            <a:r>
              <a:rPr lang="en-US" b="1" dirty="0">
                <a:solidFill>
                  <a:srgbClr val="FF0000"/>
                </a:solidFill>
              </a:rPr>
              <a:t>heart failure with preserved ejection fraction (</a:t>
            </a:r>
            <a:r>
              <a:rPr lang="en-US" b="1" dirty="0" err="1">
                <a:solidFill>
                  <a:srgbClr val="FF0000"/>
                </a:solidFill>
              </a:rPr>
              <a:t>HFpEF</a:t>
            </a:r>
            <a:r>
              <a:rPr lang="en-US" b="1" dirty="0">
                <a:solidFill>
                  <a:srgbClr val="FF0000"/>
                </a:solidFill>
              </a:rPr>
              <a:t>)</a:t>
            </a:r>
            <a:r>
              <a:rPr lang="en-US" dirty="0"/>
              <a:t>, or </a:t>
            </a:r>
            <a:r>
              <a:rPr lang="en-US" b="1" dirty="0">
                <a:solidFill>
                  <a:srgbClr val="FF0000"/>
                </a:solidFill>
              </a:rPr>
              <a:t>heart failure with preserved systolic function</a:t>
            </a:r>
            <a:r>
              <a:rPr lang="en-US" dirty="0"/>
              <a:t>, or alternatively </a:t>
            </a:r>
            <a:r>
              <a:rPr lang="en-US" b="1" dirty="0">
                <a:solidFill>
                  <a:srgbClr val="FF0000"/>
                </a:solidFill>
              </a:rPr>
              <a:t>heart failure with reduced ejection fraction (</a:t>
            </a:r>
            <a:r>
              <a:rPr lang="en-US" b="1" dirty="0" err="1">
                <a:solidFill>
                  <a:srgbClr val="FF0000"/>
                </a:solidFill>
              </a:rPr>
              <a:t>HFrEF</a:t>
            </a:r>
            <a:r>
              <a:rPr lang="en-US" b="1" dirty="0">
                <a:solidFill>
                  <a:srgbClr val="FF0000"/>
                </a:solidFill>
              </a:rPr>
              <a:t>), heart failure with low ejection fraction, heart failure with reduced systolic function</a:t>
            </a:r>
            <a:r>
              <a:rPr lang="en-US" dirty="0"/>
              <a:t>, or other similar terms, can the coder assume the physician means “diastolic heart failure” or “systolic heart failure,” respectively, and apply the proper ICD-9-CM code based on the documented clinical circumstances</a:t>
            </a:r>
            <a:r>
              <a:rPr lang="en-US" dirty="0" smtClean="0"/>
              <a:t>?</a:t>
            </a:r>
            <a:endParaRPr lang="en-US" dirty="0"/>
          </a:p>
          <a:p>
            <a:r>
              <a:rPr lang="en-US" b="1" dirty="0" smtClean="0"/>
              <a:t>Answer:  </a:t>
            </a:r>
            <a:r>
              <a:rPr lang="en-US" b="1" dirty="0" smtClean="0">
                <a:solidFill>
                  <a:srgbClr val="FF0000"/>
                </a:solidFill>
              </a:rPr>
              <a:t>No</a:t>
            </a:r>
            <a:r>
              <a:rPr lang="en-US" dirty="0"/>
              <a:t>, the coder cannot assume either diastolic or systolic failure or a combination of both, </a:t>
            </a:r>
            <a:r>
              <a:rPr lang="en-US" b="1" dirty="0">
                <a:solidFill>
                  <a:srgbClr val="FF0000"/>
                </a:solidFill>
              </a:rPr>
              <a:t>based on these newer terms</a:t>
            </a:r>
            <a:r>
              <a:rPr lang="en-US" dirty="0"/>
              <a:t>. Therefore, query the provider to clarify whether the patient has diastolic or systolic heart </a:t>
            </a:r>
            <a:r>
              <a:rPr lang="en-US" dirty="0" smtClean="0"/>
              <a:t>failure</a:t>
            </a:r>
          </a:p>
          <a:p>
            <a:pPr marL="0" indent="0">
              <a:buNone/>
            </a:pPr>
            <a:endParaRPr lang="en-US" dirty="0" smtClean="0"/>
          </a:p>
          <a:p>
            <a:pPr marL="0" indent="0">
              <a:buNone/>
            </a:pPr>
            <a:r>
              <a:rPr lang="en-US" dirty="0" smtClean="0"/>
              <a:t>Coding Clinic, ICD-10, 1</a:t>
            </a:r>
            <a:r>
              <a:rPr lang="en-US" baseline="30000" dirty="0" smtClean="0"/>
              <a:t>st</a:t>
            </a:r>
            <a:r>
              <a:rPr lang="en-US" dirty="0" smtClean="0"/>
              <a:t> Q, 2014, page 25</a:t>
            </a:r>
            <a:endParaRPr lang="en-US" dirty="0"/>
          </a:p>
          <a:p>
            <a:endParaRPr lang="en-US" dirty="0"/>
          </a:p>
        </p:txBody>
      </p:sp>
    </p:spTree>
    <p:extLst>
      <p:ext uri="{BB962C8B-B14F-4D97-AF65-F5344CB8AC3E}">
        <p14:creationId xmlns:p14="http://schemas.microsoft.com/office/powerpoint/2010/main" val="2099666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Heart Failure w/Preserved EF (</a:t>
            </a:r>
            <a:r>
              <a:rPr lang="en-US" dirty="0" err="1"/>
              <a:t>HFpEF</a:t>
            </a:r>
            <a:r>
              <a:rPr lang="en-US" dirty="0"/>
              <a:t>)</a:t>
            </a:r>
            <a:br>
              <a:rPr lang="en-US" dirty="0"/>
            </a:br>
            <a:r>
              <a:rPr lang="en-US" dirty="0"/>
              <a:t>Heart Failure w/Reduced EF (</a:t>
            </a:r>
            <a:r>
              <a:rPr lang="en-US" dirty="0" err="1"/>
              <a:t>HFrEF</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smtClean="0"/>
              <a:t>Based </a:t>
            </a:r>
            <a:r>
              <a:rPr lang="en-US" dirty="0"/>
              <a:t>on additional information received from the American College of Cardiology (ACC), the Editorial Advisory Board for </a:t>
            </a:r>
            <a:r>
              <a:rPr lang="en-US" i="1" dirty="0"/>
              <a:t>Coding Clinic for ICD- 10-CM/PCS </a:t>
            </a:r>
            <a:r>
              <a:rPr lang="en-US" dirty="0"/>
              <a:t>has reconsidered previously published advice about coding heart failure with preserved ejection fraction (</a:t>
            </a:r>
            <a:r>
              <a:rPr lang="en-US" dirty="0" err="1"/>
              <a:t>HFpEF</a:t>
            </a:r>
            <a:r>
              <a:rPr lang="en-US" dirty="0"/>
              <a:t>), and heart failure with reduced ejection fraction (</a:t>
            </a:r>
            <a:r>
              <a:rPr lang="en-US" dirty="0" err="1"/>
              <a:t>HFrEF</a:t>
            </a:r>
            <a:r>
              <a:rPr lang="en-US" dirty="0"/>
              <a:t>). </a:t>
            </a:r>
            <a:endParaRPr lang="en-US" dirty="0" smtClean="0"/>
          </a:p>
          <a:p>
            <a:pPr lvl="1"/>
            <a:r>
              <a:rPr lang="en-US" dirty="0" err="1" smtClean="0"/>
              <a:t>HFpEF</a:t>
            </a:r>
            <a:r>
              <a:rPr lang="en-US" dirty="0" smtClean="0"/>
              <a:t> </a:t>
            </a:r>
            <a:r>
              <a:rPr lang="en-US" dirty="0"/>
              <a:t>may also be referred to as heart failure with preserved systolic function, and this condition may also be referred to as diastolic heart failure. </a:t>
            </a:r>
            <a:endParaRPr lang="en-US" dirty="0" smtClean="0"/>
          </a:p>
          <a:p>
            <a:pPr lvl="1"/>
            <a:r>
              <a:rPr lang="en-US" dirty="0" err="1" smtClean="0"/>
              <a:t>HFrEF</a:t>
            </a:r>
            <a:r>
              <a:rPr lang="en-US" dirty="0" smtClean="0"/>
              <a:t> </a:t>
            </a:r>
            <a:r>
              <a:rPr lang="en-US" dirty="0"/>
              <a:t>may also be called heart failure with low ejection fraction, or heart failure with reduced systolic function, or other similar terms meaning systolic heart failure</a:t>
            </a:r>
            <a:r>
              <a:rPr lang="en-US" dirty="0" smtClean="0"/>
              <a:t>.</a:t>
            </a:r>
          </a:p>
          <a:p>
            <a:pPr marL="0" indent="0">
              <a:buNone/>
            </a:pPr>
            <a:endParaRPr lang="en-US" dirty="0" smtClean="0"/>
          </a:p>
          <a:p>
            <a:pPr marL="0" indent="0">
              <a:buNone/>
            </a:pPr>
            <a:r>
              <a:rPr lang="en-US" dirty="0" smtClean="0"/>
              <a:t>Coding </a:t>
            </a:r>
            <a:r>
              <a:rPr lang="en-US" dirty="0"/>
              <a:t>Clinic, ICD-10, 1</a:t>
            </a:r>
            <a:r>
              <a:rPr lang="en-US" baseline="30000" dirty="0"/>
              <a:t>st</a:t>
            </a:r>
            <a:r>
              <a:rPr lang="en-US" dirty="0"/>
              <a:t> Q, </a:t>
            </a:r>
            <a:r>
              <a:rPr lang="en-US" dirty="0" smtClean="0"/>
              <a:t>2016, </a:t>
            </a:r>
            <a:r>
              <a:rPr lang="en-US" dirty="0"/>
              <a:t>page </a:t>
            </a:r>
            <a:r>
              <a:rPr lang="en-US" dirty="0" smtClean="0"/>
              <a:t>25</a:t>
            </a:r>
            <a:endParaRPr lang="en-US" dirty="0"/>
          </a:p>
        </p:txBody>
      </p:sp>
    </p:spTree>
    <p:extLst>
      <p:ext uri="{BB962C8B-B14F-4D97-AF65-F5344CB8AC3E}">
        <p14:creationId xmlns:p14="http://schemas.microsoft.com/office/powerpoint/2010/main" val="2259916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Heart Failure w/Preserved EF (</a:t>
            </a:r>
            <a:r>
              <a:rPr lang="en-US" dirty="0" err="1"/>
              <a:t>HFpEF</a:t>
            </a:r>
            <a:r>
              <a:rPr lang="en-US" dirty="0"/>
              <a:t>)</a:t>
            </a:r>
            <a:br>
              <a:rPr lang="en-US" dirty="0"/>
            </a:br>
            <a:r>
              <a:rPr lang="en-US" dirty="0"/>
              <a:t>Heart Failure w/Reduced EF (</a:t>
            </a:r>
            <a:r>
              <a:rPr lang="en-US" dirty="0" err="1"/>
              <a:t>HFrEF</a:t>
            </a:r>
            <a:r>
              <a:rPr lang="en-US" dirty="0"/>
              <a:t>)</a:t>
            </a:r>
          </a:p>
        </p:txBody>
      </p:sp>
      <p:sp>
        <p:nvSpPr>
          <p:cNvPr id="3" name="Content Placeholder 2"/>
          <p:cNvSpPr>
            <a:spLocks noGrp="1"/>
          </p:cNvSpPr>
          <p:nvPr>
            <p:ph idx="1"/>
          </p:nvPr>
        </p:nvSpPr>
        <p:spPr/>
        <p:txBody>
          <a:bodyPr>
            <a:normAutofit fontScale="92500" lnSpcReduction="10000"/>
          </a:bodyPr>
          <a:lstStyle/>
          <a:p>
            <a:r>
              <a:rPr lang="en-US" dirty="0" smtClean="0"/>
              <a:t>These </a:t>
            </a:r>
            <a:r>
              <a:rPr lang="en-US" dirty="0"/>
              <a:t>terms </a:t>
            </a:r>
            <a:r>
              <a:rPr lang="en-US" dirty="0" err="1"/>
              <a:t>HFpEF</a:t>
            </a:r>
            <a:r>
              <a:rPr lang="en-US" dirty="0"/>
              <a:t> and </a:t>
            </a:r>
            <a:r>
              <a:rPr lang="en-US" dirty="0" err="1"/>
              <a:t>HFrEF</a:t>
            </a:r>
            <a:r>
              <a:rPr lang="en-US" dirty="0"/>
              <a:t> are more contemporary terms that are being more frequently used, and can be further described as acute or chronic. </a:t>
            </a:r>
            <a:endParaRPr lang="en-US" dirty="0" smtClean="0"/>
          </a:p>
          <a:p>
            <a:r>
              <a:rPr lang="en-US" b="1" dirty="0" smtClean="0">
                <a:solidFill>
                  <a:srgbClr val="FF0000"/>
                </a:solidFill>
              </a:rPr>
              <a:t>Therefore</a:t>
            </a:r>
            <a:r>
              <a:rPr lang="en-US" b="1" dirty="0">
                <a:solidFill>
                  <a:srgbClr val="FF0000"/>
                </a:solidFill>
              </a:rPr>
              <a:t>, when the provider has documented </a:t>
            </a:r>
            <a:r>
              <a:rPr lang="en-US" b="1" dirty="0" err="1">
                <a:solidFill>
                  <a:srgbClr val="FF0000"/>
                </a:solidFill>
              </a:rPr>
              <a:t>HFpEF</a:t>
            </a:r>
            <a:r>
              <a:rPr lang="en-US" b="1" dirty="0">
                <a:solidFill>
                  <a:srgbClr val="FF0000"/>
                </a:solidFill>
              </a:rPr>
              <a:t>, </a:t>
            </a:r>
            <a:r>
              <a:rPr lang="en-US" b="1" dirty="0" err="1">
                <a:solidFill>
                  <a:srgbClr val="FF0000"/>
                </a:solidFill>
              </a:rPr>
              <a:t>HFrEF</a:t>
            </a:r>
            <a:r>
              <a:rPr lang="en-US" b="1" dirty="0">
                <a:solidFill>
                  <a:srgbClr val="FF0000"/>
                </a:solidFill>
              </a:rPr>
              <a:t>, or other similar terms noted above, the coder may interpret these as “diastolic heart failure” or “systolic heart failure,” respectively, or a combination of both if indicated, and assign the appropriate ICD-10-CM codes. </a:t>
            </a:r>
            <a:endParaRPr lang="en-US" dirty="0" smtClean="0"/>
          </a:p>
          <a:p>
            <a:pPr marL="0" indent="0">
              <a:buNone/>
            </a:pPr>
            <a:r>
              <a:rPr lang="en-US" dirty="0" smtClean="0"/>
              <a:t>Coding </a:t>
            </a:r>
            <a:r>
              <a:rPr lang="en-US" dirty="0"/>
              <a:t>Clinic, ICD-10, 1</a:t>
            </a:r>
            <a:r>
              <a:rPr lang="en-US" baseline="30000" dirty="0"/>
              <a:t>st</a:t>
            </a:r>
            <a:r>
              <a:rPr lang="en-US" dirty="0"/>
              <a:t> Q, 2016, page </a:t>
            </a:r>
            <a:r>
              <a:rPr lang="en-US" dirty="0" smtClean="0"/>
              <a:t>25</a:t>
            </a:r>
          </a:p>
          <a:p>
            <a:pPr marL="0" indent="0">
              <a:buNone/>
            </a:pPr>
            <a:endParaRPr lang="en-US" sz="600" dirty="0"/>
          </a:p>
          <a:p>
            <a:pPr marL="0" indent="0">
              <a:buNone/>
            </a:pPr>
            <a:r>
              <a:rPr lang="en-US" dirty="0" smtClean="0"/>
              <a:t>Kennedy note:  The provider must still state “acute”, “decompensated”, or “acute on chronic” for a coder to use the higher weighted codes</a:t>
            </a:r>
            <a:endParaRPr lang="en-US" dirty="0"/>
          </a:p>
        </p:txBody>
      </p:sp>
    </p:spTree>
    <p:extLst>
      <p:ext uri="{BB962C8B-B14F-4D97-AF65-F5344CB8AC3E}">
        <p14:creationId xmlns:p14="http://schemas.microsoft.com/office/powerpoint/2010/main" val="3941043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The AHA Central Office</a:t>
            </a:r>
            <a:br>
              <a:rPr lang="en-US" dirty="0" smtClean="0"/>
            </a:br>
            <a:r>
              <a:rPr lang="en-US" i="1" dirty="0" smtClean="0"/>
              <a:t>Coding Clinic for ICD-10-CM/PCS</a:t>
            </a:r>
            <a:endParaRPr lang="en-US" i="1" dirty="0"/>
          </a:p>
        </p:txBody>
      </p:sp>
      <p:sp>
        <p:nvSpPr>
          <p:cNvPr id="6" name="Content Placeholder 5"/>
          <p:cNvSpPr>
            <a:spLocks noGrp="1"/>
          </p:cNvSpPr>
          <p:nvPr>
            <p:ph idx="1"/>
          </p:nvPr>
        </p:nvSpPr>
        <p:spPr>
          <a:xfrm>
            <a:off x="514349" y="1600198"/>
            <a:ext cx="5509261" cy="4663441"/>
          </a:xfrm>
        </p:spPr>
        <p:txBody>
          <a:bodyPr>
            <a:normAutofit lnSpcReduction="10000"/>
          </a:bodyPr>
          <a:lstStyle/>
          <a:p>
            <a:r>
              <a:rPr lang="en-US" sz="2400" dirty="0" smtClean="0">
                <a:latin typeface="Arial" pitchFamily="34" charset="0"/>
                <a:cs typeface="Arial" pitchFamily="34" charset="0"/>
              </a:rPr>
              <a:t>Publishes </a:t>
            </a:r>
            <a:r>
              <a:rPr lang="en-US" sz="2400" i="1" dirty="0" smtClean="0">
                <a:latin typeface="Arial" pitchFamily="34" charset="0"/>
                <a:cs typeface="Arial" pitchFamily="34" charset="0"/>
              </a:rPr>
              <a:t>Coding Clinic for ICD-10-CM and ICD-10-PCS</a:t>
            </a:r>
          </a:p>
          <a:p>
            <a:r>
              <a:rPr lang="en-US" sz="2400" dirty="0" smtClean="0">
                <a:latin typeface="Arial" pitchFamily="34" charset="0"/>
                <a:cs typeface="Arial" pitchFamily="34" charset="0"/>
              </a:rPr>
              <a:t>Deemed as official advice by </a:t>
            </a:r>
            <a:r>
              <a:rPr lang="en-US" sz="2400" dirty="0">
                <a:latin typeface="Arial" pitchFamily="34" charset="0"/>
                <a:cs typeface="Arial" pitchFamily="34" charset="0"/>
              </a:rPr>
              <a:t>the </a:t>
            </a:r>
            <a:r>
              <a:rPr lang="en-US" sz="2400" dirty="0" smtClean="0">
                <a:latin typeface="Arial" pitchFamily="34" charset="0"/>
                <a:cs typeface="Arial" pitchFamily="34" charset="0"/>
              </a:rPr>
              <a:t>ICD-10-CM/PCS Cooperating Parties</a:t>
            </a:r>
          </a:p>
          <a:p>
            <a:pPr lvl="1"/>
            <a:r>
              <a:rPr lang="en-US" sz="2000" dirty="0" smtClean="0">
                <a:latin typeface="Arial" pitchFamily="34" charset="0"/>
                <a:cs typeface="Arial" pitchFamily="34" charset="0"/>
              </a:rPr>
              <a:t>Other publications, written by the Central Office or other members of the Cooperating Parties, are not official </a:t>
            </a:r>
          </a:p>
          <a:p>
            <a:r>
              <a:rPr lang="en-US" sz="2400" dirty="0" smtClean="0">
                <a:solidFill>
                  <a:srgbClr val="FF0000"/>
                </a:solidFill>
                <a:latin typeface="Arial" panose="020B0604020202020204" pitchFamily="34" charset="0"/>
                <a:cs typeface="Arial" panose="020B0604020202020204" pitchFamily="34" charset="0"/>
              </a:rPr>
              <a:t>Changes </a:t>
            </a:r>
            <a:r>
              <a:rPr lang="en-US" sz="2400" dirty="0">
                <a:solidFill>
                  <a:srgbClr val="FF0000"/>
                </a:solidFill>
                <a:latin typeface="Arial" panose="020B0604020202020204" pitchFamily="34" charset="0"/>
                <a:cs typeface="Arial" panose="020B0604020202020204" pitchFamily="34" charset="0"/>
              </a:rPr>
              <a:t>in the ICD-9-CM </a:t>
            </a:r>
            <a:r>
              <a:rPr lang="en-US" sz="2400" dirty="0" smtClean="0">
                <a:solidFill>
                  <a:srgbClr val="FF0000"/>
                </a:solidFill>
                <a:latin typeface="Arial" panose="020B0604020202020204" pitchFamily="34" charset="0"/>
                <a:cs typeface="Arial" panose="020B0604020202020204" pitchFamily="34" charset="0"/>
              </a:rPr>
              <a:t>(now ICD-10-CM/PCS) classification </a:t>
            </a:r>
            <a:r>
              <a:rPr lang="en-US" sz="2400" dirty="0">
                <a:solidFill>
                  <a:srgbClr val="FF0000"/>
                </a:solidFill>
                <a:latin typeface="Arial" panose="020B0604020202020204" pitchFamily="34" charset="0"/>
                <a:cs typeface="Arial" panose="020B0604020202020204" pitchFamily="34" charset="0"/>
              </a:rPr>
              <a:t>supersede previously published </a:t>
            </a:r>
            <a:r>
              <a:rPr lang="en-US" sz="2400" i="1" dirty="0">
                <a:solidFill>
                  <a:srgbClr val="FF0000"/>
                </a:solidFill>
                <a:latin typeface="Arial" panose="020B0604020202020204" pitchFamily="34" charset="0"/>
                <a:cs typeface="Arial" panose="020B0604020202020204" pitchFamily="34" charset="0"/>
              </a:rPr>
              <a:t>Coding Clinic </a:t>
            </a:r>
            <a:r>
              <a:rPr lang="en-US" sz="2400" i="1" dirty="0" smtClean="0">
                <a:solidFill>
                  <a:srgbClr val="FF0000"/>
                </a:solidFill>
                <a:latin typeface="Arial" panose="020B0604020202020204" pitchFamily="34" charset="0"/>
                <a:cs typeface="Arial" panose="020B0604020202020204" pitchFamily="34" charset="0"/>
              </a:rPr>
              <a:t>advice</a:t>
            </a:r>
          </a:p>
          <a:p>
            <a:pPr lvl="1"/>
            <a:r>
              <a:rPr lang="en-US" sz="2000" i="1" dirty="0" smtClean="0">
                <a:latin typeface="Arial" panose="020B0604020202020204" pitchFamily="34" charset="0"/>
                <a:cs typeface="Arial" panose="020B0604020202020204" pitchFamily="34" charset="0"/>
              </a:rPr>
              <a:t>Coding </a:t>
            </a:r>
            <a:r>
              <a:rPr lang="en-US" sz="2000" i="1" dirty="0">
                <a:latin typeface="Arial" panose="020B0604020202020204" pitchFamily="34" charset="0"/>
                <a:cs typeface="Arial" panose="020B0604020202020204" pitchFamily="34" charset="0"/>
              </a:rPr>
              <a:t>Clinic (CC), 1st </a:t>
            </a:r>
            <a:r>
              <a:rPr lang="en-US" sz="2000" i="1" dirty="0" smtClean="0">
                <a:latin typeface="Arial" panose="020B0604020202020204" pitchFamily="34" charset="0"/>
                <a:cs typeface="Arial" panose="020B0604020202020204" pitchFamily="34" charset="0"/>
              </a:rPr>
              <a:t>Q, </a:t>
            </a:r>
            <a:r>
              <a:rPr lang="en-US" sz="2000" i="1" dirty="0">
                <a:latin typeface="Arial" panose="020B0604020202020204" pitchFamily="34" charset="0"/>
                <a:cs typeface="Arial" panose="020B0604020202020204" pitchFamily="34" charset="0"/>
              </a:rPr>
              <a:t>2011, p. </a:t>
            </a:r>
            <a:r>
              <a:rPr lang="en-US" sz="2000" i="1" dirty="0" smtClean="0">
                <a:latin typeface="Arial" panose="020B0604020202020204" pitchFamily="34" charset="0"/>
                <a:cs typeface="Arial" panose="020B0604020202020204" pitchFamily="34" charset="0"/>
              </a:rPr>
              <a:t>19</a:t>
            </a:r>
            <a:endParaRPr lang="en-US" sz="2000"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935500" y="1349759"/>
            <a:ext cx="3208500" cy="5164321"/>
          </a:xfrm>
          <a:prstGeom prst="rect">
            <a:avLst/>
          </a:prstGeom>
        </p:spPr>
      </p:pic>
    </p:spTree>
    <p:extLst>
      <p:ext uri="{BB962C8B-B14F-4D97-AF65-F5344CB8AC3E}">
        <p14:creationId xmlns:p14="http://schemas.microsoft.com/office/powerpoint/2010/main" val="13998258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Adverse Effects of Coumadin</a:t>
            </a:r>
            <a:endParaRPr lang="en-US" dirty="0"/>
          </a:p>
        </p:txBody>
      </p:sp>
    </p:spTree>
    <p:extLst>
      <p:ext uri="{BB962C8B-B14F-4D97-AF65-F5344CB8AC3E}">
        <p14:creationId xmlns:p14="http://schemas.microsoft.com/office/powerpoint/2010/main" val="10018391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Coumadin Coagulopathy – ICD-9-CM</a:t>
            </a:r>
            <a:br>
              <a:rPr lang="en-US" dirty="0" smtClean="0"/>
            </a:br>
            <a:r>
              <a:rPr lang="en-US" dirty="0" smtClean="0"/>
              <a:t>Not Allowed</a:t>
            </a:r>
            <a:endParaRPr lang="en-US" b="0" dirty="0"/>
          </a:p>
        </p:txBody>
      </p:sp>
      <p:sp>
        <p:nvSpPr>
          <p:cNvPr id="3" name="Content Placeholder 2"/>
          <p:cNvSpPr>
            <a:spLocks noGrp="1"/>
          </p:cNvSpPr>
          <p:nvPr>
            <p:ph idx="1"/>
          </p:nvPr>
        </p:nvSpPr>
        <p:spPr/>
        <p:txBody>
          <a:bodyPr>
            <a:normAutofit fontScale="92500" lnSpcReduction="10000"/>
          </a:bodyPr>
          <a:lstStyle/>
          <a:p>
            <a:r>
              <a:rPr lang="en-US" b="1" dirty="0" smtClean="0"/>
              <a:t>Question:</a:t>
            </a:r>
            <a:r>
              <a:rPr lang="en-US" dirty="0" smtClean="0"/>
              <a:t>  A patient </a:t>
            </a:r>
            <a:r>
              <a:rPr lang="en-US" dirty="0"/>
              <a:t>is admitted with hemoptysis and blood in stool. The physician states that the hemoptysis and blood in stool were due to coagulopathy related to the patient's recent usage of Coumadin. What is the appropriate diagnosis code assignment(s) for this case?</a:t>
            </a:r>
          </a:p>
          <a:p>
            <a:r>
              <a:rPr lang="en-US" b="1" dirty="0" smtClean="0"/>
              <a:t>Answer:</a:t>
            </a:r>
            <a:r>
              <a:rPr lang="en-US" dirty="0"/>
              <a:t> </a:t>
            </a:r>
            <a:r>
              <a:rPr lang="en-US" dirty="0" smtClean="0"/>
              <a:t> Assign </a:t>
            </a:r>
            <a:r>
              <a:rPr lang="en-US" dirty="0"/>
              <a:t>code 786.3, Hemoptysis, or code 578.1, Blood in stool, as the principal diagnosis. Assign code E934.2, Drugs, </a:t>
            </a:r>
            <a:r>
              <a:rPr lang="en-US" dirty="0" err="1"/>
              <a:t>medicinals</a:t>
            </a:r>
            <a:r>
              <a:rPr lang="en-US" dirty="0"/>
              <a:t>, and biological substances causing adverse effects in therapeutic use, Anticoagulants, to describe the external cause.</a:t>
            </a:r>
          </a:p>
          <a:p>
            <a:r>
              <a:rPr lang="en-US" b="1" dirty="0">
                <a:solidFill>
                  <a:srgbClr val="FF0000"/>
                </a:solidFill>
              </a:rPr>
              <a:t>A code from category 286, Coagulation defects, is not appropriate for patients on anticoagulant therapy.</a:t>
            </a:r>
          </a:p>
          <a:p>
            <a:endParaRPr lang="en-US" dirty="0"/>
          </a:p>
        </p:txBody>
      </p:sp>
      <p:sp>
        <p:nvSpPr>
          <p:cNvPr id="4" name="Rectangle 3"/>
          <p:cNvSpPr/>
          <p:nvPr/>
        </p:nvSpPr>
        <p:spPr>
          <a:xfrm>
            <a:off x="596349" y="6140834"/>
            <a:ext cx="4344394" cy="369332"/>
          </a:xfrm>
          <a:prstGeom prst="rect">
            <a:avLst/>
          </a:prstGeom>
        </p:spPr>
        <p:txBody>
          <a:bodyPr wrap="none">
            <a:spAutoFit/>
          </a:bodyPr>
          <a:lstStyle/>
          <a:p>
            <a:r>
              <a:rPr lang="en-US" dirty="0"/>
              <a:t>Coding Clinic, Second Quarter 2006 Page: 17</a:t>
            </a:r>
          </a:p>
        </p:txBody>
      </p:sp>
    </p:spTree>
    <p:extLst>
      <p:ext uri="{BB962C8B-B14F-4D97-AF65-F5344CB8AC3E}">
        <p14:creationId xmlns:p14="http://schemas.microsoft.com/office/powerpoint/2010/main" val="14043472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Coumadin Coagulopathy – ICD-9-CM</a:t>
            </a:r>
            <a:br>
              <a:rPr lang="en-US" dirty="0"/>
            </a:br>
            <a:r>
              <a:rPr lang="en-US" dirty="0"/>
              <a:t>Not Allowed</a:t>
            </a:r>
          </a:p>
        </p:txBody>
      </p:sp>
      <p:sp>
        <p:nvSpPr>
          <p:cNvPr id="3" name="Content Placeholder 2"/>
          <p:cNvSpPr>
            <a:spLocks noGrp="1"/>
          </p:cNvSpPr>
          <p:nvPr>
            <p:ph idx="1"/>
          </p:nvPr>
        </p:nvSpPr>
        <p:spPr/>
        <p:txBody>
          <a:bodyPr>
            <a:normAutofit fontScale="70000" lnSpcReduction="20000"/>
          </a:bodyPr>
          <a:lstStyle/>
          <a:p>
            <a:r>
              <a:rPr lang="en-US" b="1" dirty="0" smtClean="0"/>
              <a:t>Question:</a:t>
            </a:r>
            <a:r>
              <a:rPr lang="en-US" dirty="0" smtClean="0"/>
              <a:t>  An 89 yo </a:t>
            </a:r>
            <a:r>
              <a:rPr lang="en-US" dirty="0"/>
              <a:t>male with a history of </a:t>
            </a:r>
            <a:r>
              <a:rPr lang="en-US" dirty="0" smtClean="0"/>
              <a:t>CHF </a:t>
            </a:r>
            <a:r>
              <a:rPr lang="en-US" dirty="0"/>
              <a:t>and atrial fibrillation on Coumadin therapy was admitted for treatment of severe epistaxis. The </a:t>
            </a:r>
            <a:r>
              <a:rPr lang="en-US" dirty="0" smtClean="0"/>
              <a:t>physician documented</a:t>
            </a:r>
            <a:r>
              <a:rPr lang="en-US" dirty="0"/>
              <a:t>, "Epistaxis secondary to Coumadin therapy." Would a code from category 286, Coagulation defects, be appropriate? If not, how should this be coded?</a:t>
            </a:r>
          </a:p>
          <a:p>
            <a:r>
              <a:rPr lang="en-US" b="1" dirty="0" smtClean="0"/>
              <a:t>Answer:</a:t>
            </a:r>
            <a:r>
              <a:rPr lang="en-US" dirty="0" smtClean="0"/>
              <a:t>  Assign </a:t>
            </a:r>
            <a:r>
              <a:rPr lang="en-US" dirty="0"/>
              <a:t>code 784.7, Epistaxis, as the principal diagnosis with code E934.2, Drugs, medicinal and biological substances causing adverse effects in therapeutic use, Agents primarily affecting blood constituents, Anticoagulants, to identify the external cause of the nasal bleeding. C</a:t>
            </a:r>
            <a:r>
              <a:rPr lang="en-US" dirty="0" smtClean="0"/>
              <a:t>ode </a:t>
            </a:r>
            <a:r>
              <a:rPr lang="en-US" dirty="0"/>
              <a:t>V58.61, Long-term (current) use of anticoagulants, should be assigned as additional diagnoses.</a:t>
            </a:r>
          </a:p>
          <a:p>
            <a:r>
              <a:rPr lang="en-US" dirty="0"/>
              <a:t>An increased risk for bleeding is a side effect associated with anticoagulant therapy. Coagulation deficiency (prolonged prothrombin time) is also an expected outcome of anticoagulant therapy. </a:t>
            </a:r>
            <a:r>
              <a:rPr lang="en-US" dirty="0" smtClean="0"/>
              <a:t> </a:t>
            </a:r>
          </a:p>
          <a:p>
            <a:pPr lvl="1"/>
            <a:r>
              <a:rPr lang="en-US" b="1" dirty="0" smtClean="0">
                <a:solidFill>
                  <a:srgbClr val="FF0000"/>
                </a:solidFill>
              </a:rPr>
              <a:t>It should be noted that a code from the 286 series would not be used to identify patients on anticoagulant therapy. </a:t>
            </a:r>
          </a:p>
          <a:p>
            <a:pPr lvl="1"/>
            <a:r>
              <a:rPr lang="en-US" b="1" dirty="0" smtClean="0">
                <a:solidFill>
                  <a:srgbClr val="FF0000"/>
                </a:solidFill>
              </a:rPr>
              <a:t>Therefore</a:t>
            </a:r>
            <a:r>
              <a:rPr lang="en-US" b="1" dirty="0">
                <a:solidFill>
                  <a:srgbClr val="FF0000"/>
                </a:solidFill>
              </a:rPr>
              <a:t>, code 286.5, Hemorrhagic disorder due to circulating </a:t>
            </a:r>
            <a:r>
              <a:rPr lang="en-US" b="1" dirty="0" smtClean="0">
                <a:solidFill>
                  <a:srgbClr val="FF0000"/>
                </a:solidFill>
              </a:rPr>
              <a:t>anticoagulants</a:t>
            </a:r>
            <a:r>
              <a:rPr lang="en-US" b="1" dirty="0">
                <a:solidFill>
                  <a:srgbClr val="FF0000"/>
                </a:solidFill>
              </a:rPr>
              <a:t>, is an inappropriate code assignment for patients on Coumadin therapy. </a:t>
            </a:r>
          </a:p>
        </p:txBody>
      </p:sp>
      <p:sp>
        <p:nvSpPr>
          <p:cNvPr id="4" name="Rectangle 3"/>
          <p:cNvSpPr/>
          <p:nvPr/>
        </p:nvSpPr>
        <p:spPr>
          <a:xfrm>
            <a:off x="754535" y="6175558"/>
            <a:ext cx="4030591" cy="369332"/>
          </a:xfrm>
          <a:prstGeom prst="rect">
            <a:avLst/>
          </a:prstGeom>
        </p:spPr>
        <p:txBody>
          <a:bodyPr wrap="none">
            <a:spAutoFit/>
          </a:bodyPr>
          <a:lstStyle/>
          <a:p>
            <a:r>
              <a:rPr lang="en-US" dirty="0"/>
              <a:t>Coding Clinic, Third Quarter 2004 Page: 7</a:t>
            </a:r>
          </a:p>
        </p:txBody>
      </p:sp>
    </p:spTree>
    <p:extLst>
      <p:ext uri="{BB962C8B-B14F-4D97-AF65-F5344CB8AC3E}">
        <p14:creationId xmlns:p14="http://schemas.microsoft.com/office/powerpoint/2010/main" val="6359596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Bleeding due to Coumadin Therapy</a:t>
            </a:r>
            <a:r>
              <a:rPr lang="en-US" dirty="0"/>
              <a:t/>
            </a:r>
            <a:br>
              <a:rPr lang="en-US" dirty="0"/>
            </a:br>
            <a:r>
              <a:rPr lang="en-US" dirty="0" smtClean="0"/>
              <a:t>“Drug-induced Hemorrhage Disorder”</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Question: </a:t>
            </a:r>
            <a:r>
              <a:rPr lang="en-US" dirty="0"/>
              <a:t> </a:t>
            </a:r>
            <a:r>
              <a:rPr lang="en-US" dirty="0" smtClean="0"/>
              <a:t>What </a:t>
            </a:r>
            <a:r>
              <a:rPr lang="en-US" dirty="0"/>
              <a:t>is the code assignment for duodenal ulcer with hemorrhage due to Coumadin therapy, initial encounter? </a:t>
            </a:r>
            <a:endParaRPr lang="en-US" dirty="0" smtClean="0"/>
          </a:p>
          <a:p>
            <a:pPr lvl="1"/>
            <a:r>
              <a:rPr lang="en-US" dirty="0" smtClean="0"/>
              <a:t>Is </a:t>
            </a:r>
            <a:r>
              <a:rPr lang="en-US" dirty="0"/>
              <a:t>D68.32, Hemorrhagic disorder due to extrinsic circulating anticoagulant, assigned for bleeding that is due to anticoagulation therapy? </a:t>
            </a:r>
          </a:p>
          <a:p>
            <a:r>
              <a:rPr lang="en-US" b="1" dirty="0"/>
              <a:t>Answer: </a:t>
            </a:r>
            <a:r>
              <a:rPr lang="en-US" dirty="0"/>
              <a:t> </a:t>
            </a:r>
            <a:r>
              <a:rPr lang="en-US" dirty="0" smtClean="0"/>
              <a:t>Assign </a:t>
            </a:r>
            <a:r>
              <a:rPr lang="en-US" dirty="0"/>
              <a:t>codes K26.4, Chronic or unspecified duodenal ulcer with hemorrhage, </a:t>
            </a:r>
            <a:r>
              <a:rPr lang="en-US" b="1" dirty="0">
                <a:solidFill>
                  <a:srgbClr val="FF0000"/>
                </a:solidFill>
              </a:rPr>
              <a:t>D68.32, Hemorrhagic disorder due to extrinsic circulating anticoagulant, and T45.515-, Adverse effect of anticoagulants. </a:t>
            </a:r>
            <a:endParaRPr lang="en-US" b="1" dirty="0" smtClean="0">
              <a:solidFill>
                <a:srgbClr val="FF0000"/>
              </a:solidFill>
            </a:endParaRPr>
          </a:p>
          <a:p>
            <a:pPr lvl="1"/>
            <a:r>
              <a:rPr lang="en-US" dirty="0" smtClean="0"/>
              <a:t>Depending </a:t>
            </a:r>
            <a:r>
              <a:rPr lang="en-US" dirty="0"/>
              <a:t>on the circumstances of the admission, it may be appropriate to sequence either K26.4 or D68.32 as the principal or first listed diagnosis. </a:t>
            </a:r>
          </a:p>
        </p:txBody>
      </p:sp>
      <p:sp>
        <p:nvSpPr>
          <p:cNvPr id="4" name="Rectangle 3"/>
          <p:cNvSpPr/>
          <p:nvPr/>
        </p:nvSpPr>
        <p:spPr>
          <a:xfrm>
            <a:off x="596348" y="6163984"/>
            <a:ext cx="4060855" cy="369332"/>
          </a:xfrm>
          <a:prstGeom prst="rect">
            <a:avLst/>
          </a:prstGeom>
        </p:spPr>
        <p:txBody>
          <a:bodyPr wrap="none">
            <a:spAutoFit/>
          </a:bodyPr>
          <a:lstStyle/>
          <a:p>
            <a:r>
              <a:rPr lang="en-US" dirty="0"/>
              <a:t>Coding Clinic, First Quarter 2016 Page: 14</a:t>
            </a:r>
          </a:p>
        </p:txBody>
      </p:sp>
    </p:spTree>
    <p:extLst>
      <p:ext uri="{BB962C8B-B14F-4D97-AF65-F5344CB8AC3E}">
        <p14:creationId xmlns:p14="http://schemas.microsoft.com/office/powerpoint/2010/main" val="2512875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 For This Advice</a:t>
            </a:r>
            <a:br>
              <a:rPr lang="en-US" dirty="0" smtClean="0"/>
            </a:br>
            <a:r>
              <a:rPr lang="en-US" dirty="0" smtClean="0"/>
              <a:t>ICD-10-CM Table of Diseases</a:t>
            </a:r>
            <a:endParaRPr lang="en-US" dirty="0"/>
          </a:p>
        </p:txBody>
      </p:sp>
      <p:sp>
        <p:nvSpPr>
          <p:cNvPr id="3" name="Content Placeholder 2"/>
          <p:cNvSpPr>
            <a:spLocks noGrp="1"/>
          </p:cNvSpPr>
          <p:nvPr>
            <p:ph idx="1"/>
          </p:nvPr>
        </p:nvSpPr>
        <p:spPr>
          <a:xfrm>
            <a:off x="6805914" y="1561271"/>
            <a:ext cx="2167991" cy="4969680"/>
          </a:xfrm>
        </p:spPr>
        <p:txBody>
          <a:bodyPr>
            <a:normAutofit fontScale="92500" lnSpcReduction="20000"/>
          </a:bodyPr>
          <a:lstStyle/>
          <a:p>
            <a:pPr marL="0" indent="0">
              <a:buNone/>
            </a:pPr>
            <a:r>
              <a:rPr lang="en-US" dirty="0" smtClean="0"/>
              <a:t>Notice that drug-induced hemorrhagic disorder is part of D68.32</a:t>
            </a:r>
          </a:p>
          <a:p>
            <a:pPr marL="0" indent="0">
              <a:buNone/>
            </a:pPr>
            <a:r>
              <a:rPr lang="en-US" dirty="0" smtClean="0"/>
              <a:t>As such, warfarin-induced hemorrhagic disorder is part of ICD-10-CM whereas it was not in ICD-9-CM</a:t>
            </a:r>
            <a:endParaRPr lang="en-US" dirty="0"/>
          </a:p>
        </p:txBody>
      </p:sp>
      <p:pic>
        <p:nvPicPr>
          <p:cNvPr id="4" name="Picture 3"/>
          <p:cNvPicPr>
            <a:picLocks noChangeAspect="1"/>
          </p:cNvPicPr>
          <p:nvPr/>
        </p:nvPicPr>
        <p:blipFill>
          <a:blip r:embed="rId2"/>
          <a:stretch>
            <a:fillRect/>
          </a:stretch>
        </p:blipFill>
        <p:spPr>
          <a:xfrm>
            <a:off x="596349" y="1561271"/>
            <a:ext cx="6209565" cy="4993657"/>
          </a:xfrm>
          <a:prstGeom prst="rect">
            <a:avLst/>
          </a:prstGeom>
        </p:spPr>
      </p:pic>
      <p:sp>
        <p:nvSpPr>
          <p:cNvPr id="5" name="Rectangle 4"/>
          <p:cNvSpPr/>
          <p:nvPr/>
        </p:nvSpPr>
        <p:spPr>
          <a:xfrm>
            <a:off x="959469" y="5613721"/>
            <a:ext cx="5244561" cy="917229"/>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8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Bleeding due to Coumadin Therapy</a:t>
            </a:r>
            <a:br>
              <a:rPr lang="en-US" dirty="0"/>
            </a:br>
            <a:r>
              <a:rPr lang="en-US" dirty="0"/>
              <a:t>“Drug-induced Hemorrhage </a:t>
            </a:r>
            <a:r>
              <a:rPr lang="en-US" dirty="0" smtClean="0"/>
              <a:t>Disorder”</a:t>
            </a:r>
            <a:endParaRPr lang="en-US" dirty="0"/>
          </a:p>
        </p:txBody>
      </p:sp>
      <p:sp>
        <p:nvSpPr>
          <p:cNvPr id="3" name="Content Placeholder 2"/>
          <p:cNvSpPr>
            <a:spLocks noGrp="1"/>
          </p:cNvSpPr>
          <p:nvPr>
            <p:ph idx="1"/>
          </p:nvPr>
        </p:nvSpPr>
        <p:spPr>
          <a:xfrm>
            <a:off x="596348" y="1561271"/>
            <a:ext cx="8377557" cy="4642759"/>
          </a:xfrm>
        </p:spPr>
        <p:txBody>
          <a:bodyPr>
            <a:normAutofit fontScale="92500"/>
          </a:bodyPr>
          <a:lstStyle/>
          <a:p>
            <a:r>
              <a:rPr lang="en-US" b="1" dirty="0"/>
              <a:t>Question: </a:t>
            </a:r>
            <a:r>
              <a:rPr lang="en-US" dirty="0"/>
              <a:t> </a:t>
            </a:r>
            <a:r>
              <a:rPr lang="en-US" dirty="0" smtClean="0"/>
              <a:t>Should </a:t>
            </a:r>
            <a:r>
              <a:rPr lang="en-US" dirty="0"/>
              <a:t>bleeding due to therapeutic anticoagulant be coded as a hemorrhagic disorder (category D68)? </a:t>
            </a:r>
          </a:p>
          <a:p>
            <a:r>
              <a:rPr lang="en-US" b="1" dirty="0"/>
              <a:t>Answer: </a:t>
            </a:r>
            <a:r>
              <a:rPr lang="en-US" dirty="0"/>
              <a:t> </a:t>
            </a:r>
            <a:r>
              <a:rPr lang="en-US" b="1" dirty="0" smtClean="0">
                <a:solidFill>
                  <a:srgbClr val="FF0000"/>
                </a:solidFill>
              </a:rPr>
              <a:t>For </a:t>
            </a:r>
            <a:r>
              <a:rPr lang="en-US" b="1" dirty="0">
                <a:solidFill>
                  <a:srgbClr val="FF0000"/>
                </a:solidFill>
              </a:rPr>
              <a:t>the most part, </a:t>
            </a:r>
            <a:r>
              <a:rPr lang="en-US" dirty="0"/>
              <a:t>“hemorrhagic disorder” or “coagulation defects” must be specifically diagnosed and documented by the provider, in order to assign codes at category D68, Other coagulation defects. </a:t>
            </a:r>
            <a:endParaRPr lang="en-US" dirty="0" smtClean="0"/>
          </a:p>
          <a:p>
            <a:pPr lvl="1"/>
            <a:r>
              <a:rPr lang="en-US" b="1" dirty="0" smtClean="0">
                <a:solidFill>
                  <a:srgbClr val="FF0000"/>
                </a:solidFill>
              </a:rPr>
              <a:t>However</a:t>
            </a:r>
            <a:r>
              <a:rPr lang="en-US" b="1" dirty="0">
                <a:solidFill>
                  <a:srgbClr val="FF0000"/>
                </a:solidFill>
              </a:rPr>
              <a:t>, </a:t>
            </a:r>
            <a:r>
              <a:rPr lang="en-US" dirty="0"/>
              <a:t>for </a:t>
            </a:r>
            <a:r>
              <a:rPr lang="en-US" b="1" dirty="0"/>
              <a:t>bleeding</a:t>
            </a:r>
            <a:r>
              <a:rPr lang="en-US" dirty="0"/>
              <a:t> such as hemoptysis, hematuria, hematemesis, hematochezia, etc., </a:t>
            </a:r>
            <a:r>
              <a:rPr lang="en-US" b="1" dirty="0"/>
              <a:t>that is associated with a drug</a:t>
            </a:r>
            <a:r>
              <a:rPr lang="en-US" dirty="0"/>
              <a:t>, as part of anticoagulation therapy, assign code D68.32, Hemorrhagic disorder due to extrinsic circulating anticoagulants. </a:t>
            </a:r>
          </a:p>
        </p:txBody>
      </p:sp>
      <p:sp>
        <p:nvSpPr>
          <p:cNvPr id="4" name="Rectangle 3"/>
          <p:cNvSpPr/>
          <p:nvPr/>
        </p:nvSpPr>
        <p:spPr>
          <a:xfrm>
            <a:off x="724271" y="6019364"/>
            <a:ext cx="4060855" cy="369332"/>
          </a:xfrm>
          <a:prstGeom prst="rect">
            <a:avLst/>
          </a:prstGeom>
        </p:spPr>
        <p:txBody>
          <a:bodyPr wrap="none">
            <a:spAutoFit/>
          </a:bodyPr>
          <a:lstStyle/>
          <a:p>
            <a:r>
              <a:rPr lang="en-US" dirty="0"/>
              <a:t>Coding Clinic, First Quarter 2016 Page: 14</a:t>
            </a:r>
          </a:p>
        </p:txBody>
      </p:sp>
    </p:spTree>
    <p:extLst>
      <p:ext uri="{BB962C8B-B14F-4D97-AF65-F5344CB8AC3E}">
        <p14:creationId xmlns:p14="http://schemas.microsoft.com/office/powerpoint/2010/main" val="26722845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Bleeding due to </a:t>
            </a:r>
            <a:r>
              <a:rPr lang="en-US" dirty="0" smtClean="0"/>
              <a:t>a Platelet Inhibitor</a:t>
            </a:r>
            <a:r>
              <a:rPr lang="en-US" dirty="0"/>
              <a:t/>
            </a:r>
            <a:br>
              <a:rPr lang="en-US" dirty="0"/>
            </a:br>
            <a:r>
              <a:rPr lang="en-US" dirty="0"/>
              <a:t>“Drug-induced Hemorrhage Disorder”</a:t>
            </a:r>
          </a:p>
        </p:txBody>
      </p:sp>
      <p:sp>
        <p:nvSpPr>
          <p:cNvPr id="3" name="Content Placeholder 2"/>
          <p:cNvSpPr>
            <a:spLocks noGrp="1"/>
          </p:cNvSpPr>
          <p:nvPr>
            <p:ph idx="1"/>
          </p:nvPr>
        </p:nvSpPr>
        <p:spPr/>
        <p:txBody>
          <a:bodyPr>
            <a:normAutofit fontScale="77500" lnSpcReduction="20000"/>
          </a:bodyPr>
          <a:lstStyle/>
          <a:p>
            <a:r>
              <a:rPr lang="en-US" b="1" dirty="0" smtClean="0"/>
              <a:t>Question:</a:t>
            </a:r>
            <a:r>
              <a:rPr lang="en-US" dirty="0" smtClean="0"/>
              <a:t> This </a:t>
            </a:r>
            <a:r>
              <a:rPr lang="en-US" dirty="0"/>
              <a:t>patient underwent an emergency </a:t>
            </a:r>
            <a:r>
              <a:rPr lang="en-US" dirty="0" err="1"/>
              <a:t>ileocecectomy</a:t>
            </a:r>
            <a:r>
              <a:rPr lang="en-US" dirty="0"/>
              <a:t>. The patient's stay was complicated by postoperative coagulopathy and intra-abdominal hemorrhage due to </a:t>
            </a:r>
            <a:r>
              <a:rPr lang="en-US" dirty="0" err="1"/>
              <a:t>P</a:t>
            </a:r>
            <a:r>
              <a:rPr lang="en-US" dirty="0" err="1" smtClean="0"/>
              <a:t>rasugrel</a:t>
            </a:r>
            <a:r>
              <a:rPr lang="en-US" dirty="0" smtClean="0"/>
              <a:t> </a:t>
            </a:r>
            <a:r>
              <a:rPr lang="en-US" dirty="0"/>
              <a:t>and aspirin taken as prescribed prior to admission. What is the appropriate code for the acquired coagulopathy secondary to </a:t>
            </a:r>
            <a:r>
              <a:rPr lang="en-US" dirty="0" err="1"/>
              <a:t>P</a:t>
            </a:r>
            <a:r>
              <a:rPr lang="en-US" dirty="0" err="1" smtClean="0"/>
              <a:t>rasugrel</a:t>
            </a:r>
            <a:r>
              <a:rPr lang="en-US" dirty="0" smtClean="0"/>
              <a:t> </a:t>
            </a:r>
            <a:r>
              <a:rPr lang="en-US" dirty="0"/>
              <a:t>and aspirin?</a:t>
            </a:r>
          </a:p>
          <a:p>
            <a:r>
              <a:rPr lang="en-US" b="1" dirty="0"/>
              <a:t>Answer:</a:t>
            </a:r>
            <a:endParaRPr lang="en-US" dirty="0"/>
          </a:p>
          <a:p>
            <a:r>
              <a:rPr lang="en-US" dirty="0"/>
              <a:t>Assign code D68.32, Hemorrhagic disorder due to extrinsic circulating anticoagulants, along with codes T45.525A, Adverse effect of antithrombotic, Initial encounter, T39.015A, Adverse effect of aspirin, Initial encounter, and K91.840, </a:t>
            </a:r>
            <a:r>
              <a:rPr lang="en-US" dirty="0" err="1"/>
              <a:t>Postprocedural</a:t>
            </a:r>
            <a:r>
              <a:rPr lang="en-US" dirty="0"/>
              <a:t> hemorrhage and hematoma of a digestive system organ or structure following a digestive system procedure.</a:t>
            </a:r>
          </a:p>
          <a:p>
            <a:r>
              <a:rPr lang="en-US" dirty="0" err="1"/>
              <a:t>Prasugrel</a:t>
            </a:r>
            <a:r>
              <a:rPr lang="en-US" dirty="0"/>
              <a:t> (</a:t>
            </a:r>
            <a:r>
              <a:rPr lang="en-US" dirty="0" err="1"/>
              <a:t>Effient</a:t>
            </a:r>
            <a:r>
              <a:rPr lang="en-US" dirty="0"/>
              <a:t>®) is a </a:t>
            </a:r>
            <a:r>
              <a:rPr lang="en-US" b="1" dirty="0">
                <a:solidFill>
                  <a:srgbClr val="FF0000"/>
                </a:solidFill>
              </a:rPr>
              <a:t>platelet inhibitor </a:t>
            </a:r>
            <a:r>
              <a:rPr lang="en-US" dirty="0"/>
              <a:t>and works by keeping the platelets in the blood from coagulating to prevent unwanted blood clots that can occur with certain heart or blood vessel conditions</a:t>
            </a:r>
            <a:r>
              <a:rPr lang="en-US" dirty="0" smtClean="0"/>
              <a:t>.</a:t>
            </a:r>
            <a:endParaRPr lang="en-US" dirty="0"/>
          </a:p>
        </p:txBody>
      </p:sp>
    </p:spTree>
    <p:extLst>
      <p:ext uri="{BB962C8B-B14F-4D97-AF65-F5344CB8AC3E}">
        <p14:creationId xmlns:p14="http://schemas.microsoft.com/office/powerpoint/2010/main" val="2698159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6348" y="5780525"/>
            <a:ext cx="8377557" cy="750426"/>
          </a:xfrm>
        </p:spPr>
        <p:txBody>
          <a:bodyPr>
            <a:normAutofit fontScale="92500"/>
          </a:bodyPr>
          <a:lstStyle/>
          <a:p>
            <a:r>
              <a:rPr lang="en-US" dirty="0" smtClean="0"/>
              <a:t>DRGs wo a code for an extrinsic circulating anticoagulant</a:t>
            </a:r>
            <a:endParaRPr lang="en-US" dirty="0"/>
          </a:p>
        </p:txBody>
      </p:sp>
      <p:pic>
        <p:nvPicPr>
          <p:cNvPr id="4" name="Picture 3"/>
          <p:cNvPicPr>
            <a:picLocks noChangeAspect="1"/>
          </p:cNvPicPr>
          <p:nvPr/>
        </p:nvPicPr>
        <p:blipFill rotWithShape="1">
          <a:blip r:embed="rId2"/>
          <a:srcRect l="831" t="16943" r="57948" b="24878"/>
          <a:stretch/>
        </p:blipFill>
        <p:spPr>
          <a:xfrm>
            <a:off x="596348" y="274639"/>
            <a:ext cx="6935190" cy="5505886"/>
          </a:xfrm>
          <a:prstGeom prst="rect">
            <a:avLst/>
          </a:prstGeom>
        </p:spPr>
      </p:pic>
      <p:sp>
        <p:nvSpPr>
          <p:cNvPr id="5" name="Rectangle 4"/>
          <p:cNvSpPr/>
          <p:nvPr/>
        </p:nvSpPr>
        <p:spPr>
          <a:xfrm>
            <a:off x="754379" y="477241"/>
            <a:ext cx="6537671" cy="1143215"/>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6346" y="2905734"/>
            <a:ext cx="7370363" cy="1311935"/>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583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676" t="16624" r="57714" b="15775"/>
          <a:stretch/>
        </p:blipFill>
        <p:spPr>
          <a:xfrm>
            <a:off x="596348" y="274639"/>
            <a:ext cx="6846045" cy="6256312"/>
          </a:xfrm>
          <a:prstGeom prst="rect">
            <a:avLst/>
          </a:prstGeom>
        </p:spPr>
      </p:pic>
      <p:sp>
        <p:nvSpPr>
          <p:cNvPr id="5" name="Rectangle 4"/>
          <p:cNvSpPr/>
          <p:nvPr/>
        </p:nvSpPr>
        <p:spPr>
          <a:xfrm>
            <a:off x="596346" y="2871444"/>
            <a:ext cx="7370363" cy="1311935"/>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6345" y="5646420"/>
            <a:ext cx="7370363" cy="884531"/>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6349" y="523873"/>
            <a:ext cx="7370363" cy="112204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3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 t="16511" r="52953" b="22537"/>
          <a:stretch/>
        </p:blipFill>
        <p:spPr>
          <a:xfrm>
            <a:off x="596349" y="274639"/>
            <a:ext cx="7170114" cy="5225143"/>
          </a:xfrm>
          <a:prstGeom prst="rect">
            <a:avLst/>
          </a:prstGeom>
        </p:spPr>
      </p:pic>
      <p:sp>
        <p:nvSpPr>
          <p:cNvPr id="3" name="Content Placeholder 2"/>
          <p:cNvSpPr>
            <a:spLocks noGrp="1"/>
          </p:cNvSpPr>
          <p:nvPr>
            <p:ph idx="1"/>
          </p:nvPr>
        </p:nvSpPr>
        <p:spPr>
          <a:xfrm>
            <a:off x="596348" y="5602147"/>
            <a:ext cx="8377557" cy="928804"/>
          </a:xfrm>
        </p:spPr>
        <p:txBody>
          <a:bodyPr>
            <a:normAutofit fontScale="92500" lnSpcReduction="10000"/>
          </a:bodyPr>
          <a:lstStyle/>
          <a:p>
            <a:r>
              <a:rPr lang="en-US" dirty="0" smtClean="0"/>
              <a:t>D68.32 as the PDx changes the MS-DRG and APR-DRG</a:t>
            </a:r>
          </a:p>
          <a:p>
            <a:r>
              <a:rPr lang="en-US" dirty="0" smtClean="0"/>
              <a:t>Post-acute transfer policy doesn’t apply to MS-DRG 813</a:t>
            </a:r>
            <a:endParaRPr lang="en-US" dirty="0"/>
          </a:p>
        </p:txBody>
      </p:sp>
      <p:sp>
        <p:nvSpPr>
          <p:cNvPr id="5" name="Rectangle 4"/>
          <p:cNvSpPr/>
          <p:nvPr/>
        </p:nvSpPr>
        <p:spPr>
          <a:xfrm>
            <a:off x="596350" y="274639"/>
            <a:ext cx="7170114" cy="952277"/>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96350" y="1878111"/>
            <a:ext cx="7370363" cy="1420674"/>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96350" y="3740129"/>
            <a:ext cx="7370363" cy="947618"/>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3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of Coding Clinic for ICD-9-CM </a:t>
            </a:r>
            <a:br>
              <a:rPr lang="en-US" dirty="0" smtClean="0"/>
            </a:br>
            <a:r>
              <a:rPr lang="en-US" dirty="0" smtClean="0"/>
              <a:t>with ICD-10-CM/PCS</a:t>
            </a:r>
            <a:endParaRPr lang="en-US" dirty="0"/>
          </a:p>
        </p:txBody>
      </p:sp>
      <p:sp>
        <p:nvSpPr>
          <p:cNvPr id="3" name="Content Placeholder 2"/>
          <p:cNvSpPr>
            <a:spLocks noGrp="1"/>
          </p:cNvSpPr>
          <p:nvPr>
            <p:ph idx="1"/>
          </p:nvPr>
        </p:nvSpPr>
        <p:spPr>
          <a:xfrm>
            <a:off x="596348" y="1561271"/>
            <a:ext cx="8377557" cy="4668079"/>
          </a:xfrm>
        </p:spPr>
        <p:txBody>
          <a:bodyPr>
            <a:normAutofit fontScale="92500" lnSpcReduction="20000"/>
          </a:bodyPr>
          <a:lstStyle/>
          <a:p>
            <a:r>
              <a:rPr lang="en-US" dirty="0"/>
              <a:t>In general, </a:t>
            </a:r>
            <a:r>
              <a:rPr lang="en-US" u="sng" dirty="0"/>
              <a:t>clinical information and information on documentation </a:t>
            </a:r>
            <a:r>
              <a:rPr lang="en-US" dirty="0"/>
              <a:t>best practices published in </a:t>
            </a:r>
            <a:r>
              <a:rPr lang="en-US" i="1" dirty="0"/>
              <a:t>Coding Clinic</a:t>
            </a:r>
            <a:r>
              <a:rPr lang="en-US" dirty="0"/>
              <a:t> were not unique to ICD-9-CM, and </a:t>
            </a:r>
            <a:r>
              <a:rPr lang="en-US" u="sng" dirty="0"/>
              <a:t>remain applicable </a:t>
            </a:r>
            <a:r>
              <a:rPr lang="en-US" dirty="0"/>
              <a:t>for ICD-10-CM with some caveats. </a:t>
            </a:r>
            <a:endParaRPr lang="en-US" dirty="0" smtClean="0"/>
          </a:p>
          <a:p>
            <a:pPr lvl="1"/>
            <a:r>
              <a:rPr lang="en-US" dirty="0" smtClean="0"/>
              <a:t>For </a:t>
            </a:r>
            <a:r>
              <a:rPr lang="en-US" dirty="0"/>
              <a:t>example, </a:t>
            </a:r>
            <a:r>
              <a:rPr lang="en-US" i="1" dirty="0"/>
              <a:t>Coding Clinic</a:t>
            </a:r>
            <a:r>
              <a:rPr lang="en-US" dirty="0"/>
              <a:t> may still be useful to understand clinical clues when applying the guideline regarding not coding separately signs or symptoms that are integral to a condition. </a:t>
            </a:r>
            <a:r>
              <a:rPr lang="en-US" b="1" dirty="0">
                <a:solidFill>
                  <a:srgbClr val="FF0000"/>
                </a:solidFill>
              </a:rPr>
              <a:t>Users may continue to use that information, as clues—not clinical criteria</a:t>
            </a:r>
            <a:r>
              <a:rPr lang="en-US" dirty="0"/>
              <a:t>.</a:t>
            </a:r>
          </a:p>
          <a:p>
            <a:r>
              <a:rPr lang="en-US" dirty="0"/>
              <a:t>As far as previously published advice on documentation is concerned, </a:t>
            </a:r>
            <a:r>
              <a:rPr lang="en-US" u="sng" dirty="0"/>
              <a:t>documentation issues would generally not be unique to ICD-9-CM</a:t>
            </a:r>
            <a:r>
              <a:rPr lang="en-US" dirty="0"/>
              <a:t>, and </a:t>
            </a:r>
            <a:r>
              <a:rPr lang="en-US" b="1" dirty="0">
                <a:solidFill>
                  <a:srgbClr val="FF0000"/>
                </a:solidFill>
              </a:rPr>
              <a:t>so long as there is nothing new published in </a:t>
            </a:r>
            <a:r>
              <a:rPr lang="en-US" b="1" i="1" dirty="0">
                <a:solidFill>
                  <a:srgbClr val="FF0000"/>
                </a:solidFill>
              </a:rPr>
              <a:t>Coding Clinic for ICD-10-CM and ICD-10-PCS</a:t>
            </a:r>
            <a:r>
              <a:rPr lang="en-US" b="1" dirty="0">
                <a:solidFill>
                  <a:srgbClr val="FF0000"/>
                </a:solidFill>
              </a:rPr>
              <a:t> to replace it, the advice would stand</a:t>
            </a:r>
            <a:r>
              <a:rPr lang="en-US" b="1" dirty="0" smtClean="0">
                <a:solidFill>
                  <a:srgbClr val="FF0000"/>
                </a:solidFill>
              </a:rPr>
              <a:t>.</a:t>
            </a:r>
            <a:endParaRPr lang="en-US" b="1" dirty="0">
              <a:solidFill>
                <a:srgbClr val="FF0000"/>
              </a:solidFill>
            </a:endParaRPr>
          </a:p>
        </p:txBody>
      </p:sp>
      <p:sp>
        <p:nvSpPr>
          <p:cNvPr id="4" name="Rectangle 3"/>
          <p:cNvSpPr/>
          <p:nvPr/>
        </p:nvSpPr>
        <p:spPr>
          <a:xfrm>
            <a:off x="596348" y="5917684"/>
            <a:ext cx="7016031" cy="369332"/>
          </a:xfrm>
          <a:prstGeom prst="rect">
            <a:avLst/>
          </a:prstGeom>
        </p:spPr>
        <p:txBody>
          <a:bodyPr wrap="square">
            <a:spAutoFit/>
          </a:bodyPr>
          <a:lstStyle/>
          <a:p>
            <a:r>
              <a:rPr lang="en-US" dirty="0"/>
              <a:t>Coding Clinic, </a:t>
            </a:r>
            <a:r>
              <a:rPr lang="en-US" b="1" dirty="0"/>
              <a:t>Fourth Quarter ICD-10 2015 </a:t>
            </a:r>
            <a:r>
              <a:rPr lang="en-US" dirty="0"/>
              <a:t>Pages: 20-21</a:t>
            </a:r>
          </a:p>
        </p:txBody>
      </p:sp>
    </p:spTree>
    <p:extLst>
      <p:ext uri="{BB962C8B-B14F-4D97-AF65-F5344CB8AC3E}">
        <p14:creationId xmlns:p14="http://schemas.microsoft.com/office/powerpoint/2010/main" val="17687736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ICD-10-PCS </a:t>
            </a:r>
            <a:br>
              <a:rPr lang="en-US" dirty="0" smtClean="0"/>
            </a:br>
            <a:r>
              <a:rPr lang="en-US" dirty="0" smtClean="0"/>
              <a:t>Official Guidelines</a:t>
            </a:r>
            <a:endParaRPr lang="en-US" dirty="0"/>
          </a:p>
        </p:txBody>
      </p:sp>
      <p:sp>
        <p:nvSpPr>
          <p:cNvPr id="3" name="Content Placeholder 2"/>
          <p:cNvSpPr>
            <a:spLocks noGrp="1"/>
          </p:cNvSpPr>
          <p:nvPr>
            <p:ph idx="1"/>
          </p:nvPr>
        </p:nvSpPr>
        <p:spPr>
          <a:xfrm>
            <a:off x="596348" y="5987870"/>
            <a:ext cx="8377557" cy="362054"/>
          </a:xfrm>
        </p:spPr>
        <p:txBody>
          <a:bodyPr>
            <a:normAutofit fontScale="77500" lnSpcReduction="20000"/>
          </a:bodyPr>
          <a:lstStyle/>
          <a:p>
            <a:pPr marL="0" indent="0">
              <a:buNone/>
            </a:pPr>
            <a:r>
              <a:rPr lang="en-US" dirty="0" smtClean="0">
                <a:hlinkClick r:id="rId2"/>
              </a:rPr>
              <a:t>http://www.tinyurl.com/2016ICD10PCSguidelines</a:t>
            </a:r>
            <a:r>
              <a:rPr lang="en-US" dirty="0" smtClean="0"/>
              <a:t> </a:t>
            </a:r>
            <a:endParaRPr lang="en-US" dirty="0"/>
          </a:p>
        </p:txBody>
      </p:sp>
      <p:pic>
        <p:nvPicPr>
          <p:cNvPr id="5" name="Picture 4"/>
          <p:cNvPicPr>
            <a:picLocks noChangeAspect="1"/>
          </p:cNvPicPr>
          <p:nvPr/>
        </p:nvPicPr>
        <p:blipFill rotWithShape="1">
          <a:blip r:embed="rId3"/>
          <a:srcRect l="30754" t="26069" r="30987" b="43316"/>
          <a:stretch/>
        </p:blipFill>
        <p:spPr>
          <a:xfrm>
            <a:off x="596349" y="1560418"/>
            <a:ext cx="8493886" cy="3823112"/>
          </a:xfrm>
          <a:prstGeom prst="rect">
            <a:avLst/>
          </a:prstGeom>
        </p:spPr>
      </p:pic>
    </p:spTree>
    <p:extLst>
      <p:ext uri="{BB962C8B-B14F-4D97-AF65-F5344CB8AC3E}">
        <p14:creationId xmlns:p14="http://schemas.microsoft.com/office/powerpoint/2010/main" val="1635274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sz="4000" dirty="0" smtClean="0"/>
              <a:t>Questions?</a:t>
            </a:r>
          </a:p>
          <a:p>
            <a:pPr algn="ctr">
              <a:buNone/>
            </a:pPr>
            <a:endParaRPr lang="en-US" sz="4000" dirty="0" smtClean="0"/>
          </a:p>
          <a:p>
            <a:pPr algn="ctr">
              <a:buNone/>
            </a:pPr>
            <a:r>
              <a:rPr lang="en-US" sz="4000" dirty="0" smtClean="0"/>
              <a:t>Thank you!</a:t>
            </a:r>
          </a:p>
          <a:p>
            <a:pPr algn="ctr">
              <a:buNone/>
            </a:pPr>
            <a:endParaRPr lang="en-US" sz="4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ICD-10-PCS Official Guidelines</a:t>
            </a:r>
            <a:br>
              <a:rPr lang="en-US" dirty="0" smtClean="0"/>
            </a:br>
            <a:r>
              <a:rPr lang="en-US" dirty="0" smtClean="0"/>
              <a:t>Independence of the Table</a:t>
            </a:r>
            <a:endParaRPr lang="en-US" dirty="0"/>
          </a:p>
        </p:txBody>
      </p:sp>
      <p:sp>
        <p:nvSpPr>
          <p:cNvPr id="3" name="Content Placeholder 2"/>
          <p:cNvSpPr>
            <a:spLocks noGrp="1"/>
          </p:cNvSpPr>
          <p:nvPr>
            <p:ph idx="1"/>
          </p:nvPr>
        </p:nvSpPr>
        <p:spPr/>
        <p:txBody>
          <a:bodyPr/>
          <a:lstStyle/>
          <a:p>
            <a:r>
              <a:rPr lang="en-US" dirty="0"/>
              <a:t>A6 </a:t>
            </a:r>
            <a:r>
              <a:rPr lang="en-US" dirty="0" smtClean="0"/>
              <a:t> The </a:t>
            </a:r>
            <a:r>
              <a:rPr lang="en-US" dirty="0"/>
              <a:t>purpose of the alphabetic index is to locate the appropriate table that contains all information necessary to construct a procedure code. The PCS Tables should always be consulted to find the most appropriate valid code. </a:t>
            </a:r>
          </a:p>
          <a:p>
            <a:r>
              <a:rPr lang="en-US" b="1" dirty="0">
                <a:solidFill>
                  <a:srgbClr val="FF0000"/>
                </a:solidFill>
              </a:rPr>
              <a:t>A7 </a:t>
            </a:r>
            <a:r>
              <a:rPr lang="en-US" b="1" dirty="0" smtClean="0">
                <a:solidFill>
                  <a:srgbClr val="FF0000"/>
                </a:solidFill>
              </a:rPr>
              <a:t> It </a:t>
            </a:r>
            <a:r>
              <a:rPr lang="en-US" b="1" dirty="0">
                <a:solidFill>
                  <a:srgbClr val="FF0000"/>
                </a:solidFill>
              </a:rPr>
              <a:t>is not required to consult the index first before proceeding to the tables to complete the code. A valid code may be chosen directly from the tables. </a:t>
            </a:r>
          </a:p>
        </p:txBody>
      </p:sp>
    </p:spTree>
    <p:extLst>
      <p:ext uri="{BB962C8B-B14F-4D97-AF65-F5344CB8AC3E}">
        <p14:creationId xmlns:p14="http://schemas.microsoft.com/office/powerpoint/2010/main" val="2191581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Obstetrical Lacerations</a:t>
            </a:r>
            <a:endParaRPr lang="en-US" dirty="0"/>
          </a:p>
        </p:txBody>
      </p:sp>
    </p:spTree>
    <p:extLst>
      <p:ext uri="{BB962C8B-B14F-4D97-AF65-F5344CB8AC3E}">
        <p14:creationId xmlns:p14="http://schemas.microsoft.com/office/powerpoint/2010/main" val="4676099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Obstetrical Lacerations</a:t>
            </a:r>
            <a:br>
              <a:rPr lang="en-US" dirty="0" smtClean="0"/>
            </a:br>
            <a:r>
              <a:rPr lang="en-US" dirty="0" smtClean="0"/>
              <a:t>Definitions</a:t>
            </a:r>
            <a:endParaRPr lang="en-US" dirty="0"/>
          </a:p>
        </p:txBody>
      </p:sp>
      <p:sp>
        <p:nvSpPr>
          <p:cNvPr id="5" name="Content Placeholder 4"/>
          <p:cNvSpPr>
            <a:spLocks noGrp="1"/>
          </p:cNvSpPr>
          <p:nvPr>
            <p:ph idx="1"/>
          </p:nvPr>
        </p:nvSpPr>
        <p:spPr>
          <a:xfrm>
            <a:off x="596349" y="1561271"/>
            <a:ext cx="5244381" cy="4969680"/>
          </a:xfrm>
        </p:spPr>
        <p:txBody>
          <a:bodyPr>
            <a:normAutofit fontScale="70000" lnSpcReduction="20000"/>
          </a:bodyPr>
          <a:lstStyle/>
          <a:p>
            <a:r>
              <a:rPr lang="en-US" b="1" dirty="0"/>
              <a:t>First degree lacerations</a:t>
            </a:r>
            <a:r>
              <a:rPr lang="en-US" dirty="0"/>
              <a:t> involve injury to the skin and subcutaneous tissue of the </a:t>
            </a:r>
            <a:r>
              <a:rPr lang="en-US" b="1" dirty="0">
                <a:solidFill>
                  <a:srgbClr val="FF0000"/>
                </a:solidFill>
              </a:rPr>
              <a:t>perineum and vaginal epithelium </a:t>
            </a:r>
            <a:r>
              <a:rPr lang="en-US" dirty="0"/>
              <a:t>only. The perineal muscles remain intact.</a:t>
            </a:r>
          </a:p>
          <a:p>
            <a:r>
              <a:rPr lang="en-US" b="1" dirty="0"/>
              <a:t>Second degree lacerations</a:t>
            </a:r>
            <a:r>
              <a:rPr lang="en-US" dirty="0"/>
              <a:t> extend into the </a:t>
            </a:r>
            <a:r>
              <a:rPr lang="en-US" b="1" dirty="0">
                <a:solidFill>
                  <a:srgbClr val="FF0000"/>
                </a:solidFill>
              </a:rPr>
              <a:t>fascia and musculature of the perineal body,</a:t>
            </a:r>
            <a:r>
              <a:rPr lang="en-US" dirty="0"/>
              <a:t> which includes the deep and superficial transverse perineal muscles and fibers of the </a:t>
            </a:r>
            <a:r>
              <a:rPr lang="en-US" dirty="0" err="1"/>
              <a:t>pubococcygeus</a:t>
            </a:r>
            <a:r>
              <a:rPr lang="en-US" dirty="0"/>
              <a:t> and </a:t>
            </a:r>
            <a:r>
              <a:rPr lang="en-US" dirty="0" err="1"/>
              <a:t>bulbocavernosus</a:t>
            </a:r>
            <a:r>
              <a:rPr lang="en-US" dirty="0"/>
              <a:t> muscles. The anal sphincter muscles remain intact.</a:t>
            </a:r>
          </a:p>
          <a:p>
            <a:r>
              <a:rPr lang="en-US" b="1" dirty="0"/>
              <a:t>Third degree lacerations</a:t>
            </a:r>
            <a:r>
              <a:rPr lang="en-US" dirty="0"/>
              <a:t> extend through the fascia and musculature of the perineal body and </a:t>
            </a:r>
            <a:r>
              <a:rPr lang="en-US" b="1" dirty="0">
                <a:solidFill>
                  <a:srgbClr val="FF0000"/>
                </a:solidFill>
              </a:rPr>
              <a:t>involve some or all of the fibers of the EAS and/or the IAS</a:t>
            </a:r>
            <a:r>
              <a:rPr lang="en-US" dirty="0" smtClean="0"/>
              <a:t>.</a:t>
            </a:r>
            <a:endParaRPr lang="en-US" dirty="0"/>
          </a:p>
          <a:p>
            <a:r>
              <a:rPr lang="en-US" b="1" dirty="0" smtClean="0"/>
              <a:t>Fourth </a:t>
            </a:r>
            <a:r>
              <a:rPr lang="en-US" b="1" dirty="0"/>
              <a:t>degree lacerations</a:t>
            </a:r>
            <a:r>
              <a:rPr lang="en-US" dirty="0"/>
              <a:t> involve the perineal structures, EAS, IAS, and the </a:t>
            </a:r>
            <a:r>
              <a:rPr lang="en-US" b="1" dirty="0">
                <a:solidFill>
                  <a:srgbClr val="FF0000"/>
                </a:solidFill>
              </a:rPr>
              <a:t>rectal mucosa</a:t>
            </a:r>
            <a:r>
              <a:rPr lang="en-US" dirty="0"/>
              <a:t>.</a:t>
            </a:r>
          </a:p>
          <a:p>
            <a:pPr marL="0" indent="0">
              <a:buNone/>
            </a:pPr>
            <a:endParaRPr lang="en-US" dirty="0"/>
          </a:p>
        </p:txBody>
      </p:sp>
      <p:sp>
        <p:nvSpPr>
          <p:cNvPr id="2" name="Rectangle 1"/>
          <p:cNvSpPr/>
          <p:nvPr/>
        </p:nvSpPr>
        <p:spPr>
          <a:xfrm>
            <a:off x="5737860" y="2022039"/>
            <a:ext cx="3406140" cy="3693319"/>
          </a:xfrm>
          <a:prstGeom prst="rect">
            <a:avLst/>
          </a:prstGeom>
        </p:spPr>
        <p:txBody>
          <a:bodyPr wrap="square">
            <a:spAutoFit/>
          </a:bodyPr>
          <a:lstStyle/>
          <a:p>
            <a:r>
              <a:rPr lang="en-US" b="1" dirty="0">
                <a:solidFill>
                  <a:srgbClr val="002B6A"/>
                </a:solidFill>
                <a:latin typeface="Times New Roman" panose="02020603050405020304" pitchFamily="18" charset="0"/>
              </a:rPr>
              <a:t>ICD-10-PCS Guideline B3.5 </a:t>
            </a:r>
          </a:p>
          <a:p>
            <a:r>
              <a:rPr lang="en-US" dirty="0" smtClean="0">
                <a:solidFill>
                  <a:srgbClr val="002B6A"/>
                </a:solidFill>
                <a:latin typeface="Times New Roman" panose="02020603050405020304" pitchFamily="18" charset="0"/>
              </a:rPr>
              <a:t>“If </a:t>
            </a:r>
            <a:r>
              <a:rPr lang="en-US" dirty="0">
                <a:solidFill>
                  <a:srgbClr val="002B6A"/>
                </a:solidFill>
                <a:latin typeface="Times New Roman" panose="02020603050405020304" pitchFamily="18" charset="0"/>
              </a:rPr>
              <a:t>the root operation Excision, Repair or Inspection is performed on overlapping layers of the musculoskeletal system, </a:t>
            </a:r>
            <a:r>
              <a:rPr lang="en-US" b="1" dirty="0">
                <a:solidFill>
                  <a:srgbClr val="002B6A"/>
                </a:solidFill>
                <a:latin typeface="Times New Roman" panose="02020603050405020304" pitchFamily="18" charset="0"/>
              </a:rPr>
              <a:t>the body part specifying the deepest layer is coded.”</a:t>
            </a:r>
            <a:r>
              <a:rPr lang="en-US" dirty="0">
                <a:solidFill>
                  <a:srgbClr val="002B6A"/>
                </a:solidFill>
                <a:latin typeface="Times New Roman" panose="02020603050405020304" pitchFamily="18" charset="0"/>
              </a:rPr>
              <a:t> </a:t>
            </a:r>
            <a:endParaRPr lang="en-US" dirty="0" smtClean="0">
              <a:solidFill>
                <a:srgbClr val="002B6A"/>
              </a:solidFill>
              <a:latin typeface="Times New Roman" panose="02020603050405020304" pitchFamily="18" charset="0"/>
            </a:endParaRPr>
          </a:p>
          <a:p>
            <a:endParaRPr lang="en-US" dirty="0">
              <a:solidFill>
                <a:srgbClr val="002B6A"/>
              </a:solidFill>
              <a:latin typeface="Times New Roman" panose="02020603050405020304" pitchFamily="18" charset="0"/>
            </a:endParaRPr>
          </a:p>
          <a:p>
            <a:r>
              <a:rPr lang="en-US" dirty="0" smtClean="0">
                <a:solidFill>
                  <a:srgbClr val="002B6A"/>
                </a:solidFill>
                <a:latin typeface="Times New Roman" panose="02020603050405020304" pitchFamily="18" charset="0"/>
              </a:rPr>
              <a:t>In </a:t>
            </a:r>
            <a:r>
              <a:rPr lang="en-US" dirty="0">
                <a:solidFill>
                  <a:srgbClr val="002B6A"/>
                </a:solidFill>
                <a:latin typeface="Times New Roman" panose="02020603050405020304" pitchFamily="18" charset="0"/>
              </a:rPr>
              <a:t>the context of a third degree obstetric laceration, the anal sphincter muscle is beneath the perineal muscle and is therefore the deepest layer in this scenario. </a:t>
            </a:r>
            <a:endParaRPr lang="en-US" dirty="0"/>
          </a:p>
        </p:txBody>
      </p:sp>
    </p:spTree>
    <p:extLst>
      <p:ext uri="{BB962C8B-B14F-4D97-AF65-F5344CB8AC3E}">
        <p14:creationId xmlns:p14="http://schemas.microsoft.com/office/powerpoint/2010/main" val="31385872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Obstetrical Lacerations Approaches</a:t>
            </a:r>
            <a:br>
              <a:rPr lang="en-US" dirty="0" smtClean="0"/>
            </a:br>
            <a:r>
              <a:rPr lang="en-US" dirty="0" smtClean="0"/>
              <a:t>Coding Clinic, 1</a:t>
            </a:r>
            <a:r>
              <a:rPr lang="en-US" baseline="30000" dirty="0" smtClean="0"/>
              <a:t>st</a:t>
            </a:r>
            <a:r>
              <a:rPr lang="en-US" dirty="0" smtClean="0"/>
              <a:t> Quarter, 2016, pp</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First-degree perineal laceration </a:t>
            </a:r>
            <a:endParaRPr lang="en-US" dirty="0"/>
          </a:p>
          <a:p>
            <a:pPr lvl="1"/>
            <a:r>
              <a:rPr lang="en-US" dirty="0" smtClean="0"/>
              <a:t>Assign </a:t>
            </a:r>
            <a:r>
              <a:rPr lang="en-US" dirty="0"/>
              <a:t>code 0HQ9XZZ, Repair perineum skin, </a:t>
            </a:r>
            <a:r>
              <a:rPr lang="en-US" b="1" dirty="0">
                <a:solidFill>
                  <a:srgbClr val="FF0000"/>
                </a:solidFill>
              </a:rPr>
              <a:t>external approach</a:t>
            </a:r>
            <a:r>
              <a:rPr lang="en-US" dirty="0"/>
              <a:t>, for repair of a first degree perineal </a:t>
            </a:r>
            <a:r>
              <a:rPr lang="en-US" dirty="0" smtClean="0"/>
              <a:t>laceration</a:t>
            </a:r>
          </a:p>
          <a:p>
            <a:pPr lvl="2"/>
            <a:r>
              <a:rPr lang="en-US" dirty="0" smtClean="0"/>
              <a:t>No mention of repair of the vaginal mucosa </a:t>
            </a:r>
            <a:endParaRPr lang="en-US" b="1" dirty="0" smtClean="0"/>
          </a:p>
          <a:p>
            <a:r>
              <a:rPr lang="en-US" b="1" dirty="0" smtClean="0"/>
              <a:t>Second-degree </a:t>
            </a:r>
            <a:r>
              <a:rPr lang="en-US" b="1" dirty="0"/>
              <a:t>perineal laceration </a:t>
            </a:r>
            <a:endParaRPr lang="en-US" dirty="0"/>
          </a:p>
          <a:p>
            <a:pPr lvl="1"/>
            <a:r>
              <a:rPr lang="en-US" dirty="0" smtClean="0"/>
              <a:t>Assign </a:t>
            </a:r>
            <a:r>
              <a:rPr lang="en-US" dirty="0"/>
              <a:t>code 0KQM0ZZ, Repair perineum muscle, </a:t>
            </a:r>
            <a:r>
              <a:rPr lang="en-US" b="1" dirty="0">
                <a:solidFill>
                  <a:srgbClr val="FF0000"/>
                </a:solidFill>
              </a:rPr>
              <a:t>open approach</a:t>
            </a:r>
            <a:r>
              <a:rPr lang="en-US" dirty="0"/>
              <a:t>, for repair of a second degree perineal </a:t>
            </a:r>
            <a:r>
              <a:rPr lang="en-US" dirty="0" smtClean="0"/>
              <a:t>laceration</a:t>
            </a:r>
            <a:endParaRPr lang="en-US" dirty="0"/>
          </a:p>
          <a:p>
            <a:pPr lvl="2"/>
            <a:r>
              <a:rPr lang="en-US" dirty="0" smtClean="0"/>
              <a:t>Doctor doesn’t have to document the repair of the muscle</a:t>
            </a:r>
            <a:endParaRPr lang="en-US" dirty="0"/>
          </a:p>
          <a:p>
            <a:r>
              <a:rPr lang="en-US" b="1" dirty="0"/>
              <a:t>Third-degree perineal laceration </a:t>
            </a:r>
            <a:endParaRPr lang="en-US" dirty="0"/>
          </a:p>
          <a:p>
            <a:pPr lvl="1"/>
            <a:r>
              <a:rPr lang="en-US" dirty="0" smtClean="0"/>
              <a:t>Assign </a:t>
            </a:r>
            <a:r>
              <a:rPr lang="en-US" dirty="0"/>
              <a:t>code 0DQR0ZZ, Repair anal sphincter, </a:t>
            </a:r>
            <a:r>
              <a:rPr lang="en-US" b="1" dirty="0">
                <a:solidFill>
                  <a:srgbClr val="FF0000"/>
                </a:solidFill>
              </a:rPr>
              <a:t>open approach</a:t>
            </a:r>
            <a:r>
              <a:rPr lang="en-US" dirty="0"/>
              <a:t>, for repair of a third degree perineal </a:t>
            </a:r>
            <a:r>
              <a:rPr lang="en-US" dirty="0" smtClean="0"/>
              <a:t>laceration</a:t>
            </a:r>
            <a:endParaRPr lang="en-US" dirty="0"/>
          </a:p>
          <a:p>
            <a:pPr lvl="2"/>
            <a:r>
              <a:rPr lang="en-US" dirty="0" smtClean="0"/>
              <a:t>Doctor doesn’t have to document the repair of the anal sphincter</a:t>
            </a:r>
            <a:endParaRPr lang="en-US" dirty="0"/>
          </a:p>
          <a:p>
            <a:r>
              <a:rPr lang="en-US" b="1" dirty="0"/>
              <a:t>Fourth-degree perineal laceration </a:t>
            </a:r>
            <a:endParaRPr lang="en-US" dirty="0"/>
          </a:p>
          <a:p>
            <a:pPr lvl="1"/>
            <a:r>
              <a:rPr lang="en-US" dirty="0" smtClean="0"/>
              <a:t>Assign </a:t>
            </a:r>
            <a:r>
              <a:rPr lang="en-US" dirty="0"/>
              <a:t>code 0DQP0ZZ, Repair rectum, </a:t>
            </a:r>
            <a:r>
              <a:rPr lang="en-US" b="1" dirty="0">
                <a:solidFill>
                  <a:srgbClr val="FF0000"/>
                </a:solidFill>
              </a:rPr>
              <a:t>open approach</a:t>
            </a:r>
            <a:r>
              <a:rPr lang="en-US" dirty="0"/>
              <a:t>, for the repair of the fourth-degree </a:t>
            </a:r>
            <a:r>
              <a:rPr lang="en-US" dirty="0" smtClean="0"/>
              <a:t>tear</a:t>
            </a:r>
            <a:endParaRPr lang="en-US" dirty="0"/>
          </a:p>
          <a:p>
            <a:pPr lvl="2"/>
            <a:r>
              <a:rPr lang="en-US" dirty="0" smtClean="0"/>
              <a:t>Doctor doesn’t have to document the repair of the rectum</a:t>
            </a:r>
            <a:endParaRPr lang="en-US" dirty="0"/>
          </a:p>
        </p:txBody>
      </p:sp>
    </p:spTree>
    <p:extLst>
      <p:ext uri="{BB962C8B-B14F-4D97-AF65-F5344CB8AC3E}">
        <p14:creationId xmlns:p14="http://schemas.microsoft.com/office/powerpoint/2010/main" val="18346870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Debridement</a:t>
            </a:r>
            <a:endParaRPr lang="en-US" dirty="0"/>
          </a:p>
        </p:txBody>
      </p:sp>
    </p:spTree>
    <p:extLst>
      <p:ext uri="{BB962C8B-B14F-4D97-AF65-F5344CB8AC3E}">
        <p14:creationId xmlns:p14="http://schemas.microsoft.com/office/powerpoint/2010/main" val="7663701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Debridement Definition</a:t>
            </a:r>
            <a:endParaRPr lang="en-US" dirty="0"/>
          </a:p>
        </p:txBody>
      </p:sp>
      <p:sp>
        <p:nvSpPr>
          <p:cNvPr id="5" name="Content Placeholder 4"/>
          <p:cNvSpPr>
            <a:spLocks noGrp="1"/>
          </p:cNvSpPr>
          <p:nvPr>
            <p:ph sz="half" idx="1"/>
          </p:nvPr>
        </p:nvSpPr>
        <p:spPr/>
        <p:txBody>
          <a:bodyPr>
            <a:normAutofit fontScale="85000" lnSpcReduction="10000"/>
          </a:bodyPr>
          <a:lstStyle/>
          <a:p>
            <a:r>
              <a:rPr lang="en-US" b="1" dirty="0" smtClean="0"/>
              <a:t>Clinical or CPT</a:t>
            </a:r>
          </a:p>
          <a:p>
            <a:pPr lvl="1"/>
            <a:r>
              <a:rPr lang="en-US" b="1" dirty="0" smtClean="0"/>
              <a:t>Merriam-Webster:  </a:t>
            </a:r>
            <a:r>
              <a:rPr lang="en-US" dirty="0" smtClean="0"/>
              <a:t>The </a:t>
            </a:r>
            <a:r>
              <a:rPr lang="en-US" dirty="0"/>
              <a:t>usually surgical removal of lacerated, devitalized, or contaminated </a:t>
            </a:r>
            <a:r>
              <a:rPr lang="en-US" dirty="0" smtClean="0"/>
              <a:t>tissue</a:t>
            </a:r>
          </a:p>
          <a:p>
            <a:pPr lvl="1"/>
            <a:r>
              <a:rPr lang="en-US" b="1" dirty="0" smtClean="0"/>
              <a:t>Stedman’s, 23</a:t>
            </a:r>
            <a:r>
              <a:rPr lang="en-US" b="1" baseline="30000" dirty="0" smtClean="0"/>
              <a:t>rd</a:t>
            </a:r>
            <a:r>
              <a:rPr lang="en-US" b="1" dirty="0" smtClean="0"/>
              <a:t> Edition</a:t>
            </a:r>
            <a:r>
              <a:rPr lang="en-US" dirty="0" smtClean="0"/>
              <a:t>:  Excision of contused and devitalized tissue from a wound surface</a:t>
            </a:r>
          </a:p>
          <a:p>
            <a:pPr lvl="1"/>
            <a:r>
              <a:rPr lang="en-US" b="1" dirty="0" smtClean="0"/>
              <a:t>CPT Assistant, May 2011</a:t>
            </a:r>
            <a:r>
              <a:rPr lang="en-US" b="1" dirty="0"/>
              <a:t>:  </a:t>
            </a:r>
            <a:r>
              <a:rPr lang="en-US" dirty="0"/>
              <a:t>Includes </a:t>
            </a:r>
            <a:r>
              <a:rPr lang="en-US" dirty="0" smtClean="0"/>
              <a:t>removal </a:t>
            </a:r>
            <a:r>
              <a:rPr lang="en-US" dirty="0"/>
              <a:t>of foreign material at the site of an open fracture and/or an open dislocation</a:t>
            </a:r>
          </a:p>
          <a:p>
            <a:pPr lvl="1"/>
            <a:endParaRPr lang="en-US" dirty="0"/>
          </a:p>
        </p:txBody>
      </p:sp>
      <p:sp>
        <p:nvSpPr>
          <p:cNvPr id="6" name="Content Placeholder 5"/>
          <p:cNvSpPr>
            <a:spLocks noGrp="1"/>
          </p:cNvSpPr>
          <p:nvPr>
            <p:ph sz="half" idx="2"/>
          </p:nvPr>
        </p:nvSpPr>
        <p:spPr/>
        <p:txBody>
          <a:bodyPr>
            <a:normAutofit fontScale="85000" lnSpcReduction="10000"/>
          </a:bodyPr>
          <a:lstStyle/>
          <a:p>
            <a:r>
              <a:rPr lang="en-US" b="1" dirty="0" smtClean="0"/>
              <a:t>ICD-10-PCS Root Operations</a:t>
            </a:r>
          </a:p>
          <a:p>
            <a:pPr lvl="1"/>
            <a:r>
              <a:rPr lang="en-US" b="1" dirty="0"/>
              <a:t>Excision</a:t>
            </a:r>
            <a:r>
              <a:rPr lang="en-US" dirty="0"/>
              <a:t> - Cutting out or off, without replacement, a portion of a body </a:t>
            </a:r>
            <a:r>
              <a:rPr lang="en-US" dirty="0" smtClean="0"/>
              <a:t>part</a:t>
            </a:r>
          </a:p>
          <a:p>
            <a:pPr lvl="1"/>
            <a:r>
              <a:rPr lang="en-US" b="1" dirty="0"/>
              <a:t>Extraction</a:t>
            </a:r>
            <a:r>
              <a:rPr lang="en-US" dirty="0"/>
              <a:t> - pulling or stripping out or off all or a portion of a body part by the use of </a:t>
            </a:r>
            <a:r>
              <a:rPr lang="en-US" dirty="0" smtClean="0"/>
              <a:t>force</a:t>
            </a:r>
          </a:p>
          <a:p>
            <a:pPr lvl="1"/>
            <a:r>
              <a:rPr lang="en-US" b="1" dirty="0" smtClean="0"/>
              <a:t>Extirpation</a:t>
            </a:r>
            <a:r>
              <a:rPr lang="en-US" dirty="0" smtClean="0"/>
              <a:t> – Taking or cutting out solid matter from a body part</a:t>
            </a:r>
          </a:p>
          <a:p>
            <a:pPr lvl="1"/>
            <a:r>
              <a:rPr lang="en-US" b="1" dirty="0"/>
              <a:t>Destruction</a:t>
            </a:r>
            <a:r>
              <a:rPr lang="en-US" dirty="0"/>
              <a:t> </a:t>
            </a:r>
            <a:r>
              <a:rPr lang="en-US" dirty="0" smtClean="0"/>
              <a:t>– The physical </a:t>
            </a:r>
            <a:r>
              <a:rPr lang="en-US" dirty="0"/>
              <a:t>eradication of all or a portion of a body part by the direct use of energy, force, or a destructive </a:t>
            </a:r>
          </a:p>
        </p:txBody>
      </p:sp>
    </p:spTree>
    <p:extLst>
      <p:ext uri="{BB962C8B-B14F-4D97-AF65-F5344CB8AC3E}">
        <p14:creationId xmlns:p14="http://schemas.microsoft.com/office/powerpoint/2010/main" val="30713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ICD-10-PCS Index To Procedures </a:t>
            </a:r>
            <a:br>
              <a:rPr lang="en-US" dirty="0" smtClean="0"/>
            </a:br>
            <a:r>
              <a:rPr lang="en-US" dirty="0" smtClean="0"/>
              <a:t>Debridement</a:t>
            </a:r>
            <a:endParaRPr lang="en-US" dirty="0"/>
          </a:p>
        </p:txBody>
      </p:sp>
      <p:pic>
        <p:nvPicPr>
          <p:cNvPr id="6" name="Picture 5"/>
          <p:cNvPicPr>
            <a:picLocks noChangeAspect="1"/>
          </p:cNvPicPr>
          <p:nvPr/>
        </p:nvPicPr>
        <p:blipFill rotWithShape="1">
          <a:blip r:embed="rId2"/>
          <a:srcRect t="15803" r="52740" b="20395"/>
          <a:stretch/>
        </p:blipFill>
        <p:spPr>
          <a:xfrm>
            <a:off x="938949" y="1472220"/>
            <a:ext cx="7092389" cy="5385780"/>
          </a:xfrm>
          <a:prstGeom prst="rect">
            <a:avLst/>
          </a:prstGeom>
        </p:spPr>
      </p:pic>
      <p:sp>
        <p:nvSpPr>
          <p:cNvPr id="8" name="Rectangle 7"/>
          <p:cNvSpPr/>
          <p:nvPr/>
        </p:nvSpPr>
        <p:spPr>
          <a:xfrm>
            <a:off x="938949" y="1472220"/>
            <a:ext cx="1998561" cy="53946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937510" y="2011680"/>
            <a:ext cx="2766060" cy="22402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937510" y="2011680"/>
            <a:ext cx="2766060" cy="25603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937510" y="2011680"/>
            <a:ext cx="2766060" cy="29260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937510" y="2011680"/>
            <a:ext cx="2766060" cy="344043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8203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ICD-10-PCS</a:t>
            </a:r>
            <a:br>
              <a:rPr lang="en-US" dirty="0" smtClean="0"/>
            </a:br>
            <a:r>
              <a:rPr lang="en-US" dirty="0" smtClean="0"/>
              <a:t>Guidelines </a:t>
            </a:r>
            <a:endParaRPr lang="en-US" dirty="0"/>
          </a:p>
        </p:txBody>
      </p:sp>
      <p:sp>
        <p:nvSpPr>
          <p:cNvPr id="4" name="Content Placeholder 3"/>
          <p:cNvSpPr>
            <a:spLocks noGrp="1"/>
          </p:cNvSpPr>
          <p:nvPr>
            <p:ph sz="half" idx="1"/>
          </p:nvPr>
        </p:nvSpPr>
        <p:spPr>
          <a:xfrm>
            <a:off x="596349" y="1557133"/>
            <a:ext cx="3278421" cy="4919869"/>
          </a:xfrm>
        </p:spPr>
        <p:txBody>
          <a:bodyPr>
            <a:normAutofit fontScale="77500" lnSpcReduction="20000"/>
          </a:bodyPr>
          <a:lstStyle/>
          <a:p>
            <a:r>
              <a:rPr lang="en-US" dirty="0" smtClean="0"/>
              <a:t>B3.5  If </a:t>
            </a:r>
            <a:r>
              <a:rPr lang="en-US" dirty="0"/>
              <a:t>the root operations Excision, Repair or Inspection are performed on overlapping layers of the musculoskeletal system, the body part specifying the deepest layer is coded. </a:t>
            </a:r>
            <a:endParaRPr lang="en-US" dirty="0" smtClean="0"/>
          </a:p>
          <a:p>
            <a:pPr lvl="1"/>
            <a:r>
              <a:rPr lang="en-US" i="1" dirty="0"/>
              <a:t>Example</a:t>
            </a:r>
            <a:r>
              <a:rPr lang="en-US" dirty="0"/>
              <a:t>: Excisional debridement that includes skin and subcutaneous tissue and muscle is coded to the muscle body part. </a:t>
            </a:r>
            <a:endParaRPr lang="en-US" dirty="0" smtClean="0"/>
          </a:p>
        </p:txBody>
      </p:sp>
      <p:sp>
        <p:nvSpPr>
          <p:cNvPr id="5" name="Content Placeholder 4"/>
          <p:cNvSpPr>
            <a:spLocks noGrp="1"/>
          </p:cNvSpPr>
          <p:nvPr>
            <p:ph sz="half" idx="2"/>
          </p:nvPr>
        </p:nvSpPr>
        <p:spPr>
          <a:xfrm>
            <a:off x="3954780" y="1557133"/>
            <a:ext cx="5040134" cy="4919869"/>
          </a:xfrm>
        </p:spPr>
        <p:txBody>
          <a:bodyPr>
            <a:normAutofit fontScale="77500" lnSpcReduction="20000"/>
          </a:bodyPr>
          <a:lstStyle/>
          <a:p>
            <a:r>
              <a:rPr lang="en-US" dirty="0"/>
              <a:t>A11  Many of the terms used to construct PCS codes are defined within the system. It is the coder’s responsibility to determine what the documentation in the medical record equates to in the PCS definitions. The physician is not expected to use the terms used in PCS code descriptions, nor is the coder required to query the physician when the correlation between the documentation and the defined PCS terms is clear.</a:t>
            </a:r>
          </a:p>
          <a:p>
            <a:pPr lvl="1"/>
            <a:r>
              <a:rPr lang="en-US" dirty="0"/>
              <a:t>Example: When the physician documents “partial resection” the coder can independently correlate “partial resection” to the root operation Excision without querying the physician for clarification.</a:t>
            </a:r>
          </a:p>
          <a:p>
            <a:pPr marL="0" indent="0">
              <a:buNone/>
            </a:pPr>
            <a:endParaRPr lang="en-US" dirty="0"/>
          </a:p>
        </p:txBody>
      </p:sp>
    </p:spTree>
    <p:extLst>
      <p:ext uri="{BB962C8B-B14F-4D97-AF65-F5344CB8AC3E}">
        <p14:creationId xmlns:p14="http://schemas.microsoft.com/office/powerpoint/2010/main" val="2604416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Coding Clinic for ICD-9-CM </a:t>
            </a:r>
            <a:br>
              <a:rPr lang="en-US" dirty="0"/>
            </a:br>
            <a:r>
              <a:rPr lang="en-US" dirty="0"/>
              <a:t>with ICD-10-CM/PCS</a:t>
            </a:r>
          </a:p>
        </p:txBody>
      </p:sp>
      <p:sp>
        <p:nvSpPr>
          <p:cNvPr id="3" name="Content Placeholder 2"/>
          <p:cNvSpPr>
            <a:spLocks noGrp="1"/>
          </p:cNvSpPr>
          <p:nvPr>
            <p:ph idx="1"/>
          </p:nvPr>
        </p:nvSpPr>
        <p:spPr/>
        <p:txBody>
          <a:bodyPr>
            <a:normAutofit lnSpcReduction="10000"/>
          </a:bodyPr>
          <a:lstStyle/>
          <a:p>
            <a:r>
              <a:rPr lang="en-US" sz="2400" dirty="0"/>
              <a:t>Previously published ICD-9-CM advice that is still relevant and applicable to ICD-10 will continue to be re-published in </a:t>
            </a:r>
            <a:r>
              <a:rPr lang="en-US" sz="2400" i="1" dirty="0"/>
              <a:t>Coding Clinic for ICD-10- CM/PCS.</a:t>
            </a:r>
            <a:r>
              <a:rPr lang="en-US" sz="2400" dirty="0"/>
              <a:t> </a:t>
            </a:r>
            <a:endParaRPr lang="en-US" sz="2400" dirty="0" smtClean="0"/>
          </a:p>
          <a:p>
            <a:pPr lvl="1"/>
            <a:r>
              <a:rPr lang="en-US" sz="2000" b="1" dirty="0" smtClean="0"/>
              <a:t>As </a:t>
            </a:r>
            <a:r>
              <a:rPr lang="en-US" sz="2000" b="1" dirty="0"/>
              <a:t>with the application of any of the coding advice published in </a:t>
            </a:r>
            <a:r>
              <a:rPr lang="en-US" sz="2000" b="1" i="1" dirty="0"/>
              <a:t>Coding Clinic,</a:t>
            </a:r>
            <a:r>
              <a:rPr lang="en-US" sz="2000" b="1" dirty="0"/>
              <a:t> the information needs to be reviewed carefully for similarities and differences on a case by case basis. </a:t>
            </a:r>
            <a:endParaRPr lang="en-US" sz="2000" b="1" dirty="0" smtClean="0"/>
          </a:p>
          <a:p>
            <a:r>
              <a:rPr lang="en-US" sz="2400" dirty="0" smtClean="0"/>
              <a:t>In </a:t>
            </a:r>
            <a:r>
              <a:rPr lang="en-US" sz="2400" dirty="0"/>
              <a:t>order to simplify the learning process, when the Cooperating Parties developed the ICD-10-CM guidelines, every attempt was made to remain as consistent with the ICD-9-CM guidelines as possible, unless there was a change inherent to the ICD-10-CM classification. </a:t>
            </a:r>
            <a:endParaRPr lang="en-US" sz="2400" dirty="0" smtClean="0"/>
          </a:p>
          <a:p>
            <a:pPr lvl="1"/>
            <a:r>
              <a:rPr lang="en-US" sz="2000" b="1" dirty="0" smtClean="0">
                <a:solidFill>
                  <a:srgbClr val="FF0000"/>
                </a:solidFill>
              </a:rPr>
              <a:t>If </a:t>
            </a:r>
            <a:r>
              <a:rPr lang="en-US" sz="2000" b="1" dirty="0">
                <a:solidFill>
                  <a:srgbClr val="FF0000"/>
                </a:solidFill>
              </a:rPr>
              <a:t>a particular guideline has remained exactly the same in both coding systems, and </a:t>
            </a:r>
            <a:r>
              <a:rPr lang="en-US" sz="2000" b="1" i="1" dirty="0">
                <a:solidFill>
                  <a:srgbClr val="FF0000"/>
                </a:solidFill>
              </a:rPr>
              <a:t>Coding Clinic for ICD-9-CM</a:t>
            </a:r>
            <a:r>
              <a:rPr lang="en-US" sz="2000" b="1" dirty="0">
                <a:solidFill>
                  <a:srgbClr val="FF0000"/>
                </a:solidFill>
              </a:rPr>
              <a:t> has published an example of the application of that guideline, it’s more than likely that the interpretation would be similar</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129629053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ICD-10-PCS</a:t>
            </a:r>
            <a:br>
              <a:rPr lang="en-US" dirty="0" smtClean="0"/>
            </a:br>
            <a:r>
              <a:rPr lang="en-US" dirty="0" smtClean="0"/>
              <a:t>Reference Manual</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30207" t="13325" r="5273" b="10900"/>
          <a:stretch/>
        </p:blipFill>
        <p:spPr>
          <a:xfrm>
            <a:off x="596349" y="1314540"/>
            <a:ext cx="7896141" cy="5216411"/>
          </a:xfrm>
          <a:prstGeom prst="rect">
            <a:avLst/>
          </a:prstGeom>
        </p:spPr>
      </p:pic>
      <p:sp>
        <p:nvSpPr>
          <p:cNvPr id="5" name="Rectangle 4"/>
          <p:cNvSpPr/>
          <p:nvPr/>
        </p:nvSpPr>
        <p:spPr>
          <a:xfrm>
            <a:off x="596347" y="3244334"/>
            <a:ext cx="8474801" cy="584775"/>
          </a:xfrm>
          <a:prstGeom prst="rect">
            <a:avLst/>
          </a:prstGeom>
        </p:spPr>
        <p:txBody>
          <a:bodyPr wrap="square">
            <a:spAutoFit/>
          </a:bodyPr>
          <a:lstStyle/>
          <a:p>
            <a:r>
              <a:rPr lang="en-US" sz="3200" b="1" dirty="0">
                <a:hlinkClick r:id="rId3"/>
              </a:rPr>
              <a:t>http://</a:t>
            </a:r>
            <a:r>
              <a:rPr lang="en-US" sz="3200" b="1" dirty="0" smtClean="0">
                <a:hlinkClick r:id="rId3"/>
              </a:rPr>
              <a:t>tinyurl.com/2016ICD10pcsReference</a:t>
            </a:r>
            <a:r>
              <a:rPr lang="en-US" sz="3200" b="1" dirty="0" smtClean="0"/>
              <a:t> </a:t>
            </a:r>
            <a:endParaRPr lang="en-US" sz="3200" dirty="0"/>
          </a:p>
        </p:txBody>
      </p:sp>
    </p:spTree>
    <p:extLst>
      <p:ext uri="{BB962C8B-B14F-4D97-AF65-F5344CB8AC3E}">
        <p14:creationId xmlns:p14="http://schemas.microsoft.com/office/powerpoint/2010/main" val="27994165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Root Operation – Excision</a:t>
            </a:r>
            <a:br>
              <a:rPr lang="en-US" dirty="0" smtClean="0"/>
            </a:br>
            <a:r>
              <a:rPr lang="en-US" dirty="0" smtClean="0"/>
              <a:t>Definition</a:t>
            </a:r>
            <a:endParaRPr lang="en-US" dirty="0"/>
          </a:p>
        </p:txBody>
      </p:sp>
      <p:sp>
        <p:nvSpPr>
          <p:cNvPr id="3" name="Content Placeholder 2"/>
          <p:cNvSpPr>
            <a:spLocks noGrp="1"/>
          </p:cNvSpPr>
          <p:nvPr>
            <p:ph idx="1"/>
          </p:nvPr>
        </p:nvSpPr>
        <p:spPr>
          <a:xfrm>
            <a:off x="596348" y="5735781"/>
            <a:ext cx="8377557" cy="795169"/>
          </a:xfrm>
        </p:spPr>
        <p:txBody>
          <a:bodyPr>
            <a:normAutofit fontScale="92500" lnSpcReduction="20000"/>
          </a:bodyPr>
          <a:lstStyle/>
          <a:p>
            <a:pPr marL="0" indent="0">
              <a:buNone/>
            </a:pPr>
            <a:r>
              <a:rPr lang="en-US" dirty="0" smtClean="0">
                <a:solidFill>
                  <a:srgbClr val="FF0000"/>
                </a:solidFill>
              </a:rPr>
              <a:t>While the ICD-10-PCS Reference Manual states that excisions can be done with scissors, does Coding Clinic trump it?</a:t>
            </a:r>
            <a:endParaRPr lang="en-US" dirty="0">
              <a:solidFill>
                <a:srgbClr val="FF0000"/>
              </a:solidFill>
            </a:endParaRPr>
          </a:p>
        </p:txBody>
      </p:sp>
      <p:pic>
        <p:nvPicPr>
          <p:cNvPr id="4" name="Picture 3"/>
          <p:cNvPicPr>
            <a:picLocks noChangeAspect="1"/>
          </p:cNvPicPr>
          <p:nvPr/>
        </p:nvPicPr>
        <p:blipFill rotWithShape="1">
          <a:blip r:embed="rId2"/>
          <a:srcRect l="29896" t="36737" r="13220" b="13393"/>
          <a:stretch/>
        </p:blipFill>
        <p:spPr>
          <a:xfrm>
            <a:off x="552636" y="1561271"/>
            <a:ext cx="8464980" cy="4174511"/>
          </a:xfrm>
          <a:prstGeom prst="rect">
            <a:avLst/>
          </a:prstGeom>
        </p:spPr>
      </p:pic>
    </p:spTree>
    <p:extLst>
      <p:ext uri="{BB962C8B-B14F-4D97-AF65-F5344CB8AC3E}">
        <p14:creationId xmlns:p14="http://schemas.microsoft.com/office/powerpoint/2010/main" val="55576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Coding Clinic Advice</a:t>
            </a:r>
            <a:br>
              <a:rPr lang="en-US" dirty="0" smtClean="0"/>
            </a:br>
            <a:r>
              <a:rPr lang="en-US" dirty="0" smtClean="0"/>
              <a:t>3</a:t>
            </a:r>
            <a:r>
              <a:rPr lang="en-US" baseline="30000" dirty="0" smtClean="0"/>
              <a:t>rd</a:t>
            </a:r>
            <a:r>
              <a:rPr lang="en-US" dirty="0" smtClean="0"/>
              <a:t> Quarter 2015</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Excisional </a:t>
            </a:r>
            <a:r>
              <a:rPr lang="en-US" dirty="0"/>
              <a:t>debridement of the skin or subcutaneous tissue is the surgical removal or cutting away of such tissue, necrosis, or slough and is classified to the root operation "Excision." </a:t>
            </a:r>
            <a:endParaRPr lang="en-US" dirty="0" smtClean="0"/>
          </a:p>
          <a:p>
            <a:r>
              <a:rPr lang="en-US" b="1" dirty="0" smtClean="0">
                <a:solidFill>
                  <a:srgbClr val="FF0000"/>
                </a:solidFill>
              </a:rPr>
              <a:t>Use </a:t>
            </a:r>
            <a:r>
              <a:rPr lang="en-US" b="1" dirty="0">
                <a:solidFill>
                  <a:srgbClr val="FF0000"/>
                </a:solidFill>
              </a:rPr>
              <a:t>of a sharp instrument does not always indicate that an excisional debridement was </a:t>
            </a:r>
            <a:r>
              <a:rPr lang="en-US" b="1" dirty="0" smtClean="0">
                <a:solidFill>
                  <a:srgbClr val="FF0000"/>
                </a:solidFill>
              </a:rPr>
              <a:t>performed</a:t>
            </a:r>
            <a:r>
              <a:rPr lang="en-US" b="1" dirty="0">
                <a:solidFill>
                  <a:srgbClr val="FF0000"/>
                </a:solidFill>
              </a:rPr>
              <a:t>. Minor removal of loose fragments with scissors or using a sharp instrument to scrape away tissue is not an excisional debridement. </a:t>
            </a:r>
            <a:endParaRPr lang="en-US" b="1" dirty="0" smtClean="0">
              <a:solidFill>
                <a:srgbClr val="FF0000"/>
              </a:solidFill>
            </a:endParaRPr>
          </a:p>
          <a:p>
            <a:r>
              <a:rPr lang="en-US" b="1" u="sng" dirty="0" smtClean="0"/>
              <a:t>Excisional </a:t>
            </a:r>
            <a:r>
              <a:rPr lang="en-US" b="1" u="sng" dirty="0"/>
              <a:t>debridement involves the use of a scalpel </a:t>
            </a:r>
            <a:r>
              <a:rPr lang="en-US" dirty="0"/>
              <a:t>to remove devitalized tissue. </a:t>
            </a:r>
            <a:endParaRPr lang="en-US" dirty="0" smtClean="0"/>
          </a:p>
          <a:p>
            <a:pPr marL="0" indent="0">
              <a:buNone/>
            </a:pPr>
            <a:r>
              <a:rPr lang="en-US" dirty="0" smtClean="0"/>
              <a:t>Documentation </a:t>
            </a:r>
            <a:r>
              <a:rPr lang="en-US" dirty="0"/>
              <a:t>of excisional debridement should be specific regarding the type of debridement. </a:t>
            </a:r>
            <a:endParaRPr lang="en-US" dirty="0" smtClean="0"/>
          </a:p>
          <a:p>
            <a:r>
              <a:rPr lang="en-US" dirty="0" smtClean="0"/>
              <a:t>If </a:t>
            </a:r>
            <a:r>
              <a:rPr lang="en-US" dirty="0"/>
              <a:t>the documentation is not clear or if there is any question about the procedure, the provider should be queried for clarification. </a:t>
            </a:r>
          </a:p>
        </p:txBody>
      </p:sp>
    </p:spTree>
    <p:extLst>
      <p:ext uri="{BB962C8B-B14F-4D97-AF65-F5344CB8AC3E}">
        <p14:creationId xmlns:p14="http://schemas.microsoft.com/office/powerpoint/2010/main" val="20887195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Coding Clinic Advice</a:t>
            </a:r>
            <a:br>
              <a:rPr lang="en-US" dirty="0" smtClean="0"/>
            </a:br>
            <a:r>
              <a:rPr lang="en-US" dirty="0" smtClean="0"/>
              <a:t>3</a:t>
            </a:r>
            <a:r>
              <a:rPr lang="en-US" baseline="30000" dirty="0" smtClean="0"/>
              <a:t>rd</a:t>
            </a:r>
            <a:r>
              <a:rPr lang="en-US" dirty="0" smtClean="0"/>
              <a:t> Quarter 2015</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rgbClr val="FF0000"/>
                </a:solidFill>
              </a:rPr>
              <a:t>Question:  </a:t>
            </a:r>
            <a:r>
              <a:rPr lang="en-US" dirty="0" smtClean="0"/>
              <a:t>In </a:t>
            </a:r>
            <a:r>
              <a:rPr lang="en-US" dirty="0"/>
              <a:t>terms of coding excisional debridement, does dissection mean the same as excisional? For example, the provider's documentation states: "The debridement was sharp using knife dissection." </a:t>
            </a:r>
            <a:endParaRPr lang="en-US" dirty="0" smtClean="0"/>
          </a:p>
          <a:p>
            <a:pPr marL="0" indent="0">
              <a:buNone/>
            </a:pPr>
            <a:r>
              <a:rPr lang="en-US" b="1" dirty="0" smtClean="0">
                <a:solidFill>
                  <a:srgbClr val="FF0000"/>
                </a:solidFill>
              </a:rPr>
              <a:t>Answer:  </a:t>
            </a:r>
            <a:r>
              <a:rPr lang="en-US" dirty="0" smtClean="0"/>
              <a:t>No</a:t>
            </a:r>
            <a:r>
              <a:rPr lang="en-US" dirty="0"/>
              <a:t>, knife dissection is not sufficient language to be able to code the root operation "Excision." </a:t>
            </a:r>
            <a:endParaRPr lang="en-US" dirty="0" smtClean="0"/>
          </a:p>
          <a:p>
            <a:r>
              <a:rPr lang="en-US" dirty="0" smtClean="0"/>
              <a:t>Knife </a:t>
            </a:r>
            <a:r>
              <a:rPr lang="en-US" dirty="0"/>
              <a:t>dissection may only be referring to the means used to reach the procedure site, and doesn't necessarily say what was done at the site. </a:t>
            </a:r>
            <a:endParaRPr lang="en-US" dirty="0" smtClean="0"/>
          </a:p>
          <a:p>
            <a:r>
              <a:rPr lang="en-US" dirty="0" smtClean="0"/>
              <a:t>Query </a:t>
            </a:r>
            <a:r>
              <a:rPr lang="en-US" dirty="0"/>
              <a:t>the physician for more information when the documentation only states knife dissection. </a:t>
            </a:r>
            <a:endParaRPr lang="en-US" dirty="0" smtClean="0"/>
          </a:p>
          <a:p>
            <a:r>
              <a:rPr lang="en-US" b="1" dirty="0" smtClean="0">
                <a:solidFill>
                  <a:srgbClr val="FF0000"/>
                </a:solidFill>
              </a:rPr>
              <a:t>Use </a:t>
            </a:r>
            <a:r>
              <a:rPr lang="en-US" b="1" dirty="0">
                <a:solidFill>
                  <a:srgbClr val="FF0000"/>
                </a:solidFill>
              </a:rPr>
              <a:t>of a sharp instrument does not always indicate that an excisional debridement was performed. </a:t>
            </a:r>
          </a:p>
        </p:txBody>
      </p:sp>
    </p:spTree>
    <p:extLst>
      <p:ext uri="{BB962C8B-B14F-4D97-AF65-F5344CB8AC3E}">
        <p14:creationId xmlns:p14="http://schemas.microsoft.com/office/powerpoint/2010/main" val="11705725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Coding Clinic Advice</a:t>
            </a:r>
            <a:br>
              <a:rPr lang="en-US" dirty="0" smtClean="0"/>
            </a:br>
            <a:r>
              <a:rPr lang="en-US" dirty="0" smtClean="0"/>
              <a:t>3</a:t>
            </a:r>
            <a:r>
              <a:rPr lang="en-US" baseline="30000" dirty="0" smtClean="0"/>
              <a:t>rd</a:t>
            </a:r>
            <a:r>
              <a:rPr lang="en-US" dirty="0" smtClean="0"/>
              <a:t> Quarter 2015</a:t>
            </a:r>
            <a:endParaRPr lang="en-US" dirty="0"/>
          </a:p>
        </p:txBody>
      </p:sp>
      <p:sp>
        <p:nvSpPr>
          <p:cNvPr id="6" name="Content Placeholder 5"/>
          <p:cNvSpPr>
            <a:spLocks noGrp="1"/>
          </p:cNvSpPr>
          <p:nvPr>
            <p:ph idx="1"/>
          </p:nvPr>
        </p:nvSpPr>
        <p:spPr/>
        <p:txBody>
          <a:bodyPr>
            <a:normAutofit fontScale="92500" lnSpcReduction="20000"/>
          </a:bodyPr>
          <a:lstStyle/>
          <a:p>
            <a:r>
              <a:rPr lang="en-US" b="1" dirty="0" smtClean="0">
                <a:solidFill>
                  <a:srgbClr val="FF0000"/>
                </a:solidFill>
              </a:rPr>
              <a:t>Question: </a:t>
            </a:r>
            <a:r>
              <a:rPr lang="en-US" dirty="0" smtClean="0"/>
              <a:t>Can </a:t>
            </a:r>
            <a:r>
              <a:rPr lang="en-US" dirty="0"/>
              <a:t>you clarify what determines that a debridement in </a:t>
            </a:r>
            <a:r>
              <a:rPr lang="en-US" dirty="0" smtClean="0"/>
              <a:t>ICD-10-PCS </a:t>
            </a:r>
            <a:r>
              <a:rPr lang="en-US" dirty="0"/>
              <a:t>is excisional? The progress note states: "I have debrided the abscess cavity, removing necrotic tissue and bone by sharp debridement." </a:t>
            </a:r>
            <a:endParaRPr lang="en-US" dirty="0" smtClean="0"/>
          </a:p>
          <a:p>
            <a:pPr lvl="1"/>
            <a:r>
              <a:rPr lang="en-US" dirty="0" smtClean="0"/>
              <a:t>Does </a:t>
            </a:r>
            <a:r>
              <a:rPr lang="en-US" dirty="0"/>
              <a:t>the word "excision" need to be present as with ICD-9-CM? </a:t>
            </a:r>
          </a:p>
          <a:p>
            <a:r>
              <a:rPr lang="en-US" b="1" dirty="0">
                <a:solidFill>
                  <a:srgbClr val="FF0000"/>
                </a:solidFill>
              </a:rPr>
              <a:t>Answer: </a:t>
            </a:r>
            <a:r>
              <a:rPr lang="en-US" dirty="0"/>
              <a:t>Yes, the documentation standard for coding excisional debridement in </a:t>
            </a:r>
            <a:r>
              <a:rPr lang="en-US" dirty="0" smtClean="0"/>
              <a:t>ICD-10-PCS </a:t>
            </a:r>
            <a:r>
              <a:rPr lang="en-US" dirty="0"/>
              <a:t>is the same as it is for </a:t>
            </a:r>
            <a:r>
              <a:rPr lang="en-US" dirty="0" smtClean="0"/>
              <a:t>ICD-9-CM.</a:t>
            </a:r>
          </a:p>
          <a:p>
            <a:pPr lvl="1"/>
            <a:r>
              <a:rPr lang="en-US" dirty="0" smtClean="0"/>
              <a:t>As </a:t>
            </a:r>
            <a:r>
              <a:rPr lang="en-US" dirty="0"/>
              <a:t>with ICD-9-CM, the words "sharp debridement" are not enough to code the root operation Excision. </a:t>
            </a:r>
            <a:endParaRPr lang="en-US" dirty="0" smtClean="0"/>
          </a:p>
          <a:p>
            <a:pPr lvl="1"/>
            <a:r>
              <a:rPr lang="en-US" b="1" dirty="0" smtClean="0">
                <a:solidFill>
                  <a:srgbClr val="FF0000"/>
                </a:solidFill>
              </a:rPr>
              <a:t>A </a:t>
            </a:r>
            <a:r>
              <a:rPr lang="en-US" b="1" dirty="0">
                <a:solidFill>
                  <a:srgbClr val="FF0000"/>
                </a:solidFill>
              </a:rPr>
              <a:t>code is assigned for excisional debridement when the provider documents "excisional debridement," and/or the documentation meets the root operation definition or "excision" (cutting out or off, without replacement. a portion of a body part). </a:t>
            </a:r>
          </a:p>
        </p:txBody>
      </p:sp>
    </p:spTree>
    <p:extLst>
      <p:ext uri="{BB962C8B-B14F-4D97-AF65-F5344CB8AC3E}">
        <p14:creationId xmlns:p14="http://schemas.microsoft.com/office/powerpoint/2010/main" val="6784149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Coding Clinic Advice</a:t>
            </a:r>
            <a:br>
              <a:rPr lang="en-US" dirty="0" smtClean="0"/>
            </a:br>
            <a:r>
              <a:rPr lang="en-US" dirty="0" smtClean="0"/>
              <a:t>3</a:t>
            </a:r>
            <a:r>
              <a:rPr lang="en-US" baseline="30000" dirty="0" smtClean="0"/>
              <a:t>rd</a:t>
            </a:r>
            <a:r>
              <a:rPr lang="en-US" dirty="0" smtClean="0"/>
              <a:t> Quarter, 2015</a:t>
            </a:r>
            <a:endParaRPr lang="en-US" dirty="0"/>
          </a:p>
        </p:txBody>
      </p:sp>
      <p:sp>
        <p:nvSpPr>
          <p:cNvPr id="6" name="Content Placeholder 5"/>
          <p:cNvSpPr>
            <a:spLocks noGrp="1"/>
          </p:cNvSpPr>
          <p:nvPr>
            <p:ph idx="1"/>
          </p:nvPr>
        </p:nvSpPr>
        <p:spPr/>
        <p:txBody>
          <a:bodyPr>
            <a:normAutofit fontScale="85000" lnSpcReduction="20000"/>
          </a:bodyPr>
          <a:lstStyle/>
          <a:p>
            <a:pPr marL="0" indent="0">
              <a:buNone/>
            </a:pPr>
            <a:r>
              <a:rPr lang="en-US" b="1" dirty="0" smtClean="0">
                <a:solidFill>
                  <a:srgbClr val="FF0000"/>
                </a:solidFill>
              </a:rPr>
              <a:t>Question: </a:t>
            </a:r>
            <a:r>
              <a:rPr lang="en-US" dirty="0" smtClean="0"/>
              <a:t>If </a:t>
            </a:r>
            <a:r>
              <a:rPr lang="en-US" dirty="0"/>
              <a:t>a physician documents "debridement of bone, fascia or muscle," without specifying "excisional debridement," can that be reported as excisional debridement? </a:t>
            </a:r>
            <a:endParaRPr lang="en-US" dirty="0" smtClean="0"/>
          </a:p>
          <a:p>
            <a:r>
              <a:rPr lang="en-US" dirty="0" smtClean="0"/>
              <a:t>In </a:t>
            </a:r>
            <a:r>
              <a:rPr lang="en-US" dirty="0"/>
              <a:t>order for the surgeon to get down into these areas, wouldn't he or she need to </a:t>
            </a:r>
            <a:r>
              <a:rPr lang="en-US" dirty="0" smtClean="0"/>
              <a:t>excise/cut</a:t>
            </a:r>
            <a:r>
              <a:rPr lang="en-US" dirty="0"/>
              <a:t>? What code should we report for debridement </a:t>
            </a:r>
            <a:r>
              <a:rPr lang="en-US" dirty="0" smtClean="0"/>
              <a:t>performed </a:t>
            </a:r>
            <a:r>
              <a:rPr lang="en-US" dirty="0"/>
              <a:t>on bone, muscle or fascia, if not specified as excisional? </a:t>
            </a:r>
            <a:endParaRPr lang="en-US" dirty="0" smtClean="0"/>
          </a:p>
          <a:p>
            <a:pPr marL="0" indent="0">
              <a:buNone/>
            </a:pPr>
            <a:r>
              <a:rPr lang="en-US" b="1" dirty="0" smtClean="0">
                <a:solidFill>
                  <a:srgbClr val="FF0000"/>
                </a:solidFill>
              </a:rPr>
              <a:t>Answer:  </a:t>
            </a:r>
            <a:r>
              <a:rPr lang="en-US" dirty="0" smtClean="0"/>
              <a:t>Coders </a:t>
            </a:r>
            <a:r>
              <a:rPr lang="en-US" dirty="0"/>
              <a:t>cannot assume that the debridement of bone, fascia, or muscle is always excisional. </a:t>
            </a:r>
            <a:endParaRPr lang="en-US" dirty="0" smtClean="0"/>
          </a:p>
          <a:p>
            <a:r>
              <a:rPr lang="en-US" dirty="0" smtClean="0"/>
              <a:t>For </a:t>
            </a:r>
            <a:r>
              <a:rPr lang="en-US" dirty="0"/>
              <a:t>example, if a patient suffers a traumatic open wound and fascia, muscle, or bone is exposed, an excisional debridement may not be performed. </a:t>
            </a:r>
            <a:endParaRPr lang="en-US" dirty="0" smtClean="0"/>
          </a:p>
          <a:p>
            <a:r>
              <a:rPr lang="en-US" dirty="0" smtClean="0"/>
              <a:t>lCD-10-PCS </a:t>
            </a:r>
            <a:r>
              <a:rPr lang="en-US" dirty="0"/>
              <a:t>does not provide a default if the debridement is not specified as "excisional" or "</a:t>
            </a:r>
            <a:r>
              <a:rPr lang="en-US" dirty="0" err="1"/>
              <a:t>nonexcisional</a:t>
            </a:r>
            <a:r>
              <a:rPr lang="en-US" dirty="0"/>
              <a:t>." </a:t>
            </a:r>
          </a:p>
        </p:txBody>
      </p:sp>
    </p:spTree>
    <p:extLst>
      <p:ext uri="{BB962C8B-B14F-4D97-AF65-F5344CB8AC3E}">
        <p14:creationId xmlns:p14="http://schemas.microsoft.com/office/powerpoint/2010/main" val="22616359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2188" y="1928472"/>
            <a:ext cx="8416037" cy="2112187"/>
          </a:xfrm>
        </p:spPr>
        <p:txBody>
          <a:bodyPr/>
          <a:lstStyle/>
          <a:p>
            <a:r>
              <a:rPr lang="en-US" dirty="0" smtClean="0"/>
              <a:t>Anatomy Specificity</a:t>
            </a:r>
            <a:endParaRPr lang="en-US" dirty="0"/>
          </a:p>
        </p:txBody>
      </p:sp>
    </p:spTree>
    <p:extLst>
      <p:ext uri="{BB962C8B-B14F-4D97-AF65-F5344CB8AC3E}">
        <p14:creationId xmlns:p14="http://schemas.microsoft.com/office/powerpoint/2010/main" val="419587571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Lysis of Cardiac Adhesions</a:t>
            </a:r>
            <a:br>
              <a:rPr lang="en-US" dirty="0" smtClean="0"/>
            </a:br>
            <a:r>
              <a:rPr lang="en-US" dirty="0" smtClean="0"/>
              <a:t>Anatomy Requirements in the Table</a:t>
            </a:r>
            <a:endParaRPr lang="en-US" dirty="0"/>
          </a:p>
        </p:txBody>
      </p:sp>
      <p:pic>
        <p:nvPicPr>
          <p:cNvPr id="3" name="Picture 2"/>
          <p:cNvPicPr>
            <a:picLocks noChangeAspect="1"/>
          </p:cNvPicPr>
          <p:nvPr/>
        </p:nvPicPr>
        <p:blipFill>
          <a:blip r:embed="rId3"/>
          <a:stretch>
            <a:fillRect/>
          </a:stretch>
        </p:blipFill>
        <p:spPr>
          <a:xfrm>
            <a:off x="433314" y="1472414"/>
            <a:ext cx="8482085" cy="3713985"/>
          </a:xfrm>
          <a:prstGeom prst="rect">
            <a:avLst/>
          </a:prstGeom>
        </p:spPr>
      </p:pic>
      <p:sp>
        <p:nvSpPr>
          <p:cNvPr id="9" name="Rectangle 8"/>
          <p:cNvSpPr/>
          <p:nvPr/>
        </p:nvSpPr>
        <p:spPr>
          <a:xfrm>
            <a:off x="433314" y="2665027"/>
            <a:ext cx="1246896" cy="398214"/>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33314" y="5577839"/>
            <a:ext cx="8103231" cy="954107"/>
          </a:xfrm>
          <a:prstGeom prst="rect">
            <a:avLst/>
          </a:prstGeom>
          <a:noFill/>
        </p:spPr>
        <p:txBody>
          <a:bodyPr wrap="square" rtlCol="0">
            <a:spAutoFit/>
          </a:bodyPr>
          <a:lstStyle/>
          <a:p>
            <a:r>
              <a:rPr lang="en-US" sz="2800" dirty="0" smtClean="0">
                <a:solidFill>
                  <a:srgbClr val="FF0000"/>
                </a:solidFill>
              </a:rPr>
              <a:t>ICD-10-PCS requires documentation of what is being freed – note there’s no listing for “heart NOS”</a:t>
            </a:r>
            <a:endParaRPr lang="en-US" sz="2800" dirty="0">
              <a:solidFill>
                <a:srgbClr val="FF0000"/>
              </a:solidFill>
            </a:endParaRPr>
          </a:p>
        </p:txBody>
      </p:sp>
      <p:sp>
        <p:nvSpPr>
          <p:cNvPr id="10" name="Rectangle 9"/>
          <p:cNvSpPr/>
          <p:nvPr/>
        </p:nvSpPr>
        <p:spPr>
          <a:xfrm>
            <a:off x="433314" y="4417627"/>
            <a:ext cx="1349766" cy="398214"/>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33314" y="4987292"/>
            <a:ext cx="1246896" cy="219989"/>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33313" y="1852937"/>
            <a:ext cx="8482085" cy="215893"/>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1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Excision of Saphenous Vein</a:t>
            </a:r>
            <a:br>
              <a:rPr lang="en-US" dirty="0" smtClean="0"/>
            </a:br>
            <a:r>
              <a:rPr lang="en-US" dirty="0" smtClean="0"/>
              <a:t>Requirement for Laterality/Type of Vein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96349" y="1411750"/>
            <a:ext cx="7616701" cy="5268721"/>
          </a:xfrm>
          <a:prstGeom prst="rect">
            <a:avLst/>
          </a:prstGeom>
        </p:spPr>
      </p:pic>
      <p:sp>
        <p:nvSpPr>
          <p:cNvPr id="5" name="Rectangle 4"/>
          <p:cNvSpPr/>
          <p:nvPr/>
        </p:nvSpPr>
        <p:spPr>
          <a:xfrm>
            <a:off x="596346" y="5377747"/>
            <a:ext cx="2135423" cy="1302724"/>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28587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Coding Clinic, </a:t>
            </a:r>
            <a:r>
              <a:rPr lang="en-US" dirty="0" smtClean="0"/>
              <a:t>3</a:t>
            </a:r>
            <a:r>
              <a:rPr lang="en-US" baseline="30000" dirty="0" smtClean="0"/>
              <a:t>rd</a:t>
            </a:r>
            <a:r>
              <a:rPr lang="en-US" dirty="0"/>
              <a:t> </a:t>
            </a:r>
            <a:r>
              <a:rPr lang="en-US" dirty="0" smtClean="0"/>
              <a:t>Q, </a:t>
            </a:r>
            <a:r>
              <a:rPr lang="en-US" dirty="0"/>
              <a:t>ICD-10 2014 Page: </a:t>
            </a:r>
            <a:r>
              <a:rPr lang="en-US" dirty="0" smtClean="0"/>
              <a:t>8</a:t>
            </a:r>
            <a:br>
              <a:rPr lang="en-US" dirty="0" smtClean="0"/>
            </a:br>
            <a:r>
              <a:rPr lang="en-US" dirty="0" smtClean="0"/>
              <a:t>Facility Specific Guidelines</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Question:</a:t>
            </a:r>
            <a:r>
              <a:rPr lang="en-US" dirty="0" smtClean="0"/>
              <a:t>  Please </a:t>
            </a:r>
            <a:r>
              <a:rPr lang="en-US" dirty="0"/>
              <a:t>provide clarification for coding the harvest of the saphenous vein for coronary artery bypass grafting (CABG</a:t>
            </a:r>
            <a:r>
              <a:rPr lang="en-US" dirty="0" smtClean="0"/>
              <a:t>).</a:t>
            </a:r>
          </a:p>
          <a:p>
            <a:pPr lvl="1"/>
            <a:r>
              <a:rPr lang="en-US" dirty="0" smtClean="0"/>
              <a:t>In </a:t>
            </a:r>
            <a:r>
              <a:rPr lang="en-US" dirty="0"/>
              <a:t>the operative note, the physician documents harvest of left saphenous vein from the leg with no further specificity. </a:t>
            </a:r>
            <a:endParaRPr lang="en-US" dirty="0" smtClean="0"/>
          </a:p>
          <a:p>
            <a:pPr lvl="1"/>
            <a:r>
              <a:rPr lang="en-US" dirty="0" smtClean="0"/>
              <a:t>Is </a:t>
            </a:r>
            <a:r>
              <a:rPr lang="en-US" dirty="0"/>
              <a:t>there any guidance when the documentation does not state upper/greater, or lower/ lesser saphenous vein? </a:t>
            </a:r>
          </a:p>
          <a:p>
            <a:r>
              <a:rPr lang="en-US" b="1" dirty="0" smtClean="0"/>
              <a:t>Answer:</a:t>
            </a:r>
            <a:r>
              <a:rPr lang="en-US" dirty="0" smtClean="0"/>
              <a:t>  ICD-10-PCS </a:t>
            </a:r>
            <a:r>
              <a:rPr lang="en-US" dirty="0"/>
              <a:t>does not have an “unspecified” or “not otherwise specified” designation for procedures performed on the saphenous vein. </a:t>
            </a:r>
            <a:endParaRPr lang="en-US" dirty="0" smtClean="0"/>
          </a:p>
          <a:p>
            <a:pPr lvl="1"/>
            <a:r>
              <a:rPr lang="en-US" dirty="0" smtClean="0"/>
              <a:t>If </a:t>
            </a:r>
            <a:r>
              <a:rPr lang="en-US" dirty="0"/>
              <a:t>the documentation does not specify which saphenous vein was harvested, query the physician for clarification so that the appropriate body part may be reported. </a:t>
            </a:r>
            <a:endParaRPr lang="en-US" dirty="0" smtClean="0"/>
          </a:p>
          <a:p>
            <a:pPr lvl="1"/>
            <a:r>
              <a:rPr lang="en-US" b="1" dirty="0" smtClean="0">
                <a:solidFill>
                  <a:srgbClr val="FF0000"/>
                </a:solidFill>
              </a:rPr>
              <a:t>Facilities </a:t>
            </a:r>
            <a:r>
              <a:rPr lang="en-US" b="1" dirty="0">
                <a:solidFill>
                  <a:srgbClr val="FF0000"/>
                </a:solidFill>
              </a:rPr>
              <a:t>may also work with providers to develop facility- specific coding guidelines, which will establish a default code based on common practice.</a:t>
            </a:r>
          </a:p>
          <a:p>
            <a:endParaRPr lang="en-US" dirty="0"/>
          </a:p>
        </p:txBody>
      </p:sp>
    </p:spTree>
    <p:extLst>
      <p:ext uri="{BB962C8B-B14F-4D97-AF65-F5344CB8AC3E}">
        <p14:creationId xmlns:p14="http://schemas.microsoft.com/office/powerpoint/2010/main" val="2174505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 of Coding Clinic for ICD-9-CM </a:t>
            </a:r>
            <a:br>
              <a:rPr lang="en-US" dirty="0"/>
            </a:br>
            <a:r>
              <a:rPr lang="en-US" dirty="0"/>
              <a:t>with ICD-10-CM/PCS</a:t>
            </a:r>
          </a:p>
        </p:txBody>
      </p:sp>
      <p:sp>
        <p:nvSpPr>
          <p:cNvPr id="3" name="Content Placeholder 2"/>
          <p:cNvSpPr>
            <a:spLocks noGrp="1"/>
          </p:cNvSpPr>
          <p:nvPr>
            <p:ph idx="1"/>
          </p:nvPr>
        </p:nvSpPr>
        <p:spPr/>
        <p:txBody>
          <a:bodyPr>
            <a:normAutofit lnSpcReduction="10000"/>
          </a:bodyPr>
          <a:lstStyle/>
          <a:p>
            <a:r>
              <a:rPr lang="en-US" sz="2400" dirty="0"/>
              <a:t>Care must be exercised as the codes may have changed. Such change could be related to </a:t>
            </a:r>
            <a:r>
              <a:rPr lang="en-US" sz="2400" u="sng" dirty="0"/>
              <a:t>new codes</a:t>
            </a:r>
            <a:r>
              <a:rPr lang="en-US" sz="2400" dirty="0"/>
              <a:t>, </a:t>
            </a:r>
            <a:r>
              <a:rPr lang="en-US" sz="2400" u="sng" dirty="0"/>
              <a:t>new combination codes</a:t>
            </a:r>
            <a:r>
              <a:rPr lang="en-US" sz="2400" dirty="0"/>
              <a:t>, </a:t>
            </a:r>
            <a:r>
              <a:rPr lang="en-US" sz="2400" u="sng" dirty="0"/>
              <a:t>code revisions</a:t>
            </a:r>
            <a:r>
              <a:rPr lang="en-US" sz="2400" dirty="0"/>
              <a:t>, </a:t>
            </a:r>
            <a:r>
              <a:rPr lang="en-US" sz="2400" u="sng" dirty="0"/>
              <a:t>a change in nonessential modifiers</a:t>
            </a:r>
            <a:r>
              <a:rPr lang="en-US" sz="2400" dirty="0"/>
              <a:t>, or any other instructional note. This is particularly true as ICD-10-CM has many new combination codes that were not available in ICD-9-CM. </a:t>
            </a:r>
          </a:p>
          <a:p>
            <a:pPr lvl="1"/>
            <a:r>
              <a:rPr lang="en-US" sz="1800" b="1" dirty="0">
                <a:solidFill>
                  <a:srgbClr val="FF0000"/>
                </a:solidFill>
              </a:rPr>
              <a:t>For example, previous </a:t>
            </a:r>
            <a:r>
              <a:rPr lang="en-US" sz="1800" b="1" i="1" dirty="0">
                <a:solidFill>
                  <a:srgbClr val="FF0000"/>
                </a:solidFill>
              </a:rPr>
              <a:t>Coding Clinic for ICD-9-CM</a:t>
            </a:r>
            <a:r>
              <a:rPr lang="en-US" sz="1800" b="1" dirty="0">
                <a:solidFill>
                  <a:srgbClr val="FF0000"/>
                </a:solidFill>
              </a:rPr>
              <a:t> advice has indicated that hypoxia is not inherent in chronic obstructive pulmonary disease (COPD) and it could be separately coded. Coders should not assume this advice inevitably applies to ICD-10-CM.  (????)</a:t>
            </a:r>
          </a:p>
          <a:p>
            <a:pPr lvl="1"/>
            <a:r>
              <a:rPr lang="en-US" sz="1800" dirty="0"/>
              <a:t>The correct approach when coding with ICD-10-CM is to review the Index entries for COPD, and determine whether or not there is a combination code for COPD with hypoxia, verify the code in the Tabular List, and review any instructional notes. The coder should then determine whether to code the hypoxia separately—and not automatically assume that a separate code should be assigned.</a:t>
            </a:r>
          </a:p>
          <a:p>
            <a:endParaRPr lang="en-US" dirty="0"/>
          </a:p>
        </p:txBody>
      </p:sp>
    </p:spTree>
    <p:extLst>
      <p:ext uri="{BB962C8B-B14F-4D97-AF65-F5344CB8AC3E}">
        <p14:creationId xmlns:p14="http://schemas.microsoft.com/office/powerpoint/2010/main" val="11849896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Where Guidelines May Help</a:t>
            </a:r>
            <a:endParaRPr lang="en-US" dirty="0"/>
          </a:p>
        </p:txBody>
      </p:sp>
      <p:sp>
        <p:nvSpPr>
          <p:cNvPr id="3" name="Content Placeholder 2"/>
          <p:cNvSpPr>
            <a:spLocks noGrp="1"/>
          </p:cNvSpPr>
          <p:nvPr>
            <p:ph idx="1"/>
          </p:nvPr>
        </p:nvSpPr>
        <p:spPr/>
        <p:txBody>
          <a:bodyPr/>
          <a:lstStyle/>
          <a:p>
            <a:r>
              <a:rPr lang="en-US" dirty="0" smtClean="0"/>
              <a:t>Greater vs. lesser </a:t>
            </a:r>
            <a:r>
              <a:rPr lang="en-US" dirty="0" err="1" smtClean="0"/>
              <a:t>omentum</a:t>
            </a:r>
            <a:endParaRPr lang="en-US" dirty="0" smtClean="0"/>
          </a:p>
          <a:p>
            <a:r>
              <a:rPr lang="en-US" dirty="0" smtClean="0"/>
              <a:t>Release of adhesions for heart</a:t>
            </a:r>
          </a:p>
          <a:p>
            <a:r>
              <a:rPr lang="en-US" dirty="0" smtClean="0"/>
              <a:t>High vs. low </a:t>
            </a:r>
            <a:r>
              <a:rPr lang="en-US" dirty="0" err="1" smtClean="0"/>
              <a:t>osmolar</a:t>
            </a:r>
            <a:r>
              <a:rPr lang="en-US" dirty="0" smtClean="0"/>
              <a:t> contrast</a:t>
            </a:r>
          </a:p>
          <a:p>
            <a:pPr lvl="1"/>
            <a:r>
              <a:rPr lang="en-US" dirty="0" smtClean="0"/>
              <a:t>If facility only uses low </a:t>
            </a:r>
            <a:r>
              <a:rPr lang="en-US" dirty="0" err="1" smtClean="0"/>
              <a:t>osmolar</a:t>
            </a:r>
            <a:r>
              <a:rPr lang="en-US" dirty="0" smtClean="0"/>
              <a:t> contrast, then the policy can stipulate that only low </a:t>
            </a:r>
            <a:r>
              <a:rPr lang="en-US" dirty="0" err="1" smtClean="0"/>
              <a:t>osmolar</a:t>
            </a:r>
            <a:r>
              <a:rPr lang="en-US" dirty="0" smtClean="0"/>
              <a:t> contract is used</a:t>
            </a:r>
          </a:p>
          <a:p>
            <a:r>
              <a:rPr lang="en-US" dirty="0" smtClean="0"/>
              <a:t>Others where there’s frequent queries for anatomy</a:t>
            </a:r>
            <a:endParaRPr lang="en-US" dirty="0"/>
          </a:p>
        </p:txBody>
      </p:sp>
    </p:spTree>
    <p:extLst>
      <p:ext uri="{BB962C8B-B14F-4D97-AF65-F5344CB8AC3E}">
        <p14:creationId xmlns:p14="http://schemas.microsoft.com/office/powerpoint/2010/main" val="23866028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Coding Rules</a:t>
            </a:r>
            <a:br>
              <a:rPr lang="en-US" dirty="0" smtClean="0"/>
            </a:br>
            <a:r>
              <a:rPr lang="en-US" dirty="0" smtClean="0"/>
              <a:t>CDI Lessons</a:t>
            </a:r>
            <a:endParaRPr lang="en-US" dirty="0"/>
          </a:p>
        </p:txBody>
      </p:sp>
      <p:sp>
        <p:nvSpPr>
          <p:cNvPr id="3" name="Content Placeholder 2"/>
          <p:cNvSpPr>
            <a:spLocks noGrp="1"/>
          </p:cNvSpPr>
          <p:nvPr>
            <p:ph idx="1"/>
          </p:nvPr>
        </p:nvSpPr>
        <p:spPr>
          <a:xfrm>
            <a:off x="596349" y="1561271"/>
            <a:ext cx="3937551" cy="4969680"/>
          </a:xfrm>
        </p:spPr>
        <p:txBody>
          <a:bodyPr>
            <a:normAutofit fontScale="92500" lnSpcReduction="10000"/>
          </a:bodyPr>
          <a:lstStyle/>
          <a:p>
            <a:r>
              <a:rPr lang="en-US" dirty="0" smtClean="0"/>
              <a:t>Learn how to use the Index, Table, Guidelines, and Coding Clinic advice</a:t>
            </a:r>
          </a:p>
          <a:p>
            <a:pPr lvl="1"/>
            <a:r>
              <a:rPr lang="en-US" dirty="0" smtClean="0"/>
              <a:t>Great bridge builders between CDI teams and coders</a:t>
            </a:r>
          </a:p>
          <a:p>
            <a:r>
              <a:rPr lang="en-US" dirty="0" smtClean="0"/>
              <a:t>Coding Clinic is available to all invested in documentation integrity</a:t>
            </a:r>
          </a:p>
          <a:p>
            <a:pPr lvl="1"/>
            <a:r>
              <a:rPr lang="en-US" dirty="0" smtClean="0"/>
              <a:t>Must be advocated in light of the patient’s clinical indicators, the provider’s documentation, and official coding rules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2224991"/>
            <a:ext cx="4505667" cy="3352850"/>
          </a:xfrm>
          <a:prstGeom prst="rect">
            <a:avLst/>
          </a:prstGeom>
        </p:spPr>
      </p:pic>
      <p:sp>
        <p:nvSpPr>
          <p:cNvPr id="5" name="TextBox 4"/>
          <p:cNvSpPr txBox="1"/>
          <p:nvPr/>
        </p:nvSpPr>
        <p:spPr>
          <a:xfrm>
            <a:off x="6617970" y="5966460"/>
            <a:ext cx="2441844" cy="461665"/>
          </a:xfrm>
          <a:prstGeom prst="rect">
            <a:avLst/>
          </a:prstGeom>
          <a:noFill/>
        </p:spPr>
        <p:txBody>
          <a:bodyPr wrap="square" rtlCol="0">
            <a:spAutoFit/>
          </a:bodyPr>
          <a:lstStyle/>
          <a:p>
            <a:pPr algn="r"/>
            <a:r>
              <a:rPr lang="en-US" sz="1200" dirty="0" smtClean="0"/>
              <a:t>Photo credit:  Wikipedia</a:t>
            </a:r>
          </a:p>
          <a:p>
            <a:pPr algn="r"/>
            <a:r>
              <a:rPr lang="en-US" sz="1200" dirty="0">
                <a:hlinkClick r:id="rId4"/>
              </a:rPr>
              <a:t>http://</a:t>
            </a:r>
            <a:r>
              <a:rPr lang="en-US" sz="1200" dirty="0" smtClean="0">
                <a:hlinkClick r:id="rId4"/>
              </a:rPr>
              <a:t>en.wikipedia.org/wiki/Bridge</a:t>
            </a:r>
            <a:r>
              <a:rPr lang="en-US" sz="1200" dirty="0" smtClean="0"/>
              <a:t> </a:t>
            </a:r>
            <a:endParaRPr lang="en-US" sz="1200" dirty="0"/>
          </a:p>
        </p:txBody>
      </p:sp>
    </p:spTree>
    <p:extLst>
      <p:ext uri="{BB962C8B-B14F-4D97-AF65-F5344CB8AC3E}">
        <p14:creationId xmlns:p14="http://schemas.microsoft.com/office/powerpoint/2010/main" val="7613634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Coding Clinic is worth reading</a:t>
            </a:r>
          </a:p>
          <a:p>
            <a:r>
              <a:rPr lang="en-US" dirty="0" smtClean="0"/>
              <a:t>Coding Clinic is the Supreme Court</a:t>
            </a:r>
          </a:p>
          <a:p>
            <a:r>
              <a:rPr lang="en-US" dirty="0" smtClean="0"/>
              <a:t>You can ask Coding Clinic questions and get answers</a:t>
            </a:r>
          </a:p>
          <a:p>
            <a:r>
              <a:rPr lang="en-US" dirty="0" smtClean="0"/>
              <a:t>Coding Clinic is worth discussing with your </a:t>
            </a:r>
            <a:r>
              <a:rPr lang="en-US" smtClean="0"/>
              <a:t>coding staff</a:t>
            </a:r>
            <a:endParaRPr lang="en-US"/>
          </a:p>
        </p:txBody>
      </p:sp>
    </p:spTree>
    <p:extLst>
      <p:ext uri="{BB962C8B-B14F-4D97-AF65-F5344CB8AC3E}">
        <p14:creationId xmlns:p14="http://schemas.microsoft.com/office/powerpoint/2010/main" val="240823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Thank you. Questions?</a:t>
            </a:r>
            <a:br>
              <a:rPr lang="en-US" dirty="0" smtClean="0"/>
            </a:br>
            <a:r>
              <a:rPr lang="en-US" sz="2400" dirty="0" smtClean="0"/>
              <a:t/>
            </a:r>
            <a:br>
              <a:rPr lang="en-US" sz="2400" dirty="0" smtClean="0"/>
            </a:br>
            <a:r>
              <a:rPr lang="en-US" sz="2400" dirty="0" smtClean="0"/>
              <a:t>Email questions to:  </a:t>
            </a:r>
            <a:r>
              <a:rPr lang="en-US" sz="2000" b="0" i="1" dirty="0" smtClean="0">
                <a:latin typeface="Arial" panose="020B0604020202020204" pitchFamily="34" charset="0"/>
                <a:hlinkClick r:id="rId2"/>
              </a:rPr>
              <a:t>jkennedy@cdimd.com</a:t>
            </a:r>
            <a:endParaRPr lang="en-US" sz="2000" b="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1584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228">
      <a:dk1>
        <a:srgbClr val="000000"/>
      </a:dk1>
      <a:lt1>
        <a:srgbClr val="FFFFFF"/>
      </a:lt1>
      <a:dk2>
        <a:srgbClr val="4A68A8"/>
      </a:dk2>
      <a:lt2>
        <a:srgbClr val="808080"/>
      </a:lt2>
      <a:accent1>
        <a:srgbClr val="6F2771"/>
      </a:accent1>
      <a:accent2>
        <a:srgbClr val="F47B20"/>
      </a:accent2>
      <a:accent3>
        <a:srgbClr val="334FA1"/>
      </a:accent3>
      <a:accent4>
        <a:srgbClr val="6D6E71"/>
      </a:accent4>
      <a:accent5>
        <a:srgbClr val="63A1F6"/>
      </a:accent5>
      <a:accent6>
        <a:srgbClr val="99CC00"/>
      </a:accent6>
      <a:hlink>
        <a:srgbClr val="6F2771"/>
      </a:hlink>
      <a:folHlink>
        <a:srgbClr val="63A1F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19165</TotalTime>
  <Words>7115</Words>
  <Application>Microsoft Office PowerPoint</Application>
  <PresentationFormat>On-screen Show (4:3)</PresentationFormat>
  <Paragraphs>573</Paragraphs>
  <Slides>93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Arial Black</vt:lpstr>
      <vt:lpstr>Calibri</vt:lpstr>
      <vt:lpstr>Times New Roman</vt:lpstr>
      <vt:lpstr>1_Office Theme</vt:lpstr>
      <vt:lpstr>Coding Clinic Update</vt:lpstr>
      <vt:lpstr>Learning Objectives</vt:lpstr>
      <vt:lpstr>Foundations Coding Clinic for ICD-10-CM/PCS</vt:lpstr>
      <vt:lpstr>The AHA Central Office Origins and Goals</vt:lpstr>
      <vt:lpstr>The AHA Central Office </vt:lpstr>
      <vt:lpstr>The AHA Central Office Coding Clinic for ICD-10-CM/PCS</vt:lpstr>
      <vt:lpstr>Use of Coding Clinic for ICD-9-CM  with ICD-10-CM/PCS</vt:lpstr>
      <vt:lpstr>Use of Coding Clinic for ICD-9-CM  with ICD-10-CM/PCS</vt:lpstr>
      <vt:lpstr>Use of Coding Clinic for ICD-9-CM  with ICD-10-CM/PCS</vt:lpstr>
      <vt:lpstr>Hypoxia with COPD</vt:lpstr>
      <vt:lpstr>Send Your Own Questions to  Coding Clinic Advisor</vt:lpstr>
      <vt:lpstr>Obtaining Coding Clinic Advice Subscribing</vt:lpstr>
      <vt:lpstr>Foundations Coding 101</vt:lpstr>
      <vt:lpstr>Diagnoses ICD-10-CM Hierarchy</vt:lpstr>
      <vt:lpstr>How to Look Up a Diagnosis Code Chronic Kidney Disease</vt:lpstr>
      <vt:lpstr>Acute Respiratory Distress ICD-9-CM</vt:lpstr>
      <vt:lpstr>Hypoxemia &amp; Hypercapnia Respiratory Insufficiency/Failure in ICD-9-CM</vt:lpstr>
      <vt:lpstr>Acute Respiratory Distress in ICD-10 Classified as ARDS</vt:lpstr>
      <vt:lpstr>Title of Code Suggested by Index Does Not Clearly Identify the Condition Correctly</vt:lpstr>
      <vt:lpstr>Answer Pending From  Coding Clinic Advisor</vt:lpstr>
      <vt:lpstr>Hypoxemia &amp; Hypercapnia Respiratory Insufficiency/Failure in ICD-10-CM</vt:lpstr>
      <vt:lpstr>Diabetes “with” and “due to”</vt:lpstr>
      <vt:lpstr>ICD-10-CM Index With vs. “Due To” vs. “In”</vt:lpstr>
      <vt:lpstr>ICD-10-CM Index With vs. “Due To” vs. “In”</vt:lpstr>
      <vt:lpstr>Diabetes and Associated Conditions Coding Clinic 2nd Quarter, 2016 page 36</vt:lpstr>
      <vt:lpstr>Diabetes “With” Conditions</vt:lpstr>
      <vt:lpstr>Diabetes and Associated Conditions Coding Clinic 2nd Quarter, 2016 page 36</vt:lpstr>
      <vt:lpstr>Diabetes and Associated Conditions Coding Clinic 2nd Quarter, 2016 page 36</vt:lpstr>
      <vt:lpstr>ICD-9-CM vs. ICD-10-CM Diabetes</vt:lpstr>
      <vt:lpstr>Diabetes “with” Osteomyelitis Coding Clinic, 1st Quarter, 2016, p. 13</vt:lpstr>
      <vt:lpstr>Diabetes “with” ESRD, Neuropathy, Foot Ulcer Coding Clinic, 1st Quarter, 2016, p. 12-13</vt:lpstr>
      <vt:lpstr>Diabetes “With” Conditions</vt:lpstr>
      <vt:lpstr>Diabetes “With” Conditions</vt:lpstr>
      <vt:lpstr>Ulcers “with” Diabetes</vt:lpstr>
      <vt:lpstr>Ulcers “with” Diabetes Non-pressure vs. Pressure DRGs</vt:lpstr>
      <vt:lpstr>Is it Linked to Diabetes or Not?</vt:lpstr>
      <vt:lpstr>Excludes1 and Excludes2 Notes ICD-10-CM Official Guidelines</vt:lpstr>
      <vt:lpstr>Respiratory Distress Syndrome and Respiratory Failure of Newborn</vt:lpstr>
      <vt:lpstr>Excludes1 Note Caveat Coding Clinic, 4th Quarter, 2015</vt:lpstr>
      <vt:lpstr>Excludes1 Note Caveat Coding Clinic, 4th Quarter, 2015</vt:lpstr>
      <vt:lpstr>Neutropenia with Pancytopenia Coding Clinic, 4th Quarter, 2014, pp 22-23</vt:lpstr>
      <vt:lpstr>Excludes1 Note Neutropenia and Pancytopenia</vt:lpstr>
      <vt:lpstr>Take Home Lesson Excludes1 Waiver     (Not expected to be resolved 10/1/2016)</vt:lpstr>
      <vt:lpstr>Sepsis 2 vs Sepsis-3  Coding Clinic’s Advice  How will Auditors React to Sepsis?</vt:lpstr>
      <vt:lpstr>Sepsis-2 (2001 to February 22, 2016) Infection, Documented or Suspected and “Some” of the Following:</vt:lpstr>
      <vt:lpstr>Sepsis-2 - Severe Sepsis Induced Organ Dysfunction/Hypoperfusion</vt:lpstr>
      <vt:lpstr>Sepsis Adult Redefinition (Sepsis-3) February 22, 2016</vt:lpstr>
      <vt:lpstr>Sepsis-3 Adult Redefinition Requirement for Organ Dysfunction</vt:lpstr>
      <vt:lpstr>Sepsis-3 Adult Redefinition Organ Dysfunction – SOFA Scores</vt:lpstr>
      <vt:lpstr>Sepsis-3 Adult Redefinition SOFA Scores</vt:lpstr>
      <vt:lpstr>Surviving Sepsis Response to Sepsis-3</vt:lpstr>
      <vt:lpstr>Sepsis-2 versus Sepsis-3 Sepsis Validity</vt:lpstr>
      <vt:lpstr>Official Coding Clinic Response June 23, 2016</vt:lpstr>
      <vt:lpstr>Payer Preference Coding Clinic, First Quarter ICD-10 2014 Pages: 16-17 </vt:lpstr>
      <vt:lpstr>Payer Preference Coding Clinic, First Quarter ICD-10 2014 Pages: 16-17 </vt:lpstr>
      <vt:lpstr>Heart Failure</vt:lpstr>
      <vt:lpstr>Heart Failure w/Preserved EF (HFpEF) Heart Failure w/Reduced EF (HFrEF)</vt:lpstr>
      <vt:lpstr>Heart Failure w/Preserved EF (HFpEF) Heart Failure w/Reduced EF (HFrEF)</vt:lpstr>
      <vt:lpstr>Heart Failure w/Preserved EF (HFpEF) Heart Failure w/Reduced EF (HFrEF)</vt:lpstr>
      <vt:lpstr>Adverse Effects of Coumadin</vt:lpstr>
      <vt:lpstr>Coumadin Coagulopathy – ICD-9-CM Not Allowed</vt:lpstr>
      <vt:lpstr>Coumadin Coagulopathy – ICD-9-CM Not Allowed</vt:lpstr>
      <vt:lpstr>Bleeding due to Coumadin Therapy “Drug-induced Hemorrhage Disorder”</vt:lpstr>
      <vt:lpstr>Support For This Advice ICD-10-CM Table of Diseases</vt:lpstr>
      <vt:lpstr>Bleeding due to Coumadin Therapy “Drug-induced Hemorrhage Disorder”</vt:lpstr>
      <vt:lpstr>Bleeding due to a Platelet Inhibitor “Drug-induced Hemorrhage Disorder”</vt:lpstr>
      <vt:lpstr>PowerPoint Presentation</vt:lpstr>
      <vt:lpstr>PowerPoint Presentation</vt:lpstr>
      <vt:lpstr>PowerPoint Presentation</vt:lpstr>
      <vt:lpstr>ICD-10-PCS  Official Guidelines</vt:lpstr>
      <vt:lpstr>PowerPoint Presentation</vt:lpstr>
      <vt:lpstr>ICD-10-PCS Official Guidelines Independence of the Table</vt:lpstr>
      <vt:lpstr>Obstetrical Lacerations</vt:lpstr>
      <vt:lpstr>Obstetrical Lacerations Definitions</vt:lpstr>
      <vt:lpstr>Obstetrical Lacerations Approaches Coding Clinic, 1st Quarter, 2016, pp</vt:lpstr>
      <vt:lpstr>Debridement</vt:lpstr>
      <vt:lpstr>Debridement Definition</vt:lpstr>
      <vt:lpstr>ICD-10-PCS Index To Procedures  Debridement</vt:lpstr>
      <vt:lpstr>ICD-10-PCS Guidelines </vt:lpstr>
      <vt:lpstr>ICD-10-PCS Reference Manual</vt:lpstr>
      <vt:lpstr>Root Operation – Excision Definition</vt:lpstr>
      <vt:lpstr>Coding Clinic Advice 3rd Quarter 2015</vt:lpstr>
      <vt:lpstr>Coding Clinic Advice 3rd Quarter 2015</vt:lpstr>
      <vt:lpstr>Coding Clinic Advice 3rd Quarter 2015</vt:lpstr>
      <vt:lpstr>Coding Clinic Advice 3rd Quarter, 2015</vt:lpstr>
      <vt:lpstr>Anatomy Specificity</vt:lpstr>
      <vt:lpstr>Lysis of Cardiac Adhesions Anatomy Requirements in the Table</vt:lpstr>
      <vt:lpstr>Excision of Saphenous Vein Requirement for Laterality/Type of Vein</vt:lpstr>
      <vt:lpstr>Coding Clinic, 3rd Q, ICD-10 2014 Page: 8 Facility Specific Guidelines</vt:lpstr>
      <vt:lpstr>Areas Where Guidelines May Help</vt:lpstr>
      <vt:lpstr>Coding Rules CDI Lessons</vt:lpstr>
      <vt:lpstr>Summary</vt:lpstr>
      <vt:lpstr>Thank you. Questions?  Email questions to:  jkennedy@cdimd.com</vt:lpstr>
    </vt:vector>
  </TitlesOfParts>
  <Company>CDIMD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JKennedyMD@cdimd.com</dc:creator>
  <cp:lastModifiedBy>Clark, Sherri A</cp:lastModifiedBy>
  <cp:revision>352</cp:revision>
  <cp:lastPrinted>2016-07-14T21:10:13Z</cp:lastPrinted>
  <dcterms:created xsi:type="dcterms:W3CDTF">2013-11-15T16:13:50Z</dcterms:created>
  <dcterms:modified xsi:type="dcterms:W3CDTF">2016-07-19T13:46:05Z</dcterms:modified>
</cp:coreProperties>
</file>