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notesMasterIdLst>
    <p:notesMasterId r:id="rId25"/>
  </p:notesMasterIdLst>
  <p:handoutMasterIdLst>
    <p:handoutMasterId r:id="rId26"/>
  </p:handoutMasterIdLst>
  <p:sldIdLst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92" r:id="rId18"/>
    <p:sldId id="286" r:id="rId19"/>
    <p:sldId id="287" r:id="rId20"/>
    <p:sldId id="288" r:id="rId21"/>
    <p:sldId id="289" r:id="rId22"/>
    <p:sldId id="290" r:id="rId23"/>
    <p:sldId id="291" r:id="rId2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C91"/>
    <a:srgbClr val="F5DEA0"/>
    <a:srgbClr val="F5F1AF"/>
    <a:srgbClr val="F0F08E"/>
    <a:srgbClr val="F2C71C"/>
    <a:srgbClr val="133049"/>
    <a:srgbClr val="478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418056-9985-4C62-88E9-95A3FD9B8E2B}" type="datetimeFigureOut">
              <a:rPr lang="en-US"/>
              <a:pPr>
                <a:defRPr/>
              </a:pPr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605ED39-C4A1-4BD4-B6F4-46638ED15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764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48FF48-C4CC-4212-9DCB-084AD45228A2}" type="datetimeFigureOut">
              <a:rPr lang="en-US"/>
              <a:pPr>
                <a:defRPr/>
              </a:pPr>
              <a:t>4/6/2018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0A89FC-F8EB-4767-897B-C01508ED1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537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1145" y="1069753"/>
            <a:ext cx="8385655" cy="4972421"/>
          </a:xfrm>
          <a:prstGeom prst="rect">
            <a:avLst/>
          </a:prstGeom>
        </p:spPr>
        <p:txBody>
          <a:bodyPr/>
          <a:lstStyle>
            <a:lvl1pPr>
              <a:buClr>
                <a:srgbClr val="4785B6"/>
              </a:buClr>
              <a:defRPr sz="2000">
                <a:latin typeface="Arial"/>
              </a:defRPr>
            </a:lvl1pPr>
            <a:lvl2pPr>
              <a:buClr>
                <a:srgbClr val="4785B6"/>
              </a:buClr>
              <a:defRPr sz="1800">
                <a:latin typeface="Arial"/>
              </a:defRPr>
            </a:lvl2pPr>
            <a:lvl3pPr>
              <a:buClr>
                <a:srgbClr val="4785B6"/>
              </a:buClr>
              <a:defRPr sz="1600">
                <a:latin typeface="Arial"/>
              </a:defRPr>
            </a:lvl3pPr>
            <a:lvl4pPr>
              <a:buClr>
                <a:srgbClr val="4785B6"/>
              </a:buClr>
              <a:defRPr sz="1400">
                <a:latin typeface="Arial"/>
              </a:defRPr>
            </a:lvl4pPr>
            <a:lvl5pPr>
              <a:buClr>
                <a:srgbClr val="4785B6"/>
              </a:buClr>
              <a:defRPr sz="1200"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itle 3"/>
          <p:cNvSpPr>
            <a:spLocks noGrp="1"/>
          </p:cNvSpPr>
          <p:nvPr>
            <p:ph type="title"/>
          </p:nvPr>
        </p:nvSpPr>
        <p:spPr>
          <a:xfrm>
            <a:off x="301145" y="140862"/>
            <a:ext cx="8385655" cy="626266"/>
          </a:xfrm>
          <a:prstGeom prst="rect">
            <a:avLst/>
          </a:prstGeom>
        </p:spPr>
        <p:txBody>
          <a:bodyPr/>
          <a:lstStyle>
            <a:lvl1pPr algn="l">
              <a:defRPr sz="3200" b="1" i="0" kern="1200" baseline="0">
                <a:solidFill>
                  <a:srgbClr val="4785B6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DFF54-62E9-4C2D-9624-8223C7AC0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8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3"/>
          <p:cNvSpPr>
            <a:spLocks noGrp="1"/>
          </p:cNvSpPr>
          <p:nvPr>
            <p:ph type="title"/>
          </p:nvPr>
        </p:nvSpPr>
        <p:spPr>
          <a:xfrm>
            <a:off x="301145" y="140862"/>
            <a:ext cx="8385655" cy="626266"/>
          </a:xfrm>
          <a:prstGeom prst="rect">
            <a:avLst/>
          </a:prstGeom>
        </p:spPr>
        <p:txBody>
          <a:bodyPr/>
          <a:lstStyle>
            <a:lvl1pPr algn="l">
              <a:defRPr sz="3200" b="1" i="0" kern="1200" baseline="0">
                <a:solidFill>
                  <a:srgbClr val="4785B6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675D0-4F11-490E-9D23-089A74294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3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666750" y="1016000"/>
            <a:ext cx="7810500" cy="2324100"/>
          </a:xfrm>
          <a:prstGeom prst="rect">
            <a:avLst/>
          </a:prstGeom>
        </p:spPr>
        <p:txBody>
          <a:bodyPr lIns="38405" tIns="19202" rIns="38405" bIns="19202" anchor="b"/>
          <a:lstStyle/>
          <a:p>
            <a:r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sz="quarter" idx="1"/>
          </p:nvPr>
        </p:nvSpPr>
        <p:spPr>
          <a:xfrm>
            <a:off x="666750" y="3403600"/>
            <a:ext cx="7810500" cy="793750"/>
          </a:xfrm>
          <a:prstGeom prst="rect">
            <a:avLst/>
          </a:prstGeom>
        </p:spPr>
        <p:txBody>
          <a:bodyPr lIns="38405" tIns="19202" rIns="38405" bIns="19202" anchor="t"/>
          <a:lstStyle>
            <a:lvl1pPr marL="0" indent="0" algn="ctr">
              <a:spcBef>
                <a:spcPts val="0"/>
              </a:spcBef>
              <a:buSzTx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0" indent="96012" algn="ctr">
              <a:spcBef>
                <a:spcPts val="0"/>
              </a:spcBef>
              <a:buSzTx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marL="0" indent="192024" algn="ctr">
              <a:spcBef>
                <a:spcPts val="0"/>
              </a:spcBef>
              <a:buSzTx/>
              <a:buNone/>
              <a:defRPr sz="1800">
                <a:latin typeface="Arial"/>
                <a:ea typeface="Arial"/>
                <a:cs typeface="Arial"/>
                <a:sym typeface="Arial"/>
              </a:defRPr>
            </a:lvl3pPr>
            <a:lvl4pPr marL="0" indent="288036" algn="ctr">
              <a:spcBef>
                <a:spcPts val="0"/>
              </a:spcBef>
              <a:buSzTx/>
              <a:buNone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marL="0" indent="384048" algn="ctr">
              <a:spcBef>
                <a:spcPts val="0"/>
              </a:spcBef>
              <a:buSzTx/>
              <a:buNone/>
              <a:defRPr sz="18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AED0C-303C-468C-8E99-42D829F70AD9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610664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pic" sz="half" idx="13"/>
          </p:nvPr>
        </p:nvSpPr>
        <p:spPr>
          <a:xfrm>
            <a:off x="4938712" y="1308100"/>
            <a:ext cx="3406481" cy="4390576"/>
          </a:xfrm>
          <a:prstGeom prst="rect">
            <a:avLst/>
          </a:prstGeom>
        </p:spPr>
        <p:txBody>
          <a:bodyPr lIns="38404" tIns="19202" rIns="38404" bIns="19202" anchor="t">
            <a:noAutofit/>
          </a:bodyPr>
          <a:lstStyle/>
          <a:p>
            <a:pPr lvl="0"/>
            <a:endParaRPr noProof="0"/>
          </a:p>
        </p:txBody>
      </p:sp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633413" y="95250"/>
            <a:ext cx="7877175" cy="1143000"/>
          </a:xfrm>
          <a:prstGeom prst="rect">
            <a:avLst/>
          </a:prstGeom>
        </p:spPr>
        <p:txBody>
          <a:bodyPr lIns="38405" tIns="19202" rIns="38405" bIns="19202"/>
          <a:lstStyle/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sz="half" idx="1"/>
          </p:nvPr>
        </p:nvSpPr>
        <p:spPr>
          <a:xfrm>
            <a:off x="633413" y="1127125"/>
            <a:ext cx="3752850" cy="4603750"/>
          </a:xfrm>
          <a:prstGeom prst="rect">
            <a:avLst/>
          </a:prstGeom>
        </p:spPr>
        <p:txBody>
          <a:bodyPr lIns="38405" tIns="19202" rIns="38405" bIns="19202"/>
          <a:lstStyle>
            <a:lvl1pPr marL="234696" indent="-234696">
              <a:spcBef>
                <a:spcPts val="1890"/>
              </a:spcBef>
              <a:defRPr sz="1900">
                <a:latin typeface="Arial"/>
                <a:ea typeface="Arial"/>
                <a:cs typeface="Arial"/>
                <a:sym typeface="Arial"/>
              </a:defRPr>
            </a:lvl1pPr>
            <a:lvl2pPr marL="469392" indent="-234696">
              <a:spcBef>
                <a:spcPts val="1890"/>
              </a:spcBef>
              <a:defRPr sz="1900">
                <a:latin typeface="Arial"/>
                <a:ea typeface="Arial"/>
                <a:cs typeface="Arial"/>
                <a:sym typeface="Arial"/>
              </a:defRPr>
            </a:lvl2pPr>
            <a:lvl3pPr marL="704088" indent="-234696">
              <a:spcBef>
                <a:spcPts val="1890"/>
              </a:spcBef>
              <a:defRPr sz="1900">
                <a:latin typeface="Arial"/>
                <a:ea typeface="Arial"/>
                <a:cs typeface="Arial"/>
                <a:sym typeface="Arial"/>
              </a:defRPr>
            </a:lvl3pPr>
            <a:lvl4pPr marL="938784" indent="-234696">
              <a:spcBef>
                <a:spcPts val="1890"/>
              </a:spcBef>
              <a:defRPr sz="1900">
                <a:latin typeface="Arial"/>
                <a:ea typeface="Arial"/>
                <a:cs typeface="Arial"/>
                <a:sym typeface="Arial"/>
              </a:defRPr>
            </a:lvl4pPr>
            <a:lvl5pPr marL="1173480" indent="-234696">
              <a:spcBef>
                <a:spcPts val="1890"/>
              </a:spcBef>
              <a:defRPr sz="19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8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9C81E-A133-4534-9148-E03ECF486AF8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5388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0472E-B881-4753-851E-9AAF13DBF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0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6573838"/>
            <a:ext cx="6767513" cy="1270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7" name="Picture 6" descr="SMHLOGO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413" y="6149975"/>
            <a:ext cx="12366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3738" y="6486525"/>
            <a:ext cx="8302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9E71C58-74FC-4728-8A9E-DF4850FF5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16" descr="ancc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825" y="6162675"/>
            <a:ext cx="690563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6573838"/>
            <a:ext cx="6767513" cy="1270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1" name="Picture 6" descr="SMH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413" y="6149975"/>
            <a:ext cx="12366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3738" y="6486525"/>
            <a:ext cx="8302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CC86BBB-EB22-4349-B37A-A01DCDE20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3" name="Picture 10" descr="ancc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825" y="6162675"/>
            <a:ext cx="690563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Medicare/Quality-Initiatives-Patient-Assessment-Instruments/QualityMeasures/Core-Measures.html" TargetMode="External"/><Relationship Id="rId2" Type="http://schemas.openxmlformats.org/officeDocument/2006/relationships/hyperlink" Target="http://www.qualityindicators.ahrq.gov/modules/psi_overview.asp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anual.jointcommission.org/releases/TJC2013A/PerinatalCare.html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alitynet.org/dcs/ContentServer?c=Page&amp;pagename=QnetPublic/Page/QnetTier2&amp;cid=1228774189166" TargetMode="External"/><Relationship Id="rId2" Type="http://schemas.openxmlformats.org/officeDocument/2006/relationships/hyperlink" Target="https://www.cms.gov/Medicare/Medicare-Fee-for-Service-Payment/AcuteInpatientPPS/HAC-Reduction-Program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hape 16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Inpatient Quality Coding </a:t>
            </a:r>
            <a:br>
              <a:rPr lang="en-US" altLang="en-US" smtClean="0"/>
            </a:br>
            <a:r>
              <a:rPr lang="en-US" altLang="en-US" sz="4500" smtClean="0"/>
              <a:t>It’s Not Just About What you Get Paid</a:t>
            </a:r>
          </a:p>
        </p:txBody>
      </p:sp>
      <p:sp>
        <p:nvSpPr>
          <p:cNvPr id="7171" name="Shape 162"/>
          <p:cNvSpPr>
            <a:spLocks noGrp="1"/>
          </p:cNvSpPr>
          <p:nvPr>
            <p:ph type="body" sz="quarter" idx="1"/>
          </p:nvPr>
        </p:nvSpPr>
        <p:spPr bwMode="auto">
          <a:xfrm>
            <a:off x="666750" y="3543300"/>
            <a:ext cx="7810500" cy="129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Denise LaRue, RHIA, CCS</a:t>
            </a:r>
          </a:p>
          <a:p>
            <a:pPr>
              <a:spcBef>
                <a:spcPct val="0"/>
              </a:spcBef>
            </a:pPr>
            <a:r>
              <a:rPr lang="en-US" altLang="en-US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Inpatient Quality Coding Auditor</a:t>
            </a:r>
          </a:p>
          <a:p>
            <a:pPr>
              <a:spcBef>
                <a:spcPct val="0"/>
              </a:spcBef>
            </a:pPr>
            <a:r>
              <a:rPr lang="en-US" altLang="en-US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Sarasota Memorial Health Care System</a:t>
            </a:r>
          </a:p>
          <a:p>
            <a:pPr>
              <a:spcBef>
                <a:spcPct val="0"/>
              </a:spcBef>
            </a:pPr>
            <a:endParaRPr lang="en-US" altLang="en-US" smtClean="0">
              <a:latin typeface="Arial" charset="0"/>
              <a:ea typeface="MS PGothic" pitchFamily="34" charset="-128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PSI 14 Postoperative Wound Dehiscence Rate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PSI 15 Unrecognized </a:t>
            </a:r>
            <a:r>
              <a:rPr lang="en-US" sz="2400" dirty="0" err="1"/>
              <a:t>Abdominopelvic</a:t>
            </a:r>
            <a:r>
              <a:rPr lang="en-US" sz="2400" dirty="0"/>
              <a:t> </a:t>
            </a:r>
            <a:r>
              <a:rPr lang="en-US" sz="2400" dirty="0" smtClean="0"/>
              <a:t>Accidental </a:t>
            </a:r>
            <a:r>
              <a:rPr lang="en-US" sz="2400" dirty="0"/>
              <a:t>Puncture/Laceration Rate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PSI 16 Transfusion Reaction Count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PSI 17 Birth Trauma Rate – Injury to Neonate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PSI 18 Obstetric Trauma Rate – Vaginal Delivery With Instrument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PSI 19 Obstetric Trauma Rate-Vaginal Delivery Without Instrument</a:t>
            </a:r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4400" dirty="0" smtClean="0"/>
              <a:t>Patient Safety Indicators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PSI 90 Composite</a:t>
            </a:r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PSI-3, PSI-6, PSI-8, PSI-9, PSI-10, PSI-11, PSI-12, PSI-13,PSI-14,PSI-15</a:t>
            </a:r>
          </a:p>
          <a:p>
            <a:pPr>
              <a:spcBef>
                <a:spcPct val="0"/>
              </a:spcBef>
            </a:pPr>
            <a:endParaRPr lang="en-US" altLang="en-US" dirty="0" smtClean="0">
              <a:latin typeface="Arial" charset="0"/>
              <a:ea typeface="MS PGothic" pitchFamily="34" charset="-128"/>
              <a:cs typeface="Arial" charset="0"/>
              <a:sym typeface="Arial" charset="0"/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Patient Safety Indicators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HAC is a condition that occurs </a:t>
            </a:r>
            <a:r>
              <a:rPr lang="en-US" altLang="en-US" sz="2400" u="sng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during</a:t>
            </a:r>
            <a:r>
              <a:rPr lang="en-US" altLang="en-US" sz="24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 an inpatient hospital stay that is undesirable and adversely affects the patient.  These conditions are considered to be on the most part preventable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Payment does not increase when a HAC condition occurred and that condition is the only CC or MCC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en-US" sz="3600" dirty="0" smtClean="0"/>
              <a:t>Hospital Acquired Conditions (HAC)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marL="1028700"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PSI 90 Composite</a:t>
            </a:r>
          </a:p>
          <a:p>
            <a:pPr marL="1028700"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Central Line-Associated Bloodstream Infection (CLABSI)</a:t>
            </a:r>
          </a:p>
          <a:p>
            <a:pPr marL="1028700"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Catheter-Associated Urinary Tract Infection (CAUTI)</a:t>
            </a:r>
          </a:p>
          <a:p>
            <a:pPr marL="1028700"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Surgical Site Infection (SSI) – colon and hysterectomy</a:t>
            </a:r>
          </a:p>
          <a:p>
            <a:pPr marL="1028700"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Methicillin-resistant Staphylococcus </a:t>
            </a:r>
            <a:r>
              <a:rPr lang="en-US" altLang="en-US" sz="2400" dirty="0" err="1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aureus</a:t>
            </a:r>
            <a:r>
              <a:rPr lang="en-US" altLang="en-US" sz="24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 (MRSA) bacteremia</a:t>
            </a:r>
          </a:p>
          <a:p>
            <a:pPr marL="1028700"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Clostridium </a:t>
            </a:r>
            <a:r>
              <a:rPr lang="en-US" altLang="en-US" sz="2400" dirty="0" err="1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difficile</a:t>
            </a:r>
            <a:r>
              <a:rPr lang="en-US" altLang="en-US" sz="24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 Infection (CDI)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en-US" sz="3600" dirty="0" smtClean="0"/>
              <a:t>Hospital Acquired Conditions (HAC)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Mortality Rate - What is the facilities rate versus the expected? What is the Risk of Mortality (ROM) for a given patient?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Readmission Rate – COPD, Pneumonia, CHF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Other Departments – Risk Management, Disease Registries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Accrediting Entities – Joint Commission, Magnet, etc.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Other Governmental entities – MAC, QIO, State Healthcare Administration </a:t>
            </a:r>
          </a:p>
          <a:p>
            <a:pPr>
              <a:spcBef>
                <a:spcPct val="0"/>
              </a:spcBef>
            </a:pPr>
            <a:endParaRPr lang="en-US" altLang="en-US" dirty="0" smtClean="0">
              <a:latin typeface="Arial" charset="0"/>
              <a:ea typeface="MS PGothic" pitchFamily="34" charset="-128"/>
              <a:cs typeface="Arial" charset="0"/>
              <a:sym typeface="Arial" charset="0"/>
            </a:endParaRP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4400" dirty="0" smtClean="0"/>
              <a:t>Other Quality Coding Issues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CDI Specialists – 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000" dirty="0" smtClean="0"/>
              <a:t>Understand coding definitions, guidelines and rules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000" dirty="0" smtClean="0"/>
              <a:t>Talk to your Physicians - make them your friend, ask them intelligent questions, invite them to group meetings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000" dirty="0" smtClean="0"/>
              <a:t>Joint CDI/Coding Meetings – Do case studies, pick a subject, talk about what is new, what is a “pain” to code, </a:t>
            </a:r>
            <a:r>
              <a:rPr lang="en-US" sz="2000" dirty="0"/>
              <a:t>what is that new condition being talked about (drug commercial, news reports, etc.)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000" dirty="0" smtClean="0"/>
              <a:t> Ask for help – CDI </a:t>
            </a:r>
            <a:r>
              <a:rPr lang="en-US" sz="2000" dirty="0" err="1" smtClean="0"/>
              <a:t>educator,Coding</a:t>
            </a:r>
            <a:r>
              <a:rPr lang="en-US" sz="2000" dirty="0" smtClean="0"/>
              <a:t> educator, Manager, Coding system help line (if your system has one) </a:t>
            </a:r>
          </a:p>
          <a:p>
            <a:pPr marL="266700" lvl="1" indent="0">
              <a:defRPr/>
            </a:pPr>
            <a:endParaRPr lang="en-US" dirty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4400" dirty="0" smtClean="0"/>
              <a:t>So what can you do?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Coders – 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Understand coding definitions, guidelines and rules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Pay attention to coding edits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Talk to your Physicians - make them your friend, ask them intelligent questions, invite them to group meetings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Coding Meetings – Do case studies, pick a subject, talk about what is new, what is a “pain” to code, </a:t>
            </a:r>
            <a:r>
              <a:rPr lang="en-US" dirty="0"/>
              <a:t>what is that new condition being talked about (drug commercial, news reports, etc.)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 Ask for help – Coding educator, Manager, Coding system help line (if your system has one) </a:t>
            </a:r>
          </a:p>
          <a:p>
            <a:pPr marL="266700" lvl="1" indent="0">
              <a:defRPr/>
            </a:pPr>
            <a:endParaRPr lang="en-US" dirty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4400" dirty="0" smtClean="0"/>
              <a:t>So what can you do?</a:t>
            </a:r>
          </a:p>
        </p:txBody>
      </p:sp>
    </p:spTree>
    <p:extLst>
      <p:ext uri="{BB962C8B-B14F-4D97-AF65-F5344CB8AC3E}">
        <p14:creationId xmlns:p14="http://schemas.microsoft.com/office/powerpoint/2010/main" val="71836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Coding Department -</a:t>
            </a:r>
          </a:p>
          <a:p>
            <a:pPr marL="1085850" lvl="1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Query process – What is it, are you getting the correct responses timely?</a:t>
            </a:r>
          </a:p>
          <a:p>
            <a:pPr marL="1085850" lvl="1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Coding Audits – What is your process, is it random and or focused pre-bill, quarterly, annual?  Use the results to educate, discuss the results with your coding group</a:t>
            </a:r>
          </a:p>
          <a:p>
            <a:pPr marL="1085850" lvl="1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Review your Denials – </a:t>
            </a:r>
            <a:r>
              <a:rPr lang="en-US" altLang="en-US" sz="2400" u="sng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Do not </a:t>
            </a:r>
            <a:r>
              <a:rPr lang="en-US" altLang="en-US" sz="24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assume the reason for denial is accurate </a:t>
            </a: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4400" dirty="0" smtClean="0"/>
              <a:t>So what can you do?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CDI Department -</a:t>
            </a:r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CDI Program – How is it functioning, what’s working what’s not?</a:t>
            </a:r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charset="0"/>
                <a:cs typeface="Arial" charset="0"/>
                <a:sym typeface="Arial" charset="0"/>
              </a:rPr>
              <a:t>DRG Reconciliation – Is it being done, when is it being done?</a:t>
            </a:r>
            <a:endParaRPr lang="en-US" altLang="en-US" sz="2400" dirty="0" smtClean="0">
              <a:latin typeface="Arial" charset="0"/>
              <a:ea typeface="MS PGothic" pitchFamily="34" charset="-128"/>
              <a:cs typeface="Arial" charset="0"/>
              <a:sym typeface="Arial" charset="0"/>
            </a:endParaRPr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Foster the “Team” environment within the department and the organization</a:t>
            </a:r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Get involved in other departments</a:t>
            </a:r>
          </a:p>
          <a:p>
            <a:pPr lvl="2" indent="190500">
              <a:spcBef>
                <a:spcPct val="0"/>
              </a:spcBef>
            </a:pPr>
            <a:endParaRPr lang="en-US" altLang="en-US" sz="2800" dirty="0" smtClean="0">
              <a:latin typeface="Arial" charset="0"/>
              <a:ea typeface="MS PGothic" pitchFamily="34" charset="-128"/>
              <a:cs typeface="Arial" charset="0"/>
              <a:sym typeface="Arial" charset="0"/>
            </a:endParaRPr>
          </a:p>
          <a:p>
            <a:pPr lvl="1" indent="95250">
              <a:spcBef>
                <a:spcPct val="0"/>
              </a:spcBef>
            </a:pPr>
            <a:endParaRPr lang="en-US" altLang="en-US" sz="2800" dirty="0" smtClean="0">
              <a:latin typeface="Arial" charset="0"/>
              <a:ea typeface="MS PGothic" pitchFamily="34" charset="-128"/>
              <a:cs typeface="Arial" charset="0"/>
              <a:sym typeface="Arial" charset="0"/>
            </a:endParaRPr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4400" dirty="0" smtClean="0"/>
              <a:t>So what can you do?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Hospital Organization – 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Foster the “Team” environment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Involve the Coding and CDI units in Quality Meetings, in systems that affect medical record documentation, report writing, etc.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Create a Multi-disciplinary team to review – 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HACs, and significant PSI issues pre-bill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Quality issues – Readmissions, Infections, Pressure ulcers, Sentinel events</a:t>
            </a:r>
          </a:p>
          <a:p>
            <a:pPr lvl="1">
              <a:defRPr/>
            </a:pPr>
            <a:endParaRPr lang="en-US" sz="2400" dirty="0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4400" dirty="0" smtClean="0"/>
              <a:t>So what can you do?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icture Placeholder 4"/>
          <p:cNvSpPr>
            <a:spLocks noGrp="1"/>
          </p:cNvSpPr>
          <p:nvPr>
            <p:ph type="pic" sz="half" idx="13"/>
          </p:nvPr>
        </p:nvSpPr>
        <p:spPr bwMode="auto">
          <a:xfrm>
            <a:off x="6229350" y="1308100"/>
            <a:ext cx="2116138" cy="439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8195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800" smtClean="0"/>
              <a:t>Sarasota Memorial Health Care System</a:t>
            </a:r>
          </a:p>
        </p:txBody>
      </p:sp>
      <p:sp>
        <p:nvSpPr>
          <p:cNvPr id="165" name="Shape 165"/>
          <p:cNvSpPr>
            <a:spLocks noGrp="1"/>
          </p:cNvSpPr>
          <p:nvPr>
            <p:ph type="body" sz="half" idx="1"/>
          </p:nvPr>
        </p:nvSpPr>
        <p:spPr>
          <a:xfrm>
            <a:off x="633413" y="1295400"/>
            <a:ext cx="5395912" cy="44354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300" dirty="0"/>
              <a:t>Regional Public Hospital with 806 beds plus:</a:t>
            </a:r>
          </a:p>
          <a:p>
            <a:pPr lvl="1">
              <a:defRPr/>
            </a:pPr>
            <a:r>
              <a:rPr lang="en-US" sz="2300" dirty="0"/>
              <a:t>7 Urgent Care Centers, 6 Health Care Centers, 2 Emergency Rooms, Same Day Surgery Center </a:t>
            </a:r>
          </a:p>
          <a:p>
            <a:pPr lvl="1">
              <a:defRPr/>
            </a:pPr>
            <a:r>
              <a:rPr lang="en-US" sz="2300" dirty="0"/>
              <a:t>Trauma Center, Acute Inpatient Rehabilitation Unit, Psychiatric Unit</a:t>
            </a:r>
          </a:p>
          <a:p>
            <a:pPr marL="234696" lvl="1" indent="0">
              <a:buFont typeface="Arial" charset="0"/>
              <a:buNone/>
              <a:defRPr/>
            </a:pPr>
            <a:endParaRPr sz="2300" dirty="0"/>
          </a:p>
        </p:txBody>
      </p:sp>
      <p:pic>
        <p:nvPicPr>
          <p:cNvPr id="1026" name="Picture 2" descr="L:\Logo\SMHFro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344613"/>
            <a:ext cx="1854200" cy="43053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xfrm>
            <a:off x="0" y="140862"/>
            <a:ext cx="8385655" cy="6262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4400" dirty="0" smtClean="0"/>
              <a:t>Questions</a:t>
            </a:r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838" y="1143000"/>
            <a:ext cx="3514725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PSI –</a:t>
            </a:r>
          </a:p>
          <a:p>
            <a:pPr marL="1028700"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 </a:t>
            </a:r>
            <a:r>
              <a:rPr lang="en-US" altLang="en-US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  <a:hlinkClick r:id="rId2"/>
              </a:rPr>
              <a:t>http://www.qualityindicators.ahrq.gov/modules/psi_overview.aspx</a:t>
            </a:r>
            <a:endParaRPr lang="en-US" altLang="en-US" dirty="0" smtClean="0">
              <a:latin typeface="Arial" charset="0"/>
              <a:ea typeface="MS PGothic" pitchFamily="34" charset="-128"/>
              <a:cs typeface="Arial" charset="0"/>
              <a:sym typeface="Arial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CORE Measures - </a:t>
            </a:r>
          </a:p>
          <a:p>
            <a:pPr marL="1028700"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  <a:hlinkClick r:id="rId3"/>
              </a:rPr>
              <a:t>https://www.cms.gov/Medicare/Quality-Initiatives-Patient-Assessment-Instruments/QualityMeasures/Core-Measures.html</a:t>
            </a:r>
            <a:endParaRPr lang="en-US" altLang="en-US" dirty="0" smtClean="0">
              <a:latin typeface="Arial" charset="0"/>
              <a:ea typeface="MS PGothic" pitchFamily="34" charset="-128"/>
              <a:cs typeface="Arial" charset="0"/>
              <a:sym typeface="Arial" charset="0"/>
            </a:endParaRPr>
          </a:p>
          <a:p>
            <a:pPr marL="1028700"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  <a:hlinkClick r:id="rId4"/>
              </a:rPr>
              <a:t>https://manual.jointcommission.org/releases/TJC2013A/PerinatalCare.html</a:t>
            </a:r>
            <a:endParaRPr lang="en-US" altLang="en-US" dirty="0" smtClean="0">
              <a:latin typeface="Arial" charset="0"/>
              <a:ea typeface="MS PGothic" pitchFamily="34" charset="-128"/>
              <a:cs typeface="Arial" charset="0"/>
              <a:sym typeface="Arial" charset="0"/>
            </a:endParaRPr>
          </a:p>
          <a:p>
            <a:pPr lvl="1" indent="95250">
              <a:spcBef>
                <a:spcPct val="0"/>
              </a:spcBef>
            </a:pPr>
            <a:endParaRPr lang="en-US" altLang="en-US" dirty="0" smtClean="0">
              <a:latin typeface="Arial" charset="0"/>
              <a:ea typeface="MS PGothic" pitchFamily="34" charset="-128"/>
              <a:cs typeface="Arial" charset="0"/>
              <a:sym typeface="Arial" charset="0"/>
            </a:endParaRPr>
          </a:p>
          <a:p>
            <a:pPr>
              <a:spcBef>
                <a:spcPct val="0"/>
              </a:spcBef>
            </a:pPr>
            <a:endParaRPr lang="en-US" altLang="en-US" dirty="0" smtClean="0">
              <a:latin typeface="Arial" charset="0"/>
              <a:ea typeface="MS PGothic" pitchFamily="34" charset="-128"/>
              <a:cs typeface="Arial" charset="0"/>
              <a:sym typeface="Arial" charset="0"/>
            </a:endParaRPr>
          </a:p>
          <a:p>
            <a:pPr>
              <a:spcBef>
                <a:spcPct val="0"/>
              </a:spcBef>
            </a:pPr>
            <a:endParaRPr lang="en-US" altLang="en-US" dirty="0" smtClean="0">
              <a:latin typeface="Arial" charset="0"/>
              <a:ea typeface="MS PGothic" pitchFamily="34" charset="-128"/>
              <a:cs typeface="Arial" charset="0"/>
              <a:sym typeface="Arial" charset="0"/>
            </a:endParaRPr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4400" dirty="0" smtClean="0"/>
              <a:t>Additional Information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HAC – </a:t>
            </a:r>
          </a:p>
          <a:p>
            <a:pPr marL="1028700"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  <a:hlinkClick r:id="rId2"/>
              </a:rPr>
              <a:t>https://www.cms.gov/Medicare/Medicare-Fee-for-Service-Payment/AcuteInpatientPPS/HAC-Reduction-Program.html</a:t>
            </a:r>
            <a:endParaRPr lang="en-US" altLang="en-US" dirty="0" smtClean="0">
              <a:latin typeface="Arial" charset="0"/>
              <a:ea typeface="MS PGothic" pitchFamily="34" charset="-128"/>
              <a:cs typeface="Arial" charset="0"/>
              <a:sym typeface="Arial" charset="0"/>
            </a:endParaRPr>
          </a:p>
          <a:p>
            <a:pPr marL="1028700"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  <a:hlinkClick r:id="rId3"/>
              </a:rPr>
              <a:t>https://www.qualitynet.org/dcs/ContentServer?c=Page&amp;pagename=QnetPublic%2FPage%2FQnetTier2&amp;cid=1228774189166</a:t>
            </a:r>
            <a:endParaRPr lang="en-US" altLang="en-US" dirty="0" smtClean="0">
              <a:latin typeface="Arial" charset="0"/>
              <a:ea typeface="MS PGothic" pitchFamily="34" charset="-128"/>
              <a:cs typeface="Arial" charset="0"/>
              <a:sym typeface="Arial" charset="0"/>
            </a:endParaRPr>
          </a:p>
          <a:p>
            <a:pPr marL="1028700" lvl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en-US" dirty="0" smtClean="0">
              <a:latin typeface="Arial" charset="0"/>
              <a:ea typeface="MS PGothic" pitchFamily="34" charset="-128"/>
              <a:cs typeface="Arial" charset="0"/>
              <a:sym typeface="Arial" charset="0"/>
            </a:endParaRPr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4400" dirty="0" smtClean="0"/>
              <a:t>Additional Information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Placeholder 2"/>
          <p:cNvSpPr>
            <a:spLocks noGrp="1"/>
          </p:cNvSpPr>
          <p:nvPr>
            <p:ph idx="1"/>
          </p:nvPr>
        </p:nvSpPr>
        <p:spPr bwMode="auto">
          <a:xfrm>
            <a:off x="301145" y="1521775"/>
            <a:ext cx="8385655" cy="45203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Create a better understanding how Inpatient coding affects an organization beyond the DRG payment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Ways to improve coding through documentation, education, and collaboration</a:t>
            </a:r>
          </a:p>
          <a:p>
            <a:pPr>
              <a:spcBef>
                <a:spcPct val="0"/>
              </a:spcBef>
            </a:pPr>
            <a:endParaRPr lang="en-US" altLang="en-US" dirty="0" smtClean="0">
              <a:latin typeface="Arial" charset="0"/>
              <a:ea typeface="MS PGothic" pitchFamily="34" charset="-128"/>
              <a:cs typeface="Arial" charset="0"/>
              <a:sym typeface="Arial" charset="0"/>
            </a:endParaRPr>
          </a:p>
          <a:p>
            <a:pPr>
              <a:spcBef>
                <a:spcPct val="0"/>
              </a:spcBef>
            </a:pPr>
            <a:endParaRPr lang="en-US" altLang="en-US" dirty="0" smtClean="0">
              <a:latin typeface="Arial" charset="0"/>
              <a:ea typeface="MS PGothic" pitchFamily="34" charset="-128"/>
              <a:cs typeface="Arial" charset="0"/>
              <a:sym typeface="Arial" charset="0"/>
            </a:endParaRP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4400" dirty="0" smtClean="0"/>
              <a:t>Objectives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Publicly Reported Quality Scores</a:t>
            </a:r>
          </a:p>
          <a:p>
            <a:pPr marL="1600200" lvl="2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Mortalities, Readmissions, Infections, 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Value Based Purchasing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Magnet Status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Governmental Scrutiny - OIG, Strike Force, MAC, State level, etc.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en-US" sz="2800" dirty="0" smtClean="0">
              <a:latin typeface="Arial" charset="0"/>
              <a:ea typeface="MS PGothic" pitchFamily="34" charset="-128"/>
              <a:cs typeface="Arial" charset="0"/>
              <a:sym typeface="Arial" charset="0"/>
            </a:endParaRPr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4000" dirty="0" smtClean="0"/>
              <a:t>So what else does coding affect 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National standards of care and treatment for common conditions, in which improve patient outcomes and reduce complications.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A total of 32 measures, but only a few are </a:t>
            </a:r>
            <a:r>
              <a:rPr lang="en-US" altLang="en-US" sz="2800" dirty="0" err="1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codeable</a:t>
            </a:r>
            <a:r>
              <a:rPr lang="en-US" altLang="en-US" sz="28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 issues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Created as a collaborative effort between multiple groups including CMS, and National Quality Forum (NQF)</a:t>
            </a: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4000" dirty="0" smtClean="0"/>
              <a:t>CORE Quality Measures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Sepsis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Influenza vaccination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Obstetrical – </a:t>
            </a:r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Elective deliveries – any delivery between 37 and 39 weeks </a:t>
            </a:r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Elective Cesarean sections in nulliparous pregnancies at term</a:t>
            </a:r>
          </a:p>
          <a:p>
            <a:pPr>
              <a:spcBef>
                <a:spcPct val="0"/>
              </a:spcBef>
            </a:pPr>
            <a:endParaRPr lang="en-US" altLang="en-US" dirty="0" smtClean="0">
              <a:latin typeface="Arial" charset="0"/>
              <a:ea typeface="MS PGothic" pitchFamily="34" charset="-128"/>
              <a:cs typeface="Arial" charset="0"/>
              <a:sym typeface="Arial" charset="0"/>
            </a:endParaRPr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4000" dirty="0" smtClean="0"/>
              <a:t>CORE Measures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Agency for Healthcare Research and Quality (AHRQ) a governmental agency which is a part of the Department of Health &amp; Human Services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latin typeface="Arial" charset="0"/>
                <a:ea typeface="MS PGothic" pitchFamily="34" charset="-128"/>
                <a:cs typeface="Arial" charset="0"/>
                <a:sym typeface="Arial" charset="0"/>
              </a:rPr>
              <a:t>Patient Safety Indicators (PSI) are a set of indicators that look at potential for adverse events and complications related to or following surgery, procedures, and childbirth and represent the potential for improvement in patient care delivery</a:t>
            </a: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4000" dirty="0" smtClean="0"/>
              <a:t>Patient Safety Indicators (PSI)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PSI 02 Death Rate in Low-Mortality Diagnosis Related Groups (DRGs)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PSI 03 Pressure Ulcer Rate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PSI 04 Death Rate among Surgical Inpatients with Serious Treatable Conditions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PSI 05 Retained Surgical Item or </a:t>
            </a:r>
            <a:r>
              <a:rPr lang="en-US" sz="2400" dirty="0" err="1"/>
              <a:t>Unretrieved</a:t>
            </a:r>
            <a:r>
              <a:rPr lang="en-US" sz="2400" dirty="0"/>
              <a:t> Device Fragment Count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PSI 06 Iatrogenic Pneumothorax Rate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PSI 07 Central Venous Catheter-Related Blood Stream Infection </a:t>
            </a:r>
            <a:r>
              <a:rPr lang="en-US" sz="2400" dirty="0" smtClean="0"/>
              <a:t>Rate</a:t>
            </a:r>
            <a:endParaRPr lang="en-US" sz="2400" dirty="0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4000" dirty="0" smtClean="0"/>
              <a:t>Patient Safety Indicators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PSI 08 In Hospital Fall with Hip Fracture Rate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PSI 09 Perioperative Hemorrhage or Hematoma Rate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PSI 10 Postoperative Acute Kidney Injury Requiring Dialysis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PSI 11 Postoperative Respiratory Failure Rate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PSI 12 Perioperative Pulmonary Embolism or Deep Vein Thrombosis Rate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PSI 13 Postoperative Sepsis Rate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4400" dirty="0" smtClean="0"/>
              <a:t>Patient Safety Indicators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1031</Words>
  <Application>Microsoft Office PowerPoint</Application>
  <PresentationFormat>On-screen Show (4:3)</PresentationFormat>
  <Paragraphs>113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MS PGothic</vt:lpstr>
      <vt:lpstr>Arial</vt:lpstr>
      <vt:lpstr>Calibri</vt:lpstr>
      <vt:lpstr>Wingdings</vt:lpstr>
      <vt:lpstr>Office Theme</vt:lpstr>
      <vt:lpstr>Custom Design</vt:lpstr>
      <vt:lpstr>Inpatient Quality Coding  It’s Not Just About What you Get Paid</vt:lpstr>
      <vt:lpstr>Sarasota Memorial Health Care System</vt:lpstr>
      <vt:lpstr>Objectives</vt:lpstr>
      <vt:lpstr>So what else does coding affect ?</vt:lpstr>
      <vt:lpstr>CORE Quality Measures</vt:lpstr>
      <vt:lpstr>CORE Measures</vt:lpstr>
      <vt:lpstr>Patient Safety Indicators (PSI)</vt:lpstr>
      <vt:lpstr>Patient Safety Indicators</vt:lpstr>
      <vt:lpstr>Patient Safety Indicators</vt:lpstr>
      <vt:lpstr>Patient Safety Indicators</vt:lpstr>
      <vt:lpstr>Patient Safety Indicators</vt:lpstr>
      <vt:lpstr>Hospital Acquired Conditions (HAC)</vt:lpstr>
      <vt:lpstr>Hospital Acquired Conditions (HAC)</vt:lpstr>
      <vt:lpstr>Other Quality Coding Issues</vt:lpstr>
      <vt:lpstr>So what can you do?</vt:lpstr>
      <vt:lpstr>So what can you do?</vt:lpstr>
      <vt:lpstr>So what can you do?</vt:lpstr>
      <vt:lpstr>So what can you do?</vt:lpstr>
      <vt:lpstr>So what can you do?</vt:lpstr>
      <vt:lpstr>Questions</vt:lpstr>
      <vt:lpstr>Additional Information</vt:lpstr>
      <vt:lpstr>Additional Information</vt:lpstr>
    </vt:vector>
  </TitlesOfParts>
  <Company>Sarasota Memorial Health Care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Marketing Department</dc:creator>
  <cp:lastModifiedBy>Deb Dallos</cp:lastModifiedBy>
  <cp:revision>52</cp:revision>
  <cp:lastPrinted>2012-12-20T12:14:30Z</cp:lastPrinted>
  <dcterms:created xsi:type="dcterms:W3CDTF">2012-12-19T20:53:03Z</dcterms:created>
  <dcterms:modified xsi:type="dcterms:W3CDTF">2018-04-06T12:02:02Z</dcterms:modified>
</cp:coreProperties>
</file>