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62" r:id="rId5"/>
    <p:sldId id="263" r:id="rId6"/>
    <p:sldId id="281" r:id="rId7"/>
    <p:sldId id="269" r:id="rId8"/>
    <p:sldId id="270" r:id="rId9"/>
    <p:sldId id="286" r:id="rId10"/>
    <p:sldId id="274" r:id="rId11"/>
    <p:sldId id="287" r:id="rId12"/>
    <p:sldId id="272" r:id="rId13"/>
    <p:sldId id="288" r:id="rId14"/>
    <p:sldId id="289" r:id="rId15"/>
    <p:sldId id="282" r:id="rId16"/>
    <p:sldId id="283" r:id="rId17"/>
    <p:sldId id="284" r:id="rId18"/>
    <p:sldId id="273" r:id="rId19"/>
    <p:sldId id="275" r:id="rId20"/>
    <p:sldId id="276" r:id="rId21"/>
    <p:sldId id="277" r:id="rId22"/>
    <p:sldId id="278" r:id="rId23"/>
    <p:sldId id="279" r:id="rId24"/>
    <p:sldId id="268" r:id="rId25"/>
    <p:sldId id="260" r:id="rId26"/>
    <p:sldId id="29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56582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70913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595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4135886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7242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3769960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573337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12693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224375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B9773-979E-4C13-95E6-CE475ECD6482}"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368661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8B9773-979E-4C13-95E6-CE475ECD6482}"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9757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8B9773-979E-4C13-95E6-CE475ECD6482}"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50160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8B9773-979E-4C13-95E6-CE475ECD6482}"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24391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B9773-979E-4C13-95E6-CE475ECD6482}"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168363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8B9773-979E-4C13-95E6-CE475ECD6482}"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243591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8B9773-979E-4C13-95E6-CE475ECD6482}"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45334-13AF-4566-BCC2-A185DFC9129E}" type="slidenum">
              <a:rPr lang="en-US" smtClean="0"/>
              <a:t>‹#›</a:t>
            </a:fld>
            <a:endParaRPr lang="en-US"/>
          </a:p>
        </p:txBody>
      </p:sp>
    </p:spTree>
    <p:extLst>
      <p:ext uri="{BB962C8B-B14F-4D97-AF65-F5344CB8AC3E}">
        <p14:creationId xmlns:p14="http://schemas.microsoft.com/office/powerpoint/2010/main" val="328321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8B9773-979E-4C13-95E6-CE475ECD6482}" type="datetimeFigureOut">
              <a:rPr lang="en-US" smtClean="0"/>
              <a:t>6/4/2021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045334-13AF-4566-BCC2-A185DFC9129E}" type="slidenum">
              <a:rPr lang="en-US" smtClean="0"/>
              <a:t>‹#›</a:t>
            </a:fld>
            <a:endParaRPr lang="en-US"/>
          </a:p>
        </p:txBody>
      </p:sp>
    </p:spTree>
    <p:extLst>
      <p:ext uri="{BB962C8B-B14F-4D97-AF65-F5344CB8AC3E}">
        <p14:creationId xmlns:p14="http://schemas.microsoft.com/office/powerpoint/2010/main" val="2064382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rrgulzow@gmail.com" TargetMode="External"/><Relationship Id="rId2" Type="http://schemas.openxmlformats.org/officeDocument/2006/relationships/hyperlink" Target="mailto:gulzowr@ohsu.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98758"/>
            <a:ext cx="7766936" cy="1646302"/>
          </a:xfrm>
        </p:spPr>
        <p:txBody>
          <a:bodyPr/>
          <a:lstStyle/>
          <a:p>
            <a:pPr algn="ctr"/>
            <a:r>
              <a:rPr lang="en-US" sz="2800" dirty="0"/>
              <a:t>Maternal Factors and Complications of Pregnancy, Labor and Delivery that Affect the Newborn</a:t>
            </a:r>
          </a:p>
        </p:txBody>
      </p:sp>
      <p:sp>
        <p:nvSpPr>
          <p:cNvPr id="3" name="Subtitle 2"/>
          <p:cNvSpPr>
            <a:spLocks noGrp="1"/>
          </p:cNvSpPr>
          <p:nvPr>
            <p:ph type="subTitle" idx="1"/>
          </p:nvPr>
        </p:nvSpPr>
        <p:spPr>
          <a:xfrm>
            <a:off x="613317" y="3024921"/>
            <a:ext cx="9668107" cy="2149245"/>
          </a:xfrm>
        </p:spPr>
        <p:txBody>
          <a:bodyPr>
            <a:normAutofit/>
          </a:bodyPr>
          <a:lstStyle/>
          <a:p>
            <a:pPr algn="ctr"/>
            <a:r>
              <a:rPr lang="en-US" sz="2800" dirty="0">
                <a:latin typeface="Baskerville Old Face" panose="02020602080505020303" pitchFamily="18" charset="0"/>
              </a:rPr>
              <a:t>Created and Presented by:</a:t>
            </a:r>
          </a:p>
          <a:p>
            <a:pPr algn="ctr"/>
            <a:r>
              <a:rPr lang="en-US" sz="2800" dirty="0">
                <a:latin typeface="Baskerville Old Face" panose="02020602080505020303" pitchFamily="18" charset="0"/>
              </a:rPr>
              <a:t>Robin Gulzow, BSN, RN, CCDS, CCDS-O, CCS, CPC</a:t>
            </a:r>
          </a:p>
          <a:p>
            <a:pPr algn="ctr"/>
            <a:r>
              <a:rPr lang="en-US" sz="2800" dirty="0">
                <a:latin typeface="Baskerville Old Face" panose="02020602080505020303" pitchFamily="18" charset="0"/>
              </a:rPr>
              <a:t>rrgulzow@gmail.com</a:t>
            </a:r>
          </a:p>
          <a:p>
            <a:pPr algn="ctr"/>
            <a:endParaRPr lang="en-US" dirty="0"/>
          </a:p>
        </p:txBody>
      </p:sp>
    </p:spTree>
    <p:extLst>
      <p:ext uri="{BB962C8B-B14F-4D97-AF65-F5344CB8AC3E}">
        <p14:creationId xmlns:p14="http://schemas.microsoft.com/office/powerpoint/2010/main" val="165916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60211"/>
          </a:xfrm>
        </p:spPr>
        <p:txBody>
          <a:bodyPr>
            <a:normAutofit fontScale="90000"/>
          </a:bodyPr>
          <a:lstStyle/>
          <a:p>
            <a:r>
              <a:rPr lang="en-US" dirty="0">
                <a:latin typeface="Baskerville Old Face" panose="02020602080505020303" pitchFamily="18" charset="0"/>
              </a:rPr>
              <a:t>P01- Newborn </a:t>
            </a:r>
            <a:r>
              <a:rPr lang="en-US" b="1" i="1" u="sng" dirty="0">
                <a:solidFill>
                  <a:schemeClr val="tx1"/>
                </a:solidFill>
                <a:latin typeface="Baskerville Old Face" panose="02020602080505020303" pitchFamily="18" charset="0"/>
              </a:rPr>
              <a:t>Affected</a:t>
            </a:r>
            <a:r>
              <a:rPr lang="en-US" dirty="0">
                <a:latin typeface="Baskerville Old Face" panose="02020602080505020303" pitchFamily="18" charset="0"/>
              </a:rPr>
              <a:t> by maternal complications of pregnancy</a:t>
            </a:r>
            <a:br>
              <a:rPr lang="en-US" dirty="0">
                <a:latin typeface="Baskerville Old Face" panose="02020602080505020303" pitchFamily="18" charset="0"/>
              </a:rPr>
            </a:br>
            <a:r>
              <a:rPr lang="en-US" dirty="0">
                <a:latin typeface="Baskerville Old Face" panose="02020602080505020303" pitchFamily="18" charset="0"/>
              </a:rPr>
              <a:t>Include:</a:t>
            </a:r>
            <a:br>
              <a:rPr lang="en-US" dirty="0">
                <a:latin typeface="Baskerville Old Face" panose="02020602080505020303" pitchFamily="18" charset="0"/>
              </a:rPr>
            </a:br>
            <a:r>
              <a:rPr lang="en-US" sz="2400" b="1" dirty="0">
                <a:latin typeface="Baskerville Old Face" panose="02020602080505020303" pitchFamily="18" charset="0"/>
              </a:rPr>
              <a:t>        </a:t>
            </a:r>
            <a:r>
              <a:rPr lang="en-US" sz="2400" dirty="0">
                <a:latin typeface="Baskerville Old Face" panose="02020602080505020303" pitchFamily="18" charset="0"/>
              </a:rPr>
              <a:t>-</a:t>
            </a:r>
            <a:r>
              <a:rPr lang="en-US" sz="2700" dirty="0">
                <a:solidFill>
                  <a:schemeClr val="tx1"/>
                </a:solidFill>
                <a:latin typeface="Baskerville Old Face" panose="02020602080505020303" pitchFamily="18" charset="0"/>
              </a:rPr>
              <a:t>incompetent cervix</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-premature rupture of membranes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-oligohydramnios (can result in underdeveloped organs of the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fetus)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-polyhydramnios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-ectopic pregnancy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-multiple pregnancy</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-maternal death</a:t>
            </a:r>
            <a:br>
              <a:rPr lang="en-US" sz="2700" dirty="0">
                <a:solidFill>
                  <a:schemeClr val="tx1"/>
                </a:solidFill>
                <a:latin typeface="Baskerville Old Face" panose="02020602080505020303" pitchFamily="18" charset="0"/>
              </a:rPr>
            </a:br>
            <a:br>
              <a:rPr lang="en-US" dirty="0"/>
            </a:br>
            <a:endParaRPr lang="en-US" dirty="0"/>
          </a:p>
        </p:txBody>
      </p:sp>
    </p:spTree>
    <p:extLst>
      <p:ext uri="{BB962C8B-B14F-4D97-AF65-F5344CB8AC3E}">
        <p14:creationId xmlns:p14="http://schemas.microsoft.com/office/powerpoint/2010/main" val="371204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081" y="1454988"/>
            <a:ext cx="8596668" cy="3755366"/>
          </a:xfrm>
        </p:spPr>
        <p:txBody>
          <a:bodyPr>
            <a:normAutofit/>
          </a:bodyPr>
          <a:lstStyle/>
          <a:p>
            <a:r>
              <a:rPr lang="en-US" sz="2400" dirty="0">
                <a:latin typeface="Baskerville Old Face" panose="02020602080505020303" pitchFamily="18" charset="0"/>
              </a:rPr>
              <a:t>      </a:t>
            </a:r>
            <a:r>
              <a:rPr lang="en-US" sz="2400" dirty="0">
                <a:solidFill>
                  <a:schemeClr val="tx1"/>
                </a:solidFill>
                <a:latin typeface="Baskerville Old Face" panose="02020602080505020303" pitchFamily="18" charset="0"/>
              </a:rPr>
              <a:t> -Newborn affected by mal-presentation before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-breech presentation before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-external version before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-face presentation before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-transverse before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-unstable lie before labor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other maternal complications of pregnancy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maternal complications of pregnancy,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unspecified</a:t>
            </a: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125317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77465"/>
          </a:xfrm>
        </p:spPr>
        <p:txBody>
          <a:bodyPr>
            <a:normAutofit fontScale="90000"/>
          </a:bodyPr>
          <a:lstStyle/>
          <a:p>
            <a:r>
              <a:rPr lang="en-US" sz="4000" dirty="0">
                <a:latin typeface="Baskerville Old Face" panose="02020602080505020303" pitchFamily="18" charset="0"/>
              </a:rPr>
              <a:t>P02- Newborn </a:t>
            </a:r>
            <a:r>
              <a:rPr lang="en-US" sz="4000" b="1" i="1" u="sng" dirty="0">
                <a:solidFill>
                  <a:schemeClr val="tx1"/>
                </a:solidFill>
                <a:latin typeface="Baskerville Old Face" panose="02020602080505020303" pitchFamily="18" charset="0"/>
              </a:rPr>
              <a:t>affected by </a:t>
            </a:r>
            <a:r>
              <a:rPr lang="en-US" sz="4000" dirty="0">
                <a:latin typeface="Baskerville Old Face" panose="02020602080505020303" pitchFamily="18" charset="0"/>
              </a:rPr>
              <a:t>complications of placenta, cord and membranes:</a:t>
            </a:r>
            <a:br>
              <a:rPr lang="en-US" dirty="0">
                <a:latin typeface="Baskerville Old Face" panose="02020602080505020303" pitchFamily="18" charset="0"/>
              </a:rPr>
            </a:br>
            <a:r>
              <a:rPr lang="en-US" sz="2400" dirty="0">
                <a:latin typeface="Baskerville Old Face" panose="02020602080505020303" pitchFamily="18" charset="0"/>
              </a:rPr>
              <a:t>     </a:t>
            </a:r>
            <a:r>
              <a:rPr lang="en-US" sz="2700" b="1" dirty="0">
                <a:solidFill>
                  <a:schemeClr val="tx1"/>
                </a:solidFill>
                <a:latin typeface="Baskerville Old Face" panose="02020602080505020303" pitchFamily="18" charset="0"/>
              </a:rPr>
              <a:t>-</a:t>
            </a:r>
            <a:r>
              <a:rPr lang="en-US" sz="2700" dirty="0">
                <a:solidFill>
                  <a:schemeClr val="tx1"/>
                </a:solidFill>
                <a:latin typeface="Baskerville Old Face" panose="02020602080505020303" pitchFamily="18" charset="0"/>
              </a:rPr>
              <a:t>placenta </a:t>
            </a:r>
            <a:r>
              <a:rPr lang="en-US" sz="2700" dirty="0" err="1">
                <a:solidFill>
                  <a:schemeClr val="tx1"/>
                </a:solidFill>
                <a:latin typeface="Baskerville Old Face" panose="02020602080505020303" pitchFamily="18" charset="0"/>
              </a:rPr>
              <a:t>previa</a:t>
            </a:r>
            <a:r>
              <a:rPr lang="en-US" sz="2700" dirty="0">
                <a:solidFill>
                  <a:schemeClr val="tx1"/>
                </a:solidFill>
                <a:latin typeface="Baskerville Old Face" panose="02020602080505020303" pitchFamily="18" charset="0"/>
              </a:rPr>
              <a:t> (can cause hemorrhage leading to pre-term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delivery).  May need to query provider for link.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-other forms of placental separation and hemorrhage</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abruption placenta</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accidental hemorrhage</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antepartum hemorrhage</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damage to placenta from amniocentesis,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cesarean delivery or surgical induction</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maternal blood loss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premature separation of placenta</a:t>
            </a:r>
            <a:br>
              <a:rPr lang="en-US" sz="2700" dirty="0">
                <a:solidFill>
                  <a:schemeClr val="tx1"/>
                </a:solidFill>
                <a:latin typeface="Baskerville Old Face" panose="02020602080505020303" pitchFamily="18" charset="0"/>
              </a:rPr>
            </a:br>
            <a:br>
              <a:rPr lang="en-US" sz="2400" dirty="0">
                <a:latin typeface="Baskerville Old Face" panose="02020602080505020303" pitchFamily="18" charset="0"/>
              </a:rPr>
            </a:br>
            <a:br>
              <a:rPr lang="en-US" sz="2400" dirty="0">
                <a:latin typeface="Baskerville Old Face" panose="02020602080505020303" pitchFamily="18" charset="0"/>
              </a:rPr>
            </a:br>
            <a:br>
              <a:rPr lang="en-US" dirty="0"/>
            </a:br>
            <a:r>
              <a:rPr lang="en-US" sz="2400" dirty="0">
                <a:latin typeface="Baskerville Old Face" panose="02020602080505020303" pitchFamily="18" charset="0"/>
              </a:rPr>
              <a:t>    -</a:t>
            </a:r>
            <a:endParaRPr lang="en-US" dirty="0"/>
          </a:p>
        </p:txBody>
      </p:sp>
    </p:spTree>
    <p:extLst>
      <p:ext uri="{BB962C8B-B14F-4D97-AF65-F5344CB8AC3E}">
        <p14:creationId xmlns:p14="http://schemas.microsoft.com/office/powerpoint/2010/main" val="573512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04936"/>
          </a:xfrm>
        </p:spPr>
        <p:txBody>
          <a:bodyPr>
            <a:normAutofit/>
          </a:bodyPr>
          <a:lstStyle/>
          <a:p>
            <a:r>
              <a:rPr lang="en-US" dirty="0">
                <a:solidFill>
                  <a:schemeClr val="tx1"/>
                </a:solidFill>
                <a:latin typeface="Baskerville Old Face" panose="02020602080505020303" pitchFamily="18" charset="0"/>
              </a:rPr>
              <a:t>    </a:t>
            </a:r>
            <a:r>
              <a:rPr lang="en-US" sz="2700" dirty="0">
                <a:solidFill>
                  <a:schemeClr val="tx1"/>
                </a:solidFill>
                <a:latin typeface="Baskerville Old Face" panose="02020602080505020303" pitchFamily="18" charset="0"/>
              </a:rPr>
              <a:t>-Newborn affected by other and unspecified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morphological and functional abnormalities of placenta</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-Placenta dysfunction</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-Placental infarction</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-Placental insufficiency</a:t>
            </a:r>
            <a:br>
              <a:rPr lang="en-US" sz="2700" dirty="0">
                <a:solidFill>
                  <a:schemeClr val="tx1"/>
                </a:solidFill>
                <a:latin typeface="Baskerville Old Face" panose="02020602080505020303" pitchFamily="18" charset="0"/>
              </a:rPr>
            </a:b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placental transfusion syndromes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-placental and cord abnormalities that result in twin-to-</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twin or other trans-placental abnormalities  </a:t>
            </a:r>
            <a:br>
              <a:rPr lang="en-US" sz="2700" dirty="0">
                <a:solidFill>
                  <a:schemeClr val="tx1"/>
                </a:solidFill>
                <a:latin typeface="Baskerville Old Face" panose="02020602080505020303" pitchFamily="18" charset="0"/>
              </a:rPr>
            </a:b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 affected by prolapsed cord</a:t>
            </a:r>
            <a:br>
              <a:rPr lang="en-US" sz="2700" dirty="0">
                <a:solidFill>
                  <a:schemeClr val="tx1"/>
                </a:solidFill>
                <a:latin typeface="Baskerville Old Face" panose="02020602080505020303" pitchFamily="18" charset="0"/>
              </a:rPr>
            </a:br>
            <a:br>
              <a:rPr lang="en-US" sz="2700" dirty="0">
                <a:solidFill>
                  <a:schemeClr val="tx1"/>
                </a:solidFill>
                <a:latin typeface="Baskerville Old Face" panose="02020602080505020303" pitchFamily="18" charset="0"/>
              </a:rPr>
            </a:br>
            <a:endParaRPr lang="en-US" sz="2700" dirty="0"/>
          </a:p>
        </p:txBody>
      </p:sp>
    </p:spTree>
    <p:extLst>
      <p:ext uri="{BB962C8B-B14F-4D97-AF65-F5344CB8AC3E}">
        <p14:creationId xmlns:p14="http://schemas.microsoft.com/office/powerpoint/2010/main" val="2192888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58" y="385313"/>
            <a:ext cx="8596668" cy="6136257"/>
          </a:xfrm>
        </p:spPr>
        <p:txBody>
          <a:bodyPr>
            <a:normAutofit/>
          </a:bodyPr>
          <a:lstStyle/>
          <a:p>
            <a:r>
              <a:rPr lang="en-US" sz="2400" dirty="0">
                <a:solidFill>
                  <a:schemeClr val="tx1"/>
                </a:solidFill>
                <a:latin typeface="Baskerville Old Face" panose="02020602080505020303" pitchFamily="18" charset="0"/>
              </a:rPr>
              <a:t> </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other compression of umbilical cord</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-umbilical cord tightly around neck</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-entanglement of umbilical cord</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-knot in umbilical cord</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-Newborn affected by </a:t>
            </a:r>
            <a:r>
              <a:rPr lang="en-US" sz="2400" dirty="0" err="1">
                <a:solidFill>
                  <a:schemeClr val="tx1"/>
                </a:solidFill>
                <a:latin typeface="Baskerville Old Face" panose="02020602080505020303" pitchFamily="18" charset="0"/>
              </a:rPr>
              <a:t>chorioamnionitis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-fetal tachycardia, respiratory distress, apnea, weak cries, and</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poor sucking</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-Newborn affected by other abnormalities of membranes</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-Newborn affected by abnormality of membranes, unspecified</a:t>
            </a:r>
            <a:endParaRPr lang="en-US" sz="2400" dirty="0"/>
          </a:p>
        </p:txBody>
      </p:sp>
    </p:spTree>
    <p:extLst>
      <p:ext uri="{BB962C8B-B14F-4D97-AF65-F5344CB8AC3E}">
        <p14:creationId xmlns:p14="http://schemas.microsoft.com/office/powerpoint/2010/main" val="341230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Coding clinics:</a:t>
            </a:r>
            <a:br>
              <a:rPr lang="en-US" dirty="0"/>
            </a:br>
            <a:r>
              <a:rPr lang="en-US" sz="2700" dirty="0">
                <a:solidFill>
                  <a:schemeClr val="tx1"/>
                </a:solidFill>
                <a:latin typeface="Baskerville Old Face" panose="02020602080505020303" pitchFamily="18" charset="0"/>
              </a:rPr>
              <a:t>ICD-10-CM/PCS Coding Clinic, </a:t>
            </a:r>
            <a:r>
              <a:rPr lang="en-US" sz="2700" b="1" dirty="0">
                <a:solidFill>
                  <a:schemeClr val="tx1"/>
                </a:solidFill>
                <a:latin typeface="Baskerville Old Face" panose="02020602080505020303" pitchFamily="18" charset="0"/>
              </a:rPr>
              <a:t>Fourth Quarter ICD-10 2016 </a:t>
            </a:r>
            <a:r>
              <a:rPr lang="en-US" sz="2700" dirty="0">
                <a:solidFill>
                  <a:schemeClr val="tx1"/>
                </a:solidFill>
                <a:latin typeface="Baskerville Old Face" panose="02020602080505020303" pitchFamily="18" charset="0"/>
              </a:rPr>
              <a:t>Pages: 54-55 Effective with discharges: October 1, 2016</a:t>
            </a:r>
            <a:br>
              <a:rPr lang="en-US" dirty="0"/>
            </a:br>
            <a:endParaRPr lang="en-US" dirty="0"/>
          </a:p>
        </p:txBody>
      </p:sp>
      <p:sp>
        <p:nvSpPr>
          <p:cNvPr id="4" name="TextBox 3"/>
          <p:cNvSpPr txBox="1"/>
          <p:nvPr/>
        </p:nvSpPr>
        <p:spPr>
          <a:xfrm>
            <a:off x="677334" y="1930400"/>
            <a:ext cx="9122274" cy="4247317"/>
          </a:xfrm>
          <a:prstGeom prst="rect">
            <a:avLst/>
          </a:prstGeom>
          <a:noFill/>
        </p:spPr>
        <p:txBody>
          <a:bodyPr wrap="square" rtlCol="0">
            <a:spAutoFit/>
          </a:bodyPr>
          <a:lstStyle/>
          <a:p>
            <a:r>
              <a:rPr lang="en-US" b="1" dirty="0"/>
              <a:t>Question:</a:t>
            </a:r>
            <a:r>
              <a:rPr lang="en-US" dirty="0"/>
              <a:t> </a:t>
            </a:r>
          </a:p>
          <a:p>
            <a:r>
              <a:rPr lang="en-US" dirty="0"/>
              <a:t>A newborn was admitted following cesarean delivery and was diagnosed with </a:t>
            </a:r>
            <a:r>
              <a:rPr lang="en-US" dirty="0" err="1"/>
              <a:t>hypermagnesemia</a:t>
            </a:r>
            <a:r>
              <a:rPr lang="en-US" dirty="0"/>
              <a:t>. The mother, a 25-year-old, had been diagnosed with pregnancy related eclampsia and was being treated with magnesium sulfate. What is the correct code assignment for </a:t>
            </a:r>
            <a:r>
              <a:rPr lang="en-US" dirty="0" err="1"/>
              <a:t>hypermagnesemia</a:t>
            </a:r>
            <a:r>
              <a:rPr lang="en-US" dirty="0"/>
              <a:t> in a newborn?</a:t>
            </a:r>
          </a:p>
          <a:p>
            <a:r>
              <a:rPr lang="en-US" b="1" dirty="0"/>
              <a:t>Answer:</a:t>
            </a:r>
            <a:r>
              <a:rPr lang="en-US" dirty="0"/>
              <a:t> </a:t>
            </a:r>
          </a:p>
          <a:p>
            <a:r>
              <a:rPr lang="en-US" dirty="0"/>
              <a:t>Since the mother was being treated with magnesium sulfate for eclampsia at the time of delivery, query the provider to determine whether the baby's </a:t>
            </a:r>
            <a:r>
              <a:rPr lang="en-US" dirty="0" err="1"/>
              <a:t>hypermagnesemia</a:t>
            </a:r>
            <a:r>
              <a:rPr lang="en-US" dirty="0"/>
              <a:t> resulted from the mother's treatment with magnesium sulfate or is due to a metabolic problem with the infant. If the baby has a metabolic problem, assign codes P71.8, Other transitory neonatal disorders of calcium and magnesium metabolism, and E83.41, </a:t>
            </a:r>
            <a:r>
              <a:rPr lang="en-US" dirty="0" err="1"/>
              <a:t>Hypermagnesemia</a:t>
            </a:r>
            <a:r>
              <a:rPr lang="en-US" dirty="0"/>
              <a:t>. If, however, the infant's condition resulted from the mother's treatment, assign codes P71.8, Other transitory neonatal disorders of calcium and magnesium metabolism, and P04.1, Newborn affected by other maternal medication</a:t>
            </a:r>
          </a:p>
        </p:txBody>
      </p:sp>
    </p:spTree>
    <p:extLst>
      <p:ext uri="{BB962C8B-B14F-4D97-AF65-F5344CB8AC3E}">
        <p14:creationId xmlns:p14="http://schemas.microsoft.com/office/powerpoint/2010/main" val="1064881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635925"/>
          </a:xfrm>
        </p:spPr>
        <p:txBody>
          <a:bodyPr>
            <a:normAutofit fontScale="90000"/>
          </a:bodyPr>
          <a:lstStyle/>
          <a:p>
            <a:r>
              <a:rPr lang="en-US" sz="2400" dirty="0">
                <a:solidFill>
                  <a:schemeClr val="tx1"/>
                </a:solidFill>
                <a:latin typeface="Baskerville Old Face" panose="02020602080505020303" pitchFamily="18" charset="0"/>
              </a:rPr>
              <a:t>ICD-10-CM/PCS Coding Clinic, </a:t>
            </a:r>
            <a:r>
              <a:rPr lang="en-US" sz="2400" b="1" dirty="0">
                <a:solidFill>
                  <a:schemeClr val="tx1"/>
                </a:solidFill>
                <a:latin typeface="Baskerville Old Face" panose="02020602080505020303" pitchFamily="18" charset="0"/>
              </a:rPr>
              <a:t>Fourth Quarter ICD-10 2016 </a:t>
            </a:r>
            <a:r>
              <a:rPr lang="en-US" sz="2400" dirty="0">
                <a:solidFill>
                  <a:schemeClr val="tx1"/>
                </a:solidFill>
                <a:latin typeface="Baskerville Old Face" panose="02020602080505020303" pitchFamily="18" charset="0"/>
              </a:rPr>
              <a:t>Pages: 54-55 Effective with discharges: October 1, 2016</a:t>
            </a:r>
            <a:br>
              <a:rPr lang="en-US" dirty="0"/>
            </a:br>
            <a:br>
              <a:rPr lang="en-US" dirty="0"/>
            </a:br>
            <a:r>
              <a:rPr lang="en-US" sz="2700" b="1" dirty="0">
                <a:solidFill>
                  <a:schemeClr val="tx1"/>
                </a:solidFill>
                <a:latin typeface="Baskerville Old Face" panose="02020602080505020303" pitchFamily="18" charset="0"/>
              </a:rPr>
              <a:t>Question:</a:t>
            </a:r>
            <a:r>
              <a:rPr lang="en-US" sz="2700" dirty="0">
                <a:solidFill>
                  <a:schemeClr val="tx1"/>
                </a:solidFill>
                <a:latin typeface="Baskerville Old Face" panose="02020602080505020303" pitchFamily="18" charset="0"/>
              </a:rPr>
              <a:t>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A single </a:t>
            </a:r>
            <a:r>
              <a:rPr lang="en-US" sz="2700" dirty="0" err="1">
                <a:solidFill>
                  <a:schemeClr val="tx1"/>
                </a:solidFill>
                <a:latin typeface="Baskerville Old Face" panose="02020602080505020303" pitchFamily="18" charset="0"/>
              </a:rPr>
              <a:t>liveborn</a:t>
            </a:r>
            <a:r>
              <a:rPr lang="en-US" sz="2700" dirty="0">
                <a:solidFill>
                  <a:schemeClr val="tx1"/>
                </a:solidFill>
                <a:latin typeface="Baskerville Old Face" panose="02020602080505020303" pitchFamily="18" charset="0"/>
              </a:rPr>
              <a:t> newborn is kept in the hospital an additional two days for evaluation of possible infantile genetic agranulocytosis, which was subsequently ruled out. How should this be coded?</a:t>
            </a:r>
            <a:br>
              <a:rPr lang="en-US" sz="2700" dirty="0">
                <a:solidFill>
                  <a:schemeClr val="tx1"/>
                </a:solidFill>
                <a:latin typeface="Baskerville Old Face" panose="02020602080505020303" pitchFamily="18" charset="0"/>
              </a:rPr>
            </a:br>
            <a:r>
              <a:rPr lang="en-US" sz="2700" b="1" dirty="0">
                <a:solidFill>
                  <a:schemeClr val="tx1"/>
                </a:solidFill>
                <a:latin typeface="Baskerville Old Face" panose="02020602080505020303" pitchFamily="18" charset="0"/>
              </a:rPr>
              <a:t>Answer:</a:t>
            </a:r>
            <a:r>
              <a:rPr lang="en-US" sz="2700" dirty="0">
                <a:solidFill>
                  <a:schemeClr val="tx1"/>
                </a:solidFill>
                <a:latin typeface="Baskerville Old Face" panose="02020602080505020303" pitchFamily="18" charset="0"/>
              </a:rPr>
              <a:t>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Assign code Z38.00, Single </a:t>
            </a:r>
            <a:r>
              <a:rPr lang="en-US" sz="2700" dirty="0" err="1">
                <a:solidFill>
                  <a:schemeClr val="tx1"/>
                </a:solidFill>
                <a:latin typeface="Baskerville Old Face" panose="02020602080505020303" pitchFamily="18" charset="0"/>
              </a:rPr>
              <a:t>liveborn</a:t>
            </a:r>
            <a:r>
              <a:rPr lang="en-US" sz="2700" dirty="0">
                <a:solidFill>
                  <a:schemeClr val="tx1"/>
                </a:solidFill>
                <a:latin typeface="Baskerville Old Face" panose="02020602080505020303" pitchFamily="18" charset="0"/>
              </a:rPr>
              <a:t> infant, delivered vaginally, as the principal diagnosis. In addition, assign code Z05.41, Observation and evaluation of newborn for suspected genetic condition ruled out.</a:t>
            </a:r>
            <a:br>
              <a:rPr lang="en-US" dirty="0"/>
            </a:b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1296775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929223"/>
          </a:xfrm>
        </p:spPr>
        <p:txBody>
          <a:bodyPr>
            <a:normAutofit fontScale="90000"/>
          </a:bodyPr>
          <a:lstStyle/>
          <a:p>
            <a:r>
              <a:rPr lang="en-US" sz="2400" dirty="0">
                <a:solidFill>
                  <a:schemeClr val="tx1"/>
                </a:solidFill>
                <a:latin typeface="Baskerville Old Face" panose="02020602080505020303" pitchFamily="18" charset="0"/>
              </a:rPr>
              <a:t>The mother of a newborn tested positive for GBS at delivery. After clinical evaluation and workup, the provider states, "Newborn affected by maternal group B </a:t>
            </a:r>
            <a:r>
              <a:rPr lang="en-US" sz="2400" i="1" dirty="0">
                <a:solidFill>
                  <a:schemeClr val="tx1"/>
                </a:solidFill>
                <a:latin typeface="Baskerville Old Face" panose="02020602080505020303" pitchFamily="18" charset="0"/>
              </a:rPr>
              <a:t>Streptococcus;</a:t>
            </a:r>
            <a:r>
              <a:rPr lang="en-US" sz="2400" dirty="0">
                <a:solidFill>
                  <a:schemeClr val="tx1"/>
                </a:solidFill>
                <a:latin typeface="Baskerville Old Face" panose="02020602080505020303" pitchFamily="18" charset="0"/>
              </a:rPr>
              <a:t> unable to completely rule out active GBS infection," and the infant is treated for GBS. </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In this case, assign codes </a:t>
            </a:r>
            <a:r>
              <a:rPr lang="en-US" sz="2400" b="1" dirty="0">
                <a:solidFill>
                  <a:schemeClr val="tx1"/>
                </a:solidFill>
                <a:latin typeface="Baskerville Old Face" panose="02020602080505020303" pitchFamily="18" charset="0"/>
              </a:rPr>
              <a:t>P00.89, Newborn affected by other maternal conditions</a:t>
            </a:r>
            <a:r>
              <a:rPr lang="en-US" sz="2400" dirty="0">
                <a:solidFill>
                  <a:schemeClr val="tx1"/>
                </a:solidFill>
                <a:latin typeface="Baskerville Old Face" panose="02020602080505020303" pitchFamily="18" charset="0"/>
              </a:rPr>
              <a:t>, and </a:t>
            </a:r>
            <a:r>
              <a:rPr lang="en-US" sz="2400" b="1" dirty="0">
                <a:solidFill>
                  <a:schemeClr val="tx1"/>
                </a:solidFill>
                <a:latin typeface="Baskerville Old Face" panose="02020602080505020303" pitchFamily="18" charset="0"/>
              </a:rPr>
              <a:t>B95.1, Streptococcus, group B</a:t>
            </a:r>
            <a:r>
              <a:rPr lang="en-US" sz="2400" dirty="0">
                <a:solidFill>
                  <a:schemeClr val="tx1"/>
                </a:solidFill>
                <a:latin typeface="Baskerville Old Face" panose="02020602080505020303" pitchFamily="18" charset="0"/>
              </a:rPr>
              <a:t>, as the cause of diseases classified elsewhere. Unlike the previous example, the provider has not completely ruled out an active GBS infection. In the inpatient setting, an uncertain diagnosis documented at the time of discharge is coded as if the condition exists</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2022 Proposed Rule is adding a new diagnosis code for this if not changed by CMS  will be:</a:t>
            </a:r>
            <a:br>
              <a:rPr lang="en-US" sz="2400" dirty="0">
                <a:solidFill>
                  <a:schemeClr val="tx1"/>
                </a:solidFill>
                <a:latin typeface="Baskerville Old Face" panose="02020602080505020303" pitchFamily="18" charset="0"/>
              </a:rPr>
            </a:br>
            <a:br>
              <a:rPr lang="en-US" dirty="0"/>
            </a:br>
            <a:endParaRPr lang="en-US" dirty="0"/>
          </a:p>
        </p:txBody>
      </p:sp>
      <p:pic>
        <p:nvPicPr>
          <p:cNvPr id="3" name="Picture 2"/>
          <p:cNvPicPr>
            <a:picLocks noChangeAspect="1"/>
          </p:cNvPicPr>
          <p:nvPr/>
        </p:nvPicPr>
        <p:blipFill>
          <a:blip r:embed="rId2"/>
          <a:stretch>
            <a:fillRect/>
          </a:stretch>
        </p:blipFill>
        <p:spPr>
          <a:xfrm>
            <a:off x="738204" y="5401819"/>
            <a:ext cx="8474927" cy="490653"/>
          </a:xfrm>
          <a:prstGeom prst="rect">
            <a:avLst/>
          </a:prstGeom>
        </p:spPr>
      </p:pic>
    </p:spTree>
    <p:extLst>
      <p:ext uri="{BB962C8B-B14F-4D97-AF65-F5344CB8AC3E}">
        <p14:creationId xmlns:p14="http://schemas.microsoft.com/office/powerpoint/2010/main" val="391605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322" y="316302"/>
            <a:ext cx="8596668" cy="6248400"/>
          </a:xfrm>
        </p:spPr>
        <p:txBody>
          <a:bodyPr>
            <a:normAutofit fontScale="90000"/>
          </a:bodyPr>
          <a:lstStyle/>
          <a:p>
            <a:r>
              <a:rPr lang="en-US" dirty="0">
                <a:latin typeface="Baskerville Old Face" panose="02020602080505020303" pitchFamily="18" charset="0"/>
              </a:rPr>
              <a:t>P03- Newborn </a:t>
            </a:r>
            <a:r>
              <a:rPr lang="en-US" b="1" i="1" u="sng" dirty="0">
                <a:solidFill>
                  <a:schemeClr val="tx1"/>
                </a:solidFill>
                <a:latin typeface="Baskerville Old Face" panose="02020602080505020303" pitchFamily="18" charset="0"/>
              </a:rPr>
              <a:t>affected</a:t>
            </a:r>
            <a:r>
              <a:rPr lang="en-US" dirty="0">
                <a:latin typeface="Baskerville Old Face" panose="02020602080505020303" pitchFamily="18" charset="0"/>
              </a:rPr>
              <a:t> by other complications of labor and delivery</a:t>
            </a:r>
            <a:br>
              <a:rPr lang="en-US" dirty="0">
                <a:latin typeface="Baskerville Old Face" panose="02020602080505020303" pitchFamily="18" charset="0"/>
              </a:rPr>
            </a:br>
            <a:r>
              <a:rPr lang="en-US" dirty="0">
                <a:latin typeface="Baskerville Old Face" panose="02020602080505020303" pitchFamily="18" charset="0"/>
              </a:rPr>
              <a:t>    </a:t>
            </a:r>
            <a:r>
              <a:rPr lang="en-US" sz="2400" dirty="0">
                <a:solidFill>
                  <a:schemeClr val="tx1"/>
                </a:solidFill>
                <a:latin typeface="Baskerville Old Face" panose="02020602080505020303" pitchFamily="18" charset="0"/>
              </a:rPr>
              <a:t>--Newborn affected by breech delivery and extraction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other </a:t>
            </a:r>
            <a:r>
              <a:rPr lang="en-US" sz="2400" dirty="0" err="1">
                <a:solidFill>
                  <a:schemeClr val="tx1"/>
                </a:solidFill>
                <a:latin typeface="Baskerville Old Face" panose="02020602080505020303" pitchFamily="18" charset="0"/>
              </a:rPr>
              <a:t>malpresentation</a:t>
            </a:r>
            <a:r>
              <a:rPr lang="en-US" sz="2400" dirty="0">
                <a:solidFill>
                  <a:schemeClr val="tx1"/>
                </a:solidFill>
                <a:latin typeface="Baskerville Old Face" panose="02020602080505020303" pitchFamily="18" charset="0"/>
              </a:rPr>
              <a:t>, malposition and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disproportion during labor and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-contracted pelvis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-persistent </a:t>
            </a:r>
            <a:r>
              <a:rPr lang="en-US" sz="2400" dirty="0" err="1">
                <a:solidFill>
                  <a:schemeClr val="tx1"/>
                </a:solidFill>
                <a:latin typeface="Baskerville Old Face" panose="02020602080505020303" pitchFamily="18" charset="0"/>
              </a:rPr>
              <a:t>occipitoposterior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-transverse lie</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forceps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delivery by vacuum extractor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Cesarean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precipitate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-rapid second stage</a:t>
            </a:r>
            <a:br>
              <a:rPr lang="en-US" sz="2400" dirty="0">
                <a:solidFill>
                  <a:schemeClr val="tx1"/>
                </a:solidFill>
                <a:latin typeface="Baskerville Old Face" panose="02020602080505020303" pitchFamily="18" charset="0"/>
              </a:rPr>
            </a:br>
            <a:br>
              <a:rPr lang="en-US" sz="2400" dirty="0">
                <a:latin typeface="Baskerville Old Face" panose="02020602080505020303" pitchFamily="18" charset="0"/>
              </a:rPr>
            </a:br>
            <a:r>
              <a:rPr lang="en-US" sz="2400" dirty="0">
                <a:latin typeface="Baskerville Old Face" panose="02020602080505020303" pitchFamily="18" charset="0"/>
              </a:rPr>
              <a:t>       -</a:t>
            </a:r>
            <a:br>
              <a:rPr lang="en-US" dirty="0">
                <a:latin typeface="Baskerville Old Face" panose="02020602080505020303" pitchFamily="18" charset="0"/>
              </a:rPr>
            </a:br>
            <a:br>
              <a:rPr lang="en-US" dirty="0">
                <a:latin typeface="Baskerville Old Face" panose="02020602080505020303" pitchFamily="18" charset="0"/>
              </a:rPr>
            </a:br>
            <a:br>
              <a:rPr lang="en-US" sz="2400" dirty="0">
                <a:latin typeface="Baskerville Old Face" panose="02020602080505020303" pitchFamily="18" charset="0"/>
              </a:rPr>
            </a:b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3621021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549661"/>
          </a:xfrm>
        </p:spPr>
        <p:txBody>
          <a:bodyPr>
            <a:normAutofit/>
          </a:bodyPr>
          <a:lstStyle/>
          <a:p>
            <a:r>
              <a:rPr lang="en-US" sz="2400" dirty="0">
                <a:solidFill>
                  <a:schemeClr val="tx1"/>
                </a:solidFill>
                <a:latin typeface="Baskerville Old Face" panose="02020602080505020303" pitchFamily="18" charset="0"/>
              </a:rPr>
              <a:t> --Newborn affected by abnormal uterine contractions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-hypertonic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-uterine inertia</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--Newborn affected by other specified complications of labor and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-abnormality in fetal (intrauterine) heart rate or rhythm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before the onset of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-affected by abnormality in fetal (intrauterine) heart rate</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or rhythm during labor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-affected by abnormality in fetal (intrauterine) heart rate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or rhythm, unspecified as to time of onset</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-affected by complication of labor and delivery, unspecified</a:t>
            </a:r>
          </a:p>
        </p:txBody>
      </p:sp>
    </p:spTree>
    <p:extLst>
      <p:ext uri="{BB962C8B-B14F-4D97-AF65-F5344CB8AC3E}">
        <p14:creationId xmlns:p14="http://schemas.microsoft.com/office/powerpoint/2010/main" val="409502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2322" y="591015"/>
            <a:ext cx="7538224" cy="4247317"/>
          </a:xfrm>
          <a:prstGeom prst="rect">
            <a:avLst/>
          </a:prstGeom>
          <a:noFill/>
        </p:spPr>
        <p:txBody>
          <a:bodyPr wrap="square" rtlCol="0">
            <a:spAutoFit/>
          </a:bodyPr>
          <a:lstStyle/>
          <a:p>
            <a:r>
              <a:rPr lang="en-US" dirty="0">
                <a:latin typeface="Baskerville Old Face" panose="02020602080505020303" pitchFamily="18" charset="0"/>
              </a:rPr>
              <a:t>Robin Gulzow, RN, BSN, CCDS, CCDS-O, CCS, CPC- 25+ years working in the outpatient and inpatient coding arena. 19 years as an RN with bedside nursing that includes IP Cardiac, Neuro, GI and OP Orthopedic patients.  I received my 1</a:t>
            </a:r>
            <a:r>
              <a:rPr lang="en-US" baseline="30000" dirty="0">
                <a:latin typeface="Baskerville Old Face" panose="02020602080505020303" pitchFamily="18" charset="0"/>
              </a:rPr>
              <a:t>st</a:t>
            </a:r>
            <a:r>
              <a:rPr lang="en-US" dirty="0">
                <a:latin typeface="Baskerville Old Face" panose="02020602080505020303" pitchFamily="18" charset="0"/>
              </a:rPr>
              <a:t> certification of CPC in 2001. Became an RN, BSN in 2002 and a staff CDI in 2007.</a:t>
            </a:r>
          </a:p>
          <a:p>
            <a:r>
              <a:rPr lang="en-US" dirty="0">
                <a:latin typeface="Baskerville Old Face" panose="02020602080505020303" pitchFamily="18" charset="0"/>
              </a:rPr>
              <a:t> </a:t>
            </a:r>
          </a:p>
          <a:p>
            <a:r>
              <a:rPr lang="en-US" dirty="0">
                <a:latin typeface="Baskerville Old Face" panose="02020602080505020303" pitchFamily="18" charset="0"/>
              </a:rPr>
              <a:t>I joined OHSU in July 2018 after being a contracted CDI since 2012 and began focusing on OB patients along with Pediatric Hematology/Oncology in October 2020.  April 5, 2021, I began reviewing the majority of the </a:t>
            </a:r>
            <a:r>
              <a:rPr lang="en-US" dirty="0" err="1">
                <a:latin typeface="Baskerville Old Face" panose="02020602080505020303" pitchFamily="18" charset="0"/>
              </a:rPr>
              <a:t>Peds</a:t>
            </a:r>
            <a:r>
              <a:rPr lang="en-US" dirty="0">
                <a:latin typeface="Baskerville Old Face" panose="02020602080505020303" pitchFamily="18" charset="0"/>
              </a:rPr>
              <a:t> swim lane except for Neuro.  Other areas of CDI experience also include Cardiac </a:t>
            </a:r>
            <a:r>
              <a:rPr lang="en-US" dirty="0" err="1">
                <a:latin typeface="Baskerville Old Face" panose="02020602080505020303" pitchFamily="18" charset="0"/>
              </a:rPr>
              <a:t>Sx</a:t>
            </a:r>
            <a:r>
              <a:rPr lang="en-US" dirty="0">
                <a:latin typeface="Baskerville Old Face" panose="02020602080505020303" pitchFamily="18" charset="0"/>
              </a:rPr>
              <a:t>, PEDS, Neuro, Ortho, Hematology/Oncology, Transplant, Gen </a:t>
            </a:r>
            <a:r>
              <a:rPr lang="en-US" dirty="0" err="1">
                <a:latin typeface="Baskerville Old Face" panose="02020602080505020303" pitchFamily="18" charset="0"/>
              </a:rPr>
              <a:t>Sx</a:t>
            </a:r>
            <a:r>
              <a:rPr lang="en-US" dirty="0">
                <a:latin typeface="Baskerville Old Face" panose="02020602080505020303" pitchFamily="18" charset="0"/>
              </a:rPr>
              <a:t>, Internal Med, BMT, Trauma. </a:t>
            </a:r>
          </a:p>
          <a:p>
            <a:endParaRPr lang="en-US" dirty="0">
              <a:latin typeface="Baskerville Old Face" panose="02020602080505020303" pitchFamily="18" charset="0"/>
            </a:endParaRPr>
          </a:p>
          <a:p>
            <a:r>
              <a:rPr lang="en-US" dirty="0">
                <a:latin typeface="Baskerville Old Face" panose="02020602080505020303" pitchFamily="18" charset="0"/>
              </a:rPr>
              <a:t>Mission statement: To assure that documentation in the medical record is a true and complete representation of the patient!</a:t>
            </a:r>
          </a:p>
        </p:txBody>
      </p:sp>
    </p:spTree>
    <p:extLst>
      <p:ext uri="{BB962C8B-B14F-4D97-AF65-F5344CB8AC3E}">
        <p14:creationId xmlns:p14="http://schemas.microsoft.com/office/powerpoint/2010/main" val="386489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1541"/>
            <a:ext cx="8596668" cy="6142006"/>
          </a:xfrm>
        </p:spPr>
        <p:txBody>
          <a:bodyPr>
            <a:normAutofit fontScale="90000"/>
          </a:bodyPr>
          <a:lstStyle/>
          <a:p>
            <a:r>
              <a:rPr lang="en-US" dirty="0">
                <a:latin typeface="Baskerville Old Face" panose="02020602080505020303" pitchFamily="18" charset="0"/>
              </a:rPr>
              <a:t>P04- Newborn </a:t>
            </a:r>
            <a:r>
              <a:rPr lang="en-US" b="1" i="1" dirty="0" err="1">
                <a:solidFill>
                  <a:schemeClr val="tx1"/>
                </a:solidFill>
                <a:latin typeface="Baskerville Old Face" panose="02020602080505020303" pitchFamily="18" charset="0"/>
              </a:rPr>
              <a:t>affected</a:t>
            </a:r>
            <a:r>
              <a:rPr lang="en-US" dirty="0" err="1">
                <a:latin typeface="Baskerville Old Face" panose="02020602080505020303" pitchFamily="18" charset="0"/>
              </a:rPr>
              <a:t>by</a:t>
            </a:r>
            <a:r>
              <a:rPr lang="en-US" dirty="0">
                <a:latin typeface="Baskerville Old Face" panose="02020602080505020303" pitchFamily="18" charset="0"/>
              </a:rPr>
              <a:t> noxious substances transmitted via placenta or breast milk</a:t>
            </a:r>
            <a:br>
              <a:rPr lang="en-US" dirty="0">
                <a:latin typeface="Baskerville Old Face" panose="02020602080505020303" pitchFamily="18" charset="0"/>
              </a:rPr>
            </a:br>
            <a:br>
              <a:rPr lang="en-US" dirty="0">
                <a:latin typeface="Baskerville Old Face" panose="02020602080505020303" pitchFamily="18" charset="0"/>
              </a:rPr>
            </a:br>
            <a:r>
              <a:rPr lang="en-US" sz="2400" dirty="0">
                <a:latin typeface="Baskerville Old Face" panose="02020602080505020303" pitchFamily="18" charset="0"/>
              </a:rPr>
              <a:t>    </a:t>
            </a:r>
            <a:r>
              <a:rPr lang="en-US" sz="2400" dirty="0">
                <a:solidFill>
                  <a:schemeClr val="tx1"/>
                </a:solidFill>
                <a:latin typeface="Baskerville Old Face" panose="02020602080505020303" pitchFamily="18" charset="0"/>
              </a:rPr>
              <a:t>--Maternal anesthesia and analgesia in pregnancy, labor and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reactions from maternal opiates and tranquilizers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administered for a procedures during pregnancy or labor or delivery</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tobacco</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alcohol</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drugs of addiction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unspecified drugs of addiction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cocaine</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hallucinogens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use of other drugs of addiction</a:t>
            </a:r>
            <a:br>
              <a:rPr lang="en-US" sz="2400" dirty="0">
                <a:solidFill>
                  <a:schemeClr val="tx1"/>
                </a:solidFill>
                <a:latin typeface="Baskerville Old Face" panose="02020602080505020303" pitchFamily="18" charset="0"/>
              </a:rPr>
            </a:br>
            <a:br>
              <a:rPr lang="en-US" sz="2400" dirty="0">
                <a:latin typeface="Baskerville Old Face" panose="02020602080505020303" pitchFamily="18" charset="0"/>
              </a:rPr>
            </a:br>
            <a:r>
              <a:rPr lang="en-US" sz="2400" dirty="0">
                <a:latin typeface="Baskerville Old Face" panose="02020602080505020303" pitchFamily="18" charset="0"/>
              </a:rPr>
              <a:t>         </a:t>
            </a:r>
            <a:br>
              <a:rPr lang="en-US" sz="2400" dirty="0">
                <a:latin typeface="Baskerville Old Face" panose="02020602080505020303" pitchFamily="18" charset="0"/>
              </a:rPr>
            </a:br>
            <a:r>
              <a:rPr lang="en-US" sz="2400" dirty="0">
                <a:latin typeface="Baskerville Old Face" panose="02020602080505020303" pitchFamily="18" charset="0"/>
              </a:rPr>
              <a:t>          </a:t>
            </a:r>
            <a:endParaRPr lang="en-US" dirty="0">
              <a:latin typeface="Baskerville Old Face" panose="02020602080505020303" pitchFamily="18" charset="0"/>
            </a:endParaRPr>
          </a:p>
        </p:txBody>
      </p:sp>
    </p:spTree>
    <p:extLst>
      <p:ext uri="{BB962C8B-B14F-4D97-AF65-F5344CB8AC3E}">
        <p14:creationId xmlns:p14="http://schemas.microsoft.com/office/powerpoint/2010/main" val="1851723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70098"/>
          </a:xfrm>
        </p:spPr>
        <p:txBody>
          <a:bodyPr>
            <a:normAutofit/>
          </a:bodyPr>
          <a:lstStyle/>
          <a:p>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--Maternal use of nutritional chemical substances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--Maternal exposure to environmental chemical substances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--Other maternal noxious substances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--maternal use of cannabis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--other maternal noxious substances</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--Maternal noxious substance, unspecified</a:t>
            </a:r>
            <a:br>
              <a:rPr lang="en-US" sz="2400" dirty="0">
                <a:latin typeface="Baskerville Old Face" panose="02020602080505020303" pitchFamily="18" charset="0"/>
              </a:rPr>
            </a:br>
            <a:br>
              <a:rPr lang="en-US" sz="2400" dirty="0">
                <a:latin typeface="Baskerville Old Face" panose="02020602080505020303" pitchFamily="18" charset="0"/>
              </a:rPr>
            </a:br>
            <a:br>
              <a:rPr lang="en-US" sz="2400" dirty="0">
                <a:latin typeface="Baskerville Old Face" panose="02020602080505020303" pitchFamily="18" charset="0"/>
              </a:rPr>
            </a:br>
            <a:r>
              <a:rPr lang="en-US" sz="2400" dirty="0">
                <a:latin typeface="Baskerville Old Face" panose="02020602080505020303" pitchFamily="18" charset="0"/>
              </a:rPr>
              <a:t> </a:t>
            </a:r>
          </a:p>
        </p:txBody>
      </p:sp>
    </p:spTree>
    <p:extLst>
      <p:ext uri="{BB962C8B-B14F-4D97-AF65-F5344CB8AC3E}">
        <p14:creationId xmlns:p14="http://schemas.microsoft.com/office/powerpoint/2010/main" val="3955563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25706"/>
          </a:xfrm>
        </p:spPr>
        <p:txBody>
          <a:bodyPr>
            <a:normAutofit/>
          </a:bodyPr>
          <a:lstStyle/>
          <a:p>
            <a:r>
              <a:rPr lang="en-US" dirty="0">
                <a:latin typeface="Baskerville Old Face" panose="02020602080505020303" pitchFamily="18" charset="0"/>
              </a:rPr>
              <a:t>Coding Examples:</a:t>
            </a:r>
            <a:br>
              <a:rPr lang="en-US" dirty="0">
                <a:latin typeface="Baskerville Old Face" panose="02020602080505020303" pitchFamily="18" charset="0"/>
              </a:rPr>
            </a:br>
            <a:r>
              <a:rPr lang="en-US" sz="2400" dirty="0">
                <a:solidFill>
                  <a:schemeClr val="tx1"/>
                </a:solidFill>
                <a:latin typeface="Baskerville Old Face" panose="02020602080505020303" pitchFamily="18" charset="0"/>
              </a:rPr>
              <a:t>1. Assign the codes for the following diagnosis: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Premature “crack” baby born in the hospital by cesarean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section to a mother dependent on cocaine.  The newborn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did not show signs of withdrawal.  Birth weight of 1,247g, 31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completed weeks of gestation, dehydration.</a:t>
            </a:r>
            <a:br>
              <a:rPr lang="en-US" sz="2400" dirty="0">
                <a:solidFill>
                  <a:schemeClr val="tx1"/>
                </a:solidFill>
                <a:latin typeface="Baskerville Old Face" panose="02020602080505020303" pitchFamily="18" charset="0"/>
              </a:rPr>
            </a:br>
            <a:r>
              <a:rPr lang="en-US" sz="2400" b="1" dirty="0">
                <a:solidFill>
                  <a:schemeClr val="tx1"/>
                </a:solidFill>
                <a:latin typeface="Baskerville Old Face" panose="02020602080505020303" pitchFamily="18" charset="0"/>
              </a:rPr>
              <a:t>Answer:  </a:t>
            </a:r>
            <a:r>
              <a:rPr lang="en-US" sz="2400" dirty="0">
                <a:solidFill>
                  <a:schemeClr val="tx1"/>
                </a:solidFill>
                <a:latin typeface="Baskerville Old Face" panose="02020602080505020303" pitchFamily="18" charset="0"/>
              </a:rPr>
              <a:t>-Z38.01 Newborn (infant) (</a:t>
            </a:r>
            <a:r>
              <a:rPr lang="en-US" sz="2400" dirty="0" err="1">
                <a:solidFill>
                  <a:schemeClr val="tx1"/>
                </a:solidFill>
                <a:latin typeface="Baskerville Old Face" panose="02020602080505020303" pitchFamily="18" charset="0"/>
              </a:rPr>
              <a:t>liveborn</a:t>
            </a:r>
            <a:r>
              <a:rPr lang="en-US" sz="2400" dirty="0">
                <a:solidFill>
                  <a:schemeClr val="tx1"/>
                </a:solidFill>
                <a:latin typeface="Baskerville Old Face" panose="02020602080505020303" pitchFamily="18" charset="0"/>
              </a:rPr>
              <a:t>)(singleton), born in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hospital by cesarean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-P04.41 Newborn (infant) (</a:t>
            </a:r>
            <a:r>
              <a:rPr lang="en-US" sz="2400" dirty="0" err="1">
                <a:solidFill>
                  <a:schemeClr val="tx1"/>
                </a:solidFill>
                <a:latin typeface="Baskerville Old Face" panose="02020602080505020303" pitchFamily="18" charset="0"/>
              </a:rPr>
              <a:t>liveborn</a:t>
            </a:r>
            <a:r>
              <a:rPr lang="en-US" sz="2400" dirty="0">
                <a:solidFill>
                  <a:schemeClr val="tx1"/>
                </a:solidFill>
                <a:latin typeface="Baskerville Old Face" panose="02020602080505020303" pitchFamily="18" charset="0"/>
              </a:rPr>
              <a:t>) (singleton) affected by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cocaine</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-P07.14 Weight, 1000-2499 grams at birth (low)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-P0734- Premature, newborn, less than 37 completed weeks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-P74.1- Newborn (infant) (</a:t>
            </a:r>
            <a:r>
              <a:rPr lang="en-US" sz="2400" dirty="0" err="1">
                <a:solidFill>
                  <a:schemeClr val="tx1"/>
                </a:solidFill>
                <a:latin typeface="Baskerville Old Face" panose="02020602080505020303" pitchFamily="18" charset="0"/>
              </a:rPr>
              <a:t>liveborn</a:t>
            </a:r>
            <a:r>
              <a:rPr lang="en-US" sz="2400" dirty="0">
                <a:solidFill>
                  <a:schemeClr val="tx1"/>
                </a:solidFill>
                <a:latin typeface="Baskerville Old Face" panose="02020602080505020303" pitchFamily="18" charset="0"/>
              </a:rPr>
              <a:t>) (singleton), dehydration</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b="1" dirty="0">
                <a:solidFill>
                  <a:schemeClr val="tx1"/>
                </a:solidFill>
                <a:latin typeface="Baskerville Old Face" panose="02020602080505020303" pitchFamily="18" charset="0"/>
              </a:rPr>
              <a:t>Rationale: </a:t>
            </a:r>
            <a:r>
              <a:rPr lang="en-US" sz="2400" dirty="0">
                <a:solidFill>
                  <a:schemeClr val="tx1"/>
                </a:solidFill>
                <a:latin typeface="Baskerville Old Face" panose="02020602080505020303" pitchFamily="18" charset="0"/>
              </a:rPr>
              <a:t>There isn’t documentation of withdrawal</a:t>
            </a:r>
          </a:p>
        </p:txBody>
      </p:sp>
    </p:spTree>
    <p:extLst>
      <p:ext uri="{BB962C8B-B14F-4D97-AF65-F5344CB8AC3E}">
        <p14:creationId xmlns:p14="http://schemas.microsoft.com/office/powerpoint/2010/main" val="3621195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946476"/>
          </a:xfrm>
        </p:spPr>
        <p:txBody>
          <a:bodyPr>
            <a:normAutofit fontScale="90000"/>
          </a:bodyPr>
          <a:lstStyle/>
          <a:p>
            <a:r>
              <a:rPr lang="en-US" dirty="0">
                <a:latin typeface="Baskerville Old Face" panose="02020602080505020303" pitchFamily="18" charset="0"/>
              </a:rPr>
              <a:t>Example:</a:t>
            </a:r>
            <a:br>
              <a:rPr lang="en-US" dirty="0">
                <a:latin typeface="Baskerville Old Face" panose="02020602080505020303" pitchFamily="18" charset="0"/>
              </a:rPr>
            </a:br>
            <a:r>
              <a:rPr lang="en-US" sz="2400" dirty="0">
                <a:solidFill>
                  <a:schemeClr val="tx1"/>
                </a:solidFill>
                <a:latin typeface="Baskerville Old Face" panose="02020602080505020303" pitchFamily="18" charset="0"/>
              </a:rPr>
              <a:t>A full-term female infant was born in the hospital by vaginal delivery. Her mother has been an alcoholic for many years and would not stop drinking during her pregnancy.  The baby was born with fetal alcohol syndrome and was placed in the NICU.  What diagnosis codes are assigned?</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Answer:    Z3800 Newborn born in hospital</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Q86.0 Syndrome, fetal alcohol (dysmorphic)</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Rationale: According to ICD-10-CM coding Guidelines, a code from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Z38 is assigned as the principal/first listed diagnosis.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There is an Excludes2 statement that refers to a possible use of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code P04.-, However when code P04.3 (that with use of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alcohol) is referenced, it specifically excludes that with fetal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alcohol syndrome.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t>
            </a:r>
            <a:br>
              <a:rPr lang="en-US" sz="2400" dirty="0">
                <a:latin typeface="Baskerville Old Face" panose="02020602080505020303" pitchFamily="18" charset="0"/>
              </a:rPr>
            </a:b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3875966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929223"/>
          </a:xfrm>
        </p:spPr>
        <p:txBody>
          <a:bodyPr>
            <a:normAutofit/>
          </a:bodyPr>
          <a:lstStyle/>
          <a:p>
            <a:r>
              <a:rPr lang="en-US" sz="3200" dirty="0">
                <a:latin typeface="Baskerville Old Face" panose="02020602080505020303" pitchFamily="18" charset="0"/>
              </a:rPr>
              <a:t>               COVID-19 infection in Newborn</a:t>
            </a:r>
            <a:br>
              <a:rPr lang="en-US" sz="3200" dirty="0">
                <a:latin typeface="Baskerville Old Face" panose="02020602080505020303" pitchFamily="18" charset="0"/>
              </a:rPr>
            </a:br>
            <a:br>
              <a:rPr lang="en-US" sz="3200" dirty="0">
                <a:latin typeface="Baskerville Old Face" panose="02020602080505020303" pitchFamily="18" charset="0"/>
              </a:rPr>
            </a:br>
            <a:r>
              <a:rPr lang="en-US" sz="2700" dirty="0">
                <a:solidFill>
                  <a:schemeClr val="tx1"/>
                </a:solidFill>
                <a:latin typeface="Baskerville Old Face" panose="02020602080505020303" pitchFamily="18" charset="0"/>
              </a:rPr>
              <a:t>For a newborn that tests positive for COVID-19, assign code U07.1, COVID-19, and the appropriate codes for associated</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manifestation(s) in neonates/newborns in the absence of documentation indicating a specific type of transmission.</a:t>
            </a:r>
            <a:br>
              <a:rPr lang="en-US" sz="2700" dirty="0">
                <a:solidFill>
                  <a:schemeClr val="tx1"/>
                </a:solidFill>
                <a:latin typeface="Baskerville Old Face" panose="02020602080505020303" pitchFamily="18" charset="0"/>
              </a:rPr>
            </a:b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For a newborn that tests positive for COVID-19 and the provider documents the condition was contracted in utero or during the birth process, assign codes P35.8, Other congenital viral diseases, and U07.1, COVID-19</a:t>
            </a:r>
            <a:r>
              <a:rPr lang="en-US" sz="2700" dirty="0">
                <a:latin typeface="Baskerville Old Face" panose="02020602080505020303" pitchFamily="18" charset="0"/>
              </a:rPr>
              <a:t>.</a:t>
            </a:r>
            <a:br>
              <a:rPr lang="en-US" sz="2700" dirty="0">
                <a:latin typeface="Baskerville Old Face" panose="02020602080505020303" pitchFamily="18" charset="0"/>
              </a:rPr>
            </a:br>
            <a:br>
              <a:rPr lang="en-US" dirty="0"/>
            </a:b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531987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4302"/>
          </a:xfrm>
        </p:spPr>
        <p:txBody>
          <a:bodyPr/>
          <a:lstStyle/>
          <a:p>
            <a:pPr algn="ctr"/>
            <a:r>
              <a:rPr lang="en-US" dirty="0"/>
              <a:t>2022 Proposed Rule</a:t>
            </a:r>
          </a:p>
        </p:txBody>
      </p:sp>
      <p:pic>
        <p:nvPicPr>
          <p:cNvPr id="4" name="Picture 3"/>
          <p:cNvPicPr>
            <a:picLocks noChangeAspect="1"/>
          </p:cNvPicPr>
          <p:nvPr/>
        </p:nvPicPr>
        <p:blipFill>
          <a:blip r:embed="rId2"/>
          <a:stretch>
            <a:fillRect/>
          </a:stretch>
        </p:blipFill>
        <p:spPr>
          <a:xfrm>
            <a:off x="799075" y="2141035"/>
            <a:ext cx="8474927" cy="490653"/>
          </a:xfrm>
          <a:prstGeom prst="rect">
            <a:avLst/>
          </a:prstGeom>
        </p:spPr>
      </p:pic>
      <p:sp>
        <p:nvSpPr>
          <p:cNvPr id="7" name="TextBox 6"/>
          <p:cNvSpPr txBox="1"/>
          <p:nvPr/>
        </p:nvSpPr>
        <p:spPr>
          <a:xfrm>
            <a:off x="799074" y="1582802"/>
            <a:ext cx="4085159" cy="400110"/>
          </a:xfrm>
          <a:prstGeom prst="rect">
            <a:avLst/>
          </a:prstGeom>
          <a:noFill/>
        </p:spPr>
        <p:txBody>
          <a:bodyPr wrap="square" rtlCol="0">
            <a:spAutoFit/>
          </a:bodyPr>
          <a:lstStyle/>
          <a:p>
            <a:r>
              <a:rPr lang="en-US" sz="2000" dirty="0">
                <a:latin typeface="Baskerville Old Face" panose="02020602080505020303" pitchFamily="18" charset="0"/>
              </a:rPr>
              <a:t>New Diagnosis codes suggested</a:t>
            </a:r>
          </a:p>
        </p:txBody>
      </p:sp>
    </p:spTree>
    <p:extLst>
      <p:ext uri="{BB962C8B-B14F-4D97-AF65-F5344CB8AC3E}">
        <p14:creationId xmlns:p14="http://schemas.microsoft.com/office/powerpoint/2010/main" val="1129175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979653"/>
          </a:xfrm>
        </p:spPr>
        <p:txBody>
          <a:bodyPr>
            <a:normAutofit/>
          </a:bodyPr>
          <a:lstStyle/>
          <a:p>
            <a:pPr algn="ctr"/>
            <a:r>
              <a:rPr lang="en-US" dirty="0"/>
              <a:t>Thank you!</a:t>
            </a:r>
            <a:br>
              <a:rPr lang="en-US" dirty="0"/>
            </a:br>
            <a:br>
              <a:rPr lang="en-US" dirty="0"/>
            </a:br>
            <a:r>
              <a:rPr lang="en-US" dirty="0">
                <a:hlinkClick r:id="rId2"/>
              </a:rPr>
              <a:t>gulzowr@ohsu.edu</a:t>
            </a:r>
            <a:br>
              <a:rPr lang="en-US" dirty="0"/>
            </a:br>
            <a:r>
              <a:rPr lang="en-US" dirty="0">
                <a:hlinkClick r:id="rId3"/>
              </a:rPr>
              <a:t>rrgulzow@gmail.com</a:t>
            </a:r>
            <a:br>
              <a:rPr lang="en-US" dirty="0"/>
            </a:br>
            <a:br>
              <a:rPr lang="en-US" dirty="0"/>
            </a:br>
            <a:endParaRPr lang="en-US" dirty="0"/>
          </a:p>
        </p:txBody>
      </p:sp>
    </p:spTree>
    <p:extLst>
      <p:ext uri="{BB962C8B-B14F-4D97-AF65-F5344CB8AC3E}">
        <p14:creationId xmlns:p14="http://schemas.microsoft.com/office/powerpoint/2010/main" val="265073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80649"/>
          </a:xfrm>
        </p:spPr>
        <p:txBody>
          <a:bodyPr>
            <a:normAutofit fontScale="90000"/>
          </a:bodyPr>
          <a:lstStyle/>
          <a:p>
            <a:r>
              <a:rPr lang="en-US" dirty="0"/>
              <a:t>Goals and Learning objectives:</a:t>
            </a:r>
            <a:br>
              <a:rPr lang="en-US" dirty="0"/>
            </a:br>
            <a:r>
              <a:rPr lang="en-US" dirty="0"/>
              <a:t>   -</a:t>
            </a:r>
            <a:r>
              <a:rPr lang="en-US" sz="2400" dirty="0">
                <a:solidFill>
                  <a:schemeClr val="tx1"/>
                </a:solidFill>
              </a:rPr>
              <a:t>Discuss guidelines and examples of P00-P04 with coding </a:t>
            </a:r>
            <a:br>
              <a:rPr lang="en-US" sz="2400" dirty="0">
                <a:solidFill>
                  <a:schemeClr val="tx1"/>
                </a:solidFill>
              </a:rPr>
            </a:br>
            <a:r>
              <a:rPr lang="en-US" sz="2400" dirty="0">
                <a:solidFill>
                  <a:schemeClr val="tx1"/>
                </a:solidFill>
              </a:rPr>
              <a:t>        clinics that apply</a:t>
            </a:r>
            <a:br>
              <a:rPr lang="en-US" sz="2400" dirty="0">
                <a:solidFill>
                  <a:schemeClr val="tx1"/>
                </a:solidFill>
              </a:rPr>
            </a:br>
            <a:br>
              <a:rPr lang="en-US" sz="2400" dirty="0">
                <a:solidFill>
                  <a:schemeClr val="tx1"/>
                </a:solidFill>
              </a:rPr>
            </a:br>
            <a:r>
              <a:rPr lang="en-US" sz="2400" dirty="0">
                <a:solidFill>
                  <a:schemeClr val="tx1"/>
                </a:solidFill>
              </a:rPr>
              <a:t>     -Identify maternal factors that affect the neonate and</a:t>
            </a:r>
            <a:br>
              <a:rPr lang="en-US" sz="2400" dirty="0">
                <a:solidFill>
                  <a:schemeClr val="tx1"/>
                </a:solidFill>
              </a:rPr>
            </a:br>
            <a:r>
              <a:rPr lang="en-US" sz="2400" dirty="0">
                <a:solidFill>
                  <a:schemeClr val="tx1"/>
                </a:solidFill>
              </a:rPr>
              <a:t>         can be coded, if documented. </a:t>
            </a:r>
            <a:br>
              <a:rPr lang="en-US" sz="2400" dirty="0"/>
            </a:br>
            <a:br>
              <a:rPr lang="en-US" sz="2400" dirty="0"/>
            </a:br>
            <a:r>
              <a:rPr lang="en-US" sz="2400" dirty="0">
                <a:solidFill>
                  <a:schemeClr val="tx1"/>
                </a:solidFill>
              </a:rPr>
              <a:t>     -Identify complications of pregnancy, labor, and </a:t>
            </a:r>
            <a:br>
              <a:rPr lang="en-US" sz="2400" dirty="0">
                <a:solidFill>
                  <a:schemeClr val="tx1"/>
                </a:solidFill>
              </a:rPr>
            </a:br>
            <a:r>
              <a:rPr lang="en-US" sz="2400" dirty="0">
                <a:solidFill>
                  <a:schemeClr val="tx1"/>
                </a:solidFill>
              </a:rPr>
              <a:t>     delivery that affect the neonate</a:t>
            </a:r>
            <a:br>
              <a:rPr lang="en-US" sz="2400" dirty="0"/>
            </a:br>
            <a:br>
              <a:rPr lang="en-US" sz="2400" dirty="0"/>
            </a:br>
            <a:r>
              <a:rPr lang="en-US" sz="2400" dirty="0"/>
              <a:t>     </a:t>
            </a:r>
            <a:r>
              <a:rPr lang="en-US" sz="2400" dirty="0">
                <a:solidFill>
                  <a:schemeClr val="tx1"/>
                </a:solidFill>
              </a:rPr>
              <a:t>-Identify complications of pregnancy, labor, and delivery </a:t>
            </a:r>
            <a:br>
              <a:rPr lang="en-US" sz="2400" dirty="0">
                <a:solidFill>
                  <a:schemeClr val="tx1"/>
                </a:solidFill>
              </a:rPr>
            </a:br>
            <a:r>
              <a:rPr lang="en-US" sz="2400" dirty="0">
                <a:solidFill>
                  <a:schemeClr val="tx1"/>
                </a:solidFill>
              </a:rPr>
              <a:t>      that affect the neonate</a:t>
            </a:r>
            <a:br>
              <a:rPr lang="en-US" sz="2400" dirty="0"/>
            </a:br>
            <a:br>
              <a:rPr lang="en-US" sz="2400" dirty="0"/>
            </a:br>
            <a:r>
              <a:rPr lang="en-US" sz="2400" dirty="0"/>
              <a:t>     </a:t>
            </a:r>
            <a:r>
              <a:rPr lang="en-US" sz="2400" dirty="0">
                <a:solidFill>
                  <a:schemeClr val="tx1"/>
                </a:solidFill>
              </a:rPr>
              <a:t>-</a:t>
            </a:r>
            <a:r>
              <a:rPr lang="en-US" sz="2400" dirty="0">
                <a:solidFill>
                  <a:schemeClr val="tx1"/>
                </a:solidFill>
                <a:latin typeface="Baskerville Old Face" panose="02020602080505020303" pitchFamily="18" charset="0"/>
              </a:rPr>
              <a:t>COVID-19 and the newborn</a:t>
            </a:r>
            <a:br>
              <a:rPr lang="en-US" sz="2400" dirty="0">
                <a:latin typeface="Baskerville Old Face" panose="02020602080505020303" pitchFamily="18" charset="0"/>
              </a:rPr>
            </a:br>
            <a:br>
              <a:rPr lang="en-US" sz="2400" dirty="0"/>
            </a:br>
            <a:br>
              <a:rPr lang="en-US" sz="2400" dirty="0"/>
            </a:br>
            <a:r>
              <a:rPr lang="en-US" sz="2400" dirty="0"/>
              <a:t>  </a:t>
            </a:r>
            <a:br>
              <a:rPr lang="en-US" sz="2400" dirty="0">
                <a:latin typeface="Baskerville Old Face" panose="02020602080505020303" pitchFamily="18" charset="0"/>
              </a:rPr>
            </a:br>
            <a:br>
              <a:rPr lang="en-US" sz="2400" dirty="0">
                <a:latin typeface="Baskerville Old Face" panose="02020602080505020303" pitchFamily="18" charset="0"/>
              </a:rPr>
            </a:br>
            <a:br>
              <a:rPr lang="en-US" sz="2400" dirty="0">
                <a:latin typeface="Baskerville Old Face" panose="02020602080505020303" pitchFamily="18" charset="0"/>
              </a:rPr>
            </a:br>
            <a:endParaRPr lang="en-US" sz="2400" dirty="0">
              <a:solidFill>
                <a:schemeClr val="tx1"/>
              </a:solidFill>
            </a:endParaRPr>
          </a:p>
        </p:txBody>
      </p:sp>
    </p:spTree>
    <p:extLst>
      <p:ext uri="{BB962C8B-B14F-4D97-AF65-F5344CB8AC3E}">
        <p14:creationId xmlns:p14="http://schemas.microsoft.com/office/powerpoint/2010/main" val="100805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828" y="1316966"/>
            <a:ext cx="8596668" cy="3617344"/>
          </a:xfrm>
        </p:spPr>
        <p:txBody>
          <a:bodyPr>
            <a:normAutofit/>
          </a:bodyPr>
          <a:lstStyle/>
          <a:p>
            <a:pPr marL="571500" indent="-571500">
              <a:buFont typeface="Wingdings" panose="05000000000000000000" pitchFamily="2" charset="2"/>
              <a:buChar char="v"/>
            </a:pPr>
            <a:r>
              <a:rPr lang="en-US" sz="3200" dirty="0">
                <a:latin typeface="Baskerville Old Face" panose="02020602080505020303" pitchFamily="18" charset="0"/>
              </a:rPr>
              <a:t>Birth process or community acquired conditions</a:t>
            </a:r>
            <a:br>
              <a:rPr lang="en-US" sz="3200" dirty="0">
                <a:latin typeface="Baskerville Old Face" panose="02020602080505020303" pitchFamily="18" charset="0"/>
              </a:rPr>
            </a:br>
            <a:br>
              <a:rPr lang="en-US" sz="3200" dirty="0">
                <a:latin typeface="Baskerville Old Face" panose="02020602080505020303" pitchFamily="18" charset="0"/>
              </a:rPr>
            </a:br>
            <a:r>
              <a:rPr lang="en-US" sz="2400" dirty="0">
                <a:solidFill>
                  <a:schemeClr val="tx1"/>
                </a:solidFill>
                <a:latin typeface="Baskerville Old Face" panose="02020602080505020303" pitchFamily="18" charset="0"/>
              </a:rPr>
              <a:t>     -If a newborn has a condition that may be either due to the birth process or community acquired and documentation does not indicate which it is, the </a:t>
            </a:r>
            <a:r>
              <a:rPr lang="en-US" sz="2400" i="1" dirty="0">
                <a:solidFill>
                  <a:srgbClr val="92D050"/>
                </a:solidFill>
                <a:latin typeface="Baskerville Old Face" panose="02020602080505020303" pitchFamily="18" charset="0"/>
              </a:rPr>
              <a:t>default is due to the birth </a:t>
            </a:r>
            <a:r>
              <a:rPr lang="en-US" sz="2400" i="1" dirty="0">
                <a:solidFill>
                  <a:schemeClr val="tx1"/>
                </a:solidFill>
                <a:latin typeface="Baskerville Old Face" panose="02020602080505020303" pitchFamily="18" charset="0"/>
              </a:rPr>
              <a:t>process </a:t>
            </a:r>
            <a:r>
              <a:rPr lang="en-US" sz="2400" dirty="0">
                <a:solidFill>
                  <a:schemeClr val="tx1"/>
                </a:solidFill>
                <a:latin typeface="Baskerville Old Face" panose="02020602080505020303" pitchFamily="18" charset="0"/>
              </a:rPr>
              <a:t>so a query may be required to clarify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-If the condition is community-acquired, a code from Chapter 16 (P00-P96) should not be assigned.  </a:t>
            </a:r>
            <a:endParaRPr lang="en-US" sz="32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04974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791201"/>
          </a:xfrm>
        </p:spPr>
        <p:txBody>
          <a:bodyPr>
            <a:normAutofit fontScale="90000"/>
          </a:bodyPr>
          <a:lstStyle/>
          <a:p>
            <a:r>
              <a:rPr lang="en-US" sz="2700" dirty="0">
                <a:latin typeface="Baskerville Old Face" panose="02020602080505020303" pitchFamily="18" charset="0"/>
              </a:rPr>
              <a:t>                *Code all clinically significant conditions*</a:t>
            </a:r>
            <a:br>
              <a:rPr lang="en-US" sz="2700" dirty="0">
                <a:latin typeface="Baskerville Old Face" panose="02020602080505020303" pitchFamily="18" charset="0"/>
              </a:rPr>
            </a:br>
            <a:r>
              <a:rPr lang="en-US" sz="2700" dirty="0">
                <a:latin typeface="Baskerville Old Face" panose="02020602080505020303" pitchFamily="18" charset="0"/>
              </a:rPr>
              <a:t>        (a query may be required to establish clinical significance)</a:t>
            </a:r>
            <a:br>
              <a:rPr lang="en-US" dirty="0">
                <a:latin typeface="Baskerville Old Face" panose="02020602080505020303" pitchFamily="18" charset="0"/>
              </a:rPr>
            </a:br>
            <a:r>
              <a:rPr lang="en-US" dirty="0">
                <a:latin typeface="Baskerville Old Face" panose="02020602080505020303" pitchFamily="18" charset="0"/>
              </a:rPr>
              <a:t>          </a:t>
            </a:r>
            <a:r>
              <a:rPr lang="en-US" sz="2400" dirty="0">
                <a:solidFill>
                  <a:schemeClr val="tx1"/>
                </a:solidFill>
                <a:latin typeface="Baskerville Old Face" panose="02020602080505020303" pitchFamily="18" charset="0"/>
              </a:rPr>
              <a:t>--All clinically significant conditions noted on routine newborn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exam should be coded.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 condition is </a:t>
            </a:r>
            <a:r>
              <a:rPr lang="en-US" sz="2400" i="1" u="sng" dirty="0">
                <a:solidFill>
                  <a:schemeClr val="tx1"/>
                </a:solidFill>
                <a:latin typeface="Baskerville Old Face" panose="02020602080505020303" pitchFamily="18" charset="0"/>
              </a:rPr>
              <a:t>clinically significant</a:t>
            </a:r>
            <a:r>
              <a:rPr lang="en-US" sz="2400" dirty="0">
                <a:solidFill>
                  <a:schemeClr val="tx1"/>
                </a:solidFill>
                <a:latin typeface="Baskerville Old Face" panose="02020602080505020303" pitchFamily="18" charset="0"/>
              </a:rPr>
              <a:t>  if it requires: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-clinical evaluation; 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-therapeutic treatment; 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-diagnostic procedures; 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-extended length of hospital stay; 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-increased nursing care and/or monitoring; or</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t>
            </a:r>
            <a:r>
              <a:rPr lang="en-US" sz="2400" b="1" dirty="0">
                <a:solidFill>
                  <a:schemeClr val="tx1"/>
                </a:solidFill>
                <a:latin typeface="Baskerville Old Face" panose="02020602080505020303" pitchFamily="18" charset="0"/>
              </a:rPr>
              <a:t>-</a:t>
            </a:r>
            <a:r>
              <a:rPr lang="en-US" sz="2400" b="1" dirty="0">
                <a:solidFill>
                  <a:srgbClr val="92D050"/>
                </a:solidFill>
                <a:latin typeface="Baskerville Old Face" panose="02020602080505020303" pitchFamily="18" charset="0"/>
              </a:rPr>
              <a:t>has implications for future health care needs </a:t>
            </a:r>
            <a:br>
              <a:rPr lang="en-US" sz="2400" dirty="0">
                <a:solidFill>
                  <a:srgbClr val="92D050"/>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200" b="1" dirty="0">
                <a:solidFill>
                  <a:schemeClr val="tx1"/>
                </a:solidFill>
                <a:latin typeface="Baskerville Old Face" panose="02020602080505020303" pitchFamily="18" charset="0"/>
              </a:rPr>
              <a:t>Note: </a:t>
            </a:r>
            <a:r>
              <a:rPr lang="en-US" sz="2200" i="1" dirty="0">
                <a:solidFill>
                  <a:schemeClr val="tx1"/>
                </a:solidFill>
                <a:latin typeface="Baskerville Old Face" panose="02020602080505020303" pitchFamily="18" charset="0"/>
              </a:rPr>
              <a:t>The perinatal guidelines listed above are the same as the general coding guidelines for “additional diagnoses”, except for the final point regarding implications for future health care needs. Codes should be assigned for conditions that have been specified by the provider as having implications for future health care needs.</a:t>
            </a:r>
            <a:br>
              <a:rPr lang="en-US" sz="2200" dirty="0">
                <a:solidFill>
                  <a:schemeClr val="tx1"/>
                </a:solidFill>
                <a:latin typeface="Baskerville Old Face" panose="02020602080505020303" pitchFamily="18" charset="0"/>
              </a:rPr>
            </a:br>
            <a:r>
              <a:rPr lang="en-US" sz="2200" dirty="0">
                <a:solidFill>
                  <a:schemeClr val="tx1"/>
                </a:solidFill>
                <a:latin typeface="Baskerville Old Face" panose="02020602080505020303" pitchFamily="18" charset="0"/>
              </a:rPr>
              <a:t>   </a:t>
            </a:r>
            <a:endParaRPr lang="en-US" sz="2200" dirty="0">
              <a:latin typeface="Baskerville Old Face" panose="02020602080505020303" pitchFamily="18" charset="0"/>
            </a:endParaRPr>
          </a:p>
        </p:txBody>
      </p:sp>
    </p:spTree>
    <p:extLst>
      <p:ext uri="{BB962C8B-B14F-4D97-AF65-F5344CB8AC3E}">
        <p14:creationId xmlns:p14="http://schemas.microsoft.com/office/powerpoint/2010/main" val="144998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722189"/>
          </a:xfrm>
        </p:spPr>
        <p:txBody>
          <a:bodyPr>
            <a:normAutofit fontScale="90000"/>
          </a:bodyPr>
          <a:lstStyle/>
          <a:p>
            <a:r>
              <a:rPr lang="en-US" dirty="0">
                <a:latin typeface="Baskerville Old Face" panose="02020602080505020303" pitchFamily="18" charset="0"/>
              </a:rPr>
              <a:t>Example of condition specified as having implications for future healthcare needs:</a:t>
            </a:r>
            <a:br>
              <a:rPr lang="en-US" dirty="0">
                <a:latin typeface="Baskerville Old Face" panose="02020602080505020303" pitchFamily="18" charset="0"/>
              </a:rPr>
            </a:br>
            <a:r>
              <a:rPr lang="en-US" sz="2400" dirty="0">
                <a:solidFill>
                  <a:schemeClr val="tx1"/>
                </a:solidFill>
                <a:latin typeface="Baskerville Old Face" panose="02020602080505020303" pitchFamily="18" charset="0"/>
              </a:rPr>
              <a:t>An abnormal noise was heard in the left hip of a post-term newborn during a physical examination.  The pediatrician would like to follow the patient after discharge as a hip click can be an early sign of hip dysplasia.  The newborn was delivered via cesarean at 41 weeks.</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Z38.01- Single </a:t>
            </a:r>
            <a:r>
              <a:rPr lang="en-US" sz="2400" dirty="0" err="1">
                <a:solidFill>
                  <a:schemeClr val="tx1"/>
                </a:solidFill>
                <a:latin typeface="Baskerville Old Face" panose="02020602080505020303" pitchFamily="18" charset="0"/>
              </a:rPr>
              <a:t>liveborn</a:t>
            </a:r>
            <a:r>
              <a:rPr lang="en-US" sz="2400" dirty="0">
                <a:solidFill>
                  <a:schemeClr val="tx1"/>
                </a:solidFill>
                <a:latin typeface="Baskerville Old Face" panose="02020602080505020303" pitchFamily="18" charset="0"/>
              </a:rPr>
              <a:t> infant, delivered by cesarean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Z08.21- Post-term newborn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R29.4- Clicking hip</a:t>
            </a:r>
            <a:br>
              <a:rPr lang="en-US" sz="2400" dirty="0">
                <a:solidFill>
                  <a:schemeClr val="tx1"/>
                </a:solidFill>
                <a:latin typeface="Baskerville Old Face" panose="02020602080505020303" pitchFamily="18" charset="0"/>
              </a:rPr>
            </a:b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Explanation: The abnormal hip noise or click is appended as a secondary diagnosis not only because it is an abnormal finding upon examination, but also due to its potential to be part of a bigger health issue.  The hip dysplasia has not yet been diagnosed and does not warrant a code at this </a:t>
            </a:r>
            <a:r>
              <a:rPr lang="en-US" sz="2400" dirty="0" err="1">
                <a:solidFill>
                  <a:schemeClr val="tx1"/>
                </a:solidFill>
                <a:latin typeface="Baskerville Old Face" panose="02020602080505020303" pitchFamily="18" charset="0"/>
              </a:rPr>
              <a:t>time.p</a:t>
            </a:r>
            <a:r>
              <a:rPr lang="en-US" sz="2400" dirty="0">
                <a:solidFill>
                  <a:schemeClr val="tx1"/>
                </a:solidFill>
                <a:latin typeface="Baskerville Old Face" panose="02020602080505020303" pitchFamily="18" charset="0"/>
              </a:rPr>
              <a:t> </a:t>
            </a:r>
            <a:br>
              <a:rPr lang="en-US" sz="2400" dirty="0">
                <a:solidFill>
                  <a:schemeClr val="tx1"/>
                </a:solidFill>
                <a:latin typeface="Baskerville Old Face" panose="02020602080505020303" pitchFamily="18" charset="0"/>
              </a:rPr>
            </a:br>
            <a:br>
              <a:rPr lang="en-US" dirty="0">
                <a:latin typeface="Baskerville Old Face" panose="02020602080505020303" pitchFamily="18" charset="0"/>
              </a:rPr>
            </a:br>
            <a:br>
              <a:rPr lang="en-US" dirty="0"/>
            </a:br>
            <a:endParaRPr lang="en-US" dirty="0"/>
          </a:p>
        </p:txBody>
      </p:sp>
    </p:spTree>
    <p:extLst>
      <p:ext uri="{BB962C8B-B14F-4D97-AF65-F5344CB8AC3E}">
        <p14:creationId xmlns:p14="http://schemas.microsoft.com/office/powerpoint/2010/main" val="342717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778545" cy="5894718"/>
          </a:xfrm>
        </p:spPr>
        <p:txBody>
          <a:bodyPr>
            <a:normAutofit fontScale="90000"/>
          </a:bodyPr>
          <a:lstStyle/>
          <a:p>
            <a:r>
              <a:rPr lang="en-US" dirty="0"/>
              <a:t>       </a:t>
            </a:r>
            <a:r>
              <a:rPr lang="en-US" u="sng" dirty="0"/>
              <a:t>Maternal factors and complications of </a:t>
            </a:r>
            <a:br>
              <a:rPr lang="en-US" u="sng" dirty="0"/>
            </a:br>
            <a:r>
              <a:rPr lang="en-US" u="sng" dirty="0"/>
              <a:t>pregnancy, labor, and delivery that affect the </a:t>
            </a:r>
            <a:br>
              <a:rPr lang="en-US" u="sng" dirty="0"/>
            </a:br>
            <a:r>
              <a:rPr lang="en-US" u="sng" dirty="0"/>
              <a:t>newborn are codes P00-P04. </a:t>
            </a:r>
            <a:br>
              <a:rPr lang="en-US" dirty="0"/>
            </a:br>
            <a:br>
              <a:rPr lang="en-US" dirty="0"/>
            </a:br>
            <a:r>
              <a:rPr lang="en-US" dirty="0">
                <a:solidFill>
                  <a:srgbClr val="FF0000"/>
                </a:solidFill>
              </a:rPr>
              <a:t>Note: </a:t>
            </a:r>
            <a:r>
              <a:rPr lang="en-US" dirty="0">
                <a:solidFill>
                  <a:srgbClr val="00B0F0"/>
                </a:solidFill>
              </a:rPr>
              <a:t>These codes are for use when the listed </a:t>
            </a:r>
            <a:br>
              <a:rPr lang="en-US" dirty="0">
                <a:solidFill>
                  <a:srgbClr val="00B0F0"/>
                </a:solidFill>
              </a:rPr>
            </a:br>
            <a:r>
              <a:rPr lang="en-US" dirty="0">
                <a:solidFill>
                  <a:srgbClr val="00B0F0"/>
                </a:solidFill>
              </a:rPr>
              <a:t>         maternal conditions</a:t>
            </a:r>
            <a:r>
              <a:rPr lang="en-US" u="sng" dirty="0">
                <a:solidFill>
                  <a:srgbClr val="00B0F0"/>
                </a:solidFill>
              </a:rPr>
              <a:t> </a:t>
            </a:r>
            <a:r>
              <a:rPr lang="en-US" b="1" i="1" u="sng" dirty="0">
                <a:solidFill>
                  <a:srgbClr val="00B0F0"/>
                </a:solidFill>
              </a:rPr>
              <a:t>are specified as the </a:t>
            </a:r>
            <a:br>
              <a:rPr lang="en-US" b="1" i="1" u="sng" dirty="0">
                <a:solidFill>
                  <a:srgbClr val="00B0F0"/>
                </a:solidFill>
              </a:rPr>
            </a:br>
            <a:r>
              <a:rPr lang="en-US" dirty="0">
                <a:solidFill>
                  <a:srgbClr val="00B0F0"/>
                </a:solidFill>
              </a:rPr>
              <a:t>         </a:t>
            </a:r>
            <a:r>
              <a:rPr lang="en-US" b="1" i="1" u="sng" dirty="0">
                <a:solidFill>
                  <a:srgbClr val="00B0F0"/>
                </a:solidFill>
              </a:rPr>
              <a:t>cause</a:t>
            </a:r>
            <a:r>
              <a:rPr lang="en-US" dirty="0">
                <a:solidFill>
                  <a:srgbClr val="00B0F0"/>
                </a:solidFill>
              </a:rPr>
              <a:t> of confirmed morbidity or potential</a:t>
            </a:r>
            <a:br>
              <a:rPr lang="en-US" dirty="0">
                <a:solidFill>
                  <a:srgbClr val="00B0F0"/>
                </a:solidFill>
              </a:rPr>
            </a:br>
            <a:r>
              <a:rPr lang="en-US" dirty="0">
                <a:solidFill>
                  <a:srgbClr val="00B0F0"/>
                </a:solidFill>
              </a:rPr>
              <a:t>         morbidity which have their origin in the</a:t>
            </a:r>
            <a:br>
              <a:rPr lang="en-US" dirty="0">
                <a:solidFill>
                  <a:srgbClr val="00B0F0"/>
                </a:solidFill>
              </a:rPr>
            </a:br>
            <a:r>
              <a:rPr lang="en-US" dirty="0">
                <a:solidFill>
                  <a:srgbClr val="00B0F0"/>
                </a:solidFill>
              </a:rPr>
              <a:t>         perinatal period (before birth through the</a:t>
            </a:r>
            <a:br>
              <a:rPr lang="en-US" dirty="0">
                <a:solidFill>
                  <a:srgbClr val="00B0F0"/>
                </a:solidFill>
              </a:rPr>
            </a:br>
            <a:r>
              <a:rPr lang="en-US" dirty="0">
                <a:solidFill>
                  <a:srgbClr val="00B0F0"/>
                </a:solidFill>
              </a:rPr>
              <a:t>         first 28 days after birth). </a:t>
            </a:r>
            <a:br>
              <a:rPr lang="en-US" dirty="0"/>
            </a:br>
            <a:br>
              <a:rPr lang="en-US" dirty="0"/>
            </a:br>
            <a:br>
              <a:rPr lang="en-US" dirty="0"/>
            </a:br>
            <a:r>
              <a:rPr lang="en-US" dirty="0"/>
              <a:t>--</a:t>
            </a:r>
            <a:br>
              <a:rPr lang="en-US" dirty="0"/>
            </a:br>
            <a:br>
              <a:rPr lang="en-US" dirty="0"/>
            </a:br>
            <a:endParaRPr lang="en-US" dirty="0"/>
          </a:p>
        </p:txBody>
      </p:sp>
    </p:spTree>
    <p:extLst>
      <p:ext uri="{BB962C8B-B14F-4D97-AF65-F5344CB8AC3E}">
        <p14:creationId xmlns:p14="http://schemas.microsoft.com/office/powerpoint/2010/main" val="1671676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756695"/>
          </a:xfrm>
        </p:spPr>
        <p:txBody>
          <a:bodyPr>
            <a:normAutofit fontScale="90000"/>
          </a:bodyPr>
          <a:lstStyle/>
          <a:p>
            <a:r>
              <a:rPr lang="en-US" sz="3200" dirty="0">
                <a:latin typeface="Baskerville Old Face" panose="02020602080505020303" pitchFamily="18" charset="0"/>
              </a:rPr>
              <a:t>P00- New born </a:t>
            </a:r>
            <a:r>
              <a:rPr lang="en-US" sz="3200" b="1" i="1" u="sng" dirty="0">
                <a:solidFill>
                  <a:schemeClr val="tx1"/>
                </a:solidFill>
                <a:latin typeface="Baskerville Old Face" panose="02020602080505020303" pitchFamily="18" charset="0"/>
              </a:rPr>
              <a:t>affected by </a:t>
            </a:r>
            <a:r>
              <a:rPr lang="en-US" sz="3200" dirty="0">
                <a:latin typeface="Baskerville Old Face" panose="02020602080505020303" pitchFamily="18" charset="0"/>
              </a:rPr>
              <a:t>maternal conditions that may be </a:t>
            </a:r>
            <a:r>
              <a:rPr lang="en-US" sz="3200" i="1" u="sng" dirty="0">
                <a:solidFill>
                  <a:schemeClr val="tx1"/>
                </a:solidFill>
                <a:latin typeface="Baskerville Old Face" panose="02020602080505020303" pitchFamily="18" charset="0"/>
              </a:rPr>
              <a:t>unrelated to present pregnancy </a:t>
            </a:r>
            <a:r>
              <a:rPr lang="en-US" sz="3200" dirty="0">
                <a:latin typeface="Baskerville Old Face" panose="02020602080505020303" pitchFamily="18" charset="0"/>
              </a:rPr>
              <a:t>.</a:t>
            </a:r>
            <a:br>
              <a:rPr lang="en-US" sz="3200" dirty="0">
                <a:latin typeface="Baskerville Old Face" panose="02020602080505020303" pitchFamily="18" charset="0"/>
              </a:rPr>
            </a:br>
            <a:br>
              <a:rPr lang="en-US" sz="3200" dirty="0">
                <a:latin typeface="Baskerville Old Face" panose="02020602080505020303" pitchFamily="18" charset="0"/>
              </a:rPr>
            </a:br>
            <a:r>
              <a:rPr lang="en-US" sz="2700" dirty="0">
                <a:solidFill>
                  <a:schemeClr val="tx1"/>
                </a:solidFill>
                <a:latin typeface="Baskerville Old Face" panose="02020602080505020303" pitchFamily="18" charset="0"/>
              </a:rPr>
              <a:t>The fact that the mother has a related medical condition or has experienced a complication of pregnancy, labor, or delivery does not warrant assignment of a code from these categories on the newborn's record.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For example:</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-A living child born to a diabetic mother in a term birth and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delivered by cesarean section is coded as Z38.01. No code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from the series P00 through P04 is assigned because the </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medical record does not document a problem affecting the</a:t>
            </a:r>
            <a:br>
              <a:rPr lang="en-US" sz="2700" dirty="0">
                <a:solidFill>
                  <a:schemeClr val="tx1"/>
                </a:solidFill>
                <a:latin typeface="Baskerville Old Face" panose="02020602080505020303" pitchFamily="18" charset="0"/>
              </a:rPr>
            </a:br>
            <a:r>
              <a:rPr lang="en-US" sz="2700" dirty="0">
                <a:solidFill>
                  <a:schemeClr val="tx1"/>
                </a:solidFill>
                <a:latin typeface="Baskerville Old Face" panose="02020602080505020303" pitchFamily="18" charset="0"/>
              </a:rPr>
              <a:t>         newborn</a:t>
            </a:r>
            <a:br>
              <a:rPr lang="en-US" sz="2400" dirty="0">
                <a:latin typeface="Baskerville Old Face" panose="02020602080505020303" pitchFamily="18" charset="0"/>
              </a:rPr>
            </a:br>
            <a:endParaRPr lang="en-US" sz="24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77302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56694"/>
          </a:xfrm>
        </p:spPr>
        <p:txBody>
          <a:bodyPr>
            <a:normAutofit/>
          </a:bodyPr>
          <a:lstStyle/>
          <a:p>
            <a:r>
              <a:rPr lang="en-US" sz="2400" dirty="0">
                <a:latin typeface="Baskerville Old Face" panose="02020602080505020303" pitchFamily="18" charset="0"/>
              </a:rPr>
              <a:t>     </a:t>
            </a:r>
            <a:r>
              <a:rPr lang="en-US" sz="2400" dirty="0">
                <a:solidFill>
                  <a:schemeClr val="tx1"/>
                </a:solidFill>
                <a:latin typeface="Baskerville Old Face" panose="02020602080505020303" pitchFamily="18" charset="0"/>
              </a:rPr>
              <a:t>--Maternal hypertensive disorders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(pre-existing </a:t>
            </a:r>
            <a:r>
              <a:rPr lang="en-US" sz="2400" dirty="0" err="1">
                <a:solidFill>
                  <a:schemeClr val="tx1"/>
                </a:solidFill>
                <a:latin typeface="Baskerville Old Face" panose="02020602080505020303" pitchFamily="18" charset="0"/>
              </a:rPr>
              <a:t>htn</a:t>
            </a:r>
            <a:r>
              <a:rPr lang="en-US" sz="2400" dirty="0">
                <a:solidFill>
                  <a:schemeClr val="tx1"/>
                </a:solidFill>
                <a:latin typeface="Baskerville Old Face" panose="02020602080505020303" pitchFamily="18" charset="0"/>
              </a:rPr>
              <a:t>)</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renal and urinary tract diseases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(ESRD, CKD)</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infectious and parasitic diseases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t>
            </a:r>
            <a:r>
              <a:rPr lang="en-US" sz="2400" dirty="0" err="1">
                <a:solidFill>
                  <a:schemeClr val="tx1"/>
                </a:solidFill>
                <a:latin typeface="Baskerville Old Face" panose="02020602080505020303" pitchFamily="18" charset="0"/>
              </a:rPr>
              <a:t>eg</a:t>
            </a:r>
            <a:r>
              <a:rPr lang="en-US" sz="2400" dirty="0">
                <a:solidFill>
                  <a:schemeClr val="tx1"/>
                </a:solidFill>
                <a:latin typeface="Baskerville Old Face" panose="02020602080505020303" pitchFamily="18" charset="0"/>
              </a:rPr>
              <a:t>.; TB, </a:t>
            </a:r>
            <a:r>
              <a:rPr lang="en-US" sz="2400" dirty="0" err="1">
                <a:solidFill>
                  <a:schemeClr val="tx1"/>
                </a:solidFill>
                <a:latin typeface="Baskerville Old Face" panose="02020602080505020303" pitchFamily="18" charset="0"/>
              </a:rPr>
              <a:t>Cdiff</a:t>
            </a:r>
            <a:r>
              <a:rPr lang="en-US" sz="2400" dirty="0">
                <a:solidFill>
                  <a:schemeClr val="tx1"/>
                </a:solidFill>
                <a:latin typeface="Baskerville Old Face" panose="02020602080505020303" pitchFamily="18" charset="0"/>
              </a:rPr>
              <a:t>, enteritis)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--Other maternal circulatory and respiratory diseases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(asthma, COPD)</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nutritional disorders:(maternal malnutrition)</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--Maternal injury (external causes: injury, poisoning)</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--Surgical procedures on mother (amniocentesis)</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other medical procedures on mother, not</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elsewhere specified. </a:t>
            </a:r>
            <a:br>
              <a:rPr lang="en-US" sz="2400" dirty="0">
                <a:solidFill>
                  <a:schemeClr val="tx1"/>
                </a:solidFill>
                <a:latin typeface="Baskerville Old Face" panose="02020602080505020303" pitchFamily="18" charset="0"/>
              </a:rPr>
            </a:br>
            <a:r>
              <a:rPr lang="en-US" sz="2400" dirty="0">
                <a:solidFill>
                  <a:schemeClr val="tx1"/>
                </a:solidFill>
                <a:latin typeface="Baskerville Old Face" panose="02020602080505020303" pitchFamily="18" charset="0"/>
              </a:rPr>
              <a:t>            (newborn affected by radiation to mother)</a:t>
            </a:r>
            <a:endParaRPr lang="en-US" sz="2400" dirty="0"/>
          </a:p>
        </p:txBody>
      </p:sp>
    </p:spTree>
    <p:extLst>
      <p:ext uri="{BB962C8B-B14F-4D97-AF65-F5344CB8AC3E}">
        <p14:creationId xmlns:p14="http://schemas.microsoft.com/office/powerpoint/2010/main" val="29829899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txDef>
      <a:spPr>
        <a:noFill/>
      </a:spPr>
      <a:bodyPr wrap="square" rtlCol="0">
        <a:spAutoFit/>
      </a:bodyPr>
      <a:lstStyle>
        <a:defPPr>
          <a:defRPr sz="2400" dirty="0">
            <a:latin typeface="Baskerville Old Face" panose="02020602080505020303" pitchFamily="18" charset="0"/>
          </a:defRPr>
        </a:defPPr>
      </a:lstStyle>
    </a:txDef>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584</TotalTime>
  <Words>2616</Words>
  <Application>Microsoft Office PowerPoint</Application>
  <PresentationFormat>Widescreen</PresentationFormat>
  <Paragraphs>38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Baskerville Old Face</vt:lpstr>
      <vt:lpstr>Trebuchet MS</vt:lpstr>
      <vt:lpstr>Wingdings</vt:lpstr>
      <vt:lpstr>Wingdings 3</vt:lpstr>
      <vt:lpstr>Facet</vt:lpstr>
      <vt:lpstr>Maternal Factors and Complications of Pregnancy, Labor and Delivery that Affect the Newborn</vt:lpstr>
      <vt:lpstr>PowerPoint Presentation</vt:lpstr>
      <vt:lpstr>Goals and Learning objectives:    -Discuss guidelines and examples of P00-P04 with coding          clinics that apply       -Identify maternal factors that affect the neonate and          can be coded, if documented.        -Identify complications of pregnancy, labor, and       delivery that affect the neonate       -Identify complications of pregnancy, labor, and delivery        that affect the neonate       -COVID-19 and the newborn        </vt:lpstr>
      <vt:lpstr>Birth process or community acquired conditions       -If a newborn has a condition that may be either due to the birth process or community acquired and documentation does not indicate which it is, the default is due to the birth process so a query may be required to clarify       -If the condition is community-acquired, a code from Chapter 16 (P00-P96) should not be assigned.  </vt:lpstr>
      <vt:lpstr>                *Code all clinically significant conditions*         (a query may be required to establish clinical significance)           --All clinically significant conditions noted on routine newborn                       exam should be coded.                --A condition is clinically significant  if it requires:                      -clinical evaluation; or                     -therapeutic treatment; or                     -diagnostic procedures; or                     -extended length of hospital stay; or                     -increased nursing care and/or monitoring; or                     -has implications for future health care needs   Note: The perinatal guidelines listed above are the same as the general coding guidelines for “additional diagnoses”, except for the final point regarding implications for future health care needs. Codes should be assigned for conditions that have been specified by the provider as having implications for future health care needs.    </vt:lpstr>
      <vt:lpstr>Example of condition specified as having implications for future healthcare needs: An abnormal noise was heard in the left hip of a post-term newborn during a physical examination.  The pediatrician would like to follow the patient after discharge as a hip click can be an early sign of hip dysplasia.  The newborn was delivered via cesarean at 41 weeks.     Z38.01- Single liveborn infant, delivered by cesarean     Z08.21- Post-term newborn    R29.4- Clicking hip  Explanation: The abnormal hip noise or click is appended as a secondary diagnosis not only because it is an abnormal finding upon examination, but also due to its potential to be part of a bigger health issue.  The hip dysplasia has not yet been diagnosed and does not warrant a code at this time.p    </vt:lpstr>
      <vt:lpstr>       Maternal factors and complications of  pregnancy, labor, and delivery that affect the  newborn are codes P00-P04.   Note: These codes are for use when the listed           maternal conditions are specified as the           cause of confirmed morbidity or potential          morbidity which have their origin in the          perinatal period (before birth through the          first 28 days after birth).    --  </vt:lpstr>
      <vt:lpstr>P00- New born affected by maternal conditions that may be unrelated to present pregnancy .  The fact that the mother has a related medical condition or has experienced a complication of pregnancy, labor, or delivery does not warrant assignment of a code from these categories on the newborn's record.  For example:         -A living child born to a diabetic mother in a term birth and           delivered by cesarean section is coded as Z38.01. No code           from the series P00 through P04 is assigned because the           medical record does not document a problem affecting the          newborn </vt:lpstr>
      <vt:lpstr>     --Maternal hypertensive disorders              (pre-existing htn)      --Maternal renal and urinary tract diseases              (ESRD, CKD)      --Maternal infectious and parasitic diseases            (eg.; TB, Cdiff, enteritis)      --Other maternal circulatory and respiratory diseases            (asthma, COPD)      --Maternal nutritional disorders:(maternal malnutrition)      --Maternal injury (external causes: injury, poisoning)      --Surgical procedures on mother (amniocentesis)      --Newborn affected by other medical procedures on mother, not          elsewhere specified.              (newborn affected by radiation to mother)</vt:lpstr>
      <vt:lpstr>P01- Newborn Affected by maternal complications of pregnancy Include:         -incompetent cervix        -premature rupture of membranes        -oligohydramnios (can result in underdeveloped organs of the              fetus)        -polyhydramnios        -ectopic pregnancy         -multiple pregnancy        -maternal death  </vt:lpstr>
      <vt:lpstr>       -Newborn affected by mal-presentation before labor             -breech presentation before labor             -external version before labor             -face presentation before labor             -transverse before labor             -unstable lie before labor                  -Newborn affected by other maternal complications of pregnancy        -Newborn affected by maternal complications of pregnancy,              unspecified</vt:lpstr>
      <vt:lpstr>P02- Newborn affected by complications of placenta, cord and membranes:      -placenta previa (can cause hemorrhage leading to pre-term               delivery).  May need to query provider for link.       -other forms of placental separation and hemorrhage            --Newborn affected by abruption placenta            --Newborn affected by accidental hemorrhage            --Newborn affected by antepartum hemorrhage            --Newborn affected by damage to placenta from amniocentesis,                  cesarean delivery or surgical induction            --Newborn affected by maternal blood loss            --Newborn affected by premature separation of placenta        -</vt:lpstr>
      <vt:lpstr>    -Newborn affected by other and unspecified           morphological and functional abnormalities of placenta          -Placenta dysfunction          -Placental infarction          -Placental insufficiency       -Newborn affected by placental transfusion syndromes          -placental and cord abnormalities that result in twin-to-           twin or other trans-placental abnormalities         -Newborn affected by prolapsed cord  </vt:lpstr>
      <vt:lpstr>    -Newborn affected by other compression of umbilical cord          -umbilical cord tightly around neck          -entanglement of umbilical cord          -knot in umbilical cord  -Newborn affected by chorioamnionitis         -fetal tachycardia, respiratory distress, apnea, weak cries, and            poor sucking  -Newborn affected by other abnormalities of membranes  -Newborn affected by abnormality of membranes, unspecified</vt:lpstr>
      <vt:lpstr>Coding clinics: ICD-10-CM/PCS Coding Clinic, Fourth Quarter ICD-10 2016 Pages: 54-55 Effective with discharges: October 1, 2016 </vt:lpstr>
      <vt:lpstr>ICD-10-CM/PCS Coding Clinic, Fourth Quarter ICD-10 2016 Pages: 54-55 Effective with discharges: October 1, 2016  Question:  A single liveborn newborn is kept in the hospital an additional two days for evaluation of possible infantile genetic agranulocytosis, which was subsequently ruled out. How should this be coded? Answer:  Assign code Z38.00, Single liveborn infant, delivered vaginally, as the principal diagnosis. In addition, assign code Z05.41, Observation and evaluation of newborn for suspected genetic condition ruled out. </vt:lpstr>
      <vt:lpstr>The mother of a newborn tested positive for GBS at delivery. After clinical evaluation and workup, the provider states, "Newborn affected by maternal group B Streptococcus; unable to completely rule out active GBS infection," and the infant is treated for GBS.   In this case, assign codes P00.89, Newborn affected by other maternal conditions, and B95.1, Streptococcus, group B, as the cause of diseases classified elsewhere. Unlike the previous example, the provider has not completely ruled out an active GBS infection. In the inpatient setting, an uncertain diagnosis documented at the time of discharge is coded as if the condition exists  2022 Proposed Rule is adding a new diagnosis code for this if not changed by CMS  will be:  </vt:lpstr>
      <vt:lpstr>P03- Newborn affected by other complications of labor and delivery     --Newborn affected by breech delivery and extraction       --Newborn affected by other malpresentation, malposition and           disproportion during labor and delivery             -contracted pelvis             -persistent occipitoposterior             -transverse lie        --Newborn affected by forceps delivery        --Newborn affected by delivery by vacuum extractor        --Newborn affected by Cesarean delivery        --Newborn affected by precipitate delivery              -rapid second stage         -   </vt:lpstr>
      <vt:lpstr> --Newborn affected by abnormal uterine contractions          -hypertonic labor          -uterine inertia  --Newborn affected by other specified complications of labor and delivery          -abnormality in fetal (intrauterine) heart rate or rhythm                before the onset of labor          -affected by abnormality in fetal (intrauterine) heart rate               or rhythm during labor          -affected by abnormality in fetal (intrauterine) heart rate                or rhythm, unspecified as to time of onset          -affected by complication of labor and delivery, unspecified</vt:lpstr>
      <vt:lpstr>P04- Newborn affectedby noxious substances transmitted via placenta or breast milk      --Maternal anesthesia and analgesia in pregnancy, labor and            delivery             -newborn reactions from maternal opiates and tranquilizers               administered for a procedures during pregnancy or labor or delivery     --Maternal use of tobacco     --Maternal use of alcohol     --Maternal use of drugs of addiction              --maternal use of unspecified drugs of addiction              --maternal use of cocaine              --maternal use of hallucinogens              --maternal use of other drugs of addiction                      </vt:lpstr>
      <vt:lpstr>     --Maternal use of nutritional chemical substances     --Maternal exposure to environmental chemical substances     --Other maternal noxious substances              --maternal use of cannabis              --other maternal noxious substances     --Maternal noxious substance, unspecified    </vt:lpstr>
      <vt:lpstr>Coding Examples: 1. Assign the codes for the following diagnosis:             Premature “crack” baby born in the hospital by cesarean             section to a mother dependent on cocaine.  The newborn             did not show signs of withdrawal.  Birth weight of 1,247g, 31             completed weeks of gestation, dehydration. Answer:  -Z38.01 Newborn (infant) (liveborn)(singleton), born in                 hospital by cesarean                -P04.41 Newborn (infant) (liveborn) (singleton) affected by                  cocaine                -P07.14 Weight, 1000-2499 grams at birth (low)                 -P0734- Premature, newborn, less than 37 completed weeks                 -P74.1- Newborn (infant) (liveborn) (singleton), dehydration  Rationale: There isn’t documentation of withdrawal</vt:lpstr>
      <vt:lpstr>Example: A full-term female infant was born in the hospital by vaginal delivery. Her mother has been an alcoholic for many years and would not stop drinking during her pregnancy.  The baby was born with fetal alcohol syndrome and was placed in the NICU.  What diagnosis codes are assigned?  Answer:    Z3800 Newborn born in hospital                  Q86.0 Syndrome, fetal alcohol (dysmorphic)  Rationale: According to ICD-10-CM coding Guidelines, a code from                    Z38 is assigned as the principal/first listed diagnosis.                   There is an Excludes2 statement that refers to a possible use of                   code P04.-, However when code P04.3 (that with use of                   alcohol) is referenced, it specifically excludes that with fetal                   alcohol syndrome.                    </vt:lpstr>
      <vt:lpstr>               COVID-19 infection in Newborn  For a newborn that tests positive for COVID-19, assign code U07.1, COVID-19, and the appropriate codes for associated manifestation(s) in neonates/newborns in the absence of documentation indicating a specific type of transmission.  For a newborn that tests positive for COVID-19 and the provider documents the condition was contracted in utero or during the birth process, assign codes P35.8, Other congenital viral diseases, and U07.1, COVID-19.  </vt:lpstr>
      <vt:lpstr>2022 Proposed Rule</vt:lpstr>
      <vt:lpstr>Thank you!  gulzowr@ohsu.edu rrgulzow@gmail.com  </vt:lpstr>
    </vt:vector>
  </TitlesOfParts>
  <Company>OHSU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Factors and Complications of Pregnancy, Labor and Delivery that Affect the Newborn</dc:title>
  <dc:creator>Robin Gulzow</dc:creator>
  <cp:lastModifiedBy>Bica, Valerie</cp:lastModifiedBy>
  <cp:revision>66</cp:revision>
  <dcterms:created xsi:type="dcterms:W3CDTF">2021-05-31T23:10:37Z</dcterms:created>
  <dcterms:modified xsi:type="dcterms:W3CDTF">2021-06-04T15:02:58Z</dcterms:modified>
</cp:coreProperties>
</file>