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0" r:id="rId4"/>
    <p:sldId id="291" r:id="rId5"/>
    <p:sldId id="297" r:id="rId6"/>
    <p:sldId id="292" r:id="rId7"/>
    <p:sldId id="288" r:id="rId8"/>
    <p:sldId id="298" r:id="rId9"/>
    <p:sldId id="263" r:id="rId10"/>
    <p:sldId id="265" r:id="rId11"/>
    <p:sldId id="274" r:id="rId12"/>
    <p:sldId id="260" r:id="rId13"/>
    <p:sldId id="262" r:id="rId14"/>
    <p:sldId id="277" r:id="rId15"/>
    <p:sldId id="294" r:id="rId16"/>
    <p:sldId id="258" r:id="rId17"/>
    <p:sldId id="266" r:id="rId18"/>
    <p:sldId id="286" r:id="rId19"/>
    <p:sldId id="269" r:id="rId20"/>
    <p:sldId id="295" r:id="rId21"/>
    <p:sldId id="280" r:id="rId22"/>
    <p:sldId id="289"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ames" initials="SJ" lastIdx="1" clrIdx="0">
    <p:extLst>
      <p:ext uri="{19B8F6BF-5375-455C-9EA6-DF929625EA0E}">
        <p15:presenceInfo xmlns:p15="http://schemas.microsoft.com/office/powerpoint/2012/main" userId="S-1-5-21-1366901343-1712286707-620655208-65149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70" autoAdjust="0"/>
    <p:restoredTop sz="94660"/>
  </p:normalViewPr>
  <p:slideViewPr>
    <p:cSldViewPr snapToGrid="0">
      <p:cViewPr varScale="1">
        <p:scale>
          <a:sx n="86" d="100"/>
          <a:sy n="86" d="100"/>
        </p:scale>
        <p:origin x="1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C3B420-CDB2-4E44-8589-F18505301E2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350700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B420-CDB2-4E44-8589-F18505301E2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143888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B420-CDB2-4E44-8589-F18505301E2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52840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B420-CDB2-4E44-8589-F18505301E2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357666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C3B420-CDB2-4E44-8589-F18505301E21}"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161829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3B420-CDB2-4E44-8589-F18505301E21}"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212395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C3B420-CDB2-4E44-8589-F18505301E21}"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157242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3B420-CDB2-4E44-8589-F18505301E21}"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5645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3B420-CDB2-4E44-8589-F18505301E21}"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349020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C3B420-CDB2-4E44-8589-F18505301E21}"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270232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C3B420-CDB2-4E44-8589-F18505301E21}"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93CC0-2583-4F48-9902-5FDDCB6DDB6D}" type="slidenum">
              <a:rPr lang="en-US" smtClean="0"/>
              <a:t>‹#›</a:t>
            </a:fld>
            <a:endParaRPr lang="en-US"/>
          </a:p>
        </p:txBody>
      </p:sp>
    </p:spTree>
    <p:extLst>
      <p:ext uri="{BB962C8B-B14F-4D97-AF65-F5344CB8AC3E}">
        <p14:creationId xmlns:p14="http://schemas.microsoft.com/office/powerpoint/2010/main" val="22970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3B420-CDB2-4E44-8589-F18505301E21}"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93CC0-2583-4F48-9902-5FDDCB6DDB6D}" type="slidenum">
              <a:rPr lang="en-US" smtClean="0"/>
              <a:t>‹#›</a:t>
            </a:fld>
            <a:endParaRPr lang="en-US"/>
          </a:p>
        </p:txBody>
      </p:sp>
    </p:spTree>
    <p:extLst>
      <p:ext uri="{BB962C8B-B14F-4D97-AF65-F5344CB8AC3E}">
        <p14:creationId xmlns:p14="http://schemas.microsoft.com/office/powerpoint/2010/main" val="317480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ndem@ohsu.edu" TargetMode="External"/><Relationship Id="rId2" Type="http://schemas.openxmlformats.org/officeDocument/2006/relationships/hyperlink" Target="mailto:grubbj@oh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Oh Baby, Oh Baby</a:t>
            </a:r>
            <a:br>
              <a:rPr lang="en-US" dirty="0"/>
            </a:br>
            <a:r>
              <a:rPr lang="en-US" sz="4200" dirty="0"/>
              <a:t>(DRGs 789-795)</a:t>
            </a:r>
          </a:p>
        </p:txBody>
      </p:sp>
      <p:sp>
        <p:nvSpPr>
          <p:cNvPr id="3" name="Subtitle 2"/>
          <p:cNvSpPr>
            <a:spLocks noGrp="1"/>
          </p:cNvSpPr>
          <p:nvPr>
            <p:ph type="subTitle" idx="1"/>
          </p:nvPr>
        </p:nvSpPr>
        <p:spPr>
          <a:xfrm>
            <a:off x="1911275" y="3509963"/>
            <a:ext cx="9144000" cy="1655762"/>
          </a:xfrm>
        </p:spPr>
        <p:txBody>
          <a:bodyPr/>
          <a:lstStyle/>
          <a:p>
            <a:endParaRPr lang="en-US" dirty="0"/>
          </a:p>
          <a:p>
            <a:r>
              <a:rPr lang="en-US" dirty="0"/>
              <a:t>Created by Mary Sunde, RN and Sarah James, RN</a:t>
            </a: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2851757"/>
      </p:ext>
    </p:extLst>
  </p:cSld>
  <p:clrMapOvr>
    <a:masterClrMapping/>
  </p:clrMapOvr>
  <mc:AlternateContent xmlns:mc="http://schemas.openxmlformats.org/markup-compatibility/2006" xmlns:p14="http://schemas.microsoft.com/office/powerpoint/2010/main">
    <mc:Choice Requires="p14">
      <p:transition spd="slow" p14:dur="2000" advTm="14406"/>
    </mc:Choice>
    <mc:Fallback xmlns="">
      <p:transition spd="slow" advTm="14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Premature Newborn DRGs 790-792</a:t>
            </a:r>
          </a:p>
        </p:txBody>
      </p:sp>
      <p:sp>
        <p:nvSpPr>
          <p:cNvPr id="3" name="Content Placeholder 2"/>
          <p:cNvSpPr>
            <a:spLocks noGrp="1"/>
          </p:cNvSpPr>
          <p:nvPr>
            <p:ph idx="1"/>
          </p:nvPr>
        </p:nvSpPr>
        <p:spPr/>
        <p:txBody>
          <a:bodyPr/>
          <a:lstStyle/>
          <a:p>
            <a:pPr marL="0" indent="0">
              <a:buNone/>
            </a:pPr>
            <a:r>
              <a:rPr lang="en-US" dirty="0"/>
              <a:t> </a:t>
            </a:r>
          </a:p>
        </p:txBody>
      </p:sp>
      <p:pic>
        <p:nvPicPr>
          <p:cNvPr id="5" name="Picture 4"/>
          <p:cNvPicPr>
            <a:picLocks noChangeAspect="1"/>
          </p:cNvPicPr>
          <p:nvPr/>
        </p:nvPicPr>
        <p:blipFill>
          <a:blip r:embed="rId4"/>
          <a:stretch>
            <a:fillRect/>
          </a:stretch>
        </p:blipFill>
        <p:spPr>
          <a:xfrm>
            <a:off x="1681958" y="1181857"/>
            <a:ext cx="7800000" cy="1228571"/>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989500" y="3054196"/>
            <a:ext cx="1523810" cy="1533333"/>
          </a:xfrm>
          <a:prstGeom prst="rect">
            <a:avLst/>
          </a:prstGeom>
          <a:solidFill>
            <a:schemeClr val="tx1"/>
          </a:solidFill>
          <a:ln>
            <a:solidFill>
              <a:schemeClr val="tx1"/>
            </a:solidFill>
          </a:ln>
        </p:spPr>
      </p:pic>
      <p:sp>
        <p:nvSpPr>
          <p:cNvPr id="4" name="TextBox 3"/>
          <p:cNvSpPr txBox="1"/>
          <p:nvPr/>
        </p:nvSpPr>
        <p:spPr>
          <a:xfrm>
            <a:off x="1066800" y="5061857"/>
            <a:ext cx="6836229" cy="369332"/>
          </a:xfrm>
          <a:prstGeom prst="rect">
            <a:avLst/>
          </a:prstGeom>
          <a:noFill/>
        </p:spPr>
        <p:txBody>
          <a:bodyPr wrap="square" rtlCol="0">
            <a:spAutoFit/>
          </a:bodyPr>
          <a:lstStyle/>
          <a:p>
            <a:r>
              <a:rPr lang="en-US" dirty="0"/>
              <a:t>  </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55296352"/>
      </p:ext>
    </p:extLst>
  </p:cSld>
  <p:clrMapOvr>
    <a:masterClrMapping/>
  </p:clrMapOvr>
  <mc:AlternateContent xmlns:mc="http://schemas.openxmlformats.org/markup-compatibility/2006" xmlns:p14="http://schemas.microsoft.com/office/powerpoint/2010/main">
    <mc:Choice Requires="p14">
      <p:transition spd="slow" p14:dur="2000" advTm="38048"/>
    </mc:Choice>
    <mc:Fallback xmlns="">
      <p:transition spd="slow" advTm="38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Distress Syndrome of a Newborn</a:t>
            </a:r>
          </a:p>
        </p:txBody>
      </p:sp>
      <p:sp>
        <p:nvSpPr>
          <p:cNvPr id="3" name="Text Placeholder 2"/>
          <p:cNvSpPr>
            <a:spLocks noGrp="1"/>
          </p:cNvSpPr>
          <p:nvPr>
            <p:ph type="body" idx="1"/>
          </p:nvPr>
        </p:nvSpPr>
        <p:spPr/>
        <p:txBody>
          <a:bodyPr/>
          <a:lstStyle/>
          <a:p>
            <a:r>
              <a:rPr lang="en-US" dirty="0"/>
              <a:t>Respiratory Distress Syndrome – Type I – Idiopathic – DRG 790</a:t>
            </a:r>
          </a:p>
        </p:txBody>
      </p:sp>
      <p:sp>
        <p:nvSpPr>
          <p:cNvPr id="4" name="Content Placeholder 3"/>
          <p:cNvSpPr>
            <a:spLocks noGrp="1"/>
          </p:cNvSpPr>
          <p:nvPr>
            <p:ph sz="half" idx="2"/>
          </p:nvPr>
        </p:nvSpPr>
        <p:spPr/>
        <p:txBody>
          <a:bodyPr>
            <a:normAutofit fontScale="70000" lnSpcReduction="20000"/>
          </a:bodyPr>
          <a:lstStyle/>
          <a:p>
            <a:r>
              <a:rPr lang="en-US" dirty="0"/>
              <a:t>More prevalent in preemies due to lungs not fully developed and lack of surfactant.</a:t>
            </a:r>
          </a:p>
          <a:p>
            <a:r>
              <a:rPr lang="en-US" b="1" dirty="0"/>
              <a:t>Signs and symptoms: </a:t>
            </a:r>
            <a:r>
              <a:rPr lang="en-US" dirty="0"/>
              <a:t>respiratory distress, nasal flaring, cyanosis, grunting, and intercostal retractions, Review CXR for ground glass appearance or atelectasis</a:t>
            </a:r>
          </a:p>
          <a:p>
            <a:r>
              <a:rPr lang="en-US" dirty="0"/>
              <a:t>Review medical record for Respiratory or metabolic acidosis</a:t>
            </a:r>
          </a:p>
          <a:p>
            <a:r>
              <a:rPr lang="en-US" b="1" dirty="0"/>
              <a:t>Treatment: </a:t>
            </a:r>
            <a:r>
              <a:rPr lang="en-US" dirty="0"/>
              <a:t>Resuscitation suite, administration of surfactant, oxygen, CPAP or mechanical ventilation</a:t>
            </a:r>
          </a:p>
          <a:p>
            <a:r>
              <a:rPr lang="en-US" b="1" dirty="0"/>
              <a:t>Complications: </a:t>
            </a:r>
            <a:r>
              <a:rPr lang="en-US" dirty="0"/>
              <a:t>Cerebral or pulmonary hemorrhage, sepsis</a:t>
            </a:r>
          </a:p>
        </p:txBody>
      </p:sp>
      <p:sp>
        <p:nvSpPr>
          <p:cNvPr id="5" name="Text Placeholder 4"/>
          <p:cNvSpPr>
            <a:spLocks noGrp="1"/>
          </p:cNvSpPr>
          <p:nvPr>
            <p:ph type="body" sz="quarter" idx="3"/>
          </p:nvPr>
        </p:nvSpPr>
        <p:spPr/>
        <p:txBody>
          <a:bodyPr>
            <a:normAutofit fontScale="92500" lnSpcReduction="20000"/>
          </a:bodyPr>
          <a:lstStyle/>
          <a:p>
            <a:r>
              <a:rPr lang="en-US" dirty="0"/>
              <a:t>Respiratory Distress Syndrome – Type II – Transient Tachypnea of a Newborn (TTN) – DRG 794</a:t>
            </a:r>
          </a:p>
        </p:txBody>
      </p:sp>
      <p:sp>
        <p:nvSpPr>
          <p:cNvPr id="6" name="Content Placeholder 5"/>
          <p:cNvSpPr>
            <a:spLocks noGrp="1"/>
          </p:cNvSpPr>
          <p:nvPr>
            <p:ph sz="quarter" idx="4"/>
          </p:nvPr>
        </p:nvSpPr>
        <p:spPr>
          <a:xfrm>
            <a:off x="6172199" y="2505075"/>
            <a:ext cx="5357813" cy="3684588"/>
          </a:xfrm>
        </p:spPr>
        <p:txBody>
          <a:bodyPr>
            <a:normAutofit fontScale="85000" lnSpcReduction="20000"/>
          </a:bodyPr>
          <a:lstStyle/>
          <a:p>
            <a:r>
              <a:rPr lang="en-US" dirty="0"/>
              <a:t>More common with </a:t>
            </a:r>
            <a:r>
              <a:rPr lang="en-US" dirty="0" err="1"/>
              <a:t>c-section</a:t>
            </a:r>
            <a:r>
              <a:rPr lang="en-US" dirty="0"/>
              <a:t> deliveries due to the delay in clearance of alveolar fluid. </a:t>
            </a:r>
          </a:p>
          <a:p>
            <a:r>
              <a:rPr lang="en-US" b="1" dirty="0"/>
              <a:t>Signs and symptoms: </a:t>
            </a:r>
            <a:r>
              <a:rPr lang="en-US" dirty="0"/>
              <a:t>Nasal flaring, mild retractions, grunting and possible apnea</a:t>
            </a:r>
          </a:p>
          <a:p>
            <a:r>
              <a:rPr lang="en-US" dirty="0"/>
              <a:t>Review CXR for </a:t>
            </a:r>
            <a:r>
              <a:rPr lang="en-US" dirty="0" err="1"/>
              <a:t>perihilar</a:t>
            </a:r>
            <a:r>
              <a:rPr lang="en-US" dirty="0"/>
              <a:t> infiltrates, patchy infiltrates and pleural effusions</a:t>
            </a:r>
          </a:p>
          <a:p>
            <a:r>
              <a:rPr lang="en-US" b="1" dirty="0"/>
              <a:t>Treatment: </a:t>
            </a:r>
            <a:r>
              <a:rPr lang="en-US" dirty="0"/>
              <a:t>Oxygen, nebulizers, decreased stimulation and sometimes CPAP. Typically resolves in 24-48 hours. </a:t>
            </a:r>
          </a:p>
          <a:p>
            <a:endParaRPr lang="en-US" dirty="0"/>
          </a:p>
        </p:txBody>
      </p:sp>
    </p:spTree>
    <p:extLst>
      <p:ext uri="{BB962C8B-B14F-4D97-AF65-F5344CB8AC3E}">
        <p14:creationId xmlns:p14="http://schemas.microsoft.com/office/powerpoint/2010/main" val="4252520360"/>
      </p:ext>
    </p:extLst>
  </p:cSld>
  <p:clrMapOvr>
    <a:masterClrMapping/>
  </p:clrMapOvr>
  <mc:AlternateContent xmlns:mc="http://schemas.openxmlformats.org/markup-compatibility/2006" xmlns:p14="http://schemas.microsoft.com/office/powerpoint/2010/main">
    <mc:Choice Requires="p14">
      <p:transition spd="slow" p14:dur="2000" advTm="102835"/>
    </mc:Choice>
    <mc:Fallback xmlns="">
      <p:transition spd="slow" advTm="1028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Respiratory Distress Syndrome of a Newborn</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Coding Guidelines</a:t>
            </a:r>
          </a:p>
          <a:p>
            <a:r>
              <a:rPr lang="en-US" dirty="0"/>
              <a:t>ICD-9-CM Coding Clinic, </a:t>
            </a:r>
            <a:r>
              <a:rPr lang="en-US" b="1" dirty="0"/>
              <a:t>Third Quarter 2009 </a:t>
            </a:r>
            <a:r>
              <a:rPr lang="en-US" dirty="0"/>
              <a:t>Pages: 20 to 21 Effective with discharges: September 15, 2009</a:t>
            </a:r>
          </a:p>
          <a:p>
            <a:r>
              <a:rPr lang="en-US" b="1" dirty="0"/>
              <a:t>Question:</a:t>
            </a:r>
            <a:r>
              <a:rPr lang="en-US" dirty="0"/>
              <a:t> </a:t>
            </a:r>
          </a:p>
          <a:p>
            <a:r>
              <a:rPr lang="en-US" dirty="0"/>
              <a:t>If provider documentation only indicates "respiratory distress" may the coder assign a code for either Type I or Type II respiratory distress syndrome of a newborn based on the length of time it takes for the condition to resolve? For example, </a:t>
            </a:r>
            <a:r>
              <a:rPr lang="en-US" i="1" dirty="0"/>
              <a:t>Coding Clinic</a:t>
            </a:r>
            <a:r>
              <a:rPr lang="en-US" dirty="0"/>
              <a:t> November-December 1986, page 6, and First Quarter 1989, page 10, provided timeframes for newborn respiratory distress.</a:t>
            </a:r>
          </a:p>
          <a:p>
            <a:r>
              <a:rPr lang="en-US" b="1" dirty="0"/>
              <a:t>Answer:</a:t>
            </a:r>
            <a:r>
              <a:rPr lang="en-US" dirty="0"/>
              <a:t> </a:t>
            </a:r>
          </a:p>
          <a:p>
            <a:r>
              <a:rPr lang="en-US" dirty="0"/>
              <a:t>Do not assign a code for Type I or Type II respiratory distress syndrome of a newborn based on the length of time it takes for respiratory distress to resolve. If the provider indicates "respiratory distress of newborn," code 770.89 is assigned. Codes are not assigned for respiratory distress syndrome/type I (769) or transitory tachypnea of newborn/type II (770.6) unless the provider specifically documents these conditions.</a:t>
            </a:r>
          </a:p>
          <a:p>
            <a:r>
              <a:rPr lang="en-US" dirty="0"/>
              <a:t>Code assignment is on the basis of provider documentation. The information published in </a:t>
            </a:r>
            <a:r>
              <a:rPr lang="en-US" i="1" dirty="0"/>
              <a:t>Coding Clinic</a:t>
            </a:r>
            <a:r>
              <a:rPr lang="en-US" dirty="0"/>
              <a:t> should not be used as clinical criteria for code assignment. Any clinical information published in </a:t>
            </a:r>
            <a:r>
              <a:rPr lang="en-US" i="1" dirty="0"/>
              <a:t>Coding Clinic</a:t>
            </a:r>
            <a:r>
              <a:rPr lang="en-US" dirty="0"/>
              <a:t> is provided as background material to aid the coder. It is not intended to replace the need for specific provider documentation to substantiate code assignment.</a:t>
            </a:r>
          </a:p>
        </p:txBody>
      </p:sp>
      <p:pic>
        <p:nvPicPr>
          <p:cNvPr id="4" name="Oh Bab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15661968"/>
      </p:ext>
    </p:extLst>
  </p:cSld>
  <p:clrMapOvr>
    <a:masterClrMapping/>
  </p:clrMapOvr>
  <mc:AlternateContent xmlns:mc="http://schemas.openxmlformats.org/markup-compatibility/2006" xmlns:p14="http://schemas.microsoft.com/office/powerpoint/2010/main">
    <mc:Choice Requires="p14">
      <p:transition spd="slow" p14:dur="2000" advTm="59860"/>
    </mc:Choice>
    <mc:Fallback xmlns="">
      <p:transition spd="slow" advTm="5986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Hypoglycemia in Newborns</a:t>
            </a:r>
          </a:p>
        </p:txBody>
      </p:sp>
      <p:sp>
        <p:nvSpPr>
          <p:cNvPr id="3" name="Content Placeholder 2"/>
          <p:cNvSpPr>
            <a:spLocks noGrp="1"/>
          </p:cNvSpPr>
          <p:nvPr>
            <p:ph idx="1"/>
          </p:nvPr>
        </p:nvSpPr>
        <p:spPr/>
        <p:txBody>
          <a:bodyPr>
            <a:normAutofit/>
          </a:bodyPr>
          <a:lstStyle/>
          <a:p>
            <a:r>
              <a:rPr lang="en-US" dirty="0"/>
              <a:t>Hypoglycemia in infant of gestational diabetic mother (DRG 794)</a:t>
            </a:r>
          </a:p>
          <a:p>
            <a:r>
              <a:rPr lang="en-US" dirty="0"/>
              <a:t>Hypoglycemia in infant of diabetic mother (DRG 794)</a:t>
            </a:r>
          </a:p>
          <a:p>
            <a:r>
              <a:rPr lang="en-US" dirty="0"/>
              <a:t>Hypoglycemia transient (DRG 793)</a:t>
            </a:r>
          </a:p>
          <a:p>
            <a:r>
              <a:rPr lang="en-US" dirty="0"/>
              <a:t>Iatrogenic Hypoglycemia (DRG 793)</a:t>
            </a:r>
          </a:p>
          <a:p>
            <a:r>
              <a:rPr lang="en-US" dirty="0"/>
              <a:t>Hypoglycemia parameters – less than 30 first 24 hours of life and below 45 thereafter</a:t>
            </a:r>
          </a:p>
          <a:p>
            <a:endParaRPr lang="en-US" dirty="0"/>
          </a:p>
        </p:txBody>
      </p:sp>
    </p:spTree>
    <p:extLst>
      <p:ext uri="{BB962C8B-B14F-4D97-AF65-F5344CB8AC3E}">
        <p14:creationId xmlns:p14="http://schemas.microsoft.com/office/powerpoint/2010/main" val="148533352"/>
      </p:ext>
    </p:extLst>
  </p:cSld>
  <p:clrMapOvr>
    <a:masterClrMapping/>
  </p:clrMapOvr>
  <mc:AlternateContent xmlns:mc="http://schemas.openxmlformats.org/markup-compatibility/2006" xmlns:p14="http://schemas.microsoft.com/office/powerpoint/2010/main">
    <mc:Choice Requires="p14">
      <p:transition spd="slow" p14:dur="2000" advTm="41594"/>
    </mc:Choice>
    <mc:Fallback xmlns="">
      <p:transition spd="slow" advTm="4159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Transient Hypoglycemia</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Baby 39 weeks, large for gestational age, monitored on the hypoglycemia protocol, blood sugars:</a:t>
            </a:r>
          </a:p>
          <a:p>
            <a:r>
              <a:rPr lang="en-US" dirty="0"/>
              <a:t>2/16/2021 12:57, BLOOD GLUCOSE, POC: 39 (&lt;)</a:t>
            </a:r>
          </a:p>
          <a:p>
            <a:r>
              <a:rPr lang="en-US" dirty="0"/>
              <a:t>2/16/2021 14:04, BLOOD GLUCOSE, POC: 48</a:t>
            </a:r>
          </a:p>
          <a:p>
            <a:r>
              <a:rPr lang="en-US" dirty="0"/>
              <a:t>2/16/2021 15:47, BLOOD GLUCOSE, POC: 56</a:t>
            </a:r>
          </a:p>
          <a:p>
            <a:r>
              <a:rPr lang="en-US" dirty="0"/>
              <a:t>The patient received </a:t>
            </a:r>
            <a:r>
              <a:rPr lang="en-US" dirty="0" err="1"/>
              <a:t>Glutose</a:t>
            </a:r>
            <a:r>
              <a:rPr lang="en-US" dirty="0"/>
              <a:t> 40% gel 2 mL at 1305 on 2/16/21. </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825495656"/>
              </p:ext>
            </p:extLst>
          </p:nvPr>
        </p:nvGraphicFramePr>
        <p:xfrm>
          <a:off x="6019800" y="1825625"/>
          <a:ext cx="4746479" cy="1381760"/>
        </p:xfrm>
        <a:graphic>
          <a:graphicData uri="http://schemas.openxmlformats.org/drawingml/2006/table">
            <a:tbl>
              <a:tblPr firstRow="1" bandRow="1">
                <a:tableStyleId>{5C22544A-7EE6-4342-B048-85BDC9FD1C3A}</a:tableStyleId>
              </a:tblPr>
              <a:tblGrid>
                <a:gridCol w="669375">
                  <a:extLst>
                    <a:ext uri="{9D8B030D-6E8A-4147-A177-3AD203B41FA5}">
                      <a16:colId xmlns:a16="http://schemas.microsoft.com/office/drawing/2014/main" val="1786343291"/>
                    </a:ext>
                  </a:extLst>
                </a:gridCol>
                <a:gridCol w="1052890">
                  <a:extLst>
                    <a:ext uri="{9D8B030D-6E8A-4147-A177-3AD203B41FA5}">
                      <a16:colId xmlns:a16="http://schemas.microsoft.com/office/drawing/2014/main" val="2660362923"/>
                    </a:ext>
                  </a:extLst>
                </a:gridCol>
                <a:gridCol w="1793820">
                  <a:extLst>
                    <a:ext uri="{9D8B030D-6E8A-4147-A177-3AD203B41FA5}">
                      <a16:colId xmlns:a16="http://schemas.microsoft.com/office/drawing/2014/main" val="2145841057"/>
                    </a:ext>
                  </a:extLst>
                </a:gridCol>
                <a:gridCol w="1230394">
                  <a:extLst>
                    <a:ext uri="{9D8B030D-6E8A-4147-A177-3AD203B41FA5}">
                      <a16:colId xmlns:a16="http://schemas.microsoft.com/office/drawing/2014/main" val="2449227897"/>
                    </a:ext>
                  </a:extLst>
                </a:gridCol>
              </a:tblGrid>
              <a:tr h="370840">
                <a:tc>
                  <a:txBody>
                    <a:bodyPr/>
                    <a:lstStyle/>
                    <a:p>
                      <a:pPr algn="ctr"/>
                      <a:r>
                        <a:rPr lang="en-US" dirty="0"/>
                        <a:t>DRG</a:t>
                      </a:r>
                    </a:p>
                  </a:txBody>
                  <a:tcPr/>
                </a:tc>
                <a:tc>
                  <a:txBody>
                    <a:bodyPr/>
                    <a:lstStyle/>
                    <a:p>
                      <a:pPr algn="ctr"/>
                      <a:r>
                        <a:rPr lang="en-US" dirty="0"/>
                        <a:t>Relative Weight</a:t>
                      </a:r>
                    </a:p>
                  </a:txBody>
                  <a:tcPr/>
                </a:tc>
                <a:tc>
                  <a:txBody>
                    <a:bodyPr/>
                    <a:lstStyle/>
                    <a:p>
                      <a:pPr algn="ctr"/>
                      <a:r>
                        <a:rPr lang="en-US" dirty="0"/>
                        <a:t>CMS Reimbursement</a:t>
                      </a:r>
                    </a:p>
                  </a:txBody>
                  <a:tcPr/>
                </a:tc>
                <a:tc>
                  <a:txBody>
                    <a:bodyPr/>
                    <a:lstStyle/>
                    <a:p>
                      <a:pPr algn="ctr"/>
                      <a:r>
                        <a:rPr lang="en-US" dirty="0"/>
                        <a:t>SOI/ROM</a:t>
                      </a:r>
                    </a:p>
                  </a:txBody>
                  <a:tcPr/>
                </a:tc>
                <a:extLst>
                  <a:ext uri="{0D108BD9-81ED-4DB2-BD59-A6C34878D82A}">
                    <a16:rowId xmlns:a16="http://schemas.microsoft.com/office/drawing/2014/main" val="1136053589"/>
                  </a:ext>
                </a:extLst>
              </a:tr>
              <a:tr h="370840">
                <a:tc>
                  <a:txBody>
                    <a:bodyPr/>
                    <a:lstStyle/>
                    <a:p>
                      <a:pPr algn="ctr"/>
                      <a:r>
                        <a:rPr lang="en-US" dirty="0"/>
                        <a:t>795</a:t>
                      </a:r>
                    </a:p>
                  </a:txBody>
                  <a:tcPr/>
                </a:tc>
                <a:tc>
                  <a:txBody>
                    <a:bodyPr/>
                    <a:lstStyle/>
                    <a:p>
                      <a:pPr algn="ctr"/>
                      <a:r>
                        <a:rPr lang="en-US" dirty="0"/>
                        <a:t>0.1905</a:t>
                      </a:r>
                    </a:p>
                  </a:txBody>
                  <a:tcPr/>
                </a:tc>
                <a:tc>
                  <a:txBody>
                    <a:bodyPr/>
                    <a:lstStyle/>
                    <a:p>
                      <a:pPr algn="ctr"/>
                      <a:r>
                        <a:rPr lang="en-US" dirty="0"/>
                        <a:t> $2,648.41</a:t>
                      </a:r>
                    </a:p>
                  </a:txBody>
                  <a:tcPr/>
                </a:tc>
                <a:tc>
                  <a:txBody>
                    <a:bodyPr/>
                    <a:lstStyle/>
                    <a:p>
                      <a:pPr algn="ctr"/>
                      <a:r>
                        <a:rPr lang="en-US" dirty="0"/>
                        <a:t>1</a:t>
                      </a:r>
                      <a:r>
                        <a:rPr lang="en-US" baseline="0" dirty="0"/>
                        <a:t> / 1</a:t>
                      </a:r>
                      <a:endParaRPr lang="en-US" dirty="0"/>
                    </a:p>
                  </a:txBody>
                  <a:tcPr/>
                </a:tc>
                <a:extLst>
                  <a:ext uri="{0D108BD9-81ED-4DB2-BD59-A6C34878D82A}">
                    <a16:rowId xmlns:a16="http://schemas.microsoft.com/office/drawing/2014/main" val="3047720687"/>
                  </a:ext>
                </a:extLst>
              </a:tr>
              <a:tr h="370840">
                <a:tc>
                  <a:txBody>
                    <a:bodyPr/>
                    <a:lstStyle/>
                    <a:p>
                      <a:pPr algn="ctr"/>
                      <a:r>
                        <a:rPr lang="en-US" dirty="0"/>
                        <a:t>793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3.9757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$38,497.26</a:t>
                      </a:r>
                    </a:p>
                  </a:txBody>
                  <a:tcPr/>
                </a:tc>
                <a:tc>
                  <a:txBody>
                    <a:bodyPr/>
                    <a:lstStyle/>
                    <a:p>
                      <a:pPr algn="ctr"/>
                      <a:r>
                        <a:rPr lang="en-US" dirty="0"/>
                        <a:t>2 / 1 </a:t>
                      </a:r>
                    </a:p>
                  </a:txBody>
                  <a:tcPr/>
                </a:tc>
                <a:extLst>
                  <a:ext uri="{0D108BD9-81ED-4DB2-BD59-A6C34878D82A}">
                    <a16:rowId xmlns:a16="http://schemas.microsoft.com/office/drawing/2014/main" val="1269928358"/>
                  </a:ext>
                </a:extLst>
              </a:tr>
            </a:tbl>
          </a:graphicData>
        </a:graphic>
      </p:graphicFrame>
    </p:spTree>
    <p:extLst>
      <p:ext uri="{BB962C8B-B14F-4D97-AF65-F5344CB8AC3E}">
        <p14:creationId xmlns:p14="http://schemas.microsoft.com/office/powerpoint/2010/main" val="1630704954"/>
      </p:ext>
    </p:extLst>
  </p:cSld>
  <p:clrMapOvr>
    <a:masterClrMapping/>
  </p:clrMapOvr>
  <mc:AlternateContent xmlns:mc="http://schemas.openxmlformats.org/markup-compatibility/2006" xmlns:p14="http://schemas.microsoft.com/office/powerpoint/2010/main">
    <mc:Choice Requires="p14">
      <p:transition spd="slow" p14:dur="2000" advTm="50255"/>
    </mc:Choice>
    <mc:Fallback xmlns="">
      <p:transition spd="slow" advTm="5025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CC17-FE1B-4FEF-83F1-9AD38D8A1630}"/>
              </a:ext>
            </a:extLst>
          </p:cNvPr>
          <p:cNvSpPr>
            <a:spLocks noGrp="1"/>
          </p:cNvSpPr>
          <p:nvPr>
            <p:ph type="title"/>
          </p:nvPr>
        </p:nvSpPr>
        <p:spPr/>
        <p:txBody>
          <a:bodyPr/>
          <a:lstStyle/>
          <a:p>
            <a:r>
              <a:rPr lang="en-US" dirty="0"/>
              <a:t>Hypoglycemia review opportunities</a:t>
            </a:r>
          </a:p>
        </p:txBody>
      </p:sp>
      <p:sp>
        <p:nvSpPr>
          <p:cNvPr id="3" name="Content Placeholder 2">
            <a:extLst>
              <a:ext uri="{FF2B5EF4-FFF2-40B4-BE49-F238E27FC236}">
                <a16:creationId xmlns:a16="http://schemas.microsoft.com/office/drawing/2014/main" id="{7601B1B1-7C69-4A94-8BC3-0C12A0E5516E}"/>
              </a:ext>
            </a:extLst>
          </p:cNvPr>
          <p:cNvSpPr>
            <a:spLocks noGrp="1"/>
          </p:cNvSpPr>
          <p:nvPr>
            <p:ph idx="1"/>
          </p:nvPr>
        </p:nvSpPr>
        <p:spPr/>
        <p:txBody>
          <a:bodyPr/>
          <a:lstStyle/>
          <a:p>
            <a:r>
              <a:rPr lang="en-US" dirty="0"/>
              <a:t>Review blood sugars</a:t>
            </a:r>
          </a:p>
          <a:p>
            <a:r>
              <a:rPr lang="en-US" dirty="0"/>
              <a:t>Review medications for administration of </a:t>
            </a:r>
            <a:r>
              <a:rPr lang="en-US" dirty="0" err="1"/>
              <a:t>Glutose</a:t>
            </a:r>
            <a:r>
              <a:rPr lang="en-US" dirty="0"/>
              <a:t> gel and or D10. </a:t>
            </a:r>
          </a:p>
          <a:p>
            <a:r>
              <a:rPr lang="en-US" dirty="0"/>
              <a:t>Large for gestation age</a:t>
            </a:r>
          </a:p>
          <a:p>
            <a:r>
              <a:rPr lang="en-US" dirty="0"/>
              <a:t>Mom with diabetes, gestational diabetes</a:t>
            </a:r>
          </a:p>
        </p:txBody>
      </p:sp>
    </p:spTree>
    <p:extLst>
      <p:ext uri="{BB962C8B-B14F-4D97-AF65-F5344CB8AC3E}">
        <p14:creationId xmlns:p14="http://schemas.microsoft.com/office/powerpoint/2010/main" val="292017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79439"/>
            <a:ext cx="10515600" cy="893762"/>
          </a:xfrm>
        </p:spPr>
        <p:txBody>
          <a:bodyPr>
            <a:normAutofit fontScale="90000"/>
          </a:bodyPr>
          <a:lstStyle/>
          <a:p>
            <a:r>
              <a:rPr lang="en-US" dirty="0"/>
              <a:t>Neonatal Sepsis</a:t>
            </a:r>
          </a:p>
        </p:txBody>
      </p:sp>
      <p:sp>
        <p:nvSpPr>
          <p:cNvPr id="3" name="Text Placeholder 2"/>
          <p:cNvSpPr>
            <a:spLocks noGrp="1"/>
          </p:cNvSpPr>
          <p:nvPr>
            <p:ph type="body" idx="1"/>
          </p:nvPr>
        </p:nvSpPr>
        <p:spPr>
          <a:xfrm>
            <a:off x="831850" y="1473201"/>
            <a:ext cx="10515600" cy="4616449"/>
          </a:xfrm>
        </p:spPr>
        <p:txBody>
          <a:bodyPr>
            <a:normAutofit lnSpcReduction="10000"/>
          </a:bodyPr>
          <a:lstStyle/>
          <a:p>
            <a:pPr marL="342900" indent="-342900">
              <a:buFont typeface="Wingdings" panose="05000000000000000000" pitchFamily="2" charset="2"/>
              <a:buChar char="§"/>
            </a:pPr>
            <a:r>
              <a:rPr lang="en-US" dirty="0">
                <a:solidFill>
                  <a:schemeClr val="tx1"/>
                </a:solidFill>
              </a:rPr>
              <a:t>Clinical Indicators</a:t>
            </a:r>
          </a:p>
          <a:p>
            <a:pPr marL="800100" lvl="1" indent="-342900">
              <a:buFont typeface="Wingdings" panose="05000000000000000000" pitchFamily="2" charset="2"/>
              <a:buChar char="§"/>
            </a:pPr>
            <a:r>
              <a:rPr lang="en-US" dirty="0">
                <a:solidFill>
                  <a:schemeClr val="tx1"/>
                </a:solidFill>
              </a:rPr>
              <a:t>Low temperature (hypothermia of newborn) or elevated temperature</a:t>
            </a:r>
          </a:p>
          <a:p>
            <a:pPr marL="800100" lvl="1" indent="-342900">
              <a:buFont typeface="Wingdings" panose="05000000000000000000" pitchFamily="2" charset="2"/>
              <a:buChar char="§"/>
            </a:pPr>
            <a:r>
              <a:rPr lang="en-US" dirty="0">
                <a:solidFill>
                  <a:schemeClr val="tx1"/>
                </a:solidFill>
              </a:rPr>
              <a:t>Feeding difficulties</a:t>
            </a:r>
          </a:p>
          <a:p>
            <a:pPr marL="800100" lvl="1" indent="-342900">
              <a:buFont typeface="Wingdings" panose="05000000000000000000" pitchFamily="2" charset="2"/>
              <a:buChar char="§"/>
            </a:pPr>
            <a:r>
              <a:rPr lang="en-US" dirty="0">
                <a:solidFill>
                  <a:schemeClr val="tx1"/>
                </a:solidFill>
              </a:rPr>
              <a:t>Pre existing infection by mother</a:t>
            </a:r>
          </a:p>
          <a:p>
            <a:pPr marL="1257300" lvl="2" indent="-342900">
              <a:buFont typeface="Wingdings" panose="05000000000000000000" pitchFamily="2" charset="2"/>
              <a:buChar char="§"/>
            </a:pPr>
            <a:r>
              <a:rPr lang="en-US" dirty="0">
                <a:solidFill>
                  <a:schemeClr val="tx1"/>
                </a:solidFill>
              </a:rPr>
              <a:t>+GBS without antibiotics</a:t>
            </a:r>
          </a:p>
          <a:p>
            <a:pPr marL="1257300" lvl="2" indent="-342900">
              <a:buFont typeface="Wingdings" panose="05000000000000000000" pitchFamily="2" charset="2"/>
              <a:buChar char="§"/>
            </a:pPr>
            <a:r>
              <a:rPr lang="en-US" dirty="0" err="1">
                <a:solidFill>
                  <a:schemeClr val="tx1"/>
                </a:solidFill>
              </a:rPr>
              <a:t>Chorioamnionitis</a:t>
            </a:r>
            <a:r>
              <a:rPr lang="en-US" dirty="0">
                <a:solidFill>
                  <a:schemeClr val="tx1"/>
                </a:solidFill>
              </a:rPr>
              <a:t>  </a:t>
            </a:r>
          </a:p>
          <a:p>
            <a:pPr marL="1257300" lvl="2" indent="-342900">
              <a:buFont typeface="Wingdings" panose="05000000000000000000" pitchFamily="2" charset="2"/>
              <a:buChar char="§"/>
            </a:pPr>
            <a:r>
              <a:rPr lang="en-US" dirty="0">
                <a:solidFill>
                  <a:schemeClr val="tx1"/>
                </a:solidFill>
              </a:rPr>
              <a:t>HPV infection</a:t>
            </a:r>
          </a:p>
          <a:p>
            <a:pPr marL="342900" indent="-342900">
              <a:buFont typeface="Wingdings" panose="05000000000000000000" pitchFamily="2" charset="2"/>
              <a:buChar char="§"/>
            </a:pPr>
            <a:r>
              <a:rPr lang="en-US" dirty="0">
                <a:solidFill>
                  <a:schemeClr val="tx1"/>
                </a:solidFill>
              </a:rPr>
              <a:t>Treatment/Sepsis Protocol</a:t>
            </a:r>
          </a:p>
          <a:p>
            <a:pPr marL="800100" lvl="1" indent="-342900">
              <a:buFont typeface="Wingdings" panose="05000000000000000000" pitchFamily="2" charset="2"/>
              <a:buChar char="§"/>
            </a:pPr>
            <a:r>
              <a:rPr lang="en-US" dirty="0">
                <a:solidFill>
                  <a:schemeClr val="tx1"/>
                </a:solidFill>
              </a:rPr>
              <a:t>Lumbar Puncture</a:t>
            </a:r>
          </a:p>
          <a:p>
            <a:pPr marL="800100" lvl="1" indent="-342900">
              <a:buFont typeface="Wingdings" panose="05000000000000000000" pitchFamily="2" charset="2"/>
              <a:buChar char="§"/>
            </a:pPr>
            <a:r>
              <a:rPr lang="en-US" dirty="0">
                <a:solidFill>
                  <a:schemeClr val="tx1"/>
                </a:solidFill>
              </a:rPr>
              <a:t>Prophylactic antibiotics</a:t>
            </a:r>
          </a:p>
          <a:p>
            <a:pPr marL="800100" lvl="1" indent="-342900">
              <a:buFont typeface="Wingdings" panose="05000000000000000000" pitchFamily="2" charset="2"/>
              <a:buChar char="§"/>
            </a:pPr>
            <a:r>
              <a:rPr lang="en-US" dirty="0">
                <a:solidFill>
                  <a:schemeClr val="tx1"/>
                </a:solidFill>
              </a:rPr>
              <a:t>Sepsis protocol may be started but this does not mean neonate was treated for sepsis</a:t>
            </a:r>
          </a:p>
          <a:p>
            <a:pPr marL="342900" indent="-342900">
              <a:buFont typeface="Wingdings" panose="05000000000000000000" pitchFamily="2" charset="2"/>
              <a:buChar char="§"/>
            </a:pPr>
            <a:r>
              <a:rPr lang="en-US" dirty="0">
                <a:solidFill>
                  <a:schemeClr val="tx1"/>
                </a:solidFill>
              </a:rPr>
              <a:t>Query </a:t>
            </a:r>
          </a:p>
          <a:p>
            <a:pPr marL="800100" lvl="1" indent="-342900">
              <a:buFont typeface="Wingdings" panose="05000000000000000000" pitchFamily="2" charset="2"/>
              <a:buChar char="§"/>
            </a:pPr>
            <a:r>
              <a:rPr lang="en-US" dirty="0">
                <a:solidFill>
                  <a:schemeClr val="tx1"/>
                </a:solidFill>
              </a:rPr>
              <a:t>Was Neonatal Sepsis ruled in or ruled out?</a:t>
            </a:r>
          </a:p>
          <a:p>
            <a:pPr marL="800100" lvl="1" indent="-342900">
              <a:buFont typeface="Wingdings" panose="05000000000000000000" pitchFamily="2" charset="2"/>
              <a:buChar char="§"/>
            </a:pPr>
            <a:r>
              <a:rPr lang="en-US" dirty="0">
                <a:solidFill>
                  <a:schemeClr val="tx1"/>
                </a:solidFill>
              </a:rPr>
              <a:t>Asking if neonatal sepsis is being treated may not be sufficient</a:t>
            </a:r>
          </a:p>
          <a:p>
            <a:pPr marL="800100" lvl="1" indent="-342900">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2412392643"/>
      </p:ext>
    </p:extLst>
  </p:cSld>
  <p:clrMapOvr>
    <a:masterClrMapping/>
  </p:clrMapOvr>
  <mc:AlternateContent xmlns:mc="http://schemas.openxmlformats.org/markup-compatibility/2006" xmlns:p14="http://schemas.microsoft.com/office/powerpoint/2010/main">
    <mc:Choice Requires="p14">
      <p:transition spd="slow" p14:dur="2000" advTm="132135"/>
    </mc:Choice>
    <mc:Fallback xmlns="">
      <p:transition spd="slow" advTm="13213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79439"/>
            <a:ext cx="10515600" cy="893762"/>
          </a:xfrm>
        </p:spPr>
        <p:txBody>
          <a:bodyPr>
            <a:normAutofit fontScale="90000"/>
          </a:bodyPr>
          <a:lstStyle/>
          <a:p>
            <a:r>
              <a:rPr lang="en-US" dirty="0"/>
              <a:t>Case Study</a:t>
            </a:r>
          </a:p>
        </p:txBody>
      </p:sp>
      <p:pic>
        <p:nvPicPr>
          <p:cNvPr id="4" name="Picture 3"/>
          <p:cNvPicPr>
            <a:picLocks noChangeAspect="1"/>
          </p:cNvPicPr>
          <p:nvPr/>
        </p:nvPicPr>
        <p:blipFill>
          <a:blip r:embed="rId2"/>
          <a:stretch>
            <a:fillRect/>
          </a:stretch>
        </p:blipFill>
        <p:spPr>
          <a:xfrm>
            <a:off x="831850" y="1468440"/>
            <a:ext cx="10515600" cy="33956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33283197"/>
              </p:ext>
            </p:extLst>
          </p:nvPr>
        </p:nvGraphicFramePr>
        <p:xfrm>
          <a:off x="888998" y="5117495"/>
          <a:ext cx="6491517" cy="1112520"/>
        </p:xfrm>
        <a:graphic>
          <a:graphicData uri="http://schemas.openxmlformats.org/drawingml/2006/table">
            <a:tbl>
              <a:tblPr firstRow="1" bandRow="1">
                <a:tableStyleId>{5C22544A-7EE6-4342-B048-85BDC9FD1C3A}</a:tableStyleId>
              </a:tblPr>
              <a:tblGrid>
                <a:gridCol w="602785">
                  <a:extLst>
                    <a:ext uri="{9D8B030D-6E8A-4147-A177-3AD203B41FA5}">
                      <a16:colId xmlns:a16="http://schemas.microsoft.com/office/drawing/2014/main" val="1298458210"/>
                    </a:ext>
                  </a:extLst>
                </a:gridCol>
                <a:gridCol w="1730388">
                  <a:extLst>
                    <a:ext uri="{9D8B030D-6E8A-4147-A177-3AD203B41FA5}">
                      <a16:colId xmlns:a16="http://schemas.microsoft.com/office/drawing/2014/main" val="3604061293"/>
                    </a:ext>
                  </a:extLst>
                </a:gridCol>
                <a:gridCol w="2394858">
                  <a:extLst>
                    <a:ext uri="{9D8B030D-6E8A-4147-A177-3AD203B41FA5}">
                      <a16:colId xmlns:a16="http://schemas.microsoft.com/office/drawing/2014/main" val="2547618950"/>
                    </a:ext>
                  </a:extLst>
                </a:gridCol>
                <a:gridCol w="1763486">
                  <a:extLst>
                    <a:ext uri="{9D8B030D-6E8A-4147-A177-3AD203B41FA5}">
                      <a16:colId xmlns:a16="http://schemas.microsoft.com/office/drawing/2014/main" val="3816622104"/>
                    </a:ext>
                  </a:extLst>
                </a:gridCol>
              </a:tblGrid>
              <a:tr h="370840">
                <a:tc>
                  <a:txBody>
                    <a:bodyPr/>
                    <a:lstStyle/>
                    <a:p>
                      <a:pPr algn="ctr"/>
                      <a:r>
                        <a:rPr lang="en-US" dirty="0"/>
                        <a:t>DRG</a:t>
                      </a:r>
                    </a:p>
                  </a:txBody>
                  <a:tcPr/>
                </a:tc>
                <a:tc>
                  <a:txBody>
                    <a:bodyPr/>
                    <a:lstStyle/>
                    <a:p>
                      <a:pPr algn="ctr"/>
                      <a:r>
                        <a:rPr lang="en-US" dirty="0"/>
                        <a:t>Relative Weight</a:t>
                      </a:r>
                    </a:p>
                  </a:txBody>
                  <a:tcPr/>
                </a:tc>
                <a:tc>
                  <a:txBody>
                    <a:bodyPr/>
                    <a:lstStyle/>
                    <a:p>
                      <a:pPr algn="ctr"/>
                      <a:r>
                        <a:rPr lang="en-US" dirty="0"/>
                        <a:t>CMS Reimbursement</a:t>
                      </a:r>
                    </a:p>
                  </a:txBody>
                  <a:tcPr/>
                </a:tc>
                <a:tc>
                  <a:txBody>
                    <a:bodyPr/>
                    <a:lstStyle/>
                    <a:p>
                      <a:pPr algn="ctr"/>
                      <a:r>
                        <a:rPr lang="en-US" dirty="0"/>
                        <a:t>SOI/ROM</a:t>
                      </a:r>
                    </a:p>
                  </a:txBody>
                  <a:tcPr/>
                </a:tc>
                <a:extLst>
                  <a:ext uri="{0D108BD9-81ED-4DB2-BD59-A6C34878D82A}">
                    <a16:rowId xmlns:a16="http://schemas.microsoft.com/office/drawing/2014/main" val="3364398004"/>
                  </a:ext>
                </a:extLst>
              </a:tr>
              <a:tr h="370840">
                <a:tc>
                  <a:txBody>
                    <a:bodyPr/>
                    <a:lstStyle/>
                    <a:p>
                      <a:pPr algn="ctr"/>
                      <a:r>
                        <a:rPr lang="en-US" dirty="0"/>
                        <a:t>794</a:t>
                      </a:r>
                    </a:p>
                  </a:txBody>
                  <a:tcPr/>
                </a:tc>
                <a:tc>
                  <a:txBody>
                    <a:bodyPr/>
                    <a:lstStyle/>
                    <a:p>
                      <a:pPr algn="ctr"/>
                      <a:r>
                        <a:rPr lang="en-US" dirty="0"/>
                        <a:t>1.4072</a:t>
                      </a:r>
                    </a:p>
                  </a:txBody>
                  <a:tcPr/>
                </a:tc>
                <a:tc>
                  <a:txBody>
                    <a:bodyPr/>
                    <a:lstStyle/>
                    <a:p>
                      <a:pPr algn="ctr"/>
                      <a:r>
                        <a:rPr lang="en-US" dirty="0"/>
                        <a:t>$14,171.52</a:t>
                      </a:r>
                    </a:p>
                  </a:txBody>
                  <a:tcPr/>
                </a:tc>
                <a:tc>
                  <a:txBody>
                    <a:bodyPr/>
                    <a:lstStyle/>
                    <a:p>
                      <a:pPr algn="ctr"/>
                      <a:r>
                        <a:rPr lang="en-US" dirty="0"/>
                        <a:t>2 /</a:t>
                      </a:r>
                      <a:r>
                        <a:rPr lang="en-US" baseline="0" dirty="0"/>
                        <a:t> 1</a:t>
                      </a:r>
                      <a:endParaRPr lang="en-US" dirty="0"/>
                    </a:p>
                  </a:txBody>
                  <a:tcPr/>
                </a:tc>
                <a:extLst>
                  <a:ext uri="{0D108BD9-81ED-4DB2-BD59-A6C34878D82A}">
                    <a16:rowId xmlns:a16="http://schemas.microsoft.com/office/drawing/2014/main" val="832857453"/>
                  </a:ext>
                </a:extLst>
              </a:tr>
              <a:tr h="370840">
                <a:tc>
                  <a:txBody>
                    <a:bodyPr/>
                    <a:lstStyle/>
                    <a:p>
                      <a:pPr algn="ctr"/>
                      <a:r>
                        <a:rPr lang="en-US" dirty="0"/>
                        <a:t>793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3.9757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$38,497.26</a:t>
                      </a:r>
                    </a:p>
                  </a:txBody>
                  <a:tcPr/>
                </a:tc>
                <a:tc>
                  <a:txBody>
                    <a:bodyPr/>
                    <a:lstStyle/>
                    <a:p>
                      <a:pPr algn="ctr"/>
                      <a:r>
                        <a:rPr lang="en-US" dirty="0"/>
                        <a:t>1 / 1</a:t>
                      </a:r>
                    </a:p>
                  </a:txBody>
                  <a:tcPr/>
                </a:tc>
                <a:extLst>
                  <a:ext uri="{0D108BD9-81ED-4DB2-BD59-A6C34878D82A}">
                    <a16:rowId xmlns:a16="http://schemas.microsoft.com/office/drawing/2014/main" val="3828079161"/>
                  </a:ext>
                </a:extLst>
              </a:tr>
            </a:tbl>
          </a:graphicData>
        </a:graphic>
      </p:graphicFrame>
      <p:sp>
        <p:nvSpPr>
          <p:cNvPr id="6" name="TextBox 5"/>
          <p:cNvSpPr txBox="1"/>
          <p:nvPr/>
        </p:nvSpPr>
        <p:spPr>
          <a:xfrm>
            <a:off x="7543799" y="5138055"/>
            <a:ext cx="4158343" cy="923330"/>
          </a:xfrm>
          <a:prstGeom prst="rect">
            <a:avLst/>
          </a:prstGeom>
          <a:noFill/>
          <a:ln w="15875">
            <a:solidFill>
              <a:schemeClr val="accent1"/>
            </a:solidFill>
          </a:ln>
        </p:spPr>
        <p:txBody>
          <a:bodyPr wrap="square" rtlCol="0">
            <a:spAutoFit/>
          </a:bodyPr>
          <a:lstStyle/>
          <a:p>
            <a:r>
              <a:rPr lang="en-US" dirty="0"/>
              <a:t>Additional queries: hypoglycemia and neonate required resuscitation and CPAP at time of birth (TTN). </a:t>
            </a:r>
          </a:p>
        </p:txBody>
      </p:sp>
    </p:spTree>
    <p:extLst>
      <p:ext uri="{BB962C8B-B14F-4D97-AF65-F5344CB8AC3E}">
        <p14:creationId xmlns:p14="http://schemas.microsoft.com/office/powerpoint/2010/main" val="1959265373"/>
      </p:ext>
    </p:extLst>
  </p:cSld>
  <p:clrMapOvr>
    <a:masterClrMapping/>
  </p:clrMapOvr>
  <mc:AlternateContent xmlns:mc="http://schemas.openxmlformats.org/markup-compatibility/2006" xmlns:p14="http://schemas.microsoft.com/office/powerpoint/2010/main">
    <mc:Choice Requires="p14">
      <p:transition spd="slow" p14:dur="2000" advTm="81129"/>
    </mc:Choice>
    <mc:Fallback xmlns="">
      <p:transition spd="slow" advTm="8112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Meconium</a:t>
            </a:r>
          </a:p>
        </p:txBody>
      </p:sp>
      <p:sp>
        <p:nvSpPr>
          <p:cNvPr id="3" name="Content Placeholder 2"/>
          <p:cNvSpPr>
            <a:spLocks noGrp="1"/>
          </p:cNvSpPr>
          <p:nvPr>
            <p:ph idx="1"/>
          </p:nvPr>
        </p:nvSpPr>
        <p:spPr/>
        <p:txBody>
          <a:bodyPr>
            <a:normAutofit fontScale="55000" lnSpcReduction="20000"/>
          </a:bodyPr>
          <a:lstStyle/>
          <a:p>
            <a:r>
              <a:rPr lang="en-US" dirty="0"/>
              <a:t>Infant born to a 29 </a:t>
            </a:r>
            <a:r>
              <a:rPr lang="en-US" dirty="0" err="1"/>
              <a:t>yo</a:t>
            </a:r>
            <a:r>
              <a:rPr lang="en-US" dirty="0"/>
              <a:t> G3P0020 mother, admitted to the DNICU for respiratory distress after birth requiring CPAP. Complications of labor included: category II FHT &amp; </a:t>
            </a:r>
            <a:r>
              <a:rPr lang="en-US" dirty="0">
                <a:solidFill>
                  <a:srgbClr val="FF0000"/>
                </a:solidFill>
              </a:rPr>
              <a:t>meconium stained fluid</a:t>
            </a:r>
            <a:r>
              <a:rPr lang="en-US" dirty="0"/>
              <a:t>. </a:t>
            </a:r>
          </a:p>
          <a:p>
            <a:r>
              <a:rPr lang="en-US" dirty="0"/>
              <a:t>Brought to warmer and NRP initiated with suction, drying, and stimulation. Pt was then brought to the resuscitation bay for </a:t>
            </a:r>
            <a:r>
              <a:rPr lang="en-US" dirty="0">
                <a:solidFill>
                  <a:srgbClr val="FF0000"/>
                </a:solidFill>
              </a:rPr>
              <a:t>further respiratory support</a:t>
            </a:r>
            <a:r>
              <a:rPr lang="en-US" dirty="0"/>
              <a:t>. She required </a:t>
            </a:r>
            <a:r>
              <a:rPr lang="en-US" dirty="0">
                <a:solidFill>
                  <a:srgbClr val="FF0000"/>
                </a:solidFill>
              </a:rPr>
              <a:t>PPV</a:t>
            </a:r>
            <a:r>
              <a:rPr lang="en-US" dirty="0"/>
              <a:t> at bedside and was relatively </a:t>
            </a:r>
            <a:r>
              <a:rPr lang="en-US" dirty="0">
                <a:solidFill>
                  <a:srgbClr val="FF0000"/>
                </a:solidFill>
              </a:rPr>
              <a:t>unresponsive</a:t>
            </a:r>
            <a:r>
              <a:rPr lang="en-US" dirty="0"/>
              <a:t> and needed further intervention with </a:t>
            </a:r>
            <a:r>
              <a:rPr lang="en-US" dirty="0">
                <a:solidFill>
                  <a:srgbClr val="FF0000"/>
                </a:solidFill>
              </a:rPr>
              <a:t>CPAP</a:t>
            </a:r>
            <a:r>
              <a:rPr lang="en-US" dirty="0"/>
              <a:t>, which was successful and </a:t>
            </a:r>
            <a:r>
              <a:rPr lang="en-US" dirty="0" err="1"/>
              <a:t>pt</a:t>
            </a:r>
            <a:r>
              <a:rPr lang="en-US" dirty="0"/>
              <a:t> was able to maintain saturation on own after twenty minutes. </a:t>
            </a:r>
          </a:p>
          <a:p>
            <a:r>
              <a:rPr lang="en-US" dirty="0"/>
              <a:t>Patient was brought to NICU for observation. After ~3 hours of observation</a:t>
            </a:r>
            <a:r>
              <a:rPr lang="en-US" dirty="0">
                <a:solidFill>
                  <a:srgbClr val="FF0000"/>
                </a:solidFill>
              </a:rPr>
              <a:t>, developed respiratory distress (grunting, nasal flaring, mild retractions) </a:t>
            </a:r>
            <a:r>
              <a:rPr lang="en-US" dirty="0"/>
              <a:t>without desaturations and was placed back on </a:t>
            </a:r>
            <a:r>
              <a:rPr lang="en-US" dirty="0">
                <a:solidFill>
                  <a:srgbClr val="FF0000"/>
                </a:solidFill>
              </a:rPr>
              <a:t>CPAP 5 21%. </a:t>
            </a:r>
          </a:p>
          <a:p>
            <a:r>
              <a:rPr lang="en-US" dirty="0"/>
              <a:t>General: This is day 0 days of life for this PMMA 40w1d week infant with respiratory distress without respiratory failure requiring CPAP after birth in the setting of </a:t>
            </a:r>
            <a:r>
              <a:rPr lang="en-US" dirty="0">
                <a:solidFill>
                  <a:srgbClr val="FF0000"/>
                </a:solidFill>
              </a:rPr>
              <a:t>meconium stained amniotic fluid</a:t>
            </a:r>
            <a:r>
              <a:rPr lang="en-US" dirty="0"/>
              <a:t>. Presentation is most consistent </a:t>
            </a:r>
            <a:r>
              <a:rPr lang="en-US" dirty="0">
                <a:solidFill>
                  <a:srgbClr val="FF0000"/>
                </a:solidFill>
              </a:rPr>
              <a:t>with TTN vs meconium aspiration syndrome. </a:t>
            </a:r>
          </a:p>
          <a:p>
            <a:r>
              <a:rPr lang="en-US" dirty="0"/>
              <a:t>Baby born by forceps assisted vaginal delivery</a:t>
            </a:r>
            <a:r>
              <a:rPr lang="en-US" dirty="0">
                <a:solidFill>
                  <a:srgbClr val="FF0000"/>
                </a:solidFill>
              </a:rPr>
              <a:t>. Meconium </a:t>
            </a:r>
            <a:r>
              <a:rPr lang="en-US" dirty="0"/>
              <a:t>was present. Brought to warmer and </a:t>
            </a:r>
            <a:r>
              <a:rPr lang="en-US" dirty="0">
                <a:solidFill>
                  <a:srgbClr val="FF0000"/>
                </a:solidFill>
              </a:rPr>
              <a:t>NRP initiated with suction, drying, and stimulation</a:t>
            </a:r>
            <a:r>
              <a:rPr lang="en-US" dirty="0"/>
              <a:t>. Pt was then brought to the</a:t>
            </a:r>
            <a:r>
              <a:rPr lang="en-US" dirty="0">
                <a:solidFill>
                  <a:srgbClr val="FF0000"/>
                </a:solidFill>
              </a:rPr>
              <a:t> resuscitation bay </a:t>
            </a:r>
            <a:r>
              <a:rPr lang="en-US" dirty="0"/>
              <a:t>for further respiratory support. She required PPV at bedside and was relatively unresponsive and needed further intervention with CPAP, which was successful and </a:t>
            </a:r>
            <a:r>
              <a:rPr lang="en-US" dirty="0" err="1"/>
              <a:t>pt</a:t>
            </a:r>
            <a:r>
              <a:rPr lang="en-US" dirty="0"/>
              <a:t> was able to maintain saturation on own after twenty minutes. </a:t>
            </a:r>
          </a:p>
          <a:p>
            <a:r>
              <a:rPr lang="en-US" dirty="0"/>
              <a:t>Skin: </a:t>
            </a:r>
            <a:r>
              <a:rPr lang="en-US" dirty="0" err="1">
                <a:solidFill>
                  <a:srgbClr val="FF0000"/>
                </a:solidFill>
              </a:rPr>
              <a:t>Acrocyanotic</a:t>
            </a:r>
            <a:endParaRPr lang="en-US" dirty="0">
              <a:solidFill>
                <a:srgbClr val="FF0000"/>
              </a:solidFill>
            </a:endParaRPr>
          </a:p>
          <a:p>
            <a:r>
              <a:rPr lang="en-US" dirty="0"/>
              <a:t>Please clarify if there is an associated, clinically significant diagnosis, as applicable.</a:t>
            </a:r>
          </a:p>
          <a:p>
            <a:pPr lvl="1"/>
            <a:r>
              <a:rPr lang="en-US" dirty="0"/>
              <a:t>Neonatal aspiration of meconium with respiratory symptoms</a:t>
            </a:r>
          </a:p>
          <a:p>
            <a:pPr lvl="1"/>
            <a:r>
              <a:rPr lang="en-US" dirty="0"/>
              <a:t>Neonatal aspiration of meconium without respiratory symptoms</a:t>
            </a:r>
          </a:p>
          <a:p>
            <a:pPr lvl="1"/>
            <a:r>
              <a:rPr lang="en-US" dirty="0"/>
              <a:t>Transient tachypnea of a newborn</a:t>
            </a:r>
          </a:p>
          <a:p>
            <a:endParaRPr lang="en-US" dirty="0"/>
          </a:p>
        </p:txBody>
      </p:sp>
    </p:spTree>
    <p:extLst>
      <p:ext uri="{BB962C8B-B14F-4D97-AF65-F5344CB8AC3E}">
        <p14:creationId xmlns:p14="http://schemas.microsoft.com/office/powerpoint/2010/main" val="1764598750"/>
      </p:ext>
    </p:extLst>
  </p:cSld>
  <p:clrMapOvr>
    <a:masterClrMapping/>
  </p:clrMapOvr>
  <mc:AlternateContent xmlns:mc="http://schemas.openxmlformats.org/markup-compatibility/2006" xmlns:p14="http://schemas.microsoft.com/office/powerpoint/2010/main">
    <mc:Choice Requires="p14">
      <p:transition spd="slow" p14:dur="2000" advTm="177002"/>
    </mc:Choice>
    <mc:Fallback xmlns="">
      <p:transition spd="slow" advTm="17700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3201"/>
            <a:ext cx="10515600" cy="812800"/>
          </a:xfrm>
        </p:spPr>
        <p:txBody>
          <a:bodyPr>
            <a:normAutofit/>
          </a:bodyPr>
          <a:lstStyle/>
          <a:p>
            <a:r>
              <a:rPr lang="en-US" sz="5000" dirty="0"/>
              <a:t>Maternal Drug use while fetus in-utero  </a:t>
            </a:r>
          </a:p>
        </p:txBody>
      </p:sp>
      <p:sp>
        <p:nvSpPr>
          <p:cNvPr id="3" name="Rectangle 2"/>
          <p:cNvSpPr/>
          <p:nvPr/>
        </p:nvSpPr>
        <p:spPr>
          <a:xfrm>
            <a:off x="977900" y="914401"/>
            <a:ext cx="10369550" cy="5262979"/>
          </a:xfrm>
          <a:prstGeom prst="rect">
            <a:avLst/>
          </a:prstGeom>
        </p:spPr>
        <p:txBody>
          <a:bodyPr wrap="square">
            <a:spAutoFit/>
          </a:bodyPr>
          <a:lstStyle/>
          <a:p>
            <a:pPr marL="457200" indent="-457200">
              <a:buFont typeface="Arial" panose="020B0604020202020204" pitchFamily="34" charset="0"/>
              <a:buChar char="•"/>
            </a:pPr>
            <a:r>
              <a:rPr lang="en-US" sz="2800" dirty="0"/>
              <a:t>CDI / Coder Collaboration results in “Newborn affected by maternal use of other drugs of addiction” diagnosis – P0449 (DRG 794)</a:t>
            </a:r>
          </a:p>
          <a:p>
            <a:pPr marL="457200" indent="-457200">
              <a:buFont typeface="Arial" panose="020B0604020202020204" pitchFamily="34" charset="0"/>
              <a:buChar char="•"/>
            </a:pPr>
            <a:r>
              <a:rPr lang="en-US" sz="2800" dirty="0"/>
              <a:t>Documented in Chart: </a:t>
            </a:r>
            <a:r>
              <a:rPr lang="en-US" sz="2800" b="1" dirty="0"/>
              <a:t>(baby must be affected)</a:t>
            </a:r>
          </a:p>
          <a:p>
            <a:pPr marL="914400" lvl="1" indent="-457200">
              <a:buFont typeface="Arial" panose="020B0604020202020204" pitchFamily="34" charset="0"/>
              <a:buChar char="•"/>
            </a:pPr>
            <a:r>
              <a:rPr lang="en-US" sz="2800" dirty="0"/>
              <a:t>Substance exposed infant (SEI) </a:t>
            </a:r>
          </a:p>
          <a:p>
            <a:pPr marL="1371600" lvl="2" indent="-457200">
              <a:buFont typeface="Arial" panose="020B0604020202020204" pitchFamily="34" charset="0"/>
              <a:buChar char="•"/>
            </a:pPr>
            <a:r>
              <a:rPr lang="en-US" sz="2800" dirty="0"/>
              <a:t>Maternal drug use throughout pregnancy; exposure in first trimester to substances other than THC </a:t>
            </a:r>
          </a:p>
          <a:p>
            <a:pPr marL="1371600" lvl="2" indent="-457200">
              <a:buFont typeface="Arial" panose="020B0604020202020204" pitchFamily="34" charset="0"/>
              <a:buChar char="•"/>
            </a:pPr>
            <a:r>
              <a:rPr lang="en-US" sz="2800" dirty="0"/>
              <a:t>Mother positive for THC on L&amp;D </a:t>
            </a:r>
          </a:p>
          <a:p>
            <a:pPr marL="1371600" lvl="2" indent="-457200">
              <a:buFont typeface="Arial" panose="020B0604020202020204" pitchFamily="34" charset="0"/>
              <a:buChar char="•"/>
            </a:pPr>
            <a:r>
              <a:rPr lang="en-US" sz="2800" dirty="0"/>
              <a:t>Monitor for signs of withdrawal - NOWS protocol baby is jittery, easily startled, with poor feeding and difficulty consoling with pacifier; consoles well with skin to skin with mother </a:t>
            </a:r>
          </a:p>
          <a:p>
            <a:pPr marL="1371600" lvl="2" indent="-457200">
              <a:buFont typeface="Arial" panose="020B0604020202020204" pitchFamily="34" charset="0"/>
              <a:buChar char="•"/>
            </a:pPr>
            <a:r>
              <a:rPr lang="en-US" sz="2800" dirty="0"/>
              <a:t>DHS aware and planning to see mom </a:t>
            </a:r>
          </a:p>
        </p:txBody>
      </p:sp>
    </p:spTree>
    <p:extLst>
      <p:ext uri="{BB962C8B-B14F-4D97-AF65-F5344CB8AC3E}">
        <p14:creationId xmlns:p14="http://schemas.microsoft.com/office/powerpoint/2010/main" val="264250802"/>
      </p:ext>
    </p:extLst>
  </p:cSld>
  <p:clrMapOvr>
    <a:masterClrMapping/>
  </p:clrMapOvr>
  <mc:AlternateContent xmlns:mc="http://schemas.openxmlformats.org/markup-compatibility/2006" xmlns:p14="http://schemas.microsoft.com/office/powerpoint/2010/main">
    <mc:Choice Requires="p14">
      <p:transition spd="slow" p14:dur="2000" advTm="82027"/>
    </mc:Choice>
    <mc:Fallback xmlns="">
      <p:transition spd="slow" advTm="8202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Barriers to initializing CDI neonate reviews</a:t>
            </a:r>
          </a:p>
          <a:p>
            <a:r>
              <a:rPr lang="en-US" dirty="0"/>
              <a:t>Common diagnoses found in newborn charts that can shift a DRG</a:t>
            </a:r>
          </a:p>
          <a:p>
            <a:r>
              <a:rPr lang="en-US" dirty="0"/>
              <a:t>Normal LOS of neonates, how to set up a work queue</a:t>
            </a:r>
          </a:p>
          <a:p>
            <a:r>
              <a:rPr lang="en-US" dirty="0"/>
              <a:t>Differential of Respiratory Distress Syndrome Type I versus Type II of a Newborn</a:t>
            </a:r>
          </a:p>
          <a:p>
            <a:r>
              <a:rPr lang="en-US" dirty="0"/>
              <a:t>Neonatal Sepsis </a:t>
            </a: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73494457"/>
      </p:ext>
    </p:extLst>
  </p:cSld>
  <p:clrMapOvr>
    <a:masterClrMapping/>
  </p:clrMapOvr>
  <mc:AlternateContent xmlns:mc="http://schemas.openxmlformats.org/markup-compatibility/2006" xmlns:p14="http://schemas.microsoft.com/office/powerpoint/2010/main">
    <mc:Choice Requires="p14">
      <p:transition spd="slow" p14:dur="2000" advTm="47275"/>
    </mc:Choice>
    <mc:Fallback xmlns="">
      <p:transition spd="slow" advTm="47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CE7E-5D7B-4D36-8D70-320A38307FBB}"/>
              </a:ext>
            </a:extLst>
          </p:cNvPr>
          <p:cNvSpPr>
            <a:spLocks noGrp="1"/>
          </p:cNvSpPr>
          <p:nvPr>
            <p:ph type="title"/>
          </p:nvPr>
        </p:nvSpPr>
        <p:spPr/>
        <p:txBody>
          <a:bodyPr/>
          <a:lstStyle/>
          <a:p>
            <a:r>
              <a:rPr lang="en-US" b="1" dirty="0"/>
              <a:t>Newborn affected by noxious substances transmitted via placenta or breast milk </a:t>
            </a:r>
            <a:endParaRPr lang="en-US" dirty="0"/>
          </a:p>
        </p:txBody>
      </p:sp>
      <p:sp>
        <p:nvSpPr>
          <p:cNvPr id="3" name="Content Placeholder 2">
            <a:extLst>
              <a:ext uri="{FF2B5EF4-FFF2-40B4-BE49-F238E27FC236}">
                <a16:creationId xmlns:a16="http://schemas.microsoft.com/office/drawing/2014/main" id="{9EF8EBEC-7A0B-4326-830E-43D96D1499EE}"/>
              </a:ext>
            </a:extLst>
          </p:cNvPr>
          <p:cNvSpPr>
            <a:spLocks noGrp="1"/>
          </p:cNvSpPr>
          <p:nvPr>
            <p:ph idx="1"/>
          </p:nvPr>
        </p:nvSpPr>
        <p:spPr/>
        <p:txBody>
          <a:bodyPr>
            <a:normAutofit fontScale="62500" lnSpcReduction="20000"/>
          </a:bodyPr>
          <a:lstStyle/>
          <a:p>
            <a:r>
              <a:rPr lang="en-US" dirty="0"/>
              <a:t>ICD-10-CM/PCS Coding Clinic, </a:t>
            </a:r>
            <a:r>
              <a:rPr lang="en-US" b="1" dirty="0"/>
              <a:t>Fourth Quarter ICD-10 2018 </a:t>
            </a:r>
            <a:r>
              <a:rPr lang="en-US" dirty="0"/>
              <a:t>Pages: 24-25 Effective with discharges: October 1, 2018</a:t>
            </a:r>
          </a:p>
          <a:p>
            <a:pPr marL="285750" indent="-285750"/>
            <a:r>
              <a:rPr lang="en-US" dirty="0"/>
              <a:t>Several modifications have been made to codes in category P04, Newborn affected by noxious substances </a:t>
            </a:r>
            <a:r>
              <a:rPr lang="en-US" dirty="0">
                <a:highlight>
                  <a:srgbClr val="FFFF00"/>
                </a:highlight>
              </a:rPr>
              <a:t>transmitted via placenta or breast milk</a:t>
            </a:r>
            <a:r>
              <a:rPr lang="en-US" dirty="0"/>
              <a:t>. The inclusion term under code P04.0, Newborn affected by maternal anesthesia and analgesia in pregnancy, labor and delivery, has been revised to state: "Newborn affected by reactions and intoxications from maternal opiates and tranquilizers administered for procedures during pregnancy or labor and delivery.“</a:t>
            </a:r>
          </a:p>
          <a:p>
            <a:pPr marL="285750" indent="-285750"/>
            <a:r>
              <a:rPr lang="en-US" dirty="0"/>
              <a:t>Subcategory P04.1, Newborn affected by other maternal medication, has been expanded and new codes were created to identify specific substances known to have teratogenic effects. A teratogenic drug can be a prescribed medication, a street drug, or alcohol use that can increase the risk of congenital anomalies. According to research, approximately 4% to 5% of birth defects are caused by exposure to a teratogen. Several substances have recognized teratogenic effects when the mother is exposed to the substance during pregnancy.</a:t>
            </a:r>
          </a:p>
          <a:p>
            <a:pPr marL="285750" indent="-285750"/>
            <a:r>
              <a:rPr lang="en-US" dirty="0"/>
              <a:t>An instructional note "Code first withdrawal symptoms from maternal use of drugs of addiction, if applicable (P96.1)" has also been added under subcategory P04.1. For example, if the infant experiences signs of drug withdrawal, because of the mother's use of opiates, assign code P96.1, Neonatal withdrawal symptoms from maternal use of drugs of addiction, and code P04.14, </a:t>
            </a:r>
            <a:r>
              <a:rPr lang="en-US" dirty="0">
                <a:highlight>
                  <a:srgbClr val="FFFF00"/>
                </a:highlight>
              </a:rPr>
              <a:t>Newborn affected by maternal use of opiates. Both codes are required to capture the infant's withdrawal symptoms and the specific drug causing the withdrawal. Code P96.1 is sequenced first.</a:t>
            </a:r>
          </a:p>
          <a:p>
            <a:pPr marL="285750" indent="-285750"/>
            <a:endParaRPr lang="en-US" dirty="0"/>
          </a:p>
          <a:p>
            <a:endParaRPr lang="en-US" dirty="0"/>
          </a:p>
        </p:txBody>
      </p:sp>
    </p:spTree>
    <p:extLst>
      <p:ext uri="{BB962C8B-B14F-4D97-AF65-F5344CB8AC3E}">
        <p14:creationId xmlns:p14="http://schemas.microsoft.com/office/powerpoint/2010/main" val="2078312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3201"/>
            <a:ext cx="10515600" cy="812800"/>
          </a:xfrm>
        </p:spPr>
        <p:txBody>
          <a:bodyPr>
            <a:noAutofit/>
          </a:bodyPr>
          <a:lstStyle/>
          <a:p>
            <a:r>
              <a:rPr lang="en-US" sz="3500" dirty="0"/>
              <a:t>The new codes identifying specific substances the mother used are as follows:</a:t>
            </a:r>
          </a:p>
        </p:txBody>
      </p:sp>
      <p:sp>
        <p:nvSpPr>
          <p:cNvPr id="3" name="Rectangle 2"/>
          <p:cNvSpPr/>
          <p:nvPr/>
        </p:nvSpPr>
        <p:spPr>
          <a:xfrm>
            <a:off x="977900" y="914401"/>
            <a:ext cx="10369550" cy="3139321"/>
          </a:xfrm>
          <a:prstGeom prst="rect">
            <a:avLst/>
          </a:prstGeom>
        </p:spPr>
        <p:txBody>
          <a:bodyPr wrap="square">
            <a:spAutoFit/>
          </a:bodyPr>
          <a:lstStyle/>
          <a:p>
            <a:pPr marL="285750" lvl="0" indent="-285750">
              <a:buFont typeface="Arial" panose="020B0604020202020204" pitchFamily="34" charset="0"/>
              <a:buChar char="•"/>
            </a:pPr>
            <a:r>
              <a:rPr lang="en-US" dirty="0"/>
              <a:t>P04.11 Newborn </a:t>
            </a:r>
            <a:r>
              <a:rPr lang="en-US" b="1" dirty="0"/>
              <a:t>affected</a:t>
            </a:r>
            <a:r>
              <a:rPr lang="en-US" dirty="0"/>
              <a:t> by maternal antineoplastic chemotherapy </a:t>
            </a:r>
          </a:p>
          <a:p>
            <a:pPr marL="285750" lvl="0" indent="-285750">
              <a:buFont typeface="Arial" panose="020B0604020202020204" pitchFamily="34" charset="0"/>
              <a:buChar char="•"/>
            </a:pPr>
            <a:r>
              <a:rPr lang="en-US" dirty="0"/>
              <a:t>P04.12 Newborn </a:t>
            </a:r>
            <a:r>
              <a:rPr lang="en-US" b="1" dirty="0"/>
              <a:t>affected</a:t>
            </a:r>
            <a:r>
              <a:rPr lang="en-US" dirty="0"/>
              <a:t> by maternal cytotoxic drugs </a:t>
            </a:r>
          </a:p>
          <a:p>
            <a:pPr marL="285750" lvl="0" indent="-285750">
              <a:buFont typeface="Arial" panose="020B0604020202020204" pitchFamily="34" charset="0"/>
              <a:buChar char="•"/>
            </a:pPr>
            <a:r>
              <a:rPr lang="en-US" dirty="0"/>
              <a:t>P04.13 Newborn </a:t>
            </a:r>
            <a:r>
              <a:rPr lang="en-US" b="1" dirty="0"/>
              <a:t>affected</a:t>
            </a:r>
            <a:r>
              <a:rPr lang="en-US" dirty="0"/>
              <a:t> by maternal use of anticonvulsants </a:t>
            </a:r>
          </a:p>
          <a:p>
            <a:pPr marL="285750" lvl="0" indent="-285750">
              <a:buFont typeface="Arial" panose="020B0604020202020204" pitchFamily="34" charset="0"/>
              <a:buChar char="•"/>
            </a:pPr>
            <a:r>
              <a:rPr lang="en-US" dirty="0"/>
              <a:t>P04.14 Newborn </a:t>
            </a:r>
            <a:r>
              <a:rPr lang="en-US" b="1" dirty="0"/>
              <a:t>affected</a:t>
            </a:r>
            <a:r>
              <a:rPr lang="en-US" dirty="0"/>
              <a:t> by maternal use of opiates </a:t>
            </a:r>
          </a:p>
          <a:p>
            <a:pPr marL="285750" lvl="0" indent="-285750">
              <a:buFont typeface="Arial" panose="020B0604020202020204" pitchFamily="34" charset="0"/>
              <a:buChar char="•"/>
            </a:pPr>
            <a:r>
              <a:rPr lang="en-US" dirty="0"/>
              <a:t>P04.15 Newborn </a:t>
            </a:r>
            <a:r>
              <a:rPr lang="en-US" b="1" dirty="0"/>
              <a:t>affected</a:t>
            </a:r>
            <a:r>
              <a:rPr lang="en-US" dirty="0"/>
              <a:t> by maternal use of antidepressants </a:t>
            </a:r>
          </a:p>
          <a:p>
            <a:pPr marL="285750" lvl="0" indent="-285750">
              <a:buFont typeface="Arial" panose="020B0604020202020204" pitchFamily="34" charset="0"/>
              <a:buChar char="•"/>
            </a:pPr>
            <a:r>
              <a:rPr lang="en-US" dirty="0"/>
              <a:t>P04.16 Newborn </a:t>
            </a:r>
            <a:r>
              <a:rPr lang="en-US" b="1" dirty="0"/>
              <a:t>affected</a:t>
            </a:r>
            <a:r>
              <a:rPr lang="en-US" dirty="0"/>
              <a:t> by maternal use of amphetamines </a:t>
            </a:r>
          </a:p>
          <a:p>
            <a:pPr marL="285750" lvl="0" indent="-285750">
              <a:buFont typeface="Arial" panose="020B0604020202020204" pitchFamily="34" charset="0"/>
              <a:buChar char="•"/>
            </a:pPr>
            <a:r>
              <a:rPr lang="en-US" dirty="0"/>
              <a:t>P04.17 Newborn </a:t>
            </a:r>
            <a:r>
              <a:rPr lang="en-US" b="1" dirty="0"/>
              <a:t>affected</a:t>
            </a:r>
            <a:r>
              <a:rPr lang="en-US" dirty="0"/>
              <a:t> by maternal use of sedative-hypnotics </a:t>
            </a:r>
          </a:p>
          <a:p>
            <a:pPr marL="285750" lvl="0" indent="-285750">
              <a:buFont typeface="Arial" panose="020B0604020202020204" pitchFamily="34" charset="0"/>
              <a:buChar char="•"/>
            </a:pPr>
            <a:r>
              <a:rPr lang="en-US" dirty="0"/>
              <a:t>P04.1A Newborn </a:t>
            </a:r>
            <a:r>
              <a:rPr lang="en-US" b="1" dirty="0"/>
              <a:t>affected</a:t>
            </a:r>
            <a:r>
              <a:rPr lang="en-US" dirty="0"/>
              <a:t> by maternal use of anxiolytics </a:t>
            </a:r>
          </a:p>
          <a:p>
            <a:pPr marL="285750" lvl="0" indent="-285750">
              <a:buFont typeface="Arial" panose="020B0604020202020204" pitchFamily="34" charset="0"/>
              <a:buChar char="•"/>
            </a:pPr>
            <a:r>
              <a:rPr lang="en-US" dirty="0"/>
              <a:t>P04.18 Newborn </a:t>
            </a:r>
            <a:r>
              <a:rPr lang="en-US" b="1" dirty="0"/>
              <a:t>affected</a:t>
            </a:r>
            <a:r>
              <a:rPr lang="en-US" dirty="0"/>
              <a:t> by other maternal medication </a:t>
            </a:r>
          </a:p>
          <a:p>
            <a:pPr marL="285750" lvl="0" indent="-285750">
              <a:buFont typeface="Arial" panose="020B0604020202020204" pitchFamily="34" charset="0"/>
              <a:buChar char="•"/>
            </a:pPr>
            <a:r>
              <a:rPr lang="en-US" dirty="0"/>
              <a:t>P04.19 Newborn </a:t>
            </a:r>
            <a:r>
              <a:rPr lang="en-US" b="1" dirty="0"/>
              <a:t>affected</a:t>
            </a:r>
            <a:r>
              <a:rPr lang="en-US" dirty="0"/>
              <a:t> by maternal use of unspecified medication</a:t>
            </a:r>
          </a:p>
          <a:p>
            <a:endParaRPr lang="en-US" dirty="0"/>
          </a:p>
        </p:txBody>
      </p:sp>
    </p:spTree>
    <p:extLst>
      <p:ext uri="{BB962C8B-B14F-4D97-AF65-F5344CB8AC3E}">
        <p14:creationId xmlns:p14="http://schemas.microsoft.com/office/powerpoint/2010/main" val="525712230"/>
      </p:ext>
    </p:extLst>
  </p:cSld>
  <p:clrMapOvr>
    <a:masterClrMapping/>
  </p:clrMapOvr>
  <mc:AlternateContent xmlns:mc="http://schemas.openxmlformats.org/markup-compatibility/2006" xmlns:p14="http://schemas.microsoft.com/office/powerpoint/2010/main">
    <mc:Choice Requires="p14">
      <p:transition spd="slow" p14:dur="2000" advTm="30185"/>
    </mc:Choice>
    <mc:Fallback xmlns="">
      <p:transition spd="slow" advTm="3018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Queue Build</a:t>
            </a:r>
          </a:p>
        </p:txBody>
      </p:sp>
      <p:sp>
        <p:nvSpPr>
          <p:cNvPr id="3" name="Content Placeholder 2"/>
          <p:cNvSpPr>
            <a:spLocks noGrp="1"/>
          </p:cNvSpPr>
          <p:nvPr>
            <p:ph idx="1"/>
          </p:nvPr>
        </p:nvSpPr>
        <p:spPr/>
        <p:txBody>
          <a:bodyPr/>
          <a:lstStyle/>
          <a:p>
            <a:r>
              <a:rPr lang="en-US" dirty="0"/>
              <a:t>Neonates ≥ 3 LOS</a:t>
            </a:r>
          </a:p>
          <a:p>
            <a:pPr lvl="1"/>
            <a:r>
              <a:rPr lang="en-US" dirty="0"/>
              <a:t>Non Caesarean section babies LOS ≤ 2 days </a:t>
            </a:r>
          </a:p>
          <a:p>
            <a:r>
              <a:rPr lang="en-US" dirty="0"/>
              <a:t>DRG ≠ 789 or 790</a:t>
            </a:r>
          </a:p>
          <a:p>
            <a:pPr lvl="1"/>
            <a:r>
              <a:rPr lang="en-US" dirty="0"/>
              <a:t>Hit the queue after coders have completed coding</a:t>
            </a:r>
          </a:p>
          <a:p>
            <a:pPr lvl="1"/>
            <a:r>
              <a:rPr lang="en-US" dirty="0"/>
              <a:t>Stop bill applied until CDIS has reviewed</a:t>
            </a:r>
          </a:p>
          <a:p>
            <a:r>
              <a:rPr lang="en-US" dirty="0"/>
              <a:t>All Payers</a:t>
            </a:r>
          </a:p>
          <a:p>
            <a:endParaRPr lang="en-US" dirty="0"/>
          </a:p>
          <a:p>
            <a:endParaRPr lang="en-US" dirty="0"/>
          </a:p>
        </p:txBody>
      </p:sp>
    </p:spTree>
    <p:extLst>
      <p:ext uri="{BB962C8B-B14F-4D97-AF65-F5344CB8AC3E}">
        <p14:creationId xmlns:p14="http://schemas.microsoft.com/office/powerpoint/2010/main" val="1617316529"/>
      </p:ext>
    </p:extLst>
  </p:cSld>
  <p:clrMapOvr>
    <a:masterClrMapping/>
  </p:clrMapOvr>
  <mc:AlternateContent xmlns:mc="http://schemas.openxmlformats.org/markup-compatibility/2006" xmlns:p14="http://schemas.microsoft.com/office/powerpoint/2010/main">
    <mc:Choice Requires="p14">
      <p:transition spd="slow" p14:dur="2000" advTm="110628"/>
    </mc:Choice>
    <mc:Fallback xmlns="">
      <p:transition spd="slow" advTm="11062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7517-91B2-47BF-8A64-604E313FB1F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B599D2B-00A7-4960-A196-29336E8579A6}"/>
              </a:ext>
            </a:extLst>
          </p:cNvPr>
          <p:cNvSpPr>
            <a:spLocks noGrp="1"/>
          </p:cNvSpPr>
          <p:nvPr>
            <p:ph idx="1"/>
          </p:nvPr>
        </p:nvSpPr>
        <p:spPr/>
        <p:txBody>
          <a:bodyPr/>
          <a:lstStyle/>
          <a:p>
            <a:r>
              <a:rPr lang="en-US" dirty="0"/>
              <a:t>Jennifer Grubb – </a:t>
            </a:r>
            <a:r>
              <a:rPr lang="en-US" dirty="0">
                <a:hlinkClick r:id="rId2"/>
              </a:rPr>
              <a:t>grubbj@ohsu.edu</a:t>
            </a:r>
            <a:endParaRPr lang="en-US" dirty="0"/>
          </a:p>
          <a:p>
            <a:r>
              <a:rPr lang="en-US" dirty="0"/>
              <a:t>Mary Sunde – </a:t>
            </a:r>
            <a:r>
              <a:rPr lang="en-US" dirty="0">
                <a:hlinkClick r:id="rId3"/>
              </a:rPr>
              <a:t>sundem@ohsu.edu</a:t>
            </a:r>
            <a:endParaRPr lang="en-US" dirty="0"/>
          </a:p>
          <a:p>
            <a:r>
              <a:rPr lang="en-US" dirty="0"/>
              <a:t>Robin Gulzow – gulzowr@ohsu.edu</a:t>
            </a:r>
          </a:p>
          <a:p>
            <a:r>
              <a:rPr lang="en-US" dirty="0"/>
              <a:t>cdis@ohsu.edu</a:t>
            </a:r>
          </a:p>
          <a:p>
            <a:endParaRPr lang="en-US" dirty="0"/>
          </a:p>
        </p:txBody>
      </p:sp>
    </p:spTree>
    <p:extLst>
      <p:ext uri="{BB962C8B-B14F-4D97-AF65-F5344CB8AC3E}">
        <p14:creationId xmlns:p14="http://schemas.microsoft.com/office/powerpoint/2010/main" val="151321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E735-72D3-462A-87C7-96FFDA07C6B6}"/>
              </a:ext>
            </a:extLst>
          </p:cNvPr>
          <p:cNvSpPr>
            <a:spLocks noGrp="1"/>
          </p:cNvSpPr>
          <p:nvPr>
            <p:ph type="title"/>
          </p:nvPr>
        </p:nvSpPr>
        <p:spPr/>
        <p:txBody>
          <a:bodyPr/>
          <a:lstStyle/>
          <a:p>
            <a:r>
              <a:rPr lang="en-US" dirty="0"/>
              <a:t>Oregon Health and Science University Hospital </a:t>
            </a:r>
          </a:p>
        </p:txBody>
      </p:sp>
      <p:sp>
        <p:nvSpPr>
          <p:cNvPr id="3" name="Content Placeholder 2">
            <a:extLst>
              <a:ext uri="{FF2B5EF4-FFF2-40B4-BE49-F238E27FC236}">
                <a16:creationId xmlns:a16="http://schemas.microsoft.com/office/drawing/2014/main" id="{0F55758E-830D-4459-B967-39D58D060885}"/>
              </a:ext>
            </a:extLst>
          </p:cNvPr>
          <p:cNvSpPr>
            <a:spLocks noGrp="1"/>
          </p:cNvSpPr>
          <p:nvPr>
            <p:ph idx="1"/>
          </p:nvPr>
        </p:nvSpPr>
        <p:spPr/>
        <p:txBody>
          <a:bodyPr>
            <a:normAutofit/>
          </a:bodyPr>
          <a:lstStyle/>
          <a:p>
            <a:r>
              <a:rPr lang="en-US" dirty="0"/>
              <a:t>576 Licensed beds</a:t>
            </a:r>
          </a:p>
          <a:p>
            <a:r>
              <a:rPr lang="en-US" dirty="0"/>
              <a:t>151 pediatric beds</a:t>
            </a:r>
          </a:p>
          <a:p>
            <a:r>
              <a:rPr lang="en-US" dirty="0"/>
              <a:t>46 NICU</a:t>
            </a:r>
          </a:p>
          <a:p>
            <a:r>
              <a:rPr lang="en-US" dirty="0"/>
              <a:t>20 PICU</a:t>
            </a:r>
          </a:p>
          <a:p>
            <a:r>
              <a:rPr lang="en-US" dirty="0"/>
              <a:t>85 Acute Care beds</a:t>
            </a:r>
          </a:p>
          <a:p>
            <a:endParaRPr lang="en-US" dirty="0"/>
          </a:p>
        </p:txBody>
      </p:sp>
    </p:spTree>
    <p:extLst>
      <p:ext uri="{BB962C8B-B14F-4D97-AF65-F5344CB8AC3E}">
        <p14:creationId xmlns:p14="http://schemas.microsoft.com/office/powerpoint/2010/main" val="116149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2901-389D-444E-B333-E3FF8975A5AD}"/>
              </a:ext>
            </a:extLst>
          </p:cNvPr>
          <p:cNvSpPr>
            <a:spLocks noGrp="1"/>
          </p:cNvSpPr>
          <p:nvPr>
            <p:ph type="title"/>
          </p:nvPr>
        </p:nvSpPr>
        <p:spPr/>
        <p:txBody>
          <a:bodyPr>
            <a:normAutofit fontScale="90000"/>
          </a:bodyPr>
          <a:lstStyle/>
          <a:p>
            <a:r>
              <a:rPr lang="en-US" b="1" dirty="0"/>
              <a:t>U.S. News &amp; World Report health care rankings, 2020-21: </a:t>
            </a:r>
            <a:br>
              <a:rPr lang="en-US" dirty="0"/>
            </a:br>
            <a:endParaRPr lang="en-US" dirty="0"/>
          </a:p>
        </p:txBody>
      </p:sp>
      <p:sp>
        <p:nvSpPr>
          <p:cNvPr id="3" name="Content Placeholder 2">
            <a:extLst>
              <a:ext uri="{FF2B5EF4-FFF2-40B4-BE49-F238E27FC236}">
                <a16:creationId xmlns:a16="http://schemas.microsoft.com/office/drawing/2014/main" id="{F69C78EF-DD6E-43F9-889C-83F2637268D2}"/>
              </a:ext>
            </a:extLst>
          </p:cNvPr>
          <p:cNvSpPr>
            <a:spLocks noGrp="1"/>
          </p:cNvSpPr>
          <p:nvPr>
            <p:ph idx="1"/>
          </p:nvPr>
        </p:nvSpPr>
        <p:spPr/>
        <p:txBody>
          <a:bodyPr/>
          <a:lstStyle/>
          <a:p>
            <a:pPr lvl="0"/>
            <a:r>
              <a:rPr lang="en-US" dirty="0"/>
              <a:t>Best hospital in Oregon</a:t>
            </a:r>
            <a:endParaRPr lang="en-US" sz="2400" dirty="0"/>
          </a:p>
          <a:p>
            <a:pPr lvl="0"/>
            <a:r>
              <a:rPr lang="en-US" dirty="0"/>
              <a:t>Children’s specialties: </a:t>
            </a:r>
            <a:endParaRPr lang="en-US" sz="2400" dirty="0"/>
          </a:p>
          <a:p>
            <a:pPr lvl="1"/>
            <a:r>
              <a:rPr lang="en-US" dirty="0"/>
              <a:t>Neonatology, No. 32</a:t>
            </a:r>
            <a:endParaRPr lang="en-US" sz="2000" dirty="0"/>
          </a:p>
          <a:p>
            <a:pPr lvl="1"/>
            <a:r>
              <a:rPr lang="en-US" dirty="0"/>
              <a:t>Pediatric cancer, No. 40</a:t>
            </a:r>
            <a:endParaRPr lang="en-US" sz="2000" dirty="0"/>
          </a:p>
          <a:p>
            <a:pPr lvl="1"/>
            <a:r>
              <a:rPr lang="en-US" dirty="0"/>
              <a:t>Pediatric diabetes and endocrinology, No. 30</a:t>
            </a:r>
            <a:endParaRPr lang="en-US" sz="2000" dirty="0"/>
          </a:p>
          <a:p>
            <a:pPr lvl="1"/>
            <a:r>
              <a:rPr lang="en-US" dirty="0"/>
              <a:t>Pediatric nephrology, No. 32</a:t>
            </a:r>
            <a:endParaRPr lang="en-US" sz="2000" dirty="0"/>
          </a:p>
          <a:p>
            <a:pPr lvl="1"/>
            <a:r>
              <a:rPr lang="en-US" dirty="0"/>
              <a:t>Pediatric neurology and neurosurgery, No. 36</a:t>
            </a:r>
            <a:endParaRPr lang="en-US" sz="2000" dirty="0"/>
          </a:p>
          <a:p>
            <a:pPr lvl="1"/>
            <a:r>
              <a:rPr lang="en-US" dirty="0"/>
              <a:t>Pediatric orthopedics, No. 44</a:t>
            </a:r>
            <a:endParaRPr lang="en-US" sz="2000" dirty="0"/>
          </a:p>
          <a:p>
            <a:endParaRPr lang="en-US" dirty="0"/>
          </a:p>
        </p:txBody>
      </p:sp>
    </p:spTree>
    <p:extLst>
      <p:ext uri="{BB962C8B-B14F-4D97-AF65-F5344CB8AC3E}">
        <p14:creationId xmlns:p14="http://schemas.microsoft.com/office/powerpoint/2010/main" val="379178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E26A-7CCE-4A3B-A65B-9103E12CE37B}"/>
              </a:ext>
            </a:extLst>
          </p:cNvPr>
          <p:cNvSpPr>
            <a:spLocks noGrp="1"/>
          </p:cNvSpPr>
          <p:nvPr>
            <p:ph type="title"/>
          </p:nvPr>
        </p:nvSpPr>
        <p:spPr/>
        <p:txBody>
          <a:bodyPr/>
          <a:lstStyle/>
          <a:p>
            <a:r>
              <a:rPr lang="en-US" dirty="0"/>
              <a:t>CDI Department</a:t>
            </a:r>
          </a:p>
        </p:txBody>
      </p:sp>
      <p:sp>
        <p:nvSpPr>
          <p:cNvPr id="3" name="Content Placeholder 2">
            <a:extLst>
              <a:ext uri="{FF2B5EF4-FFF2-40B4-BE49-F238E27FC236}">
                <a16:creationId xmlns:a16="http://schemas.microsoft.com/office/drawing/2014/main" id="{6023E351-CC21-4CC9-9483-672163A831F6}"/>
              </a:ext>
            </a:extLst>
          </p:cNvPr>
          <p:cNvSpPr>
            <a:spLocks noGrp="1"/>
          </p:cNvSpPr>
          <p:nvPr>
            <p:ph idx="1"/>
          </p:nvPr>
        </p:nvSpPr>
        <p:spPr/>
        <p:txBody>
          <a:bodyPr/>
          <a:lstStyle/>
          <a:p>
            <a:r>
              <a:rPr lang="en-US" dirty="0"/>
              <a:t>Jennifer Grubb – Assistant Director</a:t>
            </a:r>
          </a:p>
          <a:p>
            <a:r>
              <a:rPr lang="en-US" dirty="0"/>
              <a:t>Eleven CDI nurses</a:t>
            </a:r>
          </a:p>
          <a:p>
            <a:r>
              <a:rPr lang="en-US" dirty="0"/>
              <a:t>Rotate assignments every four months</a:t>
            </a:r>
          </a:p>
          <a:p>
            <a:r>
              <a:rPr lang="en-US" dirty="0"/>
              <a:t>Mortality reviews</a:t>
            </a:r>
          </a:p>
          <a:p>
            <a:r>
              <a:rPr lang="en-US" dirty="0"/>
              <a:t>PSI reviews</a:t>
            </a:r>
          </a:p>
          <a:p>
            <a:r>
              <a:rPr lang="en-US" dirty="0"/>
              <a:t>Software – 3M 360, 3M 360 MD for queries</a:t>
            </a:r>
          </a:p>
          <a:p>
            <a:r>
              <a:rPr lang="en-US" dirty="0"/>
              <a:t>Neonates reviewed retrospectively</a:t>
            </a:r>
          </a:p>
        </p:txBody>
      </p:sp>
    </p:spTree>
    <p:extLst>
      <p:ext uri="{BB962C8B-B14F-4D97-AF65-F5344CB8AC3E}">
        <p14:creationId xmlns:p14="http://schemas.microsoft.com/office/powerpoint/2010/main" val="159346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DC07-338E-451F-93DB-033B997045DD}"/>
              </a:ext>
            </a:extLst>
          </p:cNvPr>
          <p:cNvSpPr>
            <a:spLocks noGrp="1"/>
          </p:cNvSpPr>
          <p:nvPr>
            <p:ph type="title"/>
          </p:nvPr>
        </p:nvSpPr>
        <p:spPr/>
        <p:txBody>
          <a:bodyPr/>
          <a:lstStyle/>
          <a:p>
            <a:r>
              <a:rPr lang="en-US" dirty="0"/>
              <a:t>Why neonatal reviews?</a:t>
            </a:r>
          </a:p>
        </p:txBody>
      </p:sp>
      <p:sp>
        <p:nvSpPr>
          <p:cNvPr id="3" name="Content Placeholder 2">
            <a:extLst>
              <a:ext uri="{FF2B5EF4-FFF2-40B4-BE49-F238E27FC236}">
                <a16:creationId xmlns:a16="http://schemas.microsoft.com/office/drawing/2014/main" id="{3C051881-785A-4732-9CFD-78C50C10C5F1}"/>
              </a:ext>
            </a:extLst>
          </p:cNvPr>
          <p:cNvSpPr>
            <a:spLocks noGrp="1"/>
          </p:cNvSpPr>
          <p:nvPr>
            <p:ph idx="1"/>
          </p:nvPr>
        </p:nvSpPr>
        <p:spPr/>
        <p:txBody>
          <a:bodyPr/>
          <a:lstStyle/>
          <a:p>
            <a:r>
              <a:rPr lang="en-US" dirty="0"/>
              <a:t>OHSU uses a third party service called Cloud Med also known as medical detective for DRG validation.</a:t>
            </a:r>
          </a:p>
          <a:p>
            <a:endParaRPr lang="en-US" dirty="0"/>
          </a:p>
          <a:p>
            <a:r>
              <a:rPr lang="en-US" dirty="0"/>
              <a:t>Focus on neonates for coding integrity and revenue assurance</a:t>
            </a:r>
          </a:p>
          <a:p>
            <a:endParaRPr lang="en-US" dirty="0"/>
          </a:p>
          <a:p>
            <a:r>
              <a:rPr lang="en-US" dirty="0"/>
              <a:t>Opportunity to increase our case mix index for pediatrics</a:t>
            </a:r>
          </a:p>
        </p:txBody>
      </p:sp>
    </p:spTree>
    <p:extLst>
      <p:ext uri="{BB962C8B-B14F-4D97-AF65-F5344CB8AC3E}">
        <p14:creationId xmlns:p14="http://schemas.microsoft.com/office/powerpoint/2010/main" val="8825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Trial CDI Neonate Reviews</a:t>
            </a:r>
          </a:p>
        </p:txBody>
      </p:sp>
      <p:sp>
        <p:nvSpPr>
          <p:cNvPr id="3" name="Content Placeholder 2"/>
          <p:cNvSpPr>
            <a:spLocks noGrp="1"/>
          </p:cNvSpPr>
          <p:nvPr>
            <p:ph idx="1"/>
          </p:nvPr>
        </p:nvSpPr>
        <p:spPr>
          <a:xfrm>
            <a:off x="838200" y="1825625"/>
            <a:ext cx="4673600" cy="4351338"/>
          </a:xfrm>
        </p:spPr>
        <p:txBody>
          <a:bodyPr/>
          <a:lstStyle/>
          <a:p>
            <a:pPr marL="0" indent="0">
              <a:buNone/>
            </a:pPr>
            <a:r>
              <a:rPr lang="en-US" dirty="0"/>
              <a:t> </a:t>
            </a:r>
          </a:p>
        </p:txBody>
      </p:sp>
      <p:sp>
        <p:nvSpPr>
          <p:cNvPr id="7" name="Content Placeholder 2"/>
          <p:cNvSpPr txBox="1">
            <a:spLocks/>
          </p:cNvSpPr>
          <p:nvPr/>
        </p:nvSpPr>
        <p:spPr>
          <a:xfrm>
            <a:off x="990600" y="1978025"/>
            <a:ext cx="91548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this is the first time organization has reviewed neonates engage OBGYN’s and neonatologists </a:t>
            </a:r>
          </a:p>
          <a:p>
            <a:pPr lvl="1"/>
            <a:r>
              <a:rPr lang="en-US" dirty="0"/>
              <a:t>Why are you sending me a query? I’ve never seen this before</a:t>
            </a:r>
          </a:p>
          <a:p>
            <a:pPr lvl="1"/>
            <a:r>
              <a:rPr lang="en-US" dirty="0"/>
              <a:t>Palliative live births – Who should document? </a:t>
            </a:r>
          </a:p>
          <a:p>
            <a:pPr lvl="1"/>
            <a:r>
              <a:rPr lang="en-US" dirty="0"/>
              <a:t>Recruitment of Pediatric physician liaison</a:t>
            </a:r>
          </a:p>
          <a:p>
            <a:pPr lvl="1"/>
            <a:r>
              <a:rPr lang="en-US" dirty="0"/>
              <a:t>Engagement with neonatologist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12781085"/>
      </p:ext>
    </p:extLst>
  </p:cSld>
  <p:clrMapOvr>
    <a:masterClrMapping/>
  </p:clrMapOvr>
  <mc:AlternateContent xmlns:mc="http://schemas.openxmlformats.org/markup-compatibility/2006" xmlns:p14="http://schemas.microsoft.com/office/powerpoint/2010/main">
    <mc:Choice Requires="p14">
      <p:transition spd="slow" p14:dur="2000" advTm="65012"/>
    </mc:Choice>
    <mc:Fallback xmlns="">
      <p:transition spd="slow" advTm="65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EB36-EE43-495C-B896-F440D4CAE34B}"/>
              </a:ext>
            </a:extLst>
          </p:cNvPr>
          <p:cNvSpPr>
            <a:spLocks noGrp="1"/>
          </p:cNvSpPr>
          <p:nvPr>
            <p:ph type="title"/>
          </p:nvPr>
        </p:nvSpPr>
        <p:spPr/>
        <p:txBody>
          <a:bodyPr/>
          <a:lstStyle/>
          <a:p>
            <a:r>
              <a:rPr lang="en-US" dirty="0"/>
              <a:t>Neonatal reviews</a:t>
            </a:r>
          </a:p>
        </p:txBody>
      </p:sp>
      <p:sp>
        <p:nvSpPr>
          <p:cNvPr id="3" name="Content Placeholder 2">
            <a:extLst>
              <a:ext uri="{FF2B5EF4-FFF2-40B4-BE49-F238E27FC236}">
                <a16:creationId xmlns:a16="http://schemas.microsoft.com/office/drawing/2014/main" id="{C91F30F4-1A69-423D-933A-71A8123FF840}"/>
              </a:ext>
            </a:extLst>
          </p:cNvPr>
          <p:cNvSpPr>
            <a:spLocks noGrp="1"/>
          </p:cNvSpPr>
          <p:nvPr>
            <p:ph idx="1"/>
          </p:nvPr>
        </p:nvSpPr>
        <p:spPr/>
        <p:txBody>
          <a:bodyPr/>
          <a:lstStyle/>
          <a:p>
            <a:r>
              <a:rPr lang="en-US" dirty="0"/>
              <a:t>Born in your facility, Z code for the </a:t>
            </a:r>
            <a:r>
              <a:rPr lang="en-US" dirty="0" err="1"/>
              <a:t>pdx</a:t>
            </a:r>
            <a:r>
              <a:rPr lang="en-US" dirty="0"/>
              <a:t> with specification of single, double and delivery </a:t>
            </a:r>
            <a:r>
              <a:rPr lang="en-US" dirty="0" err="1"/>
              <a:t>ie</a:t>
            </a:r>
            <a:r>
              <a:rPr lang="en-US" dirty="0"/>
              <a:t> c-section, </a:t>
            </a:r>
            <a:r>
              <a:rPr lang="en-US" dirty="0" err="1"/>
              <a:t>vag</a:t>
            </a:r>
            <a:r>
              <a:rPr lang="en-US" dirty="0"/>
              <a:t> delivery</a:t>
            </a:r>
          </a:p>
          <a:p>
            <a:r>
              <a:rPr lang="en-US" dirty="0"/>
              <a:t>Live birth – breath, heartbeat, umbilical cord pulsation, definitive movement of voluntary muscle.</a:t>
            </a:r>
          </a:p>
          <a:p>
            <a:r>
              <a:rPr lang="en-US" dirty="0"/>
              <a:t>Transferred from another hospital – </a:t>
            </a:r>
            <a:r>
              <a:rPr lang="en-US" dirty="0" err="1"/>
              <a:t>pdx</a:t>
            </a:r>
            <a:r>
              <a:rPr lang="en-US" dirty="0"/>
              <a:t> diagnosis necessitating the transfer</a:t>
            </a:r>
          </a:p>
          <a:p>
            <a:r>
              <a:rPr lang="en-US" dirty="0"/>
              <a:t>Clinically significant secondary diagnoses requiring evaluation, monitoring,  and treatment. </a:t>
            </a:r>
          </a:p>
          <a:p>
            <a:endParaRPr lang="en-US" dirty="0"/>
          </a:p>
        </p:txBody>
      </p:sp>
    </p:spTree>
    <p:extLst>
      <p:ext uri="{BB962C8B-B14F-4D97-AF65-F5344CB8AC3E}">
        <p14:creationId xmlns:p14="http://schemas.microsoft.com/office/powerpoint/2010/main" val="268602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Newborns DRGs 793-795</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4"/>
          <a:stretch>
            <a:fillRect/>
          </a:stretch>
        </p:blipFill>
        <p:spPr>
          <a:xfrm>
            <a:off x="991086" y="1494085"/>
            <a:ext cx="7771428" cy="3971429"/>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25101653"/>
      </p:ext>
    </p:extLst>
  </p:cSld>
  <p:clrMapOvr>
    <a:masterClrMapping/>
  </p:clrMapOvr>
  <mc:AlternateContent xmlns:mc="http://schemas.openxmlformats.org/markup-compatibility/2006" xmlns:p14="http://schemas.microsoft.com/office/powerpoint/2010/main">
    <mc:Choice Requires="p14">
      <p:transition spd="slow" p14:dur="2000" advTm="49099"/>
    </mc:Choice>
    <mc:Fallback xmlns="">
      <p:transition spd="slow" advTm="49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1883</Words>
  <Application>Microsoft Office PowerPoint</Application>
  <PresentationFormat>Widescreen</PresentationFormat>
  <Paragraphs>180</Paragraphs>
  <Slides>23</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Oh Baby, Oh Baby (DRGs 789-795)</vt:lpstr>
      <vt:lpstr>Objectives</vt:lpstr>
      <vt:lpstr>Oregon Health and Science University Hospital </vt:lpstr>
      <vt:lpstr>U.S. News &amp; World Report health care rankings, 2020-21:  </vt:lpstr>
      <vt:lpstr>CDI Department</vt:lpstr>
      <vt:lpstr>Why neonatal reviews?</vt:lpstr>
      <vt:lpstr>Barriers to Trial CDI Neonate Reviews</vt:lpstr>
      <vt:lpstr>Neonatal reviews</vt:lpstr>
      <vt:lpstr>Normal Newborns DRGs 793-795</vt:lpstr>
      <vt:lpstr>Premature Newborn DRGs 790-792</vt:lpstr>
      <vt:lpstr>Respiratory Distress Syndrome of a Newborn</vt:lpstr>
      <vt:lpstr>Respiratory Distress Syndrome of a Newborn</vt:lpstr>
      <vt:lpstr>Hypoglycemia in Newborns</vt:lpstr>
      <vt:lpstr>Case Study – Transient Hypoglycemia</vt:lpstr>
      <vt:lpstr>Hypoglycemia review opportunities</vt:lpstr>
      <vt:lpstr>Neonatal Sepsis</vt:lpstr>
      <vt:lpstr>Case Study</vt:lpstr>
      <vt:lpstr>Case Study - Meconium</vt:lpstr>
      <vt:lpstr>Maternal Drug use while fetus in-utero  </vt:lpstr>
      <vt:lpstr>Newborn affected by noxious substances transmitted via placenta or breast milk </vt:lpstr>
      <vt:lpstr>The new codes identifying specific substances the mother used are as follows:</vt:lpstr>
      <vt:lpstr>Work Queue Build</vt:lpstr>
      <vt:lpstr>Questions?</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Baby</dc:title>
  <dc:creator>Sarah James</dc:creator>
  <cp:lastModifiedBy>Mary Sunde</cp:lastModifiedBy>
  <cp:revision>97</cp:revision>
  <dcterms:created xsi:type="dcterms:W3CDTF">2021-02-11T20:03:44Z</dcterms:created>
  <dcterms:modified xsi:type="dcterms:W3CDTF">2021-06-04T14:10:40Z</dcterms:modified>
</cp:coreProperties>
</file>