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57" r:id="rId5"/>
    <p:sldId id="261" r:id="rId6"/>
    <p:sldId id="258" r:id="rId7"/>
    <p:sldId id="262" r:id="rId8"/>
    <p:sldId id="264" r:id="rId9"/>
    <p:sldId id="265" r:id="rId10"/>
    <p:sldId id="288" r:id="rId11"/>
    <p:sldId id="263" r:id="rId12"/>
    <p:sldId id="266" r:id="rId13"/>
    <p:sldId id="267" r:id="rId14"/>
    <p:sldId id="279" r:id="rId15"/>
    <p:sldId id="280" r:id="rId16"/>
    <p:sldId id="289" r:id="rId17"/>
    <p:sldId id="268" r:id="rId18"/>
    <p:sldId id="269" r:id="rId19"/>
    <p:sldId id="270" r:id="rId20"/>
    <p:sldId id="290" r:id="rId21"/>
    <p:sldId id="281" r:id="rId22"/>
    <p:sldId id="282" r:id="rId23"/>
    <p:sldId id="292" r:id="rId24"/>
    <p:sldId id="272" r:id="rId25"/>
    <p:sldId id="291" r:id="rId26"/>
    <p:sldId id="273" r:id="rId27"/>
    <p:sldId id="274" r:id="rId28"/>
    <p:sldId id="275" r:id="rId29"/>
    <p:sldId id="276" r:id="rId30"/>
    <p:sldId id="277" r:id="rId31"/>
    <p:sldId id="297" r:id="rId32"/>
    <p:sldId id="278" r:id="rId33"/>
    <p:sldId id="283" r:id="rId34"/>
    <p:sldId id="296" r:id="rId35"/>
    <p:sldId id="284" r:id="rId36"/>
    <p:sldId id="285" r:id="rId37"/>
    <p:sldId id="298" r:id="rId38"/>
    <p:sldId id="286" r:id="rId39"/>
    <p:sldId id="293" r:id="rId40"/>
    <p:sldId id="300" r:id="rId41"/>
    <p:sldId id="301" r:id="rId42"/>
    <p:sldId id="295" r:id="rId43"/>
    <p:sldId id="294" r:id="rId44"/>
    <p:sldId id="302"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3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Pina" userId="2d8ecff4a012a861" providerId="Windows Live" clId="Web-{5C8B7AE0-D3AC-4FFF-8F58-E5C78D293C19}"/>
    <pc:docChg chg="addSld modSld">
      <pc:chgData name="Jennifer Pina" userId="2d8ecff4a012a861" providerId="Windows Live" clId="Web-{5C8B7AE0-D3AC-4FFF-8F58-E5C78D293C19}" dt="2019-05-31T00:33:59.802" v="565" actId="20577"/>
      <pc:docMkLst>
        <pc:docMk/>
      </pc:docMkLst>
      <pc:sldChg chg="modSp">
        <pc:chgData name="Jennifer Pina" userId="2d8ecff4a012a861" providerId="Windows Live" clId="Web-{5C8B7AE0-D3AC-4FFF-8F58-E5C78D293C19}" dt="2019-05-31T00:25:50.456" v="460" actId="20577"/>
        <pc:sldMkLst>
          <pc:docMk/>
          <pc:sldMk cId="3856432384" sldId="264"/>
        </pc:sldMkLst>
        <pc:spChg chg="mod">
          <ac:chgData name="Jennifer Pina" userId="2d8ecff4a012a861" providerId="Windows Live" clId="Web-{5C8B7AE0-D3AC-4FFF-8F58-E5C78D293C19}" dt="2019-05-31T00:25:50.456" v="460" actId="20577"/>
          <ac:spMkLst>
            <pc:docMk/>
            <pc:sldMk cId="3856432384" sldId="264"/>
            <ac:spMk id="3" creationId="{00000000-0000-0000-0000-000000000000}"/>
          </ac:spMkLst>
        </pc:spChg>
      </pc:sldChg>
      <pc:sldChg chg="modSp new">
        <pc:chgData name="Jennifer Pina" userId="2d8ecff4a012a861" providerId="Windows Live" clId="Web-{5C8B7AE0-D3AC-4FFF-8F58-E5C78D293C19}" dt="2019-05-31T00:25:15.706" v="456" actId="20577"/>
        <pc:sldMkLst>
          <pc:docMk/>
          <pc:sldMk cId="2256813882" sldId="267"/>
        </pc:sldMkLst>
        <pc:spChg chg="mod">
          <ac:chgData name="Jennifer Pina" userId="2d8ecff4a012a861" providerId="Windows Live" clId="Web-{5C8B7AE0-D3AC-4FFF-8F58-E5C78D293C19}" dt="2019-05-31T00:25:15.706" v="456" actId="20577"/>
          <ac:spMkLst>
            <pc:docMk/>
            <pc:sldMk cId="2256813882" sldId="267"/>
            <ac:spMk id="2" creationId="{4FC7AFA7-C3BA-45FA-807A-938E3DD3CEE4}"/>
          </ac:spMkLst>
        </pc:spChg>
        <pc:spChg chg="mod">
          <ac:chgData name="Jennifer Pina" userId="2d8ecff4a012a861" providerId="Windows Live" clId="Web-{5C8B7AE0-D3AC-4FFF-8F58-E5C78D293C19}" dt="2019-05-31T00:15:19.749" v="7" actId="20577"/>
          <ac:spMkLst>
            <pc:docMk/>
            <pc:sldMk cId="2256813882" sldId="267"/>
            <ac:spMk id="3" creationId="{6A8F86FE-A0F8-4D29-B710-BC1FEF579E0E}"/>
          </ac:spMkLst>
        </pc:spChg>
      </pc:sldChg>
      <pc:sldChg chg="modSp new">
        <pc:chgData name="Jennifer Pina" userId="2d8ecff4a012a861" providerId="Windows Live" clId="Web-{5C8B7AE0-D3AC-4FFF-8F58-E5C78D293C19}" dt="2019-05-31T00:28:54.285" v="485" actId="20577"/>
        <pc:sldMkLst>
          <pc:docMk/>
          <pc:sldMk cId="2733729854" sldId="268"/>
        </pc:sldMkLst>
        <pc:spChg chg="mod">
          <ac:chgData name="Jennifer Pina" userId="2d8ecff4a012a861" providerId="Windows Live" clId="Web-{5C8B7AE0-D3AC-4FFF-8F58-E5C78D293C19}" dt="2019-05-31T00:28:54.285" v="485" actId="20577"/>
          <ac:spMkLst>
            <pc:docMk/>
            <pc:sldMk cId="2733729854" sldId="268"/>
            <ac:spMk id="2" creationId="{DD834532-B219-485D-92CC-BADD64CC106E}"/>
          </ac:spMkLst>
        </pc:spChg>
        <pc:spChg chg="mod">
          <ac:chgData name="Jennifer Pina" userId="2d8ecff4a012a861" providerId="Windows Live" clId="Web-{5C8B7AE0-D3AC-4FFF-8F58-E5C78D293C19}" dt="2019-05-31T00:27:17.800" v="471" actId="20577"/>
          <ac:spMkLst>
            <pc:docMk/>
            <pc:sldMk cId="2733729854" sldId="268"/>
            <ac:spMk id="3" creationId="{927ABF40-C9BA-4439-95DE-83C948286E92}"/>
          </ac:spMkLst>
        </pc:spChg>
      </pc:sldChg>
      <pc:sldChg chg="addSp modSp new">
        <pc:chgData name="Jennifer Pina" userId="2d8ecff4a012a861" providerId="Windows Live" clId="Web-{5C8B7AE0-D3AC-4FFF-8F58-E5C78D293C19}" dt="2019-05-31T00:33:59.786" v="564" actId="20577"/>
        <pc:sldMkLst>
          <pc:docMk/>
          <pc:sldMk cId="2719682302" sldId="269"/>
        </pc:sldMkLst>
        <pc:spChg chg="mod">
          <ac:chgData name="Jennifer Pina" userId="2d8ecff4a012a861" providerId="Windows Live" clId="Web-{5C8B7AE0-D3AC-4FFF-8F58-E5C78D293C19}" dt="2019-05-31T00:30:10.739" v="515" actId="14100"/>
          <ac:spMkLst>
            <pc:docMk/>
            <pc:sldMk cId="2719682302" sldId="269"/>
            <ac:spMk id="2" creationId="{2AEAD9E4-6034-4100-AC93-0F33AFCD6518}"/>
          </ac:spMkLst>
        </pc:spChg>
        <pc:spChg chg="add mod">
          <ac:chgData name="Jennifer Pina" userId="2d8ecff4a012a861" providerId="Windows Live" clId="Web-{5C8B7AE0-D3AC-4FFF-8F58-E5C78D293C19}" dt="2019-05-31T00:33:59.786" v="564" actId="20577"/>
          <ac:spMkLst>
            <pc:docMk/>
            <pc:sldMk cId="2719682302" sldId="269"/>
            <ac:spMk id="3" creationId="{83EC9DB4-1A95-487D-AE35-98EAAC69A6F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CBB894-55B3-471D-984B-06D607D85DC4}" type="datetimeFigureOut">
              <a:rPr lang="en-US" smtClean="0"/>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5F8422-B95F-41F2-9881-57F229737A4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CBB894-55B3-471D-984B-06D607D85DC4}" type="datetimeFigureOut">
              <a:rPr lang="en-US" smtClean="0"/>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5F8422-B95F-41F2-9881-57F229737A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9CBB894-55B3-471D-984B-06D607D85DC4}" type="datetimeFigureOut">
              <a:rPr lang="en-US" smtClean="0"/>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5F8422-B95F-41F2-9881-57F229737A40}"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CBB894-55B3-471D-984B-06D607D85DC4}" type="datetimeFigureOut">
              <a:rPr lang="en-US" smtClean="0"/>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5F8422-B95F-41F2-9881-57F229737A40}"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CBB894-55B3-471D-984B-06D607D85DC4}" type="datetimeFigureOut">
              <a:rPr lang="en-US" smtClean="0"/>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5F8422-B95F-41F2-9881-57F229737A4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E9CBB894-55B3-471D-984B-06D607D85DC4}" type="datetimeFigureOut">
              <a:rPr lang="en-US" smtClean="0"/>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5F8422-B95F-41F2-9881-57F229737A40}"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CBB894-55B3-471D-984B-06D607D85DC4}" type="datetimeFigureOut">
              <a:rPr lang="en-US" smtClean="0"/>
              <a:t>6/26/2019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5F8422-B95F-41F2-9881-57F229737A4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CBB894-55B3-471D-984B-06D607D85DC4}" type="datetimeFigureOut">
              <a:rPr lang="en-US" smtClean="0"/>
              <a:t>6/26/2019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5F8422-B95F-41F2-9881-57F229737A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E9CBB894-55B3-471D-984B-06D607D85DC4}" type="datetimeFigureOut">
              <a:rPr lang="en-US" smtClean="0"/>
              <a:t>6/26/2019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5F8422-B95F-41F2-9881-57F229737A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9CBB894-55B3-471D-984B-06D607D85DC4}" type="datetimeFigureOut">
              <a:rPr lang="en-US" smtClean="0"/>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5F8422-B95F-41F2-9881-57F229737A40}"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CBB894-55B3-471D-984B-06D607D85DC4}" type="datetimeFigureOut">
              <a:rPr lang="en-US" smtClean="0"/>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5F8422-B95F-41F2-9881-57F229737A40}"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E9CBB894-55B3-471D-984B-06D607D85DC4}" type="datetimeFigureOut">
              <a:rPr lang="en-US" smtClean="0"/>
              <a:t>6/26/2019</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45F8422-B95F-41F2-9881-57F229737A40}"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696200" cy="1600200"/>
          </a:xfrm>
        </p:spPr>
        <p:txBody>
          <a:bodyPr>
            <a:noAutofit/>
          </a:bodyPr>
          <a:lstStyle/>
          <a:p>
            <a:r>
              <a:rPr lang="en-US" sz="4000" b="1" dirty="0"/>
              <a:t>Patient Safety </a:t>
            </a:r>
            <a:r>
              <a:rPr lang="en-US" sz="4000" b="1" dirty="0" smtClean="0"/>
              <a:t>Indicators PSI 90</a:t>
            </a:r>
            <a:r>
              <a:rPr lang="en-US" sz="4000" dirty="0"/>
              <a:t/>
            </a:r>
            <a:br>
              <a:rPr lang="en-US" sz="4000" dirty="0"/>
            </a:br>
            <a:r>
              <a:rPr lang="en-US" sz="4000" dirty="0" smtClean="0"/>
              <a:t/>
            </a:r>
            <a:br>
              <a:rPr lang="en-US" sz="4000" dirty="0" smtClean="0"/>
            </a:br>
            <a:r>
              <a:rPr lang="en-US" sz="2000" dirty="0"/>
              <a:t/>
            </a:r>
            <a:br>
              <a:rPr lang="en-US" sz="2000" dirty="0"/>
            </a:br>
            <a:r>
              <a:rPr lang="en-US" sz="2000" b="1" dirty="0"/>
              <a:t> AHRQ Quality </a:t>
            </a:r>
            <a:r>
              <a:rPr lang="en-US" sz="2000" b="1" dirty="0" smtClean="0"/>
              <a:t>Indicators evaluate in-hospital </a:t>
            </a:r>
            <a:r>
              <a:rPr lang="en-US" sz="2000" b="1" dirty="0"/>
              <a:t>complications and adverse events following surgeries, procedures, and </a:t>
            </a:r>
            <a:r>
              <a:rPr lang="en-US" sz="2000" b="1" dirty="0" smtClean="0"/>
              <a:t>childbirth ages </a:t>
            </a:r>
            <a:r>
              <a:rPr lang="en-US" sz="2000" b="1" dirty="0"/>
              <a:t>18 years </a:t>
            </a:r>
            <a:r>
              <a:rPr lang="en-US" sz="2000" b="1" dirty="0" smtClean="0"/>
              <a:t>and older</a:t>
            </a:r>
            <a:endParaRPr lang="en-US" sz="2000" b="1" dirty="0"/>
          </a:p>
        </p:txBody>
      </p:sp>
      <p:sp>
        <p:nvSpPr>
          <p:cNvPr id="4" name="TextBox 3"/>
          <p:cNvSpPr txBox="1"/>
          <p:nvPr/>
        </p:nvSpPr>
        <p:spPr>
          <a:xfrm>
            <a:off x="228600" y="5744147"/>
            <a:ext cx="4191000" cy="461665"/>
          </a:xfrm>
          <a:prstGeom prst="rect">
            <a:avLst/>
          </a:prstGeom>
          <a:noFill/>
        </p:spPr>
        <p:txBody>
          <a:bodyPr wrap="square" rtlCol="0">
            <a:spAutoFit/>
          </a:bodyPr>
          <a:lstStyle/>
          <a:p>
            <a:r>
              <a:rPr lang="en-US" sz="1200" b="1" dirty="0"/>
              <a:t>Jennifer Piña, BSN, RN, CCDS</a:t>
            </a:r>
            <a:endParaRPr lang="en-US" sz="1200" dirty="0"/>
          </a:p>
          <a:p>
            <a:r>
              <a:rPr lang="en-US" sz="1200" b="1" dirty="0"/>
              <a:t>Clinical Documentation </a:t>
            </a:r>
            <a:r>
              <a:rPr lang="en-US" sz="1200" b="1" dirty="0" smtClean="0"/>
              <a:t>Specialist</a:t>
            </a:r>
            <a:endParaRPr lang="en-US" sz="1200" dirty="0"/>
          </a:p>
        </p:txBody>
      </p:sp>
      <p:sp>
        <p:nvSpPr>
          <p:cNvPr id="7" name="TextBox 6">
            <a:extLst>
              <a:ext uri="{FF2B5EF4-FFF2-40B4-BE49-F238E27FC236}">
                <a16:creationId xmlns="" xmlns:a16="http://schemas.microsoft.com/office/drawing/2014/main" id="{C9EF2068-835E-45BE-B20C-75E795A554D2}"/>
              </a:ext>
            </a:extLst>
          </p:cNvPr>
          <p:cNvSpPr txBox="1"/>
          <p:nvPr/>
        </p:nvSpPr>
        <p:spPr>
          <a:xfrm>
            <a:off x="2856123" y="1602954"/>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Tree>
    <p:extLst>
      <p:ext uri="{BB962C8B-B14F-4D97-AF65-F5344CB8AC3E}">
        <p14:creationId xmlns:p14="http://schemas.microsoft.com/office/powerpoint/2010/main" val="2380862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13865" y="1828800"/>
            <a:ext cx="7162800" cy="4616648"/>
          </a:xfrm>
          <a:prstGeom prst="rect">
            <a:avLst/>
          </a:prstGeom>
          <a:noFill/>
        </p:spPr>
        <p:txBody>
          <a:bodyPr wrap="square" rtlCol="0">
            <a:spAutoFit/>
          </a:bodyPr>
          <a:lstStyle/>
          <a:p>
            <a:r>
              <a:rPr lang="en-US" sz="2400" b="1" i="1" dirty="0"/>
              <a:t>What if </a:t>
            </a:r>
            <a:r>
              <a:rPr lang="en-US" sz="2400" b="1" i="1" dirty="0" smtClean="0"/>
              <a:t>a deep </a:t>
            </a:r>
            <a:r>
              <a:rPr lang="en-US" sz="2400" b="1" i="1" dirty="0"/>
              <a:t>tissue </a:t>
            </a:r>
            <a:r>
              <a:rPr lang="en-US" sz="2400" b="1" i="1" dirty="0" smtClean="0"/>
              <a:t>injury (DTI) </a:t>
            </a:r>
            <a:r>
              <a:rPr lang="en-US" sz="2400" b="1" i="1" dirty="0"/>
              <a:t>is </a:t>
            </a:r>
            <a:r>
              <a:rPr lang="en-US" sz="2400" b="1" i="1" dirty="0" smtClean="0"/>
              <a:t>documented not POA, </a:t>
            </a:r>
            <a:r>
              <a:rPr lang="en-US" sz="2400" b="1" i="1" dirty="0"/>
              <a:t>is this considered a PSI?</a:t>
            </a:r>
            <a:br>
              <a:rPr lang="en-US" sz="2400" b="1" i="1" dirty="0"/>
            </a:br>
            <a:r>
              <a:rPr lang="en-US" sz="2400" b="1" dirty="0"/>
              <a:t/>
            </a:r>
            <a:br>
              <a:rPr lang="en-US" sz="2400" b="1" dirty="0"/>
            </a:br>
            <a:r>
              <a:rPr lang="en-US" sz="2400" b="1" dirty="0"/>
              <a:t>Yes, the DTI (Deep tissue injury) will code to an </a:t>
            </a:r>
            <a:r>
              <a:rPr lang="en-US" sz="2400" b="1" u="sng" dirty="0" err="1"/>
              <a:t>unstageable</a:t>
            </a:r>
            <a:r>
              <a:rPr lang="en-US" sz="2400" b="1" u="sng" dirty="0"/>
              <a:t> pressure ulcer</a:t>
            </a:r>
            <a:r>
              <a:rPr lang="en-US" sz="2400" b="1" dirty="0"/>
              <a:t>. </a:t>
            </a:r>
            <a:r>
              <a:rPr lang="en-US" sz="2400" b="1" dirty="0" smtClean="0"/>
              <a:t> CDI </a:t>
            </a:r>
            <a:r>
              <a:rPr lang="en-US" sz="2400" b="1" dirty="0"/>
              <a:t>should review assessments to determine if a query is needed for the POA status. </a:t>
            </a:r>
            <a:endParaRPr lang="en-US" sz="2400" b="1" dirty="0" smtClean="0"/>
          </a:p>
          <a:p>
            <a:r>
              <a:rPr lang="en-US" sz="1200" dirty="0"/>
              <a:t> </a:t>
            </a:r>
          </a:p>
          <a:p>
            <a:endParaRPr lang="en-US" sz="1200" dirty="0" smtClean="0"/>
          </a:p>
          <a:p>
            <a:r>
              <a:rPr lang="en-US" sz="1200" i="1" dirty="0" smtClean="0"/>
              <a:t>The </a:t>
            </a:r>
            <a:r>
              <a:rPr lang="en-US" sz="1200" i="1" dirty="0"/>
              <a:t>stages of pressure injury used in the NPUAP's updated terminology correspond to the pressure ulcer stages in ICD-10-CM. </a:t>
            </a:r>
            <a:r>
              <a:rPr lang="en-US" sz="1200" i="1" dirty="0" smtClean="0"/>
              <a:t>Pressure </a:t>
            </a:r>
            <a:r>
              <a:rPr lang="en-US" sz="1200" i="1" dirty="0"/>
              <a:t>injury, stage 1-4 would be coded as pressure ulcer, stage 1-4. </a:t>
            </a:r>
            <a:r>
              <a:rPr lang="en-US" sz="1200" i="1" dirty="0" smtClean="0"/>
              <a:t>  </a:t>
            </a:r>
            <a:r>
              <a:rPr lang="en-US" sz="1200" i="1" dirty="0" smtClean="0">
                <a:solidFill>
                  <a:srgbClr val="FF0000"/>
                </a:solidFill>
              </a:rPr>
              <a:t>A </a:t>
            </a:r>
            <a:r>
              <a:rPr lang="en-US" sz="1200" i="1" dirty="0">
                <a:solidFill>
                  <a:srgbClr val="FF0000"/>
                </a:solidFill>
              </a:rPr>
              <a:t>deep tissue injury is coded as an </a:t>
            </a:r>
            <a:r>
              <a:rPr lang="en-US" sz="1200" i="1" dirty="0" err="1">
                <a:solidFill>
                  <a:srgbClr val="FF0000"/>
                </a:solidFill>
              </a:rPr>
              <a:t>unstageable</a:t>
            </a:r>
            <a:r>
              <a:rPr lang="en-US" sz="1200" i="1" dirty="0">
                <a:solidFill>
                  <a:srgbClr val="FF0000"/>
                </a:solidFill>
              </a:rPr>
              <a:t> pressure ulcer. </a:t>
            </a:r>
            <a:r>
              <a:rPr lang="en-US" sz="1200" i="1" dirty="0" smtClean="0">
                <a:solidFill>
                  <a:srgbClr val="FF0000"/>
                </a:solidFill>
              </a:rPr>
              <a:t>  </a:t>
            </a:r>
          </a:p>
          <a:p>
            <a:endParaRPr lang="en-US" sz="1200" dirty="0" smtClean="0"/>
          </a:p>
          <a:p>
            <a:endParaRPr lang="en-US" sz="1200" dirty="0"/>
          </a:p>
          <a:p>
            <a:r>
              <a:rPr lang="en-US" sz="900" i="1" dirty="0"/>
              <a:t>Copyright (2019), American Hospital Association ("AHA"), Chicago, Illinois. Reproduced with permission. No portion of this publication may be copied without the express, written consent of AHA.</a:t>
            </a:r>
            <a:endParaRPr lang="en-US" sz="900" dirty="0"/>
          </a:p>
          <a:p>
            <a:endParaRPr lang="en-US" sz="2400" dirty="0"/>
          </a:p>
        </p:txBody>
      </p:sp>
      <p:sp>
        <p:nvSpPr>
          <p:cNvPr id="5" name="TextBox 4"/>
          <p:cNvSpPr txBox="1"/>
          <p:nvPr/>
        </p:nvSpPr>
        <p:spPr>
          <a:xfrm>
            <a:off x="990600" y="762000"/>
            <a:ext cx="6934200" cy="1384995"/>
          </a:xfrm>
          <a:prstGeom prst="rect">
            <a:avLst/>
          </a:prstGeom>
          <a:noFill/>
        </p:spPr>
        <p:txBody>
          <a:bodyPr wrap="square" rtlCol="0">
            <a:spAutoFit/>
          </a:bodyPr>
          <a:lstStyle/>
          <a:p>
            <a:pPr algn="ctr"/>
            <a:r>
              <a:rPr lang="en-US" sz="3200" b="1" i="1" dirty="0"/>
              <a:t>Helpful tips for CDI</a:t>
            </a:r>
            <a:r>
              <a:rPr lang="en-US" sz="3200" b="1" i="1" dirty="0" smtClean="0"/>
              <a:t>?</a:t>
            </a:r>
          </a:p>
          <a:p>
            <a:pPr algn="ctr"/>
            <a:r>
              <a:rPr lang="en-US" sz="2000" b="1" i="1" dirty="0"/>
              <a:t>PSI </a:t>
            </a:r>
            <a:r>
              <a:rPr lang="en-US" sz="2000" b="1" i="1" dirty="0" smtClean="0"/>
              <a:t>03 </a:t>
            </a:r>
            <a:r>
              <a:rPr lang="en-US" sz="2000" b="1" i="1" dirty="0"/>
              <a:t>pressure ulcer</a:t>
            </a:r>
          </a:p>
          <a:p>
            <a:pPr algn="ctr"/>
            <a:endParaRPr lang="en-US" sz="3200" b="1" i="1" dirty="0"/>
          </a:p>
        </p:txBody>
      </p:sp>
    </p:spTree>
    <p:extLst>
      <p:ext uri="{BB962C8B-B14F-4D97-AF65-F5344CB8AC3E}">
        <p14:creationId xmlns:p14="http://schemas.microsoft.com/office/powerpoint/2010/main" val="28696527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200" y="685800"/>
            <a:ext cx="6417734" cy="1473201"/>
          </a:xfrm>
        </p:spPr>
        <p:txBody>
          <a:bodyPr>
            <a:noAutofit/>
          </a:bodyPr>
          <a:lstStyle/>
          <a:p>
            <a:r>
              <a:rPr lang="en-US" sz="4000" b="1" dirty="0"/>
              <a:t>PSI 06 Iatrogenic Pneumothorax</a:t>
            </a:r>
            <a:endParaRPr lang="en-US" sz="4000" dirty="0"/>
          </a:p>
        </p:txBody>
      </p:sp>
      <p:graphicFrame>
        <p:nvGraphicFramePr>
          <p:cNvPr id="7" name="Table 6">
            <a:extLst>
              <a:ext uri="{FF2B5EF4-FFF2-40B4-BE49-F238E27FC236}">
                <a16:creationId xmlns="" xmlns:a16="http://schemas.microsoft.com/office/drawing/2014/main" id="{59C0D8C4-5829-4F57-8FEF-3EEB19DE634B}"/>
              </a:ext>
            </a:extLst>
          </p:cNvPr>
          <p:cNvGraphicFramePr>
            <a:graphicFrameLocks noGrp="1"/>
          </p:cNvGraphicFramePr>
          <p:nvPr>
            <p:extLst>
              <p:ext uri="{D42A27DB-BD31-4B8C-83A1-F6EECF244321}">
                <p14:modId xmlns:p14="http://schemas.microsoft.com/office/powerpoint/2010/main" val="1460209039"/>
              </p:ext>
            </p:extLst>
          </p:nvPr>
        </p:nvGraphicFramePr>
        <p:xfrm>
          <a:off x="762000" y="2743200"/>
          <a:ext cx="7779065" cy="3401458"/>
        </p:xfrm>
        <a:graphic>
          <a:graphicData uri="http://schemas.openxmlformats.org/drawingml/2006/table">
            <a:tbl>
              <a:tblPr firstRow="1" bandRow="1">
                <a:tableStyleId>{5C22544A-7EE6-4342-B048-85BDC9FD1C3A}</a:tableStyleId>
              </a:tblPr>
              <a:tblGrid>
                <a:gridCol w="7779065">
                  <a:extLst>
                    <a:ext uri="{9D8B030D-6E8A-4147-A177-3AD203B41FA5}">
                      <a16:colId xmlns="" xmlns:a16="http://schemas.microsoft.com/office/drawing/2014/main" val="4210512767"/>
                    </a:ext>
                  </a:extLst>
                </a:gridCol>
              </a:tblGrid>
              <a:tr h="340145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a:solidFill>
                            <a:schemeClr val="tx1"/>
                          </a:solidFill>
                        </a:rPr>
                        <a:t>Iatrogenic pneumothorax cases as a (secondary </a:t>
                      </a:r>
                      <a:r>
                        <a:rPr lang="en-US" sz="2400" b="1" dirty="0" smtClean="0">
                          <a:solidFill>
                            <a:schemeClr val="tx1"/>
                          </a:solidFill>
                        </a:rPr>
                        <a:t>diagnosis)</a:t>
                      </a:r>
                      <a:r>
                        <a:rPr lang="en-US" sz="2400" b="1" baseline="0" dirty="0" smtClean="0">
                          <a:solidFill>
                            <a:schemeClr val="tx1"/>
                          </a:solidFill>
                        </a:rPr>
                        <a:t> for </a:t>
                      </a:r>
                      <a:r>
                        <a:rPr lang="en-US" sz="2400" b="1" i="0" u="none" strike="noStrike" kern="1200" baseline="0" dirty="0" smtClean="0">
                          <a:solidFill>
                            <a:schemeClr val="tx1"/>
                          </a:solidFill>
                          <a:latin typeface="+mn-lt"/>
                          <a:ea typeface="+mn-ea"/>
                          <a:cs typeface="+mn-cs"/>
                        </a:rPr>
                        <a:t>surgical and medical discharges. </a:t>
                      </a:r>
                      <a:r>
                        <a:rPr lang="en-US" sz="1800" b="0" i="0" u="none" strike="noStrike" kern="1200" baseline="0" dirty="0" smtClean="0">
                          <a:solidFill>
                            <a:schemeClr val="lt1"/>
                          </a:solidFill>
                          <a:latin typeface="+mn-lt"/>
                          <a:ea typeface="+mn-ea"/>
                          <a:cs typeface="+mn-cs"/>
                        </a:rPr>
                        <a:t>	</a:t>
                      </a:r>
                    </a:p>
                    <a:p>
                      <a:pPr algn="ctr" rtl="0"/>
                      <a:endParaRPr lang="en-US" sz="2400" dirty="0" smtClean="0">
                        <a:solidFill>
                          <a:schemeClr val="tx1"/>
                        </a:solidFill>
                      </a:endParaRPr>
                    </a:p>
                    <a:p>
                      <a:pPr algn="ctr" rtl="0"/>
                      <a:endParaRPr lang="en-US" sz="2800" dirty="0">
                        <a:solidFill>
                          <a:schemeClr val="tx1"/>
                        </a:solidFill>
                      </a:endParaRPr>
                    </a:p>
                    <a:p>
                      <a:pPr lvl="0" algn="ctr">
                        <a:buNone/>
                      </a:pPr>
                      <a:r>
                        <a:rPr lang="en-US" sz="2400" dirty="0">
                          <a:solidFill>
                            <a:srgbClr val="FF0000"/>
                          </a:solidFill>
                        </a:rPr>
                        <a:t>ICD 10 code that triggers PSI #6 J95.811 Postprocedural pneumothorax</a:t>
                      </a:r>
                    </a:p>
                  </a:txBody>
                  <a:tcPr marL="66675" marR="66675" marT="66675" marB="66675">
                    <a:solidFill>
                      <a:schemeClr val="accent1">
                        <a:lumMod val="20000"/>
                        <a:lumOff val="80000"/>
                      </a:schemeClr>
                    </a:solidFill>
                  </a:tcPr>
                </a:tc>
                <a:extLst>
                  <a:ext uri="{0D108BD9-81ED-4DB2-BD59-A6C34878D82A}">
                    <a16:rowId xmlns="" xmlns:a16="http://schemas.microsoft.com/office/drawing/2014/main" val="4148561637"/>
                  </a:ext>
                </a:extLst>
              </a:tr>
            </a:tbl>
          </a:graphicData>
        </a:graphic>
      </p:graphicFrame>
      <p:sp>
        <p:nvSpPr>
          <p:cNvPr id="8" name="TextBox 7">
            <a:extLst>
              <a:ext uri="{FF2B5EF4-FFF2-40B4-BE49-F238E27FC236}">
                <a16:creationId xmlns="" xmlns:a16="http://schemas.microsoft.com/office/drawing/2014/main" id="{6C1587FC-6A20-4D11-AD88-89A3E320BAED}"/>
              </a:ext>
            </a:extLst>
          </p:cNvPr>
          <p:cNvSpPr txBox="1"/>
          <p:nvPr/>
        </p:nvSpPr>
        <p:spPr>
          <a:xfrm>
            <a:off x="3200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Tree>
    <p:extLst>
      <p:ext uri="{BB962C8B-B14F-4D97-AF65-F5344CB8AC3E}">
        <p14:creationId xmlns:p14="http://schemas.microsoft.com/office/powerpoint/2010/main" val="2443547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 xmlns:a16="http://schemas.microsoft.com/office/drawing/2014/main" id="{26F964D9-6B39-4AF5-AAB1-34F4EC22C409}"/>
              </a:ext>
            </a:extLst>
          </p:cNvPr>
          <p:cNvSpPr>
            <a:spLocks noGrp="1"/>
          </p:cNvSpPr>
          <p:nvPr>
            <p:ph type="body" idx="1"/>
          </p:nvPr>
        </p:nvSpPr>
        <p:spPr>
          <a:xfrm>
            <a:off x="685800" y="533400"/>
            <a:ext cx="7636934" cy="499127"/>
          </a:xfrm>
        </p:spPr>
        <p:txBody>
          <a:bodyPr>
            <a:noAutofit/>
          </a:bodyPr>
          <a:lstStyle/>
          <a:p>
            <a:r>
              <a:rPr lang="en-US" sz="2800" dirty="0">
                <a:solidFill>
                  <a:schemeClr val="bg1"/>
                </a:solidFill>
              </a:rPr>
              <a:t>Exclusions for PSI 06 Iatrogenic pneumothorax</a:t>
            </a:r>
          </a:p>
        </p:txBody>
      </p:sp>
      <p:graphicFrame>
        <p:nvGraphicFramePr>
          <p:cNvPr id="11" name="Table 10">
            <a:extLst>
              <a:ext uri="{FF2B5EF4-FFF2-40B4-BE49-F238E27FC236}">
                <a16:creationId xmlns="" xmlns:a16="http://schemas.microsoft.com/office/drawing/2014/main" id="{175BCAC8-860E-4AA3-B033-2E5DC51C826C}"/>
              </a:ext>
            </a:extLst>
          </p:cNvPr>
          <p:cNvGraphicFramePr>
            <a:graphicFrameLocks noGrp="1"/>
          </p:cNvGraphicFramePr>
          <p:nvPr>
            <p:extLst>
              <p:ext uri="{D42A27DB-BD31-4B8C-83A1-F6EECF244321}">
                <p14:modId xmlns:p14="http://schemas.microsoft.com/office/powerpoint/2010/main" val="2514181203"/>
              </p:ext>
            </p:extLst>
          </p:nvPr>
        </p:nvGraphicFramePr>
        <p:xfrm>
          <a:off x="762000" y="1295400"/>
          <a:ext cx="7685196" cy="5195141"/>
        </p:xfrm>
        <a:graphic>
          <a:graphicData uri="http://schemas.openxmlformats.org/drawingml/2006/table">
            <a:tbl>
              <a:tblPr firstRow="1" bandRow="1">
                <a:tableStyleId>{5C22544A-7EE6-4342-B048-85BDC9FD1C3A}</a:tableStyleId>
              </a:tblPr>
              <a:tblGrid>
                <a:gridCol w="7685196">
                  <a:extLst>
                    <a:ext uri="{9D8B030D-6E8A-4147-A177-3AD203B41FA5}">
                      <a16:colId xmlns="" xmlns:a16="http://schemas.microsoft.com/office/drawing/2014/main" val="921443"/>
                    </a:ext>
                  </a:extLst>
                </a:gridCol>
              </a:tblGrid>
              <a:tr h="5195141">
                <a:tc>
                  <a:txBody>
                    <a:bodyPr/>
                    <a:lstStyle/>
                    <a:p>
                      <a:pPr marL="285750" indent="-285750" rtl="0">
                        <a:lnSpc>
                          <a:spcPct val="150000"/>
                        </a:lnSpc>
                        <a:buFont typeface="Arial"/>
                        <a:buChar char="•"/>
                      </a:pPr>
                      <a:r>
                        <a:rPr lang="en-US" sz="2000" dirty="0" smtClean="0">
                          <a:solidFill>
                            <a:schemeClr val="tx1"/>
                          </a:solidFill>
                        </a:rPr>
                        <a:t>  chest </a:t>
                      </a:r>
                      <a:r>
                        <a:rPr lang="en-US" sz="2000" dirty="0">
                          <a:solidFill>
                            <a:schemeClr val="tx1"/>
                          </a:solidFill>
                        </a:rPr>
                        <a:t>trauma</a:t>
                      </a:r>
                    </a:p>
                    <a:p>
                      <a:pPr marL="342900" lvl="0" indent="-342900">
                        <a:lnSpc>
                          <a:spcPct val="150000"/>
                        </a:lnSpc>
                        <a:buFont typeface="Arial"/>
                        <a:buChar char="•"/>
                      </a:pPr>
                      <a:r>
                        <a:rPr lang="en-US" sz="2000" dirty="0">
                          <a:solidFill>
                            <a:schemeClr val="tx1"/>
                          </a:solidFill>
                        </a:rPr>
                        <a:t> pleural effusion</a:t>
                      </a:r>
                    </a:p>
                    <a:p>
                      <a:pPr marL="342900" lvl="0" indent="-342900">
                        <a:lnSpc>
                          <a:spcPct val="150000"/>
                        </a:lnSpc>
                        <a:buFont typeface="Arial"/>
                        <a:buChar char="•"/>
                      </a:pPr>
                      <a:r>
                        <a:rPr lang="en-US" sz="2000" dirty="0">
                          <a:solidFill>
                            <a:schemeClr val="tx1"/>
                          </a:solidFill>
                        </a:rPr>
                        <a:t> thoracic surgery</a:t>
                      </a:r>
                    </a:p>
                    <a:p>
                      <a:pPr marL="342900" lvl="0" indent="-342900">
                        <a:lnSpc>
                          <a:spcPct val="150000"/>
                        </a:lnSpc>
                        <a:buFont typeface="Arial"/>
                        <a:buChar char="•"/>
                      </a:pPr>
                      <a:r>
                        <a:rPr lang="en-US" sz="2000" dirty="0">
                          <a:solidFill>
                            <a:schemeClr val="tx1"/>
                          </a:solidFill>
                        </a:rPr>
                        <a:t> lung or pleural biopsy</a:t>
                      </a:r>
                    </a:p>
                    <a:p>
                      <a:pPr marL="342900" lvl="0" indent="-342900">
                        <a:lnSpc>
                          <a:spcPct val="150000"/>
                        </a:lnSpc>
                        <a:buFont typeface="Arial"/>
                        <a:buChar char="•"/>
                      </a:pPr>
                      <a:r>
                        <a:rPr lang="en-US" sz="2000" dirty="0">
                          <a:solidFill>
                            <a:schemeClr val="tx1"/>
                          </a:solidFill>
                        </a:rPr>
                        <a:t> diaphragmatic repair</a:t>
                      </a:r>
                    </a:p>
                    <a:p>
                      <a:pPr marL="342900" lvl="0" indent="-342900">
                        <a:lnSpc>
                          <a:spcPct val="150000"/>
                        </a:lnSpc>
                        <a:buFont typeface="Arial"/>
                        <a:buChar char="•"/>
                      </a:pPr>
                      <a:r>
                        <a:rPr lang="en-US" sz="2000" dirty="0">
                          <a:solidFill>
                            <a:schemeClr val="tx1"/>
                          </a:solidFill>
                        </a:rPr>
                        <a:t> cardiac procedures</a:t>
                      </a:r>
                    </a:p>
                    <a:p>
                      <a:pPr marL="342900" lvl="0" indent="-342900">
                        <a:lnSpc>
                          <a:spcPct val="150000"/>
                        </a:lnSpc>
                        <a:buFont typeface="Arial"/>
                        <a:buChar char="•"/>
                      </a:pPr>
                      <a:r>
                        <a:rPr lang="en-US" sz="2000" dirty="0">
                          <a:solidFill>
                            <a:schemeClr val="tx1"/>
                          </a:solidFill>
                        </a:rPr>
                        <a:t> </a:t>
                      </a:r>
                      <a:r>
                        <a:rPr lang="en-US" sz="2000" dirty="0" smtClean="0">
                          <a:solidFill>
                            <a:schemeClr val="tx1"/>
                          </a:solidFill>
                        </a:rPr>
                        <a:t>A principal </a:t>
                      </a:r>
                      <a:r>
                        <a:rPr lang="en-US" sz="2000" dirty="0">
                          <a:solidFill>
                            <a:schemeClr val="tx1"/>
                          </a:solidFill>
                        </a:rPr>
                        <a:t>diagnosis of iatrogenic pneumothorax</a:t>
                      </a:r>
                    </a:p>
                    <a:p>
                      <a:pPr marL="342900" lvl="0" indent="-342900">
                        <a:lnSpc>
                          <a:spcPct val="150000"/>
                        </a:lnSpc>
                        <a:buFont typeface="Arial"/>
                        <a:buChar char="•"/>
                      </a:pPr>
                      <a:r>
                        <a:rPr lang="en-US" sz="2000" dirty="0" smtClean="0">
                          <a:solidFill>
                            <a:schemeClr val="tx1"/>
                          </a:solidFill>
                        </a:rPr>
                        <a:t>A </a:t>
                      </a:r>
                      <a:r>
                        <a:rPr lang="en-US" sz="2000" dirty="0">
                          <a:solidFill>
                            <a:schemeClr val="tx1"/>
                          </a:solidFill>
                        </a:rPr>
                        <a:t>secondary diagnosis of iatrogenic pneumothorax present on </a:t>
                      </a:r>
                      <a:r>
                        <a:rPr lang="en-US" sz="2000" dirty="0" smtClean="0">
                          <a:solidFill>
                            <a:schemeClr val="tx1"/>
                          </a:solidFill>
                        </a:rPr>
                        <a:t>admission</a:t>
                      </a:r>
                      <a:endParaRPr lang="en-US" sz="2000" dirty="0">
                        <a:solidFill>
                          <a:schemeClr val="tx1"/>
                        </a:solidFill>
                      </a:endParaRPr>
                    </a:p>
                  </a:txBody>
                  <a:tcPr marL="66675" marR="66675" marT="66675" marB="66675">
                    <a:solidFill>
                      <a:schemeClr val="bg2"/>
                    </a:solidFill>
                  </a:tcPr>
                </a:tc>
                <a:extLst>
                  <a:ext uri="{0D108BD9-81ED-4DB2-BD59-A6C34878D82A}">
                    <a16:rowId xmlns="" xmlns:a16="http://schemas.microsoft.com/office/drawing/2014/main" val="1770047215"/>
                  </a:ext>
                </a:extLst>
              </a:tr>
            </a:tbl>
          </a:graphicData>
        </a:graphic>
      </p:graphicFrame>
      <p:sp>
        <p:nvSpPr>
          <p:cNvPr id="12" name="TextBox 11">
            <a:extLst>
              <a:ext uri="{FF2B5EF4-FFF2-40B4-BE49-F238E27FC236}">
                <a16:creationId xmlns="" xmlns:a16="http://schemas.microsoft.com/office/drawing/2014/main" id="{77F6E2E9-DBFA-4E04-BF2B-F2E1F1480B60}"/>
              </a:ext>
            </a:extLst>
          </p:cNvPr>
          <p:cNvSpPr txBox="1"/>
          <p:nvPr/>
        </p:nvSpPr>
        <p:spPr>
          <a:xfrm>
            <a:off x="3200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Tree>
    <p:extLst>
      <p:ext uri="{BB962C8B-B14F-4D97-AF65-F5344CB8AC3E}">
        <p14:creationId xmlns:p14="http://schemas.microsoft.com/office/powerpoint/2010/main" val="41350482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FC7AFA7-C3BA-45FA-807A-938E3DD3CEE4}"/>
              </a:ext>
            </a:extLst>
          </p:cNvPr>
          <p:cNvSpPr>
            <a:spLocks noGrp="1"/>
          </p:cNvSpPr>
          <p:nvPr>
            <p:ph type="title"/>
          </p:nvPr>
        </p:nvSpPr>
        <p:spPr>
          <a:xfrm>
            <a:off x="690032" y="1430729"/>
            <a:ext cx="7772400" cy="4085420"/>
          </a:xfrm>
        </p:spPr>
        <p:txBody>
          <a:bodyPr>
            <a:normAutofit fontScale="90000"/>
          </a:bodyPr>
          <a:lstStyle/>
          <a:p>
            <a:pPr marL="285750" indent="-285750" algn="l">
              <a:buFont typeface="Arial"/>
              <a:buChar char="•"/>
            </a:pPr>
            <a:r>
              <a:rPr lang="en-US" sz="1800" b="1" dirty="0">
                <a:solidFill>
                  <a:schemeClr val="tx1"/>
                </a:solidFill>
              </a:rPr>
              <a:t>Look</a:t>
            </a:r>
            <a:r>
              <a:rPr lang="en-US" sz="1800" b="1" dirty="0">
                <a:solidFill>
                  <a:schemeClr val="tx1"/>
                </a:solidFill>
                <a:ea typeface="+mj-lt"/>
                <a:cs typeface="+mj-lt"/>
              </a:rPr>
              <a:t> for clinical evidence to evaluate if the pneumothorax is spontaneous or due to an underlying condition, disease or injury vs. caused by medical intervention (iatrogenic). </a:t>
            </a:r>
            <a:br>
              <a:rPr lang="en-US" sz="1800" b="1" dirty="0">
                <a:solidFill>
                  <a:schemeClr val="tx1"/>
                </a:solidFill>
                <a:ea typeface="+mj-lt"/>
                <a:cs typeface="+mj-lt"/>
              </a:rPr>
            </a:br>
            <a:r>
              <a:rPr lang="en-US" sz="1800" b="1" dirty="0">
                <a:ea typeface="+mj-lt"/>
                <a:cs typeface="+mj-lt"/>
              </a:rPr>
              <a:t/>
            </a:r>
            <a:br>
              <a:rPr lang="en-US" sz="1800" b="1" dirty="0">
                <a:ea typeface="+mj-lt"/>
                <a:cs typeface="+mj-lt"/>
              </a:rPr>
            </a:br>
            <a:r>
              <a:rPr lang="en-US" sz="1800" b="1" dirty="0">
                <a:solidFill>
                  <a:schemeClr val="tx1"/>
                </a:solidFill>
                <a:ea typeface="+mj-lt"/>
                <a:cs typeface="+mj-lt"/>
              </a:rPr>
              <a:t>If clinically indicated, seek clarification if the pneumothorax may be the result of an underlying clinical condition</a:t>
            </a:r>
            <a:r>
              <a:rPr lang="en-US" sz="1800" b="1" dirty="0" smtClean="0">
                <a:solidFill>
                  <a:schemeClr val="tx1"/>
                </a:solidFill>
                <a:ea typeface="+mj-lt"/>
                <a:cs typeface="+mj-lt"/>
              </a:rPr>
              <a:t>.</a:t>
            </a:r>
            <a:br>
              <a:rPr lang="en-US" sz="1800" b="1" dirty="0" smtClean="0">
                <a:solidFill>
                  <a:schemeClr val="tx1"/>
                </a:solidFill>
                <a:ea typeface="+mj-lt"/>
                <a:cs typeface="+mj-lt"/>
              </a:rPr>
            </a:br>
            <a:r>
              <a:rPr lang="en-US" sz="1800" b="1" dirty="0" smtClean="0">
                <a:solidFill>
                  <a:schemeClr val="tx1"/>
                </a:solidFill>
                <a:ea typeface="+mj-lt"/>
                <a:cs typeface="+mj-lt"/>
              </a:rPr>
              <a:t/>
            </a:r>
            <a:br>
              <a:rPr lang="en-US" sz="1800" b="1" dirty="0" smtClean="0">
                <a:solidFill>
                  <a:schemeClr val="tx1"/>
                </a:solidFill>
                <a:ea typeface="+mj-lt"/>
                <a:cs typeface="+mj-lt"/>
              </a:rPr>
            </a:br>
            <a:r>
              <a:rPr lang="en-US" sz="2000" dirty="0">
                <a:solidFill>
                  <a:schemeClr val="tx1"/>
                </a:solidFill>
              </a:rPr>
              <a:t>When something is routinely expected after a procedure, the MD should make that clear in their documentation. </a:t>
            </a:r>
            <a:r>
              <a:rPr lang="en-US" sz="2000" dirty="0" smtClean="0">
                <a:solidFill>
                  <a:schemeClr val="tx1"/>
                </a:solidFill>
              </a:rPr>
              <a:t>Example:  </a:t>
            </a:r>
            <a:r>
              <a:rPr lang="en-US" sz="1800" dirty="0" smtClean="0">
                <a:solidFill>
                  <a:schemeClr val="tx1"/>
                </a:solidFill>
              </a:rPr>
              <a:t>"expected</a:t>
            </a:r>
            <a:r>
              <a:rPr lang="en-US" sz="1800" dirty="0">
                <a:solidFill>
                  <a:schemeClr val="tx1"/>
                </a:solidFill>
              </a:rPr>
              <a:t> pneumothorax with air leak" or "inherent to the procedure"</a:t>
            </a:r>
            <a:endParaRPr lang="en-US" sz="2000" dirty="0">
              <a:solidFill>
                <a:schemeClr val="tx1"/>
              </a:solidFill>
            </a:endParaRPr>
          </a:p>
          <a:p>
            <a:pPr algn="l"/>
            <a:r>
              <a:rPr lang="en-US" sz="1800" b="1" dirty="0">
                <a:solidFill>
                  <a:schemeClr val="tx1"/>
                </a:solidFill>
              </a:rPr>
              <a:t/>
            </a:r>
            <a:br>
              <a:rPr lang="en-US" sz="1800" b="1" dirty="0">
                <a:solidFill>
                  <a:schemeClr val="tx1"/>
                </a:solidFill>
              </a:rPr>
            </a:br>
            <a:r>
              <a:rPr lang="en-US" sz="1800" b="1" dirty="0">
                <a:solidFill>
                  <a:schemeClr val="tx1"/>
                </a:solidFill>
              </a:rPr>
              <a:t>Example:  Patient developed a left pneumothorax after a TAVR procedure.    During the procedure the patient required vascular intervention.  </a:t>
            </a:r>
            <a:br>
              <a:rPr lang="en-US" sz="1800" b="1" dirty="0">
                <a:solidFill>
                  <a:schemeClr val="tx1"/>
                </a:solidFill>
              </a:rPr>
            </a:br>
            <a:r>
              <a:rPr lang="en-US" sz="1800" b="1" dirty="0">
                <a:solidFill>
                  <a:schemeClr val="tx1"/>
                </a:solidFill>
              </a:rPr>
              <a:t/>
            </a:r>
            <a:br>
              <a:rPr lang="en-US" sz="1800" b="1" dirty="0">
                <a:solidFill>
                  <a:schemeClr val="tx1"/>
                </a:solidFill>
              </a:rPr>
            </a:br>
            <a:r>
              <a:rPr lang="en-US" sz="1800" b="1" dirty="0">
                <a:solidFill>
                  <a:schemeClr val="tx1"/>
                </a:solidFill>
              </a:rPr>
              <a:t>Since the patient had a cardiac surgery the pneumothorax is considered excluded.</a:t>
            </a:r>
            <a:r>
              <a:rPr lang="en-US" sz="1800" dirty="0"/>
              <a:t>  </a:t>
            </a:r>
            <a:endParaRPr lang="en-US" dirty="0"/>
          </a:p>
        </p:txBody>
      </p:sp>
      <p:sp>
        <p:nvSpPr>
          <p:cNvPr id="3" name="Text Placeholder 2">
            <a:extLst>
              <a:ext uri="{FF2B5EF4-FFF2-40B4-BE49-F238E27FC236}">
                <a16:creationId xmlns="" xmlns:a16="http://schemas.microsoft.com/office/drawing/2014/main" id="{6A8F86FE-A0F8-4D29-B710-BC1FEF579E0E}"/>
              </a:ext>
            </a:extLst>
          </p:cNvPr>
          <p:cNvSpPr>
            <a:spLocks noGrp="1"/>
          </p:cNvSpPr>
          <p:nvPr>
            <p:ph type="body" idx="1"/>
          </p:nvPr>
        </p:nvSpPr>
        <p:spPr>
          <a:xfrm>
            <a:off x="1367365" y="666268"/>
            <a:ext cx="6417734" cy="760777"/>
          </a:xfrm>
        </p:spPr>
        <p:txBody>
          <a:bodyPr>
            <a:normAutofit fontScale="92500" lnSpcReduction="20000"/>
          </a:bodyPr>
          <a:lstStyle/>
          <a:p>
            <a:r>
              <a:rPr lang="en-US" sz="2800" dirty="0">
                <a:ea typeface="+mn-lt"/>
                <a:cs typeface="+mn-lt"/>
              </a:rPr>
              <a:t>Helpful tips for CDI</a:t>
            </a:r>
            <a:r>
              <a:rPr lang="en-US" sz="2800" dirty="0" smtClean="0">
                <a:ea typeface="+mn-lt"/>
                <a:cs typeface="+mn-lt"/>
              </a:rPr>
              <a:t>?</a:t>
            </a:r>
          </a:p>
          <a:p>
            <a:r>
              <a:rPr lang="en-US" dirty="0">
                <a:solidFill>
                  <a:schemeClr val="bg1"/>
                </a:solidFill>
              </a:rPr>
              <a:t>PSI 06 Iatrogenic pneumothorax</a:t>
            </a:r>
          </a:p>
          <a:p>
            <a:endParaRPr lang="en-US" dirty="0"/>
          </a:p>
        </p:txBody>
      </p:sp>
    </p:spTree>
    <p:extLst>
      <p:ext uri="{BB962C8B-B14F-4D97-AF65-F5344CB8AC3E}">
        <p14:creationId xmlns:p14="http://schemas.microsoft.com/office/powerpoint/2010/main" val="22568138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463560"/>
            <a:ext cx="6248400" cy="1524000"/>
          </a:xfrm>
        </p:spPr>
        <p:txBody>
          <a:bodyPr>
            <a:normAutofit/>
          </a:bodyPr>
          <a:lstStyle/>
          <a:p>
            <a:r>
              <a:rPr lang="en-US" sz="2800" b="1" dirty="0"/>
              <a:t>In hospital fall with hip fracture </a:t>
            </a:r>
            <a:r>
              <a:rPr lang="en-US" sz="2800" b="1" dirty="0" smtClean="0"/>
              <a:t>as a (secondary </a:t>
            </a:r>
            <a:r>
              <a:rPr lang="en-US" sz="2800" b="1" dirty="0"/>
              <a:t>diagnosis</a:t>
            </a:r>
            <a:r>
              <a:rPr lang="en-US" sz="2800" b="1" dirty="0" smtClean="0"/>
              <a:t>)</a:t>
            </a:r>
            <a:endParaRPr lang="en-US" sz="2800" b="1" dirty="0"/>
          </a:p>
        </p:txBody>
      </p:sp>
      <p:sp>
        <p:nvSpPr>
          <p:cNvPr id="3" name="Text Placeholder 2"/>
          <p:cNvSpPr>
            <a:spLocks noGrp="1"/>
          </p:cNvSpPr>
          <p:nvPr>
            <p:ph type="body" idx="1"/>
          </p:nvPr>
        </p:nvSpPr>
        <p:spPr>
          <a:xfrm>
            <a:off x="609600" y="609600"/>
            <a:ext cx="7924800" cy="939801"/>
          </a:xfrm>
        </p:spPr>
        <p:txBody>
          <a:bodyPr>
            <a:normAutofit/>
          </a:bodyPr>
          <a:lstStyle/>
          <a:p>
            <a:r>
              <a:rPr lang="en-US" sz="2800" b="1" dirty="0" smtClean="0"/>
              <a:t>PSI  </a:t>
            </a:r>
            <a:r>
              <a:rPr lang="en-US" sz="2800" b="1" dirty="0"/>
              <a:t>08 In-Hospital Fall with Hip Fracture Rate </a:t>
            </a:r>
          </a:p>
          <a:p>
            <a:endParaRPr lang="en-US" dirty="0"/>
          </a:p>
        </p:txBody>
      </p:sp>
    </p:spTree>
    <p:extLst>
      <p:ext uri="{BB962C8B-B14F-4D97-AF65-F5344CB8AC3E}">
        <p14:creationId xmlns:p14="http://schemas.microsoft.com/office/powerpoint/2010/main" val="16730023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524000"/>
            <a:ext cx="7772400" cy="4572000"/>
          </a:xfrm>
          <a:solidFill>
            <a:schemeClr val="bg2"/>
          </a:solidFill>
        </p:spPr>
        <p:txBody>
          <a:bodyPr>
            <a:noAutofit/>
          </a:bodyPr>
          <a:lstStyle/>
          <a:p>
            <a:pPr algn="l"/>
            <a:r>
              <a:rPr lang="en-US" sz="2000" b="1" i="1" dirty="0">
                <a:solidFill>
                  <a:schemeClr val="tx1"/>
                </a:solidFill>
              </a:rPr>
              <a:t>Must be </a:t>
            </a:r>
            <a:r>
              <a:rPr lang="en-US" sz="2000" b="1" i="1" dirty="0" smtClean="0">
                <a:solidFill>
                  <a:schemeClr val="tx1"/>
                </a:solidFill>
              </a:rPr>
              <a:t>the </a:t>
            </a:r>
            <a:r>
              <a:rPr lang="en-US" sz="2000" b="1" i="1" u="sng" dirty="0" smtClean="0">
                <a:solidFill>
                  <a:schemeClr val="tx1"/>
                </a:solidFill>
              </a:rPr>
              <a:t>Principle Diagnosis </a:t>
            </a:r>
            <a:r>
              <a:rPr lang="en-US" sz="2000" b="1" i="1" dirty="0">
                <a:solidFill>
                  <a:schemeClr val="tx1"/>
                </a:solidFill>
              </a:rPr>
              <a:t>to Exclude</a:t>
            </a:r>
            <a:r>
              <a:rPr lang="en-US" sz="2000" b="1" i="1" dirty="0" smtClean="0">
                <a:solidFill>
                  <a:schemeClr val="tx1"/>
                </a:solidFill>
              </a:rPr>
              <a:t>: </a:t>
            </a:r>
            <a:br>
              <a:rPr lang="en-US" sz="2000" b="1" i="1" dirty="0" smtClean="0">
                <a:solidFill>
                  <a:schemeClr val="tx1"/>
                </a:solidFill>
              </a:rPr>
            </a:br>
            <a:r>
              <a:rPr lang="en-US" sz="1600" b="1" i="1" dirty="0" smtClean="0">
                <a:solidFill>
                  <a:schemeClr val="tx1"/>
                </a:solidFill>
              </a:rPr>
              <a:t/>
            </a:r>
            <a:br>
              <a:rPr lang="en-US" sz="1600" b="1" i="1" dirty="0" smtClean="0">
                <a:solidFill>
                  <a:schemeClr val="tx1"/>
                </a:solidFill>
              </a:rPr>
            </a:br>
            <a:r>
              <a:rPr lang="en-US" sz="1800" b="1" dirty="0">
                <a:solidFill>
                  <a:schemeClr val="tx1"/>
                </a:solidFill>
              </a:rPr>
              <a:t>Coma in DM and Hepatic disease </a:t>
            </a:r>
            <a:br>
              <a:rPr lang="en-US" sz="1800" b="1" dirty="0">
                <a:solidFill>
                  <a:schemeClr val="tx1"/>
                </a:solidFill>
              </a:rPr>
            </a:br>
            <a:r>
              <a:rPr lang="en-US" sz="1800" b="1" dirty="0">
                <a:solidFill>
                  <a:schemeClr val="tx1"/>
                </a:solidFill>
              </a:rPr>
              <a:t>Seizure </a:t>
            </a:r>
            <a:br>
              <a:rPr lang="en-US" sz="1800" b="1" dirty="0">
                <a:solidFill>
                  <a:schemeClr val="tx1"/>
                </a:solidFill>
              </a:rPr>
            </a:br>
            <a:r>
              <a:rPr lang="en-US" sz="1800" b="1" dirty="0">
                <a:solidFill>
                  <a:schemeClr val="tx1"/>
                </a:solidFill>
              </a:rPr>
              <a:t>Syncope </a:t>
            </a:r>
            <a:br>
              <a:rPr lang="en-US" sz="1800" b="1" dirty="0">
                <a:solidFill>
                  <a:schemeClr val="tx1"/>
                </a:solidFill>
              </a:rPr>
            </a:br>
            <a:r>
              <a:rPr lang="en-US" sz="1800" b="1" dirty="0">
                <a:solidFill>
                  <a:schemeClr val="tx1"/>
                </a:solidFill>
              </a:rPr>
              <a:t>Stroke </a:t>
            </a:r>
            <a:br>
              <a:rPr lang="en-US" sz="1800" b="1" dirty="0">
                <a:solidFill>
                  <a:schemeClr val="tx1"/>
                </a:solidFill>
              </a:rPr>
            </a:br>
            <a:r>
              <a:rPr lang="en-US" sz="1800" b="1" dirty="0" smtClean="0">
                <a:solidFill>
                  <a:schemeClr val="tx1"/>
                </a:solidFill>
              </a:rPr>
              <a:t>Poisoning </a:t>
            </a:r>
            <a:r>
              <a:rPr lang="en-US" sz="1800" b="1" dirty="0">
                <a:solidFill>
                  <a:schemeClr val="tx1"/>
                </a:solidFill>
              </a:rPr>
              <a:t/>
            </a:r>
            <a:br>
              <a:rPr lang="en-US" sz="1800" b="1" dirty="0">
                <a:solidFill>
                  <a:schemeClr val="tx1"/>
                </a:solidFill>
              </a:rPr>
            </a:br>
            <a:r>
              <a:rPr lang="en-US" sz="1800" b="1" dirty="0">
                <a:solidFill>
                  <a:schemeClr val="tx1"/>
                </a:solidFill>
              </a:rPr>
              <a:t>Cardiac arrest </a:t>
            </a:r>
            <a:br>
              <a:rPr lang="en-US" sz="1800" b="1" dirty="0">
                <a:solidFill>
                  <a:schemeClr val="tx1"/>
                </a:solidFill>
              </a:rPr>
            </a:br>
            <a:r>
              <a:rPr lang="en-US" sz="1800" b="1" dirty="0" smtClean="0">
                <a:solidFill>
                  <a:schemeClr val="tx1"/>
                </a:solidFill>
              </a:rPr>
              <a:t>Delirium and other psychoses (includes dementia)</a:t>
            </a:r>
            <a:r>
              <a:rPr lang="en-US" sz="1800" b="1" dirty="0">
                <a:solidFill>
                  <a:schemeClr val="tx1"/>
                </a:solidFill>
              </a:rPr>
              <a:t/>
            </a:r>
            <a:br>
              <a:rPr lang="en-US" sz="1800" b="1" dirty="0">
                <a:solidFill>
                  <a:schemeClr val="tx1"/>
                </a:solidFill>
              </a:rPr>
            </a:br>
            <a:r>
              <a:rPr lang="en-US" sz="1800" b="1" dirty="0" smtClean="0">
                <a:solidFill>
                  <a:schemeClr val="tx1"/>
                </a:solidFill>
              </a:rPr>
              <a:t>Metastatic cancer</a:t>
            </a:r>
            <a:r>
              <a:rPr lang="en-US" sz="1800" b="1" dirty="0">
                <a:solidFill>
                  <a:schemeClr val="tx1"/>
                </a:solidFill>
              </a:rPr>
              <a:t/>
            </a:r>
            <a:br>
              <a:rPr lang="en-US" sz="1800" b="1" dirty="0">
                <a:solidFill>
                  <a:schemeClr val="tx1"/>
                </a:solidFill>
              </a:rPr>
            </a:br>
            <a:r>
              <a:rPr lang="en-US" sz="1800" b="1" dirty="0" smtClean="0">
                <a:solidFill>
                  <a:schemeClr val="tx1"/>
                </a:solidFill>
              </a:rPr>
              <a:t>Bone or lymphoid malignancy</a:t>
            </a:r>
            <a:r>
              <a:rPr lang="en-US" sz="1800" b="1" dirty="0">
                <a:solidFill>
                  <a:schemeClr val="tx1"/>
                </a:solidFill>
              </a:rPr>
              <a:t>  </a:t>
            </a:r>
            <a:br>
              <a:rPr lang="en-US" sz="1800" b="1" dirty="0">
                <a:solidFill>
                  <a:schemeClr val="tx1"/>
                </a:solidFill>
              </a:rPr>
            </a:br>
            <a:r>
              <a:rPr lang="en-US" sz="1800" b="1" dirty="0">
                <a:solidFill>
                  <a:schemeClr val="tx1"/>
                </a:solidFill>
              </a:rPr>
              <a:t/>
            </a:r>
            <a:br>
              <a:rPr lang="en-US" sz="1800" b="1" dirty="0">
                <a:solidFill>
                  <a:schemeClr val="tx1"/>
                </a:solidFill>
              </a:rPr>
            </a:br>
            <a:r>
              <a:rPr lang="en-US" sz="1800" b="1" dirty="0">
                <a:solidFill>
                  <a:schemeClr val="tx1"/>
                </a:solidFill>
              </a:rPr>
              <a:t/>
            </a:r>
            <a:br>
              <a:rPr lang="en-US" sz="1800" b="1" dirty="0">
                <a:solidFill>
                  <a:schemeClr val="tx1"/>
                </a:solidFill>
              </a:rPr>
            </a:br>
            <a:endParaRPr lang="en-US" sz="1800" b="1" dirty="0">
              <a:solidFill>
                <a:schemeClr val="tx1"/>
              </a:solidFill>
            </a:endParaRPr>
          </a:p>
        </p:txBody>
      </p:sp>
      <p:sp>
        <p:nvSpPr>
          <p:cNvPr id="3" name="Text Placeholder 2"/>
          <p:cNvSpPr>
            <a:spLocks noGrp="1"/>
          </p:cNvSpPr>
          <p:nvPr>
            <p:ph type="body" idx="1"/>
          </p:nvPr>
        </p:nvSpPr>
        <p:spPr>
          <a:xfrm>
            <a:off x="838200" y="381000"/>
            <a:ext cx="7315200" cy="838199"/>
          </a:xfrm>
        </p:spPr>
        <p:txBody>
          <a:bodyPr>
            <a:normAutofit fontScale="25000" lnSpcReduction="20000"/>
          </a:bodyPr>
          <a:lstStyle/>
          <a:p>
            <a:endParaRPr lang="en-US" sz="2800" b="1" dirty="0" smtClean="0">
              <a:solidFill>
                <a:schemeClr val="bg1"/>
              </a:solidFill>
            </a:endParaRPr>
          </a:p>
          <a:p>
            <a:r>
              <a:rPr lang="en-US" sz="9600" b="1" dirty="0" smtClean="0">
                <a:solidFill>
                  <a:schemeClr val="bg1"/>
                </a:solidFill>
              </a:rPr>
              <a:t>Exclusions for </a:t>
            </a:r>
            <a:r>
              <a:rPr lang="en-US" sz="9600" b="1" dirty="0" smtClean="0"/>
              <a:t>PSI 08 </a:t>
            </a:r>
            <a:r>
              <a:rPr lang="en-US" sz="9600" b="1" dirty="0"/>
              <a:t>In-Hospital Fall </a:t>
            </a:r>
            <a:endParaRPr lang="en-US" sz="9600" b="1" dirty="0" smtClean="0"/>
          </a:p>
          <a:p>
            <a:r>
              <a:rPr lang="en-US" sz="9600" b="1" dirty="0" smtClean="0"/>
              <a:t>with </a:t>
            </a:r>
            <a:r>
              <a:rPr lang="en-US" sz="9600" b="1" dirty="0"/>
              <a:t>Hip Fracture Rate </a:t>
            </a:r>
          </a:p>
          <a:p>
            <a:endParaRPr lang="en-US" dirty="0"/>
          </a:p>
        </p:txBody>
      </p:sp>
    </p:spTree>
    <p:extLst>
      <p:ext uri="{BB962C8B-B14F-4D97-AF65-F5344CB8AC3E}">
        <p14:creationId xmlns:p14="http://schemas.microsoft.com/office/powerpoint/2010/main" val="26698401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600200"/>
            <a:ext cx="7772400" cy="4495800"/>
          </a:xfrm>
        </p:spPr>
        <p:txBody>
          <a:bodyPr>
            <a:normAutofit fontScale="90000"/>
          </a:bodyPr>
          <a:lstStyle/>
          <a:p>
            <a:pPr algn="l"/>
            <a:r>
              <a:rPr lang="en-US" sz="2400" b="1" dirty="0" smtClean="0"/>
              <a:t/>
            </a:r>
            <a:br>
              <a:rPr lang="en-US" sz="2400" b="1" dirty="0" smtClean="0"/>
            </a:br>
            <a:r>
              <a:rPr lang="en-US" sz="2400" b="1" dirty="0" smtClean="0"/>
              <a:t>If </a:t>
            </a:r>
            <a:r>
              <a:rPr lang="en-US" sz="2400" b="1" dirty="0"/>
              <a:t>clinically appropriate, clarify for "</a:t>
            </a:r>
            <a:r>
              <a:rPr lang="en-US" sz="2400" b="1" dirty="0" smtClean="0"/>
              <a:t>Excluded" </a:t>
            </a:r>
            <a:r>
              <a:rPr lang="en-US" sz="2400" b="1" dirty="0"/>
              <a:t>diagnoses </a:t>
            </a:r>
            <a:r>
              <a:rPr lang="en-US" sz="2400" b="1" dirty="0" smtClean="0"/>
              <a:t>listed and any of these secondary diagnosis:</a:t>
            </a:r>
            <a:br>
              <a:rPr lang="en-US" sz="2400" b="1" dirty="0" smtClean="0"/>
            </a:br>
            <a:r>
              <a:rPr lang="en-US" sz="2400" dirty="0" smtClean="0"/>
              <a:t/>
            </a:r>
            <a:br>
              <a:rPr lang="en-US" sz="2400" dirty="0" smtClean="0"/>
            </a:br>
            <a:r>
              <a:rPr lang="en-US" sz="2400" b="1" dirty="0" smtClean="0"/>
              <a:t>Look for conditions that make them susceptible to falling and conditions associated with fragile bones.</a:t>
            </a:r>
            <a:br>
              <a:rPr lang="en-US" sz="2400" b="1" dirty="0" smtClean="0"/>
            </a:br>
            <a:r>
              <a:rPr lang="en-US" sz="2400" b="1" dirty="0" smtClean="0">
                <a:solidFill>
                  <a:schemeClr val="tx1"/>
                </a:solidFill>
              </a:rPr>
              <a:t>Most </a:t>
            </a:r>
            <a:r>
              <a:rPr lang="en-US" sz="2400" b="1" dirty="0" smtClean="0">
                <a:solidFill>
                  <a:schemeClr val="tx1"/>
                </a:solidFill>
              </a:rPr>
              <a:t>common Lymphoma</a:t>
            </a:r>
            <a:r>
              <a:rPr lang="en-US" sz="2400" b="1" dirty="0">
                <a:solidFill>
                  <a:schemeClr val="tx1"/>
                </a:solidFill>
              </a:rPr>
              <a:t>, Leukemia, and Multiple Myeloma, </a:t>
            </a:r>
            <a:r>
              <a:rPr lang="en-US" sz="2400" b="1" u="sng" dirty="0">
                <a:solidFill>
                  <a:schemeClr val="tx1"/>
                </a:solidFill>
              </a:rPr>
              <a:t>including</a:t>
            </a:r>
            <a:r>
              <a:rPr lang="en-US" sz="2400" b="1" dirty="0">
                <a:solidFill>
                  <a:schemeClr val="tx1"/>
                </a:solidFill>
              </a:rPr>
              <a:t> cases in remission </a:t>
            </a:r>
            <a:br>
              <a:rPr lang="en-US" sz="2400" b="1" dirty="0">
                <a:solidFill>
                  <a:schemeClr val="tx1"/>
                </a:solidFill>
              </a:rPr>
            </a:br>
            <a:r>
              <a:rPr lang="en-US" sz="2400" b="1" dirty="0">
                <a:solidFill>
                  <a:schemeClr val="tx1"/>
                </a:solidFill>
              </a:rPr>
              <a:t>Bone malignancy </a:t>
            </a:r>
            <a:br>
              <a:rPr lang="en-US" sz="2400" b="1" dirty="0">
                <a:solidFill>
                  <a:schemeClr val="tx1"/>
                </a:solidFill>
              </a:rPr>
            </a:br>
            <a:r>
              <a:rPr lang="en-US" sz="2400" b="1" dirty="0">
                <a:solidFill>
                  <a:schemeClr val="tx1"/>
                </a:solidFill>
              </a:rPr>
              <a:t>Metastatic malignancy </a:t>
            </a:r>
            <a:r>
              <a:rPr lang="en-US" sz="2400" b="1" dirty="0" smtClean="0"/>
              <a:t/>
            </a:r>
            <a:br>
              <a:rPr lang="en-US" sz="2400" b="1" dirty="0" smtClean="0"/>
            </a:br>
            <a:r>
              <a:rPr lang="en-US" sz="2800" b="1" dirty="0" smtClean="0"/>
              <a:t/>
            </a:r>
            <a:br>
              <a:rPr lang="en-US" sz="2800" b="1" dirty="0" smtClean="0"/>
            </a:br>
            <a:r>
              <a:rPr lang="en-US" sz="2000" b="1" dirty="0">
                <a:solidFill>
                  <a:srgbClr val="FF0000"/>
                </a:solidFill>
              </a:rPr>
              <a:t>N</a:t>
            </a:r>
            <a:r>
              <a:rPr lang="en-US" sz="2000" b="1" dirty="0" smtClean="0">
                <a:solidFill>
                  <a:srgbClr val="FF0000"/>
                </a:solidFill>
              </a:rPr>
              <a:t>ote: </a:t>
            </a:r>
            <a:r>
              <a:rPr lang="en-US" sz="2000" b="1" u="sng" dirty="0">
                <a:solidFill>
                  <a:srgbClr val="FF0000"/>
                </a:solidFill>
              </a:rPr>
              <a:t>Encephalopathy is not excluded.</a:t>
            </a:r>
            <a:r>
              <a:rPr lang="en-US" sz="2800" b="1" dirty="0"/>
              <a:t/>
            </a:r>
            <a:br>
              <a:rPr lang="en-US" sz="2800" b="1" dirty="0"/>
            </a:br>
            <a:endParaRPr lang="en-US" sz="2800" b="1" dirty="0"/>
          </a:p>
        </p:txBody>
      </p:sp>
      <p:sp>
        <p:nvSpPr>
          <p:cNvPr id="3" name="Text Placeholder 2"/>
          <p:cNvSpPr>
            <a:spLocks noGrp="1"/>
          </p:cNvSpPr>
          <p:nvPr>
            <p:ph type="body" idx="1"/>
          </p:nvPr>
        </p:nvSpPr>
        <p:spPr>
          <a:xfrm>
            <a:off x="1371600" y="457200"/>
            <a:ext cx="6417734" cy="1066800"/>
          </a:xfrm>
        </p:spPr>
        <p:txBody>
          <a:bodyPr>
            <a:normAutofit fontScale="25000" lnSpcReduction="20000"/>
          </a:bodyPr>
          <a:lstStyle/>
          <a:p>
            <a:endParaRPr lang="en-US" sz="2800" dirty="0" smtClean="0">
              <a:ea typeface="+mn-lt"/>
              <a:cs typeface="+mn-lt"/>
            </a:endParaRPr>
          </a:p>
          <a:p>
            <a:endParaRPr lang="en-US" sz="3300" dirty="0" smtClean="0">
              <a:ea typeface="+mn-lt"/>
              <a:cs typeface="+mn-lt"/>
            </a:endParaRPr>
          </a:p>
          <a:p>
            <a:r>
              <a:rPr lang="en-US" sz="14400" dirty="0" smtClean="0">
                <a:ea typeface="+mn-lt"/>
                <a:cs typeface="+mn-lt"/>
              </a:rPr>
              <a:t>Helpful </a:t>
            </a:r>
            <a:r>
              <a:rPr lang="en-US" sz="14400" dirty="0">
                <a:ea typeface="+mn-lt"/>
                <a:cs typeface="+mn-lt"/>
              </a:rPr>
              <a:t>tips for CDI?</a:t>
            </a:r>
          </a:p>
          <a:p>
            <a:r>
              <a:rPr lang="en-US" sz="9600" b="1" dirty="0"/>
              <a:t>PSI  08 In-Hospital Fall with Hip Fracture Rate </a:t>
            </a:r>
          </a:p>
          <a:p>
            <a:endParaRPr lang="en-US" dirty="0" smtClean="0"/>
          </a:p>
          <a:p>
            <a:endParaRPr lang="en-US" dirty="0"/>
          </a:p>
        </p:txBody>
      </p:sp>
    </p:spTree>
    <p:extLst>
      <p:ext uri="{BB962C8B-B14F-4D97-AF65-F5344CB8AC3E}">
        <p14:creationId xmlns:p14="http://schemas.microsoft.com/office/powerpoint/2010/main" val="31039585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DD834532-B219-485D-92CC-BADD64CC106E}"/>
              </a:ext>
            </a:extLst>
          </p:cNvPr>
          <p:cNvSpPr>
            <a:spLocks noGrp="1"/>
          </p:cNvSpPr>
          <p:nvPr>
            <p:ph idx="1"/>
          </p:nvPr>
        </p:nvSpPr>
        <p:spPr>
          <a:xfrm>
            <a:off x="789440" y="1600200"/>
            <a:ext cx="7408333" cy="4495800"/>
          </a:xfrm>
        </p:spPr>
        <p:txBody>
          <a:bodyPr vert="horz" lIns="91440" tIns="45720" rIns="91440" bIns="45720" rtlCol="0" anchor="t">
            <a:noAutofit/>
          </a:bodyPr>
          <a:lstStyle/>
          <a:p>
            <a:pPr marL="0" indent="0" algn="ctr">
              <a:buNone/>
            </a:pPr>
            <a:endParaRPr lang="en-US" sz="2800" dirty="0" smtClean="0">
              <a:solidFill>
                <a:schemeClr val="tx1"/>
              </a:solidFill>
              <a:ea typeface="+mn-lt"/>
              <a:cs typeface="+mn-lt"/>
            </a:endParaRPr>
          </a:p>
          <a:p>
            <a:pPr marL="0" indent="0">
              <a:buNone/>
            </a:pPr>
            <a:r>
              <a:rPr lang="en-US" sz="2800" dirty="0"/>
              <a:t>Perioperative hemorrhage or hematoma cases involving a </a:t>
            </a:r>
            <a:r>
              <a:rPr lang="en-US" sz="2800" dirty="0" smtClean="0"/>
              <a:t>procedure </a:t>
            </a:r>
            <a:r>
              <a:rPr lang="en-US" sz="2800" dirty="0"/>
              <a:t>to treat the hemorrhage or hematoma, following </a:t>
            </a:r>
            <a:r>
              <a:rPr lang="en-US" sz="2800" dirty="0" smtClean="0"/>
              <a:t>surgery </a:t>
            </a:r>
            <a:endParaRPr lang="en-US" sz="2800" dirty="0"/>
          </a:p>
          <a:p>
            <a:pPr marL="0" indent="0" algn="ctr">
              <a:buNone/>
            </a:pPr>
            <a:endParaRPr lang="en-US" sz="800" dirty="0" smtClean="0">
              <a:solidFill>
                <a:schemeClr val="tx1"/>
              </a:solidFill>
              <a:ea typeface="+mn-lt"/>
              <a:cs typeface="+mn-lt"/>
            </a:endParaRPr>
          </a:p>
          <a:p>
            <a:pPr marL="0" indent="0">
              <a:buNone/>
            </a:pPr>
            <a:r>
              <a:rPr lang="en-US" sz="900" dirty="0" smtClean="0"/>
              <a:t>  </a:t>
            </a:r>
            <a:endParaRPr lang="en-US" sz="900" dirty="0"/>
          </a:p>
          <a:p>
            <a:pPr marL="0" indent="0" algn="ctr">
              <a:buNone/>
            </a:pPr>
            <a:endParaRPr lang="en-US" sz="900" i="1" dirty="0">
              <a:solidFill>
                <a:schemeClr val="tx1"/>
              </a:solidFill>
            </a:endParaRPr>
          </a:p>
          <a:p>
            <a:pPr marL="0" indent="0">
              <a:buNone/>
            </a:pPr>
            <a:r>
              <a:rPr lang="en-US" sz="2000" b="1" dirty="0" smtClean="0"/>
              <a:t>PSI </a:t>
            </a:r>
            <a:r>
              <a:rPr lang="en-US" sz="2000" b="1" dirty="0"/>
              <a:t>09 Requires 2 Codes:  a Diagnosis Code,  and Procedure Code   </a:t>
            </a:r>
            <a:endParaRPr lang="en-US" sz="2000" dirty="0"/>
          </a:p>
          <a:p>
            <a:pPr marL="0" indent="0">
              <a:buNone/>
            </a:pPr>
            <a:r>
              <a:rPr lang="en-US" sz="2000" dirty="0"/>
              <a:t> </a:t>
            </a:r>
          </a:p>
          <a:p>
            <a:pPr marL="0" indent="0">
              <a:buNone/>
            </a:pPr>
            <a:r>
              <a:rPr lang="en-US" sz="2000" b="1" dirty="0"/>
              <a:t>It becomes a PSI is when the </a:t>
            </a:r>
            <a:r>
              <a:rPr lang="en-US" sz="2000" b="1" u="sng" dirty="0"/>
              <a:t>Procedure</a:t>
            </a:r>
            <a:r>
              <a:rPr lang="en-US" sz="2000" b="1" dirty="0"/>
              <a:t> is performed</a:t>
            </a:r>
            <a:endParaRPr lang="en-US" sz="2000" dirty="0"/>
          </a:p>
          <a:p>
            <a:pPr marL="0" indent="0" algn="ctr">
              <a:buNone/>
            </a:pPr>
            <a:endParaRPr lang="en-US" sz="2000" i="1" dirty="0"/>
          </a:p>
          <a:p>
            <a:endParaRPr lang="en-US" sz="3200" dirty="0"/>
          </a:p>
        </p:txBody>
      </p:sp>
      <p:sp>
        <p:nvSpPr>
          <p:cNvPr id="3" name="Title 2">
            <a:extLst>
              <a:ext uri="{FF2B5EF4-FFF2-40B4-BE49-F238E27FC236}">
                <a16:creationId xmlns="" xmlns:a16="http://schemas.microsoft.com/office/drawing/2014/main" id="{927ABF40-C9BA-4439-95DE-83C948286E92}"/>
              </a:ext>
            </a:extLst>
          </p:cNvPr>
          <p:cNvSpPr>
            <a:spLocks noGrp="1"/>
          </p:cNvSpPr>
          <p:nvPr>
            <p:ph type="title"/>
          </p:nvPr>
        </p:nvSpPr>
        <p:spPr/>
        <p:txBody>
          <a:bodyPr>
            <a:normAutofit fontScale="90000"/>
          </a:bodyPr>
          <a:lstStyle/>
          <a:p>
            <a:r>
              <a:rPr lang="en-US" sz="2800" b="1" dirty="0">
                <a:ea typeface="+mj-lt"/>
                <a:cs typeface="+mj-lt"/>
              </a:rPr>
              <a:t/>
            </a:r>
            <a:br>
              <a:rPr lang="en-US" sz="2800" b="1" dirty="0">
                <a:ea typeface="+mj-lt"/>
                <a:cs typeface="+mj-lt"/>
              </a:rPr>
            </a:br>
            <a:r>
              <a:rPr lang="en-US" sz="3600" b="1" dirty="0">
                <a:ea typeface="+mj-lt"/>
                <a:cs typeface="+mj-lt"/>
              </a:rPr>
              <a:t>PSI 09 - Perioperative Hemorrhage or Hematoma Rate</a:t>
            </a:r>
            <a:endParaRPr lang="en-US" sz="3600" dirty="0"/>
          </a:p>
          <a:p>
            <a:endParaRPr lang="en-US" dirty="0"/>
          </a:p>
        </p:txBody>
      </p:sp>
    </p:spTree>
    <p:extLst>
      <p:ext uri="{BB962C8B-B14F-4D97-AF65-F5344CB8AC3E}">
        <p14:creationId xmlns:p14="http://schemas.microsoft.com/office/powerpoint/2010/main" val="27337298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AEAD9E4-6034-4100-AC93-0F33AFCD6518}"/>
              </a:ext>
            </a:extLst>
          </p:cNvPr>
          <p:cNvSpPr>
            <a:spLocks noGrp="1"/>
          </p:cNvSpPr>
          <p:nvPr>
            <p:ph type="title"/>
          </p:nvPr>
        </p:nvSpPr>
        <p:spPr>
          <a:xfrm>
            <a:off x="457200" y="338328"/>
            <a:ext cx="8229600" cy="1871472"/>
          </a:xfrm>
        </p:spPr>
        <p:txBody>
          <a:bodyPr>
            <a:normAutofit/>
          </a:bodyPr>
          <a:lstStyle/>
          <a:p>
            <a:r>
              <a:rPr lang="en-US" sz="3200" b="1" dirty="0" smtClean="0"/>
              <a:t>Exclusions </a:t>
            </a:r>
            <a:r>
              <a:rPr lang="en-US" sz="3200" b="1" dirty="0"/>
              <a:t>for PSI </a:t>
            </a:r>
            <a:r>
              <a:rPr lang="en-US" sz="3200" b="1" dirty="0" smtClean="0"/>
              <a:t>09</a:t>
            </a:r>
            <a:br>
              <a:rPr lang="en-US" sz="3200" b="1" dirty="0" smtClean="0"/>
            </a:br>
            <a:r>
              <a:rPr lang="en-US" sz="3200" b="1" dirty="0" smtClean="0"/>
              <a:t>Perioperative </a:t>
            </a:r>
            <a:r>
              <a:rPr lang="en-US" sz="3200" b="1" dirty="0"/>
              <a:t>Hemorrhage or Hematoma Rate</a:t>
            </a:r>
            <a:endParaRPr lang="en-US" sz="3200" dirty="0"/>
          </a:p>
        </p:txBody>
      </p:sp>
      <p:sp>
        <p:nvSpPr>
          <p:cNvPr id="3" name="TextBox 2">
            <a:extLst>
              <a:ext uri="{FF2B5EF4-FFF2-40B4-BE49-F238E27FC236}">
                <a16:creationId xmlns="" xmlns:a16="http://schemas.microsoft.com/office/drawing/2014/main" id="{83EC9DB4-1A95-487D-AE35-98EAAC69A6F5}"/>
              </a:ext>
            </a:extLst>
          </p:cNvPr>
          <p:cNvSpPr txBox="1"/>
          <p:nvPr/>
        </p:nvSpPr>
        <p:spPr>
          <a:xfrm>
            <a:off x="446183" y="2305279"/>
            <a:ext cx="8237862" cy="23391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panose="020B0604020202020204" pitchFamily="34" charset="0"/>
              <a:buChar char="•"/>
            </a:pPr>
            <a:r>
              <a:rPr lang="en-US" sz="3200" dirty="0" smtClean="0"/>
              <a:t>Coagulation </a:t>
            </a:r>
            <a:r>
              <a:rPr lang="en-US" sz="3200" dirty="0"/>
              <a:t>disorders such as thrombocytopenia, DIC, Von </a:t>
            </a:r>
            <a:r>
              <a:rPr lang="en-US" sz="3200" dirty="0" err="1"/>
              <a:t>Willebrands</a:t>
            </a:r>
            <a:r>
              <a:rPr lang="en-US" sz="3200" dirty="0"/>
              <a:t> disease can </a:t>
            </a:r>
            <a:r>
              <a:rPr lang="en-US" sz="3200" dirty="0" smtClean="0"/>
              <a:t>exclude patient </a:t>
            </a:r>
            <a:r>
              <a:rPr lang="en-US" sz="3200" dirty="0"/>
              <a:t>from this </a:t>
            </a:r>
            <a:r>
              <a:rPr lang="en-US" sz="3200" dirty="0" smtClean="0"/>
              <a:t>PSI.</a:t>
            </a:r>
          </a:p>
          <a:p>
            <a:endParaRPr lang="en-US" sz="3200" dirty="0">
              <a:ea typeface="+mn-lt"/>
              <a:cs typeface="+mn-lt"/>
            </a:endParaRPr>
          </a:p>
          <a:p>
            <a:r>
              <a:rPr lang="en-US" dirty="0" smtClean="0">
                <a:ea typeface="+mn-lt"/>
                <a:cs typeface="+mn-lt"/>
              </a:rPr>
              <a:t>	</a:t>
            </a:r>
            <a:endParaRPr lang="en-US" dirty="0"/>
          </a:p>
        </p:txBody>
      </p:sp>
    </p:spTree>
    <p:extLst>
      <p:ext uri="{BB962C8B-B14F-4D97-AF65-F5344CB8AC3E}">
        <p14:creationId xmlns:p14="http://schemas.microsoft.com/office/powerpoint/2010/main" val="27196823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133600"/>
            <a:ext cx="7408333" cy="4267200"/>
          </a:xfrm>
        </p:spPr>
        <p:txBody>
          <a:bodyPr>
            <a:normAutofit/>
          </a:bodyPr>
          <a:lstStyle/>
          <a:p>
            <a:pPr>
              <a:buFont typeface="Wingdings" pitchFamily="2" charset="2"/>
              <a:buChar char="§"/>
            </a:pPr>
            <a:r>
              <a:rPr lang="en-US" sz="2000" b="1" i="1" dirty="0"/>
              <a:t>There must be a procedure to control the hemorrhage or remove the hematoma to qualify</a:t>
            </a:r>
            <a:r>
              <a:rPr lang="en-US" sz="2000" b="1" i="1" dirty="0" smtClean="0"/>
              <a:t>.</a:t>
            </a:r>
            <a:endParaRPr lang="en-US" sz="2000" b="1" dirty="0" smtClean="0"/>
          </a:p>
          <a:p>
            <a:pPr>
              <a:buFont typeface="Wingdings" pitchFamily="2" charset="2"/>
              <a:buChar char="§"/>
            </a:pPr>
            <a:r>
              <a:rPr lang="en-US" sz="2000" dirty="0" smtClean="0"/>
              <a:t>Sometimes </a:t>
            </a:r>
            <a:r>
              <a:rPr lang="en-US" sz="2000" dirty="0"/>
              <a:t>miscoded when a hemorrhage or hematoma occurs during the operation rather than after the operation. </a:t>
            </a:r>
            <a:endParaRPr lang="en-US" sz="2000" dirty="0" smtClean="0"/>
          </a:p>
          <a:p>
            <a:pPr lvl="0">
              <a:buFont typeface="Wingdings" pitchFamily="2" charset="2"/>
              <a:buChar char="§"/>
            </a:pPr>
            <a:r>
              <a:rPr lang="en-US" sz="2000" b="1" dirty="0"/>
              <a:t>Look carefully for an opportunity to link the bleeding to the </a:t>
            </a:r>
            <a:r>
              <a:rPr lang="en-US" sz="2000" b="1" dirty="0" smtClean="0"/>
              <a:t>therapeutic </a:t>
            </a:r>
            <a:r>
              <a:rPr lang="en-US" sz="2000" b="1" dirty="0"/>
              <a:t>use of anticoagulants (D68.32) for an </a:t>
            </a:r>
            <a:r>
              <a:rPr lang="en-US" sz="2000" b="1" dirty="0" smtClean="0"/>
              <a:t>exclusion</a:t>
            </a:r>
          </a:p>
          <a:p>
            <a:pPr>
              <a:buFont typeface="Wingdings" pitchFamily="2" charset="2"/>
              <a:buChar char="§"/>
            </a:pPr>
            <a:r>
              <a:rPr lang="en-US" sz="2000" dirty="0" smtClean="0"/>
              <a:t>Some </a:t>
            </a:r>
            <a:r>
              <a:rPr lang="en-US" sz="2000" dirty="0"/>
              <a:t>procedures inherently have large volumes of expected blood </a:t>
            </a:r>
            <a:r>
              <a:rPr lang="en-US" sz="2000" dirty="0" smtClean="0"/>
              <a:t>loss</a:t>
            </a:r>
          </a:p>
          <a:p>
            <a:pPr>
              <a:buFont typeface="Wingdings" pitchFamily="2" charset="2"/>
              <a:buChar char="§"/>
            </a:pPr>
            <a:r>
              <a:rPr lang="en-US" sz="2000" b="1" dirty="0" smtClean="0"/>
              <a:t>If</a:t>
            </a:r>
            <a:r>
              <a:rPr lang="en-US" sz="2000" b="1" dirty="0"/>
              <a:t> operative or postoperative procedure notes do not </a:t>
            </a:r>
            <a:r>
              <a:rPr lang="en-US" sz="2000" b="1" dirty="0" smtClean="0"/>
              <a:t>clearly </a:t>
            </a:r>
            <a:r>
              <a:rPr lang="en-US" sz="2000" b="1" dirty="0"/>
              <a:t>describe the circumstances of the hemorrhage or </a:t>
            </a:r>
            <a:r>
              <a:rPr lang="en-US" sz="2000" b="1" dirty="0" smtClean="0"/>
              <a:t>hematoma </a:t>
            </a:r>
            <a:r>
              <a:rPr lang="en-US" sz="2000" b="1" dirty="0" smtClean="0"/>
              <a:t>clarify with the physician if </a:t>
            </a:r>
            <a:r>
              <a:rPr lang="en-US" sz="2000" b="1" dirty="0"/>
              <a:t>it is </a:t>
            </a:r>
            <a:r>
              <a:rPr lang="en-US" sz="2000" b="1" u="sng" dirty="0"/>
              <a:t>routinely </a:t>
            </a:r>
            <a:r>
              <a:rPr lang="en-US" sz="2000" b="1" u="sng" dirty="0" smtClean="0"/>
              <a:t>expected </a:t>
            </a:r>
            <a:r>
              <a:rPr lang="en-US" sz="2000" b="1" dirty="0"/>
              <a:t>or </a:t>
            </a:r>
            <a:r>
              <a:rPr lang="en-US" sz="2000" b="1" u="sng" dirty="0"/>
              <a:t>inherent to the </a:t>
            </a:r>
            <a:r>
              <a:rPr lang="en-US" sz="2000" b="1" u="sng" dirty="0" smtClean="0"/>
              <a:t>procedure. </a:t>
            </a:r>
            <a:r>
              <a:rPr lang="en-US" sz="2000" b="1" u="sng" dirty="0"/>
              <a:t> </a:t>
            </a:r>
          </a:p>
        </p:txBody>
      </p:sp>
      <p:sp>
        <p:nvSpPr>
          <p:cNvPr id="3" name="Title 2"/>
          <p:cNvSpPr>
            <a:spLocks noGrp="1"/>
          </p:cNvSpPr>
          <p:nvPr>
            <p:ph type="title"/>
          </p:nvPr>
        </p:nvSpPr>
        <p:spPr/>
        <p:txBody>
          <a:bodyPr>
            <a:normAutofit/>
          </a:bodyPr>
          <a:lstStyle/>
          <a:p>
            <a:r>
              <a:rPr lang="en-US" sz="3600" dirty="0" smtClean="0">
                <a:ea typeface="+mn-lt"/>
                <a:cs typeface="+mn-lt"/>
              </a:rPr>
              <a:t>Helpful </a:t>
            </a:r>
            <a:r>
              <a:rPr lang="en-US" sz="3600" dirty="0">
                <a:ea typeface="+mn-lt"/>
                <a:cs typeface="+mn-lt"/>
              </a:rPr>
              <a:t>tips for </a:t>
            </a:r>
            <a:r>
              <a:rPr lang="en-US" sz="3600" dirty="0" smtClean="0">
                <a:ea typeface="+mn-lt"/>
                <a:cs typeface="+mn-lt"/>
              </a:rPr>
              <a:t>CDI?</a:t>
            </a:r>
            <a:br>
              <a:rPr lang="en-US" sz="3600" dirty="0" smtClean="0">
                <a:ea typeface="+mn-lt"/>
                <a:cs typeface="+mn-lt"/>
              </a:rPr>
            </a:br>
            <a:r>
              <a:rPr lang="en-US" sz="2200" b="1" dirty="0" smtClean="0"/>
              <a:t>PSI 09 Perioperative </a:t>
            </a:r>
            <a:r>
              <a:rPr lang="en-US" sz="2200" b="1" dirty="0"/>
              <a:t>Hemorrhage or Hematoma Rate</a:t>
            </a:r>
            <a:endParaRPr lang="en-US" sz="2200" dirty="0"/>
          </a:p>
        </p:txBody>
      </p:sp>
    </p:spTree>
    <p:extLst>
      <p:ext uri="{BB962C8B-B14F-4D97-AF65-F5344CB8AC3E}">
        <p14:creationId xmlns:p14="http://schemas.microsoft.com/office/powerpoint/2010/main" val="27720371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Overview of PSI 90</a:t>
            </a:r>
          </a:p>
          <a:p>
            <a:r>
              <a:rPr lang="en-US" dirty="0"/>
              <a:t>Identify PSI 90 composite</a:t>
            </a:r>
          </a:p>
          <a:p>
            <a:r>
              <a:rPr lang="en-US" dirty="0"/>
              <a:t>Identify common </a:t>
            </a:r>
            <a:r>
              <a:rPr lang="en-US" dirty="0" smtClean="0"/>
              <a:t>exclusion </a:t>
            </a:r>
            <a:r>
              <a:rPr lang="en-US" dirty="0"/>
              <a:t>criteria for each measure</a:t>
            </a:r>
          </a:p>
          <a:p>
            <a:r>
              <a:rPr lang="en-US" dirty="0"/>
              <a:t>Identify documentation opportunities to accurately reflect </a:t>
            </a:r>
            <a:r>
              <a:rPr lang="en-US" dirty="0" smtClean="0"/>
              <a:t>the correct </a:t>
            </a:r>
            <a:r>
              <a:rPr lang="en-US" dirty="0"/>
              <a:t>PSI’s assigned.</a:t>
            </a:r>
          </a:p>
        </p:txBody>
      </p:sp>
      <p:sp>
        <p:nvSpPr>
          <p:cNvPr id="3" name="Title 2"/>
          <p:cNvSpPr>
            <a:spLocks noGrp="1"/>
          </p:cNvSpPr>
          <p:nvPr>
            <p:ph type="title"/>
          </p:nvPr>
        </p:nvSpPr>
        <p:spPr/>
        <p:txBody>
          <a:bodyPr/>
          <a:lstStyle/>
          <a:p>
            <a:r>
              <a:rPr lang="en-US" b="1" dirty="0"/>
              <a:t>Agenda</a:t>
            </a:r>
          </a:p>
        </p:txBody>
      </p:sp>
    </p:spTree>
    <p:extLst>
      <p:ext uri="{BB962C8B-B14F-4D97-AF65-F5344CB8AC3E}">
        <p14:creationId xmlns:p14="http://schemas.microsoft.com/office/powerpoint/2010/main" val="863497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458200" cy="5715000"/>
          </a:xfrm>
        </p:spPr>
        <p:txBody>
          <a:bodyPr>
            <a:noAutofit/>
          </a:bodyPr>
          <a:lstStyle/>
          <a:p>
            <a:pPr lvl="0" algn="l"/>
            <a:r>
              <a:rPr lang="en-US" sz="2800" dirty="0" smtClean="0">
                <a:solidFill>
                  <a:schemeClr val="tx1"/>
                </a:solidFill>
              </a:rPr>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smtClean="0">
                <a:solidFill>
                  <a:schemeClr val="tx1"/>
                </a:solidFill>
              </a:rPr>
              <a:t>Query Example:</a:t>
            </a:r>
            <a:r>
              <a:rPr lang="en-US" sz="2800" dirty="0" smtClean="0"/>
              <a:t> </a:t>
            </a:r>
            <a:br>
              <a:rPr lang="en-US" sz="2800" dirty="0" smtClean="0"/>
            </a:br>
            <a:r>
              <a:rPr lang="en-US" sz="2400" dirty="0" smtClean="0">
                <a:solidFill>
                  <a:schemeClr val="tx1"/>
                </a:solidFill>
              </a:rPr>
              <a:t>PSI </a:t>
            </a:r>
            <a:r>
              <a:rPr lang="en-US" sz="2400" dirty="0">
                <a:solidFill>
                  <a:schemeClr val="tx1"/>
                </a:solidFill>
              </a:rPr>
              <a:t>9 (</a:t>
            </a:r>
            <a:r>
              <a:rPr lang="en-US" sz="2400" dirty="0" smtClean="0">
                <a:solidFill>
                  <a:schemeClr val="tx1"/>
                </a:solidFill>
              </a:rPr>
              <a:t>Postoperative </a:t>
            </a:r>
            <a:r>
              <a:rPr lang="en-US" sz="2400" dirty="0">
                <a:solidFill>
                  <a:schemeClr val="tx1"/>
                </a:solidFill>
              </a:rPr>
              <a:t>Hemorrhage or Hematoma) </a:t>
            </a:r>
            <a:r>
              <a:rPr lang="en-US" sz="1600" dirty="0" smtClean="0">
                <a:solidFill>
                  <a:schemeClr val="tx1"/>
                </a:solidFill>
              </a:rPr>
              <a:t/>
            </a:r>
            <a:br>
              <a:rPr lang="en-US" sz="1600" dirty="0" smtClean="0">
                <a:solidFill>
                  <a:schemeClr val="tx1"/>
                </a:solidFill>
              </a:rPr>
            </a:br>
            <a:r>
              <a:rPr lang="en-US" sz="1800" dirty="0">
                <a:solidFill>
                  <a:schemeClr val="tx1"/>
                </a:solidFill>
              </a:rPr>
              <a:t/>
            </a:r>
            <a:br>
              <a:rPr lang="en-US" sz="1800" dirty="0">
                <a:solidFill>
                  <a:schemeClr val="tx1"/>
                </a:solidFill>
              </a:rPr>
            </a:br>
            <a:r>
              <a:rPr lang="en-US" sz="1800" dirty="0" smtClean="0">
                <a:solidFill>
                  <a:schemeClr val="tx1"/>
                </a:solidFill>
              </a:rPr>
              <a:t/>
            </a:r>
            <a:br>
              <a:rPr lang="en-US" sz="1800" dirty="0" smtClean="0">
                <a:solidFill>
                  <a:schemeClr val="tx1"/>
                </a:solidFill>
              </a:rPr>
            </a:br>
            <a:r>
              <a:rPr lang="en-US" sz="1800" b="1" i="1" u="sng" dirty="0">
                <a:solidFill>
                  <a:schemeClr val="tx1"/>
                </a:solidFill>
              </a:rPr>
              <a:t>5/6  </a:t>
            </a:r>
            <a:r>
              <a:rPr lang="en-US" sz="1800" b="1" i="1" u="sng" dirty="0" smtClean="0">
                <a:solidFill>
                  <a:schemeClr val="tx1"/>
                </a:solidFill>
              </a:rPr>
              <a:t>-Hematoma </a:t>
            </a:r>
            <a:r>
              <a:rPr lang="en-US" sz="1800" b="1" i="1" u="sng" dirty="0">
                <a:solidFill>
                  <a:schemeClr val="tx1"/>
                </a:solidFill>
              </a:rPr>
              <a:t>was noted postoperatively and she required re-intubation and relief of hematoma. </a:t>
            </a:r>
            <a:r>
              <a:rPr lang="en-US" sz="1800" dirty="0" smtClean="0">
                <a:solidFill>
                  <a:schemeClr val="tx1"/>
                </a:solidFill>
              </a:rPr>
              <a:t/>
            </a:r>
            <a:br>
              <a:rPr lang="en-US" sz="1800" dirty="0" smtClean="0">
                <a:solidFill>
                  <a:schemeClr val="tx1"/>
                </a:solidFill>
              </a:rPr>
            </a:br>
            <a:r>
              <a:rPr lang="en-US" sz="1800" b="1" i="1" u="sng" dirty="0" smtClean="0">
                <a:solidFill>
                  <a:schemeClr val="tx1"/>
                </a:solidFill>
              </a:rPr>
              <a:t>5/6 </a:t>
            </a:r>
            <a:r>
              <a:rPr lang="en-US" sz="1800" b="1" i="1" u="sng" dirty="0">
                <a:solidFill>
                  <a:schemeClr val="tx1"/>
                </a:solidFill>
              </a:rPr>
              <a:t>at 1428 surgery note (post op dx s/p total thyroidectomy with post op bleed</a:t>
            </a:r>
            <a:r>
              <a:rPr lang="en-US" sz="1800" dirty="0">
                <a:solidFill>
                  <a:schemeClr val="tx1"/>
                </a:solidFill>
              </a:rPr>
              <a:t/>
            </a:r>
            <a:br>
              <a:rPr lang="en-US" sz="1800" dirty="0">
                <a:solidFill>
                  <a:schemeClr val="tx1"/>
                </a:solidFill>
              </a:rPr>
            </a:br>
            <a:r>
              <a:rPr lang="en-US" sz="1800" b="1" i="1" dirty="0">
                <a:solidFill>
                  <a:schemeClr val="tx1"/>
                </a:solidFill>
              </a:rPr>
              <a:t> </a:t>
            </a:r>
            <a:r>
              <a:rPr lang="en-US" sz="1800" b="1" i="1" dirty="0" smtClean="0">
                <a:solidFill>
                  <a:schemeClr val="tx1"/>
                </a:solidFill>
              </a:rPr>
              <a:t/>
            </a:r>
            <a:br>
              <a:rPr lang="en-US" sz="1800" b="1" i="1" dirty="0" smtClean="0">
                <a:solidFill>
                  <a:schemeClr val="tx1"/>
                </a:solidFill>
              </a:rPr>
            </a:br>
            <a:r>
              <a:rPr lang="en-US" sz="1600" b="1" i="1" dirty="0">
                <a:solidFill>
                  <a:schemeClr val="tx1"/>
                </a:solidFill>
              </a:rPr>
              <a:t/>
            </a:r>
            <a:br>
              <a:rPr lang="en-US" sz="1600" b="1" i="1" dirty="0">
                <a:solidFill>
                  <a:schemeClr val="tx1"/>
                </a:solidFill>
              </a:rPr>
            </a:br>
            <a:r>
              <a:rPr lang="en-US" sz="1600" dirty="0">
                <a:solidFill>
                  <a:schemeClr val="tx1"/>
                </a:solidFill>
              </a:rPr>
              <a:t/>
            </a:r>
            <a:br>
              <a:rPr lang="en-US" sz="1600" dirty="0">
                <a:solidFill>
                  <a:schemeClr val="tx1"/>
                </a:solidFill>
              </a:rPr>
            </a:br>
            <a:r>
              <a:rPr lang="en-US" sz="1600" i="1" dirty="0">
                <a:solidFill>
                  <a:schemeClr val="tx1"/>
                </a:solidFill>
              </a:rPr>
              <a:t>If possible would you please further clarify if the</a:t>
            </a:r>
            <a:r>
              <a:rPr lang="en-US" sz="1600" b="1" i="1" u="sng" dirty="0">
                <a:solidFill>
                  <a:schemeClr val="tx1"/>
                </a:solidFill>
              </a:rPr>
              <a:t> </a:t>
            </a:r>
            <a:r>
              <a:rPr lang="en-US" sz="1600" dirty="0">
                <a:solidFill>
                  <a:schemeClr val="tx1"/>
                </a:solidFill>
              </a:rPr>
              <a:t>post op bleed/hematoma</a:t>
            </a:r>
            <a:r>
              <a:rPr lang="en-US" sz="1600" i="1" dirty="0">
                <a:solidFill>
                  <a:schemeClr val="tx1"/>
                </a:solidFill>
              </a:rPr>
              <a:t> was: </a:t>
            </a:r>
            <a:r>
              <a:rPr lang="en-US" sz="1600" i="1" dirty="0" smtClean="0">
                <a:solidFill>
                  <a:schemeClr val="tx1"/>
                </a:solidFill>
              </a:rPr>
              <a:t/>
            </a:r>
            <a:br>
              <a:rPr lang="en-US" sz="1600" i="1" dirty="0" smtClean="0">
                <a:solidFill>
                  <a:schemeClr val="tx1"/>
                </a:solidFill>
              </a:rPr>
            </a:br>
            <a:r>
              <a:rPr lang="en-US" sz="1600" dirty="0">
                <a:solidFill>
                  <a:schemeClr val="tx1"/>
                </a:solidFill>
              </a:rPr>
              <a:t/>
            </a:r>
            <a:br>
              <a:rPr lang="en-US" sz="1600" dirty="0">
                <a:solidFill>
                  <a:schemeClr val="tx1"/>
                </a:solidFill>
              </a:rPr>
            </a:br>
            <a:r>
              <a:rPr lang="en-US" sz="1600" dirty="0">
                <a:solidFill>
                  <a:schemeClr val="tx1"/>
                </a:solidFill>
              </a:rPr>
              <a:t>[  ] An expected occurrence for the procedure performed ________________________________</a:t>
            </a:r>
            <a:br>
              <a:rPr lang="en-US" sz="1600" dirty="0">
                <a:solidFill>
                  <a:schemeClr val="tx1"/>
                </a:solidFill>
              </a:rPr>
            </a:br>
            <a:r>
              <a:rPr lang="en-US" sz="1600" dirty="0">
                <a:solidFill>
                  <a:schemeClr val="tx1"/>
                </a:solidFill>
              </a:rPr>
              <a:t>[  ] Inherent occurrence in the surgical procedure________________________________</a:t>
            </a:r>
            <a:br>
              <a:rPr lang="en-US" sz="1600" dirty="0">
                <a:solidFill>
                  <a:schemeClr val="tx1"/>
                </a:solidFill>
              </a:rPr>
            </a:br>
            <a:r>
              <a:rPr lang="en-US" sz="1600" dirty="0">
                <a:solidFill>
                  <a:schemeClr val="tx1"/>
                </a:solidFill>
              </a:rPr>
              <a:t>[  ] Complication of the procedure</a:t>
            </a:r>
            <a:br>
              <a:rPr lang="en-US" sz="1600" dirty="0">
                <a:solidFill>
                  <a:schemeClr val="tx1"/>
                </a:solidFill>
              </a:rPr>
            </a:br>
            <a:r>
              <a:rPr lang="en-US" sz="1600" dirty="0">
                <a:solidFill>
                  <a:schemeClr val="tx1"/>
                </a:solidFill>
              </a:rPr>
              <a:t>[  ] Other please specify</a:t>
            </a:r>
            <a:r>
              <a:rPr lang="en-US" sz="1600" dirty="0" smtClean="0">
                <a:solidFill>
                  <a:schemeClr val="tx1"/>
                </a:solidFill>
              </a:rPr>
              <a:t>:___________________________________________________________</a:t>
            </a:r>
            <a:r>
              <a:rPr lang="en-US" sz="1050" dirty="0">
                <a:solidFill>
                  <a:schemeClr val="tx1"/>
                </a:solidFill>
              </a:rPr>
              <a:t/>
            </a:r>
            <a:br>
              <a:rPr lang="en-US" sz="1050" dirty="0">
                <a:solidFill>
                  <a:schemeClr val="tx1"/>
                </a:solidFill>
              </a:rPr>
            </a:br>
            <a:r>
              <a:rPr lang="en-US" sz="1600" dirty="0">
                <a:solidFill>
                  <a:schemeClr val="tx1"/>
                </a:solidFill>
              </a:rPr>
              <a:t>[  ] Unable to determine</a:t>
            </a:r>
            <a:br>
              <a:rPr lang="en-US" sz="1600" dirty="0">
                <a:solidFill>
                  <a:schemeClr val="tx1"/>
                </a:solidFill>
              </a:rPr>
            </a:br>
            <a:r>
              <a:rPr lang="en-US" sz="1600" dirty="0" smtClean="0">
                <a:solidFill>
                  <a:schemeClr val="tx1"/>
                </a:solidFill>
              </a:rPr>
              <a:t/>
            </a:r>
            <a:br>
              <a:rPr lang="en-US" sz="1600" dirty="0" smtClean="0">
                <a:solidFill>
                  <a:schemeClr val="tx1"/>
                </a:solidFill>
              </a:rPr>
            </a:br>
            <a:r>
              <a:rPr lang="en-US" sz="1050" dirty="0">
                <a:solidFill>
                  <a:schemeClr val="tx1"/>
                </a:solidFill>
              </a:rPr>
              <a:t/>
            </a:r>
            <a:br>
              <a:rPr lang="en-US" sz="1050" dirty="0">
                <a:solidFill>
                  <a:schemeClr val="tx1"/>
                </a:solidFill>
              </a:rPr>
            </a:br>
            <a:r>
              <a:rPr lang="en-US" sz="1050" dirty="0" smtClean="0">
                <a:solidFill>
                  <a:schemeClr val="tx1"/>
                </a:solidFill>
              </a:rPr>
              <a:t/>
            </a:r>
            <a:br>
              <a:rPr lang="en-US" sz="1050" dirty="0" smtClean="0">
                <a:solidFill>
                  <a:schemeClr val="tx1"/>
                </a:solidFill>
              </a:rPr>
            </a:br>
            <a:r>
              <a:rPr lang="en-US" sz="1050" dirty="0" smtClean="0">
                <a:solidFill>
                  <a:schemeClr val="tx1"/>
                </a:solidFill>
              </a:rPr>
              <a:t/>
            </a:r>
            <a:br>
              <a:rPr lang="en-US" sz="1050" dirty="0" smtClean="0">
                <a:solidFill>
                  <a:schemeClr val="tx1"/>
                </a:solidFill>
              </a:rPr>
            </a:br>
            <a:r>
              <a:rPr lang="en-US" sz="1050" dirty="0" smtClean="0">
                <a:solidFill>
                  <a:schemeClr val="tx1"/>
                </a:solidFill>
              </a:rPr>
              <a:t/>
            </a:r>
            <a:br>
              <a:rPr lang="en-US" sz="1050" dirty="0" smtClean="0">
                <a:solidFill>
                  <a:schemeClr val="tx1"/>
                </a:solidFill>
              </a:rPr>
            </a:br>
            <a:r>
              <a:rPr lang="en-US" sz="1400" dirty="0">
                <a:solidFill>
                  <a:schemeClr val="tx1"/>
                </a:solidFill>
              </a:rPr>
              <a:t/>
            </a:r>
            <a:br>
              <a:rPr lang="en-US" sz="1400" dirty="0">
                <a:solidFill>
                  <a:schemeClr val="tx1"/>
                </a:solidFill>
              </a:rPr>
            </a:br>
            <a:r>
              <a:rPr lang="en-US" sz="1400" dirty="0">
                <a:solidFill>
                  <a:schemeClr val="tx1"/>
                </a:solidFill>
              </a:rPr>
              <a:t/>
            </a:r>
            <a:br>
              <a:rPr lang="en-US" sz="1400" dirty="0">
                <a:solidFill>
                  <a:schemeClr val="tx1"/>
                </a:solidFill>
              </a:rPr>
            </a:br>
            <a:endParaRPr lang="en-US" sz="1400" dirty="0">
              <a:solidFill>
                <a:schemeClr val="tx1"/>
              </a:solidFill>
            </a:endParaRPr>
          </a:p>
        </p:txBody>
      </p:sp>
    </p:spTree>
    <p:extLst>
      <p:ext uri="{BB962C8B-B14F-4D97-AF65-F5344CB8AC3E}">
        <p14:creationId xmlns:p14="http://schemas.microsoft.com/office/powerpoint/2010/main" val="25122362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752600"/>
            <a:ext cx="7772400" cy="1447800"/>
          </a:xfrm>
        </p:spPr>
        <p:txBody>
          <a:bodyPr>
            <a:normAutofit/>
          </a:bodyPr>
          <a:lstStyle/>
          <a:p>
            <a:r>
              <a:rPr lang="en-US" sz="2000" dirty="0"/>
              <a:t/>
            </a:r>
            <a:br>
              <a:rPr lang="en-US" sz="2000" dirty="0"/>
            </a:br>
            <a:r>
              <a:rPr lang="en-US" sz="2000" dirty="0"/>
              <a:t> New onset Acute Kidney Failure which occurs after an elective surgery that requires dialysis. </a:t>
            </a:r>
          </a:p>
        </p:txBody>
      </p:sp>
      <p:sp>
        <p:nvSpPr>
          <p:cNvPr id="3" name="Text Placeholder 2"/>
          <p:cNvSpPr>
            <a:spLocks noGrp="1"/>
          </p:cNvSpPr>
          <p:nvPr>
            <p:ph type="body" idx="1"/>
          </p:nvPr>
        </p:nvSpPr>
        <p:spPr>
          <a:xfrm>
            <a:off x="1295400" y="381001"/>
            <a:ext cx="6417734" cy="1219200"/>
          </a:xfrm>
        </p:spPr>
        <p:txBody>
          <a:bodyPr/>
          <a:lstStyle/>
          <a:p>
            <a:r>
              <a:rPr lang="en-US" sz="2800" b="1" dirty="0"/>
              <a:t>PSI 10 Post-Operative Acute Kidney Injury Requiring </a:t>
            </a:r>
            <a:r>
              <a:rPr lang="en-US" sz="2800" b="1" dirty="0" smtClean="0"/>
              <a:t>Dialysis</a:t>
            </a:r>
            <a:endParaRPr lang="en-US" sz="2800" b="1" dirty="0"/>
          </a:p>
          <a:p>
            <a:endParaRPr lang="en-US" dirty="0"/>
          </a:p>
        </p:txBody>
      </p:sp>
    </p:spTree>
    <p:extLst>
      <p:ext uri="{BB962C8B-B14F-4D97-AF65-F5344CB8AC3E}">
        <p14:creationId xmlns:p14="http://schemas.microsoft.com/office/powerpoint/2010/main" val="40342156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81200"/>
            <a:ext cx="7772400" cy="2438400"/>
          </a:xfrm>
        </p:spPr>
        <p:txBody>
          <a:bodyPr>
            <a:normAutofit fontScale="90000"/>
          </a:bodyPr>
          <a:lstStyle/>
          <a:p>
            <a:pPr algn="l"/>
            <a:r>
              <a:rPr lang="en-US" sz="2000" dirty="0"/>
              <a:t/>
            </a:r>
            <a:br>
              <a:rPr lang="en-US" sz="2000" dirty="0"/>
            </a:br>
            <a:r>
              <a:rPr lang="en-US" sz="2000" dirty="0"/>
              <a:t> </a:t>
            </a:r>
            <a:r>
              <a:rPr lang="en-US" sz="2200" dirty="0" smtClean="0">
                <a:latin typeface="Arial" pitchFamily="34" charset="0"/>
                <a:cs typeface="Arial" pitchFamily="34" charset="0"/>
              </a:rPr>
              <a:t>Acute </a:t>
            </a:r>
            <a:r>
              <a:rPr lang="en-US" sz="2200" dirty="0">
                <a:latin typeface="Arial" pitchFamily="34" charset="0"/>
                <a:cs typeface="Arial" pitchFamily="34" charset="0"/>
              </a:rPr>
              <a:t>Kidney Failure as the Principal Diagnosis </a:t>
            </a:r>
            <a:br>
              <a:rPr lang="en-US" sz="2200" dirty="0">
                <a:latin typeface="Arial" pitchFamily="34" charset="0"/>
                <a:cs typeface="Arial" pitchFamily="34" charset="0"/>
              </a:rPr>
            </a:br>
            <a:r>
              <a:rPr lang="en-US" sz="2200" dirty="0">
                <a:latin typeface="Arial" pitchFamily="34" charset="0"/>
                <a:cs typeface="Arial" pitchFamily="34" charset="0"/>
              </a:rPr>
              <a:t>Acute kidney Failure documented to be present on admission (POA) </a:t>
            </a:r>
            <a:r>
              <a:rPr lang="en-US" sz="2200" dirty="0" smtClean="0">
                <a:latin typeface="Arial" pitchFamily="34" charset="0"/>
                <a:cs typeface="Arial" pitchFamily="34" charset="0"/>
              </a:rPr>
              <a:t/>
            </a:r>
            <a:br>
              <a:rPr lang="en-US" sz="2200" dirty="0" smtClean="0">
                <a:latin typeface="Arial" pitchFamily="34" charset="0"/>
                <a:cs typeface="Arial" pitchFamily="34" charset="0"/>
              </a:rPr>
            </a:br>
            <a:r>
              <a:rPr lang="en-US" sz="2200" dirty="0">
                <a:latin typeface="Arial" pitchFamily="34" charset="0"/>
                <a:cs typeface="Arial" pitchFamily="34" charset="0"/>
              </a:rPr>
              <a:t>C</a:t>
            </a:r>
            <a:r>
              <a:rPr lang="en-US" sz="2200" dirty="0" smtClean="0">
                <a:latin typeface="Arial" pitchFamily="34" charset="0"/>
                <a:cs typeface="Arial" pitchFamily="34" charset="0"/>
              </a:rPr>
              <a:t>ases </a:t>
            </a:r>
            <a:r>
              <a:rPr lang="en-US" sz="2200" dirty="0">
                <a:latin typeface="Arial" pitchFamily="34" charset="0"/>
                <a:cs typeface="Arial" pitchFamily="34" charset="0"/>
              </a:rPr>
              <a:t>with acute kidney failure and cardiac arrhythmia, cardiac arrest, shock, urinary tract obstruction or chronic kidney failure; </a:t>
            </a:r>
            <a:r>
              <a:rPr lang="en-US" sz="2200" dirty="0" smtClean="0">
                <a:latin typeface="Arial" pitchFamily="34" charset="0"/>
                <a:cs typeface="Arial" pitchFamily="34" charset="0"/>
              </a:rPr>
              <a:t/>
            </a:r>
            <a:br>
              <a:rPr lang="en-US" sz="2200" dirty="0" smtClean="0">
                <a:latin typeface="Arial" pitchFamily="34" charset="0"/>
                <a:cs typeface="Arial" pitchFamily="34" charset="0"/>
              </a:rPr>
            </a:br>
            <a:endParaRPr lang="en-US" sz="2200" dirty="0">
              <a:latin typeface="Arial" pitchFamily="34" charset="0"/>
              <a:cs typeface="Arial" pitchFamily="34" charset="0"/>
            </a:endParaRPr>
          </a:p>
        </p:txBody>
      </p:sp>
      <p:sp>
        <p:nvSpPr>
          <p:cNvPr id="3" name="Text Placeholder 2"/>
          <p:cNvSpPr>
            <a:spLocks noGrp="1"/>
          </p:cNvSpPr>
          <p:nvPr>
            <p:ph type="body" idx="1"/>
          </p:nvPr>
        </p:nvSpPr>
        <p:spPr>
          <a:xfrm>
            <a:off x="1371600" y="381000"/>
            <a:ext cx="6417734" cy="1158049"/>
          </a:xfrm>
        </p:spPr>
        <p:txBody>
          <a:bodyPr>
            <a:normAutofit/>
          </a:bodyPr>
          <a:lstStyle/>
          <a:p>
            <a:r>
              <a:rPr lang="en-US" sz="2400" b="1" dirty="0" smtClean="0"/>
              <a:t>Exclusions </a:t>
            </a:r>
            <a:r>
              <a:rPr lang="en-US" sz="2400" b="1" dirty="0"/>
              <a:t>PSI 10 Post-Operative Acute Kidney Injury Requiring Dialysis Rate </a:t>
            </a:r>
          </a:p>
          <a:p>
            <a:endParaRPr lang="en-US" b="1" dirty="0"/>
          </a:p>
        </p:txBody>
      </p:sp>
    </p:spTree>
    <p:extLst>
      <p:ext uri="{BB962C8B-B14F-4D97-AF65-F5344CB8AC3E}">
        <p14:creationId xmlns:p14="http://schemas.microsoft.com/office/powerpoint/2010/main" val="733483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600200"/>
            <a:ext cx="7772400" cy="2387360"/>
          </a:xfrm>
        </p:spPr>
        <p:txBody>
          <a:bodyPr>
            <a:normAutofit/>
          </a:bodyPr>
          <a:lstStyle/>
          <a:p>
            <a:pPr algn="l"/>
            <a:r>
              <a:rPr lang="en-US" sz="2000" dirty="0" smtClean="0"/>
              <a:t/>
            </a:r>
            <a:br>
              <a:rPr lang="en-US" sz="2000" dirty="0" smtClean="0"/>
            </a:br>
            <a:r>
              <a:rPr lang="en-US" sz="2000" dirty="0"/>
              <a:t/>
            </a:r>
            <a:br>
              <a:rPr lang="en-US" sz="2000" dirty="0"/>
            </a:br>
            <a:r>
              <a:rPr lang="en-US" sz="2000" dirty="0"/>
              <a:t/>
            </a:r>
            <a:br>
              <a:rPr lang="en-US" sz="2000" dirty="0"/>
            </a:br>
            <a:r>
              <a:rPr lang="en-US" sz="2000" dirty="0"/>
              <a:t> </a:t>
            </a:r>
            <a:r>
              <a:rPr lang="en-US" sz="2400" b="1" dirty="0"/>
              <a:t>If this condition develops after surgery, it only counts against PSI #10 if patient needs dialysis.</a:t>
            </a:r>
          </a:p>
        </p:txBody>
      </p:sp>
      <p:sp>
        <p:nvSpPr>
          <p:cNvPr id="3" name="Text Placeholder 2"/>
          <p:cNvSpPr>
            <a:spLocks noGrp="1"/>
          </p:cNvSpPr>
          <p:nvPr>
            <p:ph type="body" idx="1"/>
          </p:nvPr>
        </p:nvSpPr>
        <p:spPr>
          <a:xfrm>
            <a:off x="1447800" y="914400"/>
            <a:ext cx="6417734" cy="853249"/>
          </a:xfrm>
        </p:spPr>
        <p:txBody>
          <a:bodyPr>
            <a:noAutofit/>
          </a:bodyPr>
          <a:lstStyle/>
          <a:p>
            <a:r>
              <a:rPr lang="en-US" sz="3600" dirty="0">
                <a:ea typeface="+mn-lt"/>
                <a:cs typeface="+mn-lt"/>
              </a:rPr>
              <a:t>Helpful tips for CDI</a:t>
            </a:r>
            <a:r>
              <a:rPr lang="en-US" sz="3600" dirty="0" smtClean="0">
                <a:ea typeface="+mn-lt"/>
                <a:cs typeface="+mn-lt"/>
              </a:rPr>
              <a:t>? </a:t>
            </a:r>
          </a:p>
          <a:p>
            <a:r>
              <a:rPr lang="en-US" b="1" dirty="0" smtClean="0"/>
              <a:t>PSI </a:t>
            </a:r>
            <a:r>
              <a:rPr lang="en-US" b="1" dirty="0"/>
              <a:t>10 Post-Operative Acute Kidney Injury Requiring Dialysis Rate </a:t>
            </a:r>
            <a:endParaRPr lang="en-US" dirty="0"/>
          </a:p>
        </p:txBody>
      </p:sp>
    </p:spTree>
    <p:extLst>
      <p:ext uri="{BB962C8B-B14F-4D97-AF65-F5344CB8AC3E}">
        <p14:creationId xmlns:p14="http://schemas.microsoft.com/office/powerpoint/2010/main" val="32946649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1981200"/>
            <a:ext cx="8229600" cy="4144963"/>
          </a:xfrm>
        </p:spPr>
        <p:txBody>
          <a:bodyPr>
            <a:normAutofit/>
          </a:bodyPr>
          <a:lstStyle/>
          <a:p>
            <a:pPr marL="0" indent="0">
              <a:buNone/>
            </a:pPr>
            <a:endParaRPr lang="en-US" dirty="0" smtClean="0"/>
          </a:p>
          <a:p>
            <a:pPr marL="0" indent="0">
              <a:buNone/>
            </a:pPr>
            <a:r>
              <a:rPr lang="en-US" b="1" dirty="0" smtClean="0"/>
              <a:t>Postoperative </a:t>
            </a:r>
            <a:r>
              <a:rPr lang="en-US" b="1" dirty="0"/>
              <a:t>respiratory </a:t>
            </a:r>
            <a:r>
              <a:rPr lang="en-US" b="1" dirty="0" smtClean="0"/>
              <a:t>failure as a </a:t>
            </a:r>
            <a:r>
              <a:rPr lang="en-US" b="1" dirty="0"/>
              <a:t>(secondary diagnosis), </a:t>
            </a:r>
            <a:r>
              <a:rPr lang="en-US" b="1" dirty="0" smtClean="0"/>
              <a:t>prolonged </a:t>
            </a:r>
            <a:r>
              <a:rPr lang="en-US" b="1" dirty="0"/>
              <a:t>mechanical ventilation, or </a:t>
            </a:r>
            <a:r>
              <a:rPr lang="en-US" b="1" dirty="0" err="1"/>
              <a:t>reintubation</a:t>
            </a:r>
            <a:r>
              <a:rPr lang="en-US" b="1" dirty="0"/>
              <a:t> </a:t>
            </a:r>
            <a:r>
              <a:rPr lang="en-US" b="1" dirty="0" smtClean="0"/>
              <a:t>cases.</a:t>
            </a:r>
          </a:p>
          <a:p>
            <a:pPr marL="0" indent="0">
              <a:buNone/>
            </a:pPr>
            <a:endParaRPr lang="en-US" b="1" dirty="0"/>
          </a:p>
          <a:p>
            <a:pPr marL="0" indent="0">
              <a:buNone/>
            </a:pPr>
            <a:r>
              <a:rPr lang="en-US" b="1" dirty="0" smtClean="0"/>
              <a:t>Acute </a:t>
            </a:r>
            <a:r>
              <a:rPr lang="en-US" b="1" dirty="0"/>
              <a:t>Respiratory Failure Following </a:t>
            </a:r>
            <a:r>
              <a:rPr lang="en-US" b="1" dirty="0" smtClean="0"/>
              <a:t>Surgery </a:t>
            </a:r>
            <a:r>
              <a:rPr lang="en-US" b="1" dirty="0"/>
              <a:t>and </a:t>
            </a:r>
            <a:r>
              <a:rPr lang="en-US" b="1" dirty="0" smtClean="0"/>
              <a:t>Postoperative </a:t>
            </a:r>
            <a:r>
              <a:rPr lang="en-US" b="1" dirty="0"/>
              <a:t>respiratory failure </a:t>
            </a:r>
            <a:r>
              <a:rPr lang="en-US" b="1" dirty="0" smtClean="0"/>
              <a:t> should </a:t>
            </a:r>
            <a:r>
              <a:rPr lang="en-US" b="1" i="1" dirty="0" smtClean="0"/>
              <a:t>only be documented </a:t>
            </a:r>
            <a:r>
              <a:rPr lang="en-US" b="1" dirty="0" smtClean="0"/>
              <a:t>if </a:t>
            </a:r>
            <a:r>
              <a:rPr lang="en-US" b="1" dirty="0"/>
              <a:t>the reason for prolonged mechanical ventilation is </a:t>
            </a:r>
            <a:r>
              <a:rPr lang="en-US" b="1" i="1" dirty="0"/>
              <a:t>directly </a:t>
            </a:r>
            <a:r>
              <a:rPr lang="en-US" b="1" dirty="0"/>
              <a:t>related to the surgery itself. </a:t>
            </a:r>
          </a:p>
          <a:p>
            <a:pPr marL="0" indent="0" algn="ctr">
              <a:buNone/>
            </a:pPr>
            <a:endParaRPr lang="en-US" dirty="0"/>
          </a:p>
        </p:txBody>
      </p:sp>
      <p:sp>
        <p:nvSpPr>
          <p:cNvPr id="3" name="Title 2"/>
          <p:cNvSpPr>
            <a:spLocks noGrp="1"/>
          </p:cNvSpPr>
          <p:nvPr>
            <p:ph type="title"/>
          </p:nvPr>
        </p:nvSpPr>
        <p:spPr/>
        <p:txBody>
          <a:bodyPr>
            <a:normAutofit fontScale="90000"/>
          </a:bodyPr>
          <a:lstStyle/>
          <a:p>
            <a:r>
              <a:rPr lang="en-US" b="1" dirty="0" smtClean="0"/>
              <a:t/>
            </a:r>
            <a:br>
              <a:rPr lang="en-US" b="1" dirty="0" smtClean="0"/>
            </a:br>
            <a:r>
              <a:rPr lang="en-US" sz="4000" b="1" dirty="0" smtClean="0"/>
              <a:t>PSI </a:t>
            </a:r>
            <a:r>
              <a:rPr lang="en-US" sz="4000" b="1" dirty="0"/>
              <a:t>11 Postoperative Respiratory </a:t>
            </a:r>
            <a:r>
              <a:rPr lang="en-US" sz="4000" b="1" dirty="0" smtClean="0"/>
              <a:t>Failure</a:t>
            </a:r>
            <a:r>
              <a:rPr lang="en-US" sz="4000" b="1" dirty="0"/>
              <a:t/>
            </a:r>
            <a:br>
              <a:rPr lang="en-US" sz="4000" b="1" dirty="0"/>
            </a:br>
            <a:endParaRPr lang="en-US" sz="4000" dirty="0"/>
          </a:p>
        </p:txBody>
      </p:sp>
    </p:spTree>
    <p:extLst>
      <p:ext uri="{BB962C8B-B14F-4D97-AF65-F5344CB8AC3E}">
        <p14:creationId xmlns:p14="http://schemas.microsoft.com/office/powerpoint/2010/main" val="8092454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600200"/>
            <a:ext cx="7772400" cy="2946640"/>
          </a:xfrm>
        </p:spPr>
        <p:txBody>
          <a:bodyPr>
            <a:noAutofit/>
          </a:bodyPr>
          <a:lstStyle/>
          <a:p>
            <a:pPr algn="l"/>
            <a:r>
              <a:rPr lang="en-US" sz="1600" dirty="0">
                <a:solidFill>
                  <a:schemeClr val="tx1"/>
                </a:solidFill>
              </a:rPr>
              <a:t/>
            </a:r>
            <a:br>
              <a:rPr lang="en-US" sz="1600" dirty="0">
                <a:solidFill>
                  <a:schemeClr val="tx1"/>
                </a:solidFill>
              </a:rPr>
            </a:br>
            <a:r>
              <a:rPr lang="en-US" sz="1600" dirty="0">
                <a:solidFill>
                  <a:schemeClr val="tx1"/>
                </a:solidFill>
              </a:rPr>
              <a:t> </a:t>
            </a:r>
            <a:br>
              <a:rPr lang="en-US" sz="1600" dirty="0">
                <a:solidFill>
                  <a:schemeClr val="tx1"/>
                </a:solidFill>
              </a:rPr>
            </a:br>
            <a:r>
              <a:rPr lang="en-US" sz="1600" b="1" dirty="0">
                <a:solidFill>
                  <a:schemeClr val="tx1"/>
                </a:solidFill>
              </a:rPr>
              <a:t>“Prolonged mechanical ventilation” should be defined based on your institutional norms, but should only be considered if the patient remains ventilated for </a:t>
            </a:r>
            <a:r>
              <a:rPr lang="en-US" sz="1600" b="1" i="1" dirty="0">
                <a:solidFill>
                  <a:schemeClr val="tx1"/>
                </a:solidFill>
              </a:rPr>
              <a:t>more than 48 hours after surgery. </a:t>
            </a:r>
            <a:r>
              <a:rPr lang="en-US" sz="1600" b="1" i="1" dirty="0" smtClean="0">
                <a:solidFill>
                  <a:schemeClr val="tx1"/>
                </a:solidFill>
              </a:rPr>
              <a:t/>
            </a:r>
            <a:br>
              <a:rPr lang="en-US" sz="1600" b="1" i="1" dirty="0" smtClean="0">
                <a:solidFill>
                  <a:schemeClr val="tx1"/>
                </a:solidFill>
              </a:rPr>
            </a:br>
            <a:r>
              <a:rPr lang="en-US" sz="1600" b="1" i="1" dirty="0">
                <a:solidFill>
                  <a:schemeClr val="tx1"/>
                </a:solidFill>
              </a:rPr>
              <a:t/>
            </a:r>
            <a:br>
              <a:rPr lang="en-US" sz="1600" b="1" i="1" dirty="0">
                <a:solidFill>
                  <a:schemeClr val="tx1"/>
                </a:solidFill>
              </a:rPr>
            </a:br>
            <a:r>
              <a:rPr lang="en-US" sz="1600" dirty="0">
                <a:solidFill>
                  <a:schemeClr val="tx1"/>
                </a:solidFill>
              </a:rPr>
              <a:t/>
            </a:r>
            <a:br>
              <a:rPr lang="en-US" sz="1600" dirty="0">
                <a:solidFill>
                  <a:schemeClr val="tx1"/>
                </a:solidFill>
              </a:rPr>
            </a:br>
            <a:r>
              <a:rPr lang="en-US" sz="1600" dirty="0">
                <a:solidFill>
                  <a:schemeClr val="tx1"/>
                </a:solidFill>
              </a:rPr>
              <a:t> </a:t>
            </a:r>
            <a:br>
              <a:rPr lang="en-US" sz="1600" dirty="0">
                <a:solidFill>
                  <a:schemeClr val="tx1"/>
                </a:solidFill>
              </a:rPr>
            </a:br>
            <a:r>
              <a:rPr lang="en-US" sz="1600" b="1" dirty="0" smtClean="0">
                <a:solidFill>
                  <a:schemeClr val="tx1"/>
                </a:solidFill>
              </a:rPr>
              <a:t>Should not use postop respiratory failure </a:t>
            </a:r>
            <a:r>
              <a:rPr lang="en-US" sz="1600" dirty="0" smtClean="0">
                <a:solidFill>
                  <a:schemeClr val="tx1"/>
                </a:solidFill>
              </a:rPr>
              <a:t>if </a:t>
            </a:r>
            <a:r>
              <a:rPr lang="en-US" sz="1600" dirty="0">
                <a:solidFill>
                  <a:schemeClr val="tx1"/>
                </a:solidFill>
              </a:rPr>
              <a:t>the patient did not remain on the ventilator longer than would typically be expected for the surgery or procedure performed. </a:t>
            </a:r>
            <a:br>
              <a:rPr lang="en-US" sz="1600" dirty="0">
                <a:solidFill>
                  <a:schemeClr val="tx1"/>
                </a:solidFill>
              </a:rPr>
            </a:br>
            <a:r>
              <a:rPr lang="en-US" sz="1600" dirty="0">
                <a:solidFill>
                  <a:schemeClr val="tx1"/>
                </a:solidFill>
              </a:rPr>
              <a:t/>
            </a:r>
            <a:br>
              <a:rPr lang="en-US" sz="1600" dirty="0">
                <a:solidFill>
                  <a:schemeClr val="tx1"/>
                </a:solidFill>
              </a:rPr>
            </a:br>
            <a:r>
              <a:rPr lang="en-US" sz="1600" b="1" dirty="0">
                <a:solidFill>
                  <a:schemeClr val="tx1"/>
                </a:solidFill>
              </a:rPr>
              <a:t/>
            </a:r>
            <a:br>
              <a:rPr lang="en-US" sz="1600" b="1" dirty="0">
                <a:solidFill>
                  <a:schemeClr val="tx1"/>
                </a:solidFill>
              </a:rPr>
            </a:br>
            <a:r>
              <a:rPr lang="en-US" sz="1600" dirty="0">
                <a:solidFill>
                  <a:schemeClr val="tx1"/>
                </a:solidFill>
              </a:rPr>
              <a:t/>
            </a:r>
            <a:br>
              <a:rPr lang="en-US" sz="1600" dirty="0">
                <a:solidFill>
                  <a:schemeClr val="tx1"/>
                </a:solidFill>
              </a:rPr>
            </a:br>
            <a:r>
              <a:rPr lang="en-US" sz="1600" dirty="0">
                <a:solidFill>
                  <a:schemeClr val="tx1"/>
                </a:solidFill>
              </a:rPr>
              <a:t/>
            </a:r>
            <a:br>
              <a:rPr lang="en-US" sz="1600" dirty="0">
                <a:solidFill>
                  <a:schemeClr val="tx1"/>
                </a:solidFill>
              </a:rPr>
            </a:br>
            <a:endParaRPr lang="en-US" sz="1600" dirty="0">
              <a:solidFill>
                <a:schemeClr val="tx1"/>
              </a:solidFill>
            </a:endParaRPr>
          </a:p>
        </p:txBody>
      </p:sp>
      <p:sp>
        <p:nvSpPr>
          <p:cNvPr id="3" name="Text Placeholder 2"/>
          <p:cNvSpPr>
            <a:spLocks noGrp="1"/>
          </p:cNvSpPr>
          <p:nvPr>
            <p:ph type="body" idx="1"/>
          </p:nvPr>
        </p:nvSpPr>
        <p:spPr>
          <a:xfrm>
            <a:off x="1371600" y="381000"/>
            <a:ext cx="6417734" cy="939801"/>
          </a:xfrm>
        </p:spPr>
        <p:txBody>
          <a:bodyPr>
            <a:noAutofit/>
          </a:bodyPr>
          <a:lstStyle/>
          <a:p>
            <a:r>
              <a:rPr lang="en-US" sz="2800" b="1" dirty="0"/>
              <a:t>PSI 11 Postoperative Respiratory Failure</a:t>
            </a:r>
            <a:br>
              <a:rPr lang="en-US" sz="2800" b="1" dirty="0"/>
            </a:br>
            <a:endParaRPr lang="en-US" sz="2800" dirty="0"/>
          </a:p>
        </p:txBody>
      </p:sp>
    </p:spTree>
    <p:extLst>
      <p:ext uri="{BB962C8B-B14F-4D97-AF65-F5344CB8AC3E}">
        <p14:creationId xmlns:p14="http://schemas.microsoft.com/office/powerpoint/2010/main" val="2520174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81200"/>
            <a:ext cx="7408333" cy="4144963"/>
          </a:xfrm>
        </p:spPr>
        <p:txBody>
          <a:bodyPr>
            <a:normAutofit/>
          </a:bodyPr>
          <a:lstStyle/>
          <a:p>
            <a:pPr>
              <a:lnSpc>
                <a:spcPct val="150000"/>
              </a:lnSpc>
            </a:pPr>
            <a:r>
              <a:rPr lang="en-US" sz="1600" b="1" dirty="0" smtClean="0"/>
              <a:t>Procedure for </a:t>
            </a:r>
            <a:r>
              <a:rPr lang="en-US" sz="1600" b="1" dirty="0"/>
              <a:t>laryngeal or pharyngeal, nose, mouth, pharynx or facial </a:t>
            </a:r>
            <a:r>
              <a:rPr lang="en-US" sz="1600" b="1" dirty="0" smtClean="0"/>
              <a:t>surgery</a:t>
            </a:r>
          </a:p>
          <a:p>
            <a:pPr>
              <a:lnSpc>
                <a:spcPct val="150000"/>
              </a:lnSpc>
            </a:pPr>
            <a:r>
              <a:rPr lang="en-US" sz="1600" b="1" dirty="0"/>
              <a:t>D</a:t>
            </a:r>
            <a:r>
              <a:rPr lang="en-US" sz="1600" b="1" dirty="0" smtClean="0"/>
              <a:t>iagnosis for </a:t>
            </a:r>
            <a:r>
              <a:rPr lang="en-US" sz="1600" b="1" dirty="0"/>
              <a:t>neuromuscular disorder</a:t>
            </a:r>
            <a:endParaRPr lang="en-US" sz="1600" b="1" dirty="0" smtClean="0"/>
          </a:p>
          <a:p>
            <a:pPr>
              <a:lnSpc>
                <a:spcPct val="150000"/>
              </a:lnSpc>
            </a:pPr>
            <a:r>
              <a:rPr lang="en-US" sz="1600" b="1" dirty="0"/>
              <a:t>P</a:t>
            </a:r>
            <a:r>
              <a:rPr lang="en-US" sz="1600" b="1" dirty="0" smtClean="0"/>
              <a:t>rocedure </a:t>
            </a:r>
            <a:r>
              <a:rPr lang="en-US" sz="1600" b="1" dirty="0"/>
              <a:t>codes for esophageal resection </a:t>
            </a:r>
            <a:endParaRPr lang="en-US" sz="1600" b="1" i="1" dirty="0"/>
          </a:p>
          <a:p>
            <a:pPr>
              <a:lnSpc>
                <a:spcPct val="150000"/>
              </a:lnSpc>
            </a:pPr>
            <a:r>
              <a:rPr lang="en-US" sz="1600" b="1" dirty="0"/>
              <a:t>P</a:t>
            </a:r>
            <a:r>
              <a:rPr lang="en-US" sz="1600" b="1" dirty="0" smtClean="0"/>
              <a:t>rocedure </a:t>
            </a:r>
            <a:r>
              <a:rPr lang="en-US" sz="1600" b="1" dirty="0"/>
              <a:t>codes for lung cancer </a:t>
            </a:r>
            <a:r>
              <a:rPr lang="en-US" sz="1600" b="1" i="1" dirty="0" smtClean="0"/>
              <a:t>pleural </a:t>
            </a:r>
            <a:r>
              <a:rPr lang="en-US" sz="1600" b="1" i="1" dirty="0"/>
              <a:t>biopsy, or diaphragmatic surgery repair</a:t>
            </a:r>
            <a:r>
              <a:rPr lang="en-US" sz="1600" b="1" i="1" dirty="0" smtClean="0"/>
              <a:t>.</a:t>
            </a:r>
          </a:p>
          <a:p>
            <a:pPr>
              <a:lnSpc>
                <a:spcPct val="150000"/>
              </a:lnSpc>
            </a:pPr>
            <a:r>
              <a:rPr lang="en-US" sz="1600" b="1" dirty="0"/>
              <a:t>D</a:t>
            </a:r>
            <a:r>
              <a:rPr lang="en-US" sz="1600" b="1" dirty="0" smtClean="0"/>
              <a:t>iagnosis for </a:t>
            </a:r>
            <a:r>
              <a:rPr lang="en-US" sz="1600" b="1" dirty="0"/>
              <a:t>degenerative neurological </a:t>
            </a:r>
            <a:r>
              <a:rPr lang="en-US" sz="1600" b="1" dirty="0" smtClean="0"/>
              <a:t>disorder</a:t>
            </a:r>
          </a:p>
          <a:p>
            <a:pPr>
              <a:lnSpc>
                <a:spcPct val="150000"/>
              </a:lnSpc>
            </a:pPr>
            <a:r>
              <a:rPr lang="en-US" sz="1600" b="1" dirty="0"/>
              <a:t>P</a:t>
            </a:r>
            <a:r>
              <a:rPr lang="en-US" sz="1600" b="1" dirty="0" smtClean="0"/>
              <a:t>rocedure </a:t>
            </a:r>
            <a:r>
              <a:rPr lang="en-US" sz="1600" b="1" dirty="0"/>
              <a:t>codes for lung </a:t>
            </a:r>
            <a:r>
              <a:rPr lang="en-US" sz="1600" b="1" dirty="0" smtClean="0"/>
              <a:t>transplant</a:t>
            </a:r>
          </a:p>
          <a:p>
            <a:pPr>
              <a:lnSpc>
                <a:spcPct val="150000"/>
              </a:lnSpc>
            </a:pPr>
            <a:r>
              <a:rPr lang="en-US" sz="1600" b="1" dirty="0"/>
              <a:t>MDC 4 (diseases/disorders of respiratory system) </a:t>
            </a:r>
          </a:p>
          <a:p>
            <a:pPr>
              <a:lnSpc>
                <a:spcPct val="150000"/>
              </a:lnSpc>
            </a:pPr>
            <a:r>
              <a:rPr lang="en-US" sz="1600" b="1" dirty="0"/>
              <a:t>MDC 5 (diseases/disorders of circulatory system) </a:t>
            </a:r>
          </a:p>
          <a:p>
            <a:pPr>
              <a:lnSpc>
                <a:spcPct val="150000"/>
              </a:lnSpc>
            </a:pPr>
            <a:endParaRPr lang="en-US" sz="1600" b="1" dirty="0" smtClean="0"/>
          </a:p>
          <a:p>
            <a:endParaRPr lang="en-US" dirty="0"/>
          </a:p>
        </p:txBody>
      </p:sp>
      <p:sp>
        <p:nvSpPr>
          <p:cNvPr id="3" name="Title 2"/>
          <p:cNvSpPr>
            <a:spLocks noGrp="1"/>
          </p:cNvSpPr>
          <p:nvPr>
            <p:ph type="title"/>
          </p:nvPr>
        </p:nvSpPr>
        <p:spPr/>
        <p:txBody>
          <a:bodyPr>
            <a:normAutofit/>
          </a:bodyPr>
          <a:lstStyle/>
          <a:p>
            <a:r>
              <a:rPr lang="en-US" sz="3200" dirty="0" smtClean="0"/>
              <a:t>Exclusions for PSI 11 post op respiratory failure</a:t>
            </a:r>
            <a:endParaRPr lang="en-US" sz="3200" dirty="0"/>
          </a:p>
        </p:txBody>
      </p:sp>
    </p:spTree>
    <p:extLst>
      <p:ext uri="{BB962C8B-B14F-4D97-AF65-F5344CB8AC3E}">
        <p14:creationId xmlns:p14="http://schemas.microsoft.com/office/powerpoint/2010/main" val="22103067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371600"/>
            <a:ext cx="7408333" cy="4953000"/>
          </a:xfrm>
        </p:spPr>
        <p:txBody>
          <a:bodyPr>
            <a:normAutofit/>
          </a:bodyPr>
          <a:lstStyle/>
          <a:p>
            <a:endParaRPr lang="en-US" sz="1800" b="1" dirty="0" smtClean="0">
              <a:solidFill>
                <a:schemeClr val="tx1"/>
              </a:solidFill>
            </a:endParaRPr>
          </a:p>
          <a:p>
            <a:pPr>
              <a:lnSpc>
                <a:spcPct val="150000"/>
              </a:lnSpc>
            </a:pPr>
            <a:r>
              <a:rPr lang="en-US" sz="1800" b="1" dirty="0" smtClean="0">
                <a:solidFill>
                  <a:schemeClr val="tx1"/>
                </a:solidFill>
              </a:rPr>
              <a:t>Do </a:t>
            </a:r>
            <a:r>
              <a:rPr lang="en-US" sz="1800" b="1" dirty="0">
                <a:solidFill>
                  <a:schemeClr val="tx1"/>
                </a:solidFill>
              </a:rPr>
              <a:t>not </a:t>
            </a:r>
            <a:r>
              <a:rPr lang="en-US" sz="1800" b="1" dirty="0" smtClean="0">
                <a:solidFill>
                  <a:schemeClr val="tx1"/>
                </a:solidFill>
              </a:rPr>
              <a:t>code </a:t>
            </a:r>
            <a:r>
              <a:rPr lang="en-US" sz="1800" b="1" dirty="0">
                <a:solidFill>
                  <a:schemeClr val="tx1"/>
                </a:solidFill>
              </a:rPr>
              <a:t>as post‐op or post‐procedural unless the MD documents that way. </a:t>
            </a:r>
            <a:endParaRPr lang="en-US" sz="1800" b="1" dirty="0" smtClean="0">
              <a:solidFill>
                <a:schemeClr val="tx1"/>
              </a:solidFill>
            </a:endParaRPr>
          </a:p>
          <a:p>
            <a:pPr>
              <a:lnSpc>
                <a:spcPct val="150000"/>
              </a:lnSpc>
            </a:pPr>
            <a:r>
              <a:rPr lang="en-US" sz="1800" b="1" dirty="0" smtClean="0">
                <a:solidFill>
                  <a:schemeClr val="tx1"/>
                </a:solidFill>
              </a:rPr>
              <a:t>Only a PSI for elective surgeries.</a:t>
            </a:r>
          </a:p>
          <a:p>
            <a:pPr>
              <a:lnSpc>
                <a:spcPct val="150000"/>
              </a:lnSpc>
            </a:pPr>
            <a:r>
              <a:rPr lang="en-US" sz="1800" b="1" dirty="0" smtClean="0">
                <a:solidFill>
                  <a:schemeClr val="tx1"/>
                </a:solidFill>
              </a:rPr>
              <a:t>Prolonged ventilation is expected with certain procedures and pre-existing conditions. (Query physician prolonged ventilation secondary </a:t>
            </a:r>
            <a:r>
              <a:rPr lang="en-US" sz="1800" b="1" dirty="0">
                <a:solidFill>
                  <a:schemeClr val="tx1"/>
                </a:solidFill>
              </a:rPr>
              <a:t>to condition Ex. severe COPD, CHF ) </a:t>
            </a:r>
            <a:endParaRPr lang="en-US" sz="1800" b="1" dirty="0" smtClean="0">
              <a:solidFill>
                <a:schemeClr val="tx1"/>
              </a:solidFill>
            </a:endParaRPr>
          </a:p>
          <a:p>
            <a:pPr>
              <a:lnSpc>
                <a:spcPct val="150000"/>
              </a:lnSpc>
            </a:pPr>
            <a:r>
              <a:rPr lang="en-US" sz="1800" b="1" dirty="0">
                <a:solidFill>
                  <a:schemeClr val="tx1"/>
                </a:solidFill>
              </a:rPr>
              <a:t>If clinically supported, clarify for:</a:t>
            </a:r>
          </a:p>
          <a:p>
            <a:pPr marL="0" indent="0">
              <a:lnSpc>
                <a:spcPct val="150000"/>
              </a:lnSpc>
              <a:buNone/>
            </a:pPr>
            <a:r>
              <a:rPr lang="en-US" sz="1800" b="1" dirty="0" smtClean="0">
                <a:solidFill>
                  <a:schemeClr val="tx1"/>
                </a:solidFill>
              </a:rPr>
              <a:t>	Acute </a:t>
            </a:r>
            <a:r>
              <a:rPr lang="en-US" sz="1800" b="1" dirty="0">
                <a:solidFill>
                  <a:schemeClr val="tx1"/>
                </a:solidFill>
              </a:rPr>
              <a:t>Pulmonary Insufficiency (due to underlying </a:t>
            </a:r>
            <a:r>
              <a:rPr lang="en-US" sz="1800" b="1" dirty="0" smtClean="0">
                <a:solidFill>
                  <a:schemeClr val="tx1"/>
                </a:solidFill>
              </a:rPr>
              <a:t>	pulmonary </a:t>
            </a:r>
            <a:r>
              <a:rPr lang="en-US" sz="1800" b="1" dirty="0">
                <a:solidFill>
                  <a:schemeClr val="tx1"/>
                </a:solidFill>
              </a:rPr>
              <a:t>disease </a:t>
            </a:r>
            <a:r>
              <a:rPr lang="en-US" sz="1800" b="1" dirty="0" smtClean="0">
                <a:solidFill>
                  <a:schemeClr val="tx1"/>
                </a:solidFill>
              </a:rPr>
              <a:t>and </a:t>
            </a:r>
            <a:r>
              <a:rPr lang="en-US" sz="1800" b="1" dirty="0">
                <a:solidFill>
                  <a:schemeClr val="tx1"/>
                </a:solidFill>
              </a:rPr>
              <a:t>NOT a complication of surgery</a:t>
            </a:r>
            <a:r>
              <a:rPr lang="en-US" sz="1800" b="1" dirty="0" smtClean="0">
                <a:solidFill>
                  <a:schemeClr val="tx1"/>
                </a:solidFill>
              </a:rPr>
              <a:t>)</a:t>
            </a:r>
          </a:p>
          <a:p>
            <a:pPr marL="0" indent="0" algn="ctr">
              <a:buNone/>
            </a:pPr>
            <a:endParaRPr lang="en-US" sz="1700" b="1" dirty="0">
              <a:solidFill>
                <a:schemeClr val="tx1"/>
              </a:solidFill>
            </a:endParaRPr>
          </a:p>
          <a:p>
            <a:endParaRPr lang="en-US" dirty="0"/>
          </a:p>
          <a:p>
            <a:endParaRPr lang="en-US" dirty="0"/>
          </a:p>
        </p:txBody>
      </p:sp>
      <p:sp>
        <p:nvSpPr>
          <p:cNvPr id="3" name="Title 2"/>
          <p:cNvSpPr>
            <a:spLocks noGrp="1"/>
          </p:cNvSpPr>
          <p:nvPr>
            <p:ph type="title"/>
          </p:nvPr>
        </p:nvSpPr>
        <p:spPr/>
        <p:txBody>
          <a:bodyPr>
            <a:normAutofit fontScale="90000"/>
          </a:bodyPr>
          <a:lstStyle/>
          <a:p>
            <a:r>
              <a:rPr lang="en-US" dirty="0"/>
              <a:t>Helpful tips for CDI</a:t>
            </a:r>
            <a:r>
              <a:rPr lang="en-US" dirty="0" smtClean="0"/>
              <a:t>?</a:t>
            </a:r>
            <a:br>
              <a:rPr lang="en-US" dirty="0" smtClean="0"/>
            </a:br>
            <a:r>
              <a:rPr lang="en-US" sz="2200" b="1" dirty="0"/>
              <a:t>PSI 11 Postoperative Respiratory Failure</a:t>
            </a:r>
            <a:r>
              <a:rPr lang="en-US" sz="2200" dirty="0"/>
              <a:t/>
            </a:r>
            <a:br>
              <a:rPr lang="en-US" sz="2200" dirty="0"/>
            </a:br>
            <a:endParaRPr lang="en-US" sz="2200" dirty="0"/>
          </a:p>
        </p:txBody>
      </p:sp>
    </p:spTree>
    <p:extLst>
      <p:ext uri="{BB962C8B-B14F-4D97-AF65-F5344CB8AC3E}">
        <p14:creationId xmlns:p14="http://schemas.microsoft.com/office/powerpoint/2010/main" val="32093737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81200"/>
            <a:ext cx="7408333" cy="3276599"/>
          </a:xfrm>
        </p:spPr>
        <p:txBody>
          <a:bodyPr/>
          <a:lstStyle/>
          <a:p>
            <a:pPr marL="0" indent="0">
              <a:buNone/>
            </a:pPr>
            <a:endParaRPr lang="en-US" dirty="0" smtClean="0"/>
          </a:p>
          <a:p>
            <a:pPr marL="0" indent="0">
              <a:buNone/>
            </a:pPr>
            <a:endParaRPr lang="en-US" dirty="0"/>
          </a:p>
          <a:p>
            <a:pPr marL="0" indent="0" algn="ctr">
              <a:buNone/>
            </a:pPr>
            <a:r>
              <a:rPr lang="en-US" b="1" dirty="0" smtClean="0"/>
              <a:t>Perioperative </a:t>
            </a:r>
            <a:r>
              <a:rPr lang="en-US" b="1" dirty="0"/>
              <a:t>pulmonary embolism or proximal deep vein </a:t>
            </a:r>
            <a:r>
              <a:rPr lang="en-US" b="1" dirty="0" smtClean="0"/>
              <a:t>thrombosis as a </a:t>
            </a:r>
            <a:r>
              <a:rPr lang="en-US" b="1" dirty="0"/>
              <a:t>(secondary diagnosis) </a:t>
            </a:r>
            <a:r>
              <a:rPr lang="en-US" b="1" dirty="0" smtClean="0"/>
              <a:t>for surgical patients.</a:t>
            </a:r>
            <a:endParaRPr lang="en-US" dirty="0"/>
          </a:p>
        </p:txBody>
      </p:sp>
      <p:sp>
        <p:nvSpPr>
          <p:cNvPr id="3" name="Title 2"/>
          <p:cNvSpPr>
            <a:spLocks noGrp="1"/>
          </p:cNvSpPr>
          <p:nvPr>
            <p:ph type="title"/>
          </p:nvPr>
        </p:nvSpPr>
        <p:spPr/>
        <p:txBody>
          <a:bodyPr>
            <a:normAutofit/>
          </a:bodyPr>
          <a:lstStyle/>
          <a:p>
            <a:r>
              <a:rPr lang="en-US" sz="2800" b="1" dirty="0"/>
              <a:t>PSI 12 Perioperative Pulmonary Embolism or Deep Vein Thrombosis </a:t>
            </a:r>
            <a:r>
              <a:rPr lang="en-US" sz="2800" b="1" dirty="0" smtClean="0"/>
              <a:t>Rate</a:t>
            </a:r>
            <a:endParaRPr lang="en-US" sz="2800" dirty="0"/>
          </a:p>
        </p:txBody>
      </p:sp>
    </p:spTree>
    <p:extLst>
      <p:ext uri="{BB962C8B-B14F-4D97-AF65-F5344CB8AC3E}">
        <p14:creationId xmlns:p14="http://schemas.microsoft.com/office/powerpoint/2010/main" val="10698204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Exclusions </a:t>
            </a:r>
            <a:r>
              <a:rPr lang="en-US" sz="2800" dirty="0" smtClean="0"/>
              <a:t>for </a:t>
            </a:r>
            <a:r>
              <a:rPr lang="en-US" sz="2800" b="1" dirty="0"/>
              <a:t>PSI 12 Perioperative Pulmonary Embolism or Deep Vein Thrombosis Rate</a:t>
            </a:r>
            <a:endParaRPr lang="en-US" sz="2800" dirty="0"/>
          </a:p>
        </p:txBody>
      </p:sp>
      <p:sp>
        <p:nvSpPr>
          <p:cNvPr id="3" name="TextBox 2"/>
          <p:cNvSpPr txBox="1"/>
          <p:nvPr/>
        </p:nvSpPr>
        <p:spPr>
          <a:xfrm>
            <a:off x="685800" y="1591056"/>
            <a:ext cx="7772400" cy="4801314"/>
          </a:xfrm>
          <a:prstGeom prst="rect">
            <a:avLst/>
          </a:prstGeom>
          <a:noFill/>
        </p:spPr>
        <p:txBody>
          <a:bodyPr wrap="square" rtlCol="0">
            <a:spAutoFit/>
          </a:bodyPr>
          <a:lstStyle/>
          <a:p>
            <a:pPr marL="285750" indent="-285750">
              <a:lnSpc>
                <a:spcPct val="150000"/>
              </a:lnSpc>
              <a:buFont typeface="Arial" pitchFamily="34" charset="0"/>
              <a:buChar char="•"/>
            </a:pPr>
            <a:r>
              <a:rPr lang="en-US" sz="2000" dirty="0" smtClean="0"/>
              <a:t>where </a:t>
            </a:r>
            <a:r>
              <a:rPr lang="en-US" sz="2000" dirty="0"/>
              <a:t>a procedure for interruption of vena cava occurs before or on the same day as the first operating room procedure </a:t>
            </a:r>
            <a:endParaRPr lang="en-US" sz="2000" dirty="0" smtClean="0"/>
          </a:p>
          <a:p>
            <a:pPr marL="285750" indent="-285750">
              <a:lnSpc>
                <a:spcPct val="150000"/>
              </a:lnSpc>
              <a:buFont typeface="Arial" pitchFamily="34" charset="0"/>
              <a:buChar char="•"/>
            </a:pPr>
            <a:r>
              <a:rPr lang="en-US" sz="2000" dirty="0"/>
              <a:t>where the only operating room procedure was for the interruption of the vena cava </a:t>
            </a:r>
            <a:endParaRPr lang="en-US" sz="2000" dirty="0" smtClean="0"/>
          </a:p>
          <a:p>
            <a:pPr marL="285750" indent="-285750">
              <a:lnSpc>
                <a:spcPct val="150000"/>
              </a:lnSpc>
              <a:buFont typeface="Arial" pitchFamily="34" charset="0"/>
              <a:buChar char="•"/>
            </a:pPr>
            <a:r>
              <a:rPr lang="en-US" sz="2000" dirty="0" smtClean="0"/>
              <a:t>diagnosis </a:t>
            </a:r>
            <a:r>
              <a:rPr lang="en-US" sz="2000" dirty="0"/>
              <a:t>code present on admission for acute brain or spinal </a:t>
            </a:r>
            <a:r>
              <a:rPr lang="en-US" sz="2000" dirty="0" smtClean="0"/>
              <a:t>injury</a:t>
            </a:r>
          </a:p>
          <a:p>
            <a:pPr marL="285750" indent="-285750">
              <a:lnSpc>
                <a:spcPct val="150000"/>
              </a:lnSpc>
              <a:buFont typeface="Arial" pitchFamily="34" charset="0"/>
              <a:buChar char="•"/>
            </a:pPr>
            <a:r>
              <a:rPr lang="en-US" sz="2000" dirty="0" smtClean="0"/>
              <a:t> </a:t>
            </a:r>
            <a:r>
              <a:rPr lang="en-US" sz="2000" dirty="0"/>
              <a:t>procedure code for extracorporeal membrane oxygenation (ECMO) </a:t>
            </a:r>
            <a:endParaRPr lang="en-US" sz="2000" dirty="0" smtClean="0"/>
          </a:p>
          <a:p>
            <a:pPr marL="285750" indent="-285750">
              <a:lnSpc>
                <a:spcPct val="150000"/>
              </a:lnSpc>
              <a:buFont typeface="Arial" pitchFamily="34" charset="0"/>
              <a:buChar char="•"/>
            </a:pPr>
            <a:r>
              <a:rPr lang="en-US" sz="2000" dirty="0"/>
              <a:t>where the only operating room procedure was for pulmonary arterial </a:t>
            </a:r>
            <a:r>
              <a:rPr lang="en-US" sz="2000" dirty="0" err="1"/>
              <a:t>thrombectomy</a:t>
            </a:r>
            <a:r>
              <a:rPr lang="en-US" sz="2000" dirty="0"/>
              <a:t> </a:t>
            </a:r>
            <a:endParaRPr lang="en-US" sz="2000" dirty="0" smtClean="0"/>
          </a:p>
          <a:p>
            <a:pPr>
              <a:lnSpc>
                <a:spcPct val="150000"/>
              </a:lnSpc>
            </a:pPr>
            <a:endParaRPr lang="en-US" sz="2000" dirty="0" smtClean="0"/>
          </a:p>
          <a:p>
            <a:pPr marL="285750" indent="-285750">
              <a:buFont typeface="Arial" pitchFamily="34" charset="0"/>
              <a:buChar char="•"/>
            </a:pPr>
            <a:endParaRPr lang="en-US" dirty="0"/>
          </a:p>
          <a:p>
            <a:endParaRPr lang="en-US" dirty="0"/>
          </a:p>
        </p:txBody>
      </p:sp>
    </p:spTree>
    <p:extLst>
      <p:ext uri="{BB962C8B-B14F-4D97-AF65-F5344CB8AC3E}">
        <p14:creationId xmlns:p14="http://schemas.microsoft.com/office/powerpoint/2010/main" val="2073857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The purpose of the PSI 90 composite measure score</a:t>
            </a:r>
          </a:p>
        </p:txBody>
      </p:sp>
      <p:sp>
        <p:nvSpPr>
          <p:cNvPr id="4" name="Subtitle 2"/>
          <p:cNvSpPr>
            <a:spLocks noGrp="1"/>
          </p:cNvSpPr>
          <p:nvPr>
            <p:ph idx="1"/>
          </p:nvPr>
        </p:nvSpPr>
        <p:spPr/>
        <p:txBody>
          <a:bodyPr>
            <a:normAutofit/>
          </a:bodyPr>
          <a:lstStyle/>
          <a:p>
            <a:pPr algn="l"/>
            <a:r>
              <a:rPr lang="en-US" b="1" dirty="0"/>
              <a:t>PSI-90 is a composite measure  that was developed to :</a:t>
            </a:r>
          </a:p>
          <a:p>
            <a:pPr marL="342900" indent="-342900" algn="l">
              <a:buFont typeface="Arial" pitchFamily="34" charset="0"/>
              <a:buChar char="•"/>
            </a:pPr>
            <a:r>
              <a:rPr lang="en-US" dirty="0"/>
              <a:t>Monitor quality performance </a:t>
            </a:r>
          </a:p>
          <a:p>
            <a:pPr marL="342900" indent="-342900" algn="l">
              <a:buFont typeface="Arial" pitchFamily="34" charset="0"/>
              <a:buChar char="•"/>
            </a:pPr>
            <a:r>
              <a:rPr lang="en-US" dirty="0"/>
              <a:t>Used for comparative reporting </a:t>
            </a:r>
          </a:p>
          <a:p>
            <a:pPr marL="342900" indent="-342900" algn="l">
              <a:buFont typeface="Arial" pitchFamily="34" charset="0"/>
              <a:buChar char="•"/>
            </a:pPr>
            <a:r>
              <a:rPr lang="en-US" dirty="0"/>
              <a:t>Improvement quality care at the provider level. </a:t>
            </a:r>
          </a:p>
          <a:p>
            <a:pPr marL="342900" indent="-342900">
              <a:buFont typeface="Arial" pitchFamily="34" charset="0"/>
              <a:buChar char="•"/>
            </a:pPr>
            <a:r>
              <a:rPr lang="en-US"/>
              <a:t>Screen </a:t>
            </a:r>
            <a:r>
              <a:rPr lang="en-US" dirty="0"/>
              <a:t>for complications or adverse events that patients experience as a result of exposure to the healthcare system.</a:t>
            </a:r>
          </a:p>
          <a:p>
            <a:pPr marL="342900" indent="-342900" algn="l">
              <a:buFont typeface="Arial" pitchFamily="34" charset="0"/>
              <a:buChar char="•"/>
            </a:pPr>
            <a:endParaRPr lang="en-US" dirty="0"/>
          </a:p>
        </p:txBody>
      </p:sp>
    </p:spTree>
    <p:extLst>
      <p:ext uri="{BB962C8B-B14F-4D97-AF65-F5344CB8AC3E}">
        <p14:creationId xmlns:p14="http://schemas.microsoft.com/office/powerpoint/2010/main" val="11968252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8328"/>
            <a:ext cx="8229600" cy="1033272"/>
          </a:xfrm>
        </p:spPr>
        <p:txBody>
          <a:bodyPr>
            <a:normAutofit fontScale="90000"/>
          </a:bodyPr>
          <a:lstStyle/>
          <a:p>
            <a:r>
              <a:rPr lang="en-US" sz="3200" dirty="0">
                <a:ea typeface="+mn-lt"/>
                <a:cs typeface="+mn-lt"/>
              </a:rPr>
              <a:t>Helpful tips for CDI</a:t>
            </a:r>
            <a:r>
              <a:rPr lang="en-US" sz="3200" dirty="0" smtClean="0">
                <a:ea typeface="+mn-lt"/>
                <a:cs typeface="+mn-lt"/>
              </a:rPr>
              <a:t>?</a:t>
            </a:r>
            <a:r>
              <a:rPr lang="en-US" sz="3200" dirty="0"/>
              <a:t> </a:t>
            </a:r>
            <a:r>
              <a:rPr lang="en-US" sz="3200" dirty="0" smtClean="0"/>
              <a:t/>
            </a:r>
            <a:br>
              <a:rPr lang="en-US" sz="3200" dirty="0" smtClean="0"/>
            </a:br>
            <a:r>
              <a:rPr lang="en-US" sz="1800" dirty="0" smtClean="0"/>
              <a:t>PSI 12</a:t>
            </a:r>
            <a:r>
              <a:rPr lang="en-US" sz="1800" b="1" dirty="0"/>
              <a:t> Perioperative Pulmonary Embolism or Deep Vein Thrombosis Rate</a:t>
            </a:r>
            <a:r>
              <a:rPr lang="en-US" sz="1800" dirty="0" smtClean="0"/>
              <a:t> </a:t>
            </a:r>
            <a:r>
              <a:rPr lang="en-US" sz="1800" dirty="0">
                <a:ea typeface="+mn-lt"/>
                <a:cs typeface="+mn-lt"/>
              </a:rPr>
              <a:t/>
            </a:r>
            <a:br>
              <a:rPr lang="en-US" sz="1800" dirty="0">
                <a:ea typeface="+mn-lt"/>
                <a:cs typeface="+mn-lt"/>
              </a:rPr>
            </a:br>
            <a:endParaRPr lang="en-US" sz="1800" dirty="0"/>
          </a:p>
        </p:txBody>
      </p:sp>
      <p:sp>
        <p:nvSpPr>
          <p:cNvPr id="3" name="TextBox 2"/>
          <p:cNvSpPr txBox="1"/>
          <p:nvPr/>
        </p:nvSpPr>
        <p:spPr>
          <a:xfrm>
            <a:off x="652083" y="1752600"/>
            <a:ext cx="7772400" cy="3785652"/>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smtClean="0"/>
              <a:t>Look at your Doppler report to determine if </a:t>
            </a:r>
            <a:r>
              <a:rPr lang="en-US" sz="2000" dirty="0" smtClean="0"/>
              <a:t>the DVT </a:t>
            </a:r>
            <a:r>
              <a:rPr lang="en-US" sz="2000" dirty="0" smtClean="0"/>
              <a:t>was in fact in the </a:t>
            </a:r>
            <a:r>
              <a:rPr lang="en-US" sz="2000" dirty="0"/>
              <a:t>proximal </a:t>
            </a:r>
            <a:r>
              <a:rPr lang="en-US" sz="2000" dirty="0" smtClean="0"/>
              <a:t>vein. </a:t>
            </a:r>
            <a:r>
              <a:rPr lang="en-US" sz="2000" dirty="0" smtClean="0"/>
              <a:t> </a:t>
            </a:r>
            <a:r>
              <a:rPr lang="en-US" sz="2000" i="1" dirty="0" smtClean="0"/>
              <a:t>(Distal versus proximal distinction)  		</a:t>
            </a:r>
          </a:p>
          <a:p>
            <a:pPr>
              <a:lnSpc>
                <a:spcPct val="150000"/>
              </a:lnSpc>
            </a:pPr>
            <a:r>
              <a:rPr lang="en-US" sz="2000" i="1" dirty="0" smtClean="0"/>
              <a:t>*Distal vein DVT is not PSI 12</a:t>
            </a:r>
            <a:endParaRPr lang="en-US" sz="2000" i="1" dirty="0"/>
          </a:p>
          <a:p>
            <a:pPr marL="285750" indent="-285750">
              <a:lnSpc>
                <a:spcPct val="150000"/>
              </a:lnSpc>
              <a:buFont typeface="Arial" panose="020B0604020202020204" pitchFamily="34" charset="0"/>
              <a:buChar char="•"/>
            </a:pPr>
            <a:r>
              <a:rPr lang="en-US" sz="2000" dirty="0" smtClean="0"/>
              <a:t>A popliteal vein </a:t>
            </a:r>
            <a:r>
              <a:rPr lang="en-US" sz="2000" dirty="0"/>
              <a:t>DVT is a considered a proximal DVT and </a:t>
            </a:r>
            <a:r>
              <a:rPr lang="en-US" sz="2000" dirty="0" smtClean="0"/>
              <a:t>is a PSI 12.</a:t>
            </a:r>
            <a:endParaRPr lang="en-US" sz="2000" dirty="0"/>
          </a:p>
          <a:p>
            <a:pPr>
              <a:lnSpc>
                <a:spcPct val="150000"/>
              </a:lnSpc>
            </a:pPr>
            <a:r>
              <a:rPr lang="en-US" sz="2000" i="1" dirty="0"/>
              <a:t>Isolated calf vein DVT was removed from the </a:t>
            </a:r>
            <a:r>
              <a:rPr lang="en-US" sz="2000" i="1" dirty="0" smtClean="0"/>
              <a:t>PSI list.  Isolated </a:t>
            </a:r>
            <a:r>
              <a:rPr lang="en-US" sz="2000" i="1" dirty="0"/>
              <a:t>calf vein DVT events are more likely to be detected during screening and are often clinically insignificant events. </a:t>
            </a:r>
            <a:endParaRPr lang="en-US" sz="2000" i="1" dirty="0" smtClean="0"/>
          </a:p>
          <a:p>
            <a:pPr marL="285750" indent="-285750">
              <a:lnSpc>
                <a:spcPct val="150000"/>
              </a:lnSpc>
              <a:buFont typeface="Arial" panose="020B0604020202020204" pitchFamily="34" charset="0"/>
              <a:buChar char="•"/>
            </a:pPr>
            <a:r>
              <a:rPr lang="en-US" sz="2000" dirty="0" smtClean="0"/>
              <a:t>(</a:t>
            </a:r>
            <a:r>
              <a:rPr lang="en-US" sz="2000" dirty="0"/>
              <a:t>upper extremity DVTs </a:t>
            </a:r>
            <a:r>
              <a:rPr lang="en-US" sz="2000" dirty="0" smtClean="0"/>
              <a:t>are not </a:t>
            </a:r>
            <a:r>
              <a:rPr lang="en-US" sz="2000" dirty="0"/>
              <a:t>reported). </a:t>
            </a:r>
            <a:endParaRPr lang="en-US" sz="2000" dirty="0" smtClean="0"/>
          </a:p>
        </p:txBody>
      </p:sp>
    </p:spTree>
    <p:extLst>
      <p:ext uri="{BB962C8B-B14F-4D97-AF65-F5344CB8AC3E}">
        <p14:creationId xmlns:p14="http://schemas.microsoft.com/office/powerpoint/2010/main" val="1169145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600200"/>
            <a:ext cx="7772400" cy="3200400"/>
          </a:xfrm>
        </p:spPr>
        <p:txBody>
          <a:bodyPr>
            <a:normAutofit/>
          </a:bodyPr>
          <a:lstStyle/>
          <a:p>
            <a:pPr algn="l"/>
            <a:r>
              <a:rPr lang="en-US" sz="2000" b="1" dirty="0" smtClean="0">
                <a:solidFill>
                  <a:schemeClr val="tx2"/>
                </a:solidFill>
              </a:rPr>
              <a:t>Venous embolism will default to “acute” .  May need to query physician if clinical indication is there for a chronic condition.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“Superficial Embolism” “may be mistakenly coded as deep embolism”</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a:solidFill>
                  <a:schemeClr val="tx2"/>
                </a:solidFill>
              </a:rPr>
              <a:t>Look for diagnoses preventing the patient from being anti‐coagulated such as head bleed, acute brain injury, or spinal injury as these diagnoses may exclude patient from this PSI.</a:t>
            </a:r>
            <a:br>
              <a:rPr lang="en-US" sz="2000" b="1" dirty="0">
                <a:solidFill>
                  <a:schemeClr val="tx2"/>
                </a:solidFill>
              </a:rPr>
            </a:br>
            <a:endParaRPr lang="en-US" sz="2000" b="1" dirty="0">
              <a:solidFill>
                <a:schemeClr val="tx2"/>
              </a:solidFill>
            </a:endParaRPr>
          </a:p>
        </p:txBody>
      </p:sp>
      <p:sp>
        <p:nvSpPr>
          <p:cNvPr id="3" name="Text Placeholder 2"/>
          <p:cNvSpPr>
            <a:spLocks noGrp="1"/>
          </p:cNvSpPr>
          <p:nvPr>
            <p:ph type="body" idx="1"/>
          </p:nvPr>
        </p:nvSpPr>
        <p:spPr>
          <a:xfrm>
            <a:off x="1295400" y="457200"/>
            <a:ext cx="6417734" cy="939801"/>
          </a:xfrm>
        </p:spPr>
        <p:txBody>
          <a:bodyPr>
            <a:normAutofit fontScale="70000" lnSpcReduction="20000"/>
          </a:bodyPr>
          <a:lstStyle/>
          <a:p>
            <a:r>
              <a:rPr lang="en-US" sz="3600" dirty="0">
                <a:ea typeface="+mn-lt"/>
                <a:cs typeface="+mn-lt"/>
              </a:rPr>
              <a:t>Helpful tips for CDI?</a:t>
            </a:r>
            <a:r>
              <a:rPr lang="en-US" sz="3600" dirty="0"/>
              <a:t> </a:t>
            </a:r>
            <a:br>
              <a:rPr lang="en-US" sz="3600" dirty="0"/>
            </a:br>
            <a:r>
              <a:rPr lang="en-US" dirty="0"/>
              <a:t>PSI 12</a:t>
            </a:r>
            <a:r>
              <a:rPr lang="en-US" b="1" dirty="0"/>
              <a:t> Perioperative Pulmonary Embolism or Deep Vein Thrombosis Rate</a:t>
            </a:r>
            <a:r>
              <a:rPr lang="en-US" dirty="0"/>
              <a:t> </a:t>
            </a:r>
            <a:r>
              <a:rPr lang="en-US" dirty="0">
                <a:ea typeface="+mn-lt"/>
                <a:cs typeface="+mn-lt"/>
              </a:rPr>
              <a:t/>
            </a:r>
            <a:br>
              <a:rPr lang="en-US" dirty="0">
                <a:ea typeface="+mn-lt"/>
                <a:cs typeface="+mn-lt"/>
              </a:rPr>
            </a:br>
            <a:endParaRPr lang="en-US" dirty="0"/>
          </a:p>
        </p:txBody>
      </p:sp>
    </p:spTree>
    <p:extLst>
      <p:ext uri="{BB962C8B-B14F-4D97-AF65-F5344CB8AC3E}">
        <p14:creationId xmlns:p14="http://schemas.microsoft.com/office/powerpoint/2010/main" val="23573607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905000"/>
            <a:ext cx="7772400" cy="2082560"/>
          </a:xfrm>
        </p:spPr>
        <p:txBody>
          <a:bodyPr>
            <a:noAutofit/>
          </a:bodyPr>
          <a:lstStyle/>
          <a:p>
            <a:r>
              <a:rPr lang="en-US" sz="2400" dirty="0"/>
              <a:t>Postoperative sepsis cases </a:t>
            </a:r>
            <a:r>
              <a:rPr lang="en-US" sz="2400" dirty="0" smtClean="0"/>
              <a:t>as a (secondary </a:t>
            </a:r>
            <a:r>
              <a:rPr lang="en-US" sz="2400" dirty="0"/>
              <a:t>diagnosis) </a:t>
            </a:r>
            <a:r>
              <a:rPr lang="en-US" sz="2400" dirty="0" smtClean="0"/>
              <a:t>for </a:t>
            </a:r>
            <a:r>
              <a:rPr lang="en-US" sz="2400" b="1" dirty="0" smtClean="0"/>
              <a:t>elective </a:t>
            </a:r>
            <a:r>
              <a:rPr lang="en-US" sz="2400" b="1" dirty="0"/>
              <a:t>surgical </a:t>
            </a:r>
            <a:r>
              <a:rPr lang="en-US" sz="2400" b="1" dirty="0" smtClean="0"/>
              <a:t>discharges</a:t>
            </a:r>
            <a:endParaRPr lang="en-US" sz="2400" dirty="0"/>
          </a:p>
        </p:txBody>
      </p:sp>
      <p:sp>
        <p:nvSpPr>
          <p:cNvPr id="3" name="Text Placeholder 2"/>
          <p:cNvSpPr>
            <a:spLocks noGrp="1"/>
          </p:cNvSpPr>
          <p:nvPr>
            <p:ph type="body" idx="1"/>
          </p:nvPr>
        </p:nvSpPr>
        <p:spPr>
          <a:xfrm>
            <a:off x="1371600" y="609600"/>
            <a:ext cx="6417734" cy="939801"/>
          </a:xfrm>
        </p:spPr>
        <p:txBody>
          <a:bodyPr/>
          <a:lstStyle/>
          <a:p>
            <a:r>
              <a:rPr lang="en-US" sz="2800" b="1" dirty="0"/>
              <a:t>PSI 13 Postoperative Sepsis Rate </a:t>
            </a:r>
          </a:p>
          <a:p>
            <a:endParaRPr lang="en-US" dirty="0"/>
          </a:p>
        </p:txBody>
      </p:sp>
    </p:spTree>
    <p:extLst>
      <p:ext uri="{BB962C8B-B14F-4D97-AF65-F5344CB8AC3E}">
        <p14:creationId xmlns:p14="http://schemas.microsoft.com/office/powerpoint/2010/main" val="1586414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7772400" cy="4038600"/>
          </a:xfrm>
        </p:spPr>
        <p:txBody>
          <a:bodyPr>
            <a:normAutofit/>
          </a:bodyPr>
          <a:lstStyle/>
          <a:p>
            <a:pPr algn="l"/>
            <a:r>
              <a:rPr lang="en-US" sz="2400" b="1" dirty="0" smtClean="0">
                <a:solidFill>
                  <a:schemeClr val="tx1"/>
                </a:solidFill>
              </a:rPr>
              <a:t/>
            </a:r>
            <a:br>
              <a:rPr lang="en-US" sz="2400" b="1" dirty="0" smtClean="0">
                <a:solidFill>
                  <a:schemeClr val="tx1"/>
                </a:solidFill>
              </a:rPr>
            </a:br>
            <a:r>
              <a:rPr lang="en-US" sz="2400" b="1" dirty="0" smtClean="0">
                <a:solidFill>
                  <a:schemeClr val="tx1"/>
                </a:solidFill>
              </a:rPr>
              <a:t>Principle diagnosis </a:t>
            </a:r>
            <a:r>
              <a:rPr lang="en-US" sz="2400" b="1" dirty="0" smtClean="0">
                <a:solidFill>
                  <a:schemeClr val="tx1"/>
                </a:solidFill>
              </a:rPr>
              <a:t>Sepsis or secondary diagnosis that was POA</a:t>
            </a:r>
            <a:r>
              <a:rPr lang="en-US" sz="2400" b="1" dirty="0" smtClean="0">
                <a:solidFill>
                  <a:schemeClr val="tx1"/>
                </a:solidFill>
              </a:rPr>
              <a:t/>
            </a:r>
            <a:br>
              <a:rPr lang="en-US" sz="2400" b="1" dirty="0" smtClean="0">
                <a:solidFill>
                  <a:schemeClr val="tx1"/>
                </a:solidFill>
              </a:rPr>
            </a:br>
            <a:r>
              <a:rPr lang="en-US" sz="2400" b="1" dirty="0" smtClean="0">
                <a:solidFill>
                  <a:schemeClr val="tx1"/>
                </a:solidFill>
              </a:rPr>
              <a:t/>
            </a:r>
            <a:br>
              <a:rPr lang="en-US" sz="2400" b="1" dirty="0" smtClean="0">
                <a:solidFill>
                  <a:schemeClr val="tx1"/>
                </a:solidFill>
              </a:rPr>
            </a:br>
            <a:r>
              <a:rPr lang="en-US" sz="2400" b="1" dirty="0" smtClean="0">
                <a:solidFill>
                  <a:schemeClr val="tx1"/>
                </a:solidFill>
              </a:rPr>
              <a:t>Principle diagnosis </a:t>
            </a:r>
            <a:r>
              <a:rPr lang="en-US" sz="2400" b="1" dirty="0" smtClean="0">
                <a:solidFill>
                  <a:schemeClr val="tx1"/>
                </a:solidFill>
              </a:rPr>
              <a:t>of infection present on admission</a:t>
            </a:r>
            <a:r>
              <a:rPr lang="en-US" sz="2400" b="1" dirty="0" smtClean="0">
                <a:solidFill>
                  <a:schemeClr val="tx1"/>
                </a:solidFill>
              </a:rPr>
              <a:t/>
            </a:r>
            <a:br>
              <a:rPr lang="en-US" sz="2400" b="1" dirty="0" smtClean="0">
                <a:solidFill>
                  <a:schemeClr val="tx1"/>
                </a:solidFill>
              </a:rPr>
            </a:br>
            <a:r>
              <a:rPr lang="en-US" sz="2400" b="1" dirty="0" smtClean="0">
                <a:solidFill>
                  <a:schemeClr val="tx1"/>
                </a:solidFill>
              </a:rPr>
              <a:t/>
            </a:r>
            <a:br>
              <a:rPr lang="en-US" sz="2400" b="1" dirty="0" smtClean="0">
                <a:solidFill>
                  <a:schemeClr val="tx1"/>
                </a:solidFill>
              </a:rPr>
            </a:br>
            <a:r>
              <a:rPr lang="en-US" sz="2200" b="1" dirty="0">
                <a:solidFill>
                  <a:schemeClr val="tx1"/>
                </a:solidFill>
              </a:rPr>
              <a:t>C</a:t>
            </a:r>
            <a:r>
              <a:rPr lang="en-US" sz="2200" b="1" dirty="0" smtClean="0">
                <a:solidFill>
                  <a:schemeClr val="tx1"/>
                </a:solidFill>
              </a:rPr>
              <a:t>ases </a:t>
            </a:r>
            <a:r>
              <a:rPr lang="en-US" sz="2200" b="1" dirty="0">
                <a:solidFill>
                  <a:schemeClr val="tx1"/>
                </a:solidFill>
              </a:rPr>
              <a:t>with an </a:t>
            </a:r>
            <a:r>
              <a:rPr lang="en-US" sz="2200" b="1" dirty="0" err="1">
                <a:solidFill>
                  <a:schemeClr val="tx1"/>
                </a:solidFill>
              </a:rPr>
              <a:t>immunocompromised</a:t>
            </a:r>
            <a:r>
              <a:rPr lang="en-US" sz="2200" b="1" dirty="0">
                <a:solidFill>
                  <a:schemeClr val="tx1"/>
                </a:solidFill>
              </a:rPr>
              <a:t> state, cases with cancer, obstetric discharges, and cases with stays less than four days. </a:t>
            </a:r>
            <a:r>
              <a:rPr lang="en-US" sz="2200" b="1" dirty="0" smtClean="0">
                <a:solidFill>
                  <a:schemeClr val="tx1"/>
                </a:solidFill>
              </a:rPr>
              <a:t/>
            </a:r>
            <a:br>
              <a:rPr lang="en-US" sz="2200" b="1" dirty="0" smtClean="0">
                <a:solidFill>
                  <a:schemeClr val="tx1"/>
                </a:solidFill>
              </a:rPr>
            </a:br>
            <a:r>
              <a:rPr lang="en-US" sz="2200" b="1" dirty="0">
                <a:solidFill>
                  <a:schemeClr val="tx1"/>
                </a:solidFill>
              </a:rPr>
              <a:t/>
            </a:r>
            <a:br>
              <a:rPr lang="en-US" sz="2200" b="1" dirty="0">
                <a:solidFill>
                  <a:schemeClr val="tx1"/>
                </a:solidFill>
              </a:rPr>
            </a:br>
            <a:endParaRPr lang="en-US" sz="2400" b="1" dirty="0">
              <a:solidFill>
                <a:schemeClr val="tx1"/>
              </a:solidFill>
            </a:endParaRPr>
          </a:p>
        </p:txBody>
      </p:sp>
      <p:sp>
        <p:nvSpPr>
          <p:cNvPr id="3" name="Text Placeholder 2"/>
          <p:cNvSpPr>
            <a:spLocks noGrp="1"/>
          </p:cNvSpPr>
          <p:nvPr>
            <p:ph type="body" idx="1"/>
          </p:nvPr>
        </p:nvSpPr>
        <p:spPr>
          <a:xfrm>
            <a:off x="1447800" y="609600"/>
            <a:ext cx="6417734" cy="914399"/>
          </a:xfrm>
        </p:spPr>
        <p:txBody>
          <a:bodyPr>
            <a:normAutofit lnSpcReduction="10000"/>
          </a:bodyPr>
          <a:lstStyle/>
          <a:p>
            <a:r>
              <a:rPr lang="en-US" sz="2800" b="1" dirty="0" smtClean="0"/>
              <a:t>Exclusions for PSI </a:t>
            </a:r>
            <a:r>
              <a:rPr lang="en-US" sz="2800" b="1" dirty="0"/>
              <a:t>13 Postoperative Sepsis Rate </a:t>
            </a:r>
          </a:p>
          <a:p>
            <a:endParaRPr lang="en-US" dirty="0"/>
          </a:p>
        </p:txBody>
      </p:sp>
    </p:spTree>
    <p:extLst>
      <p:ext uri="{BB962C8B-B14F-4D97-AF65-F5344CB8AC3E}">
        <p14:creationId xmlns:p14="http://schemas.microsoft.com/office/powerpoint/2010/main" val="9522128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05000"/>
            <a:ext cx="7772400" cy="3124200"/>
          </a:xfrm>
        </p:spPr>
        <p:txBody>
          <a:bodyPr>
            <a:normAutofit/>
          </a:bodyPr>
          <a:lstStyle/>
          <a:p>
            <a:pPr algn="l"/>
            <a:r>
              <a:rPr lang="en-US" sz="2800" dirty="0" smtClean="0">
                <a:solidFill>
                  <a:schemeClr val="tx1"/>
                </a:solidFill>
              </a:rPr>
              <a:t>*Remember </a:t>
            </a:r>
            <a:r>
              <a:rPr lang="en-US" sz="2800" dirty="0" smtClean="0">
                <a:solidFill>
                  <a:schemeClr val="tx1"/>
                </a:solidFill>
              </a:rPr>
              <a:t>only on </a:t>
            </a:r>
            <a:r>
              <a:rPr lang="en-US" sz="2800" u="sng" dirty="0" smtClean="0">
                <a:solidFill>
                  <a:schemeClr val="tx1"/>
                </a:solidFill>
              </a:rPr>
              <a:t>Elective </a:t>
            </a:r>
            <a:r>
              <a:rPr lang="en-US" sz="2800" u="sng" dirty="0" smtClean="0">
                <a:solidFill>
                  <a:schemeClr val="tx1"/>
                </a:solidFill>
              </a:rPr>
              <a:t>procedures</a:t>
            </a:r>
            <a:r>
              <a:rPr lang="en-US" sz="2800" dirty="0" smtClean="0">
                <a:solidFill>
                  <a:schemeClr val="tx1"/>
                </a:solidFill>
              </a:rPr>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smtClean="0">
                <a:solidFill>
                  <a:schemeClr val="tx1"/>
                </a:solidFill>
              </a:rPr>
              <a:t>If </a:t>
            </a:r>
            <a:r>
              <a:rPr lang="en-US" sz="2800" dirty="0">
                <a:solidFill>
                  <a:schemeClr val="tx1"/>
                </a:solidFill>
              </a:rPr>
              <a:t>clinically appropriate clarify for POA status of any infection and evaluate </a:t>
            </a:r>
            <a:r>
              <a:rPr lang="en-US" sz="2800" dirty="0" smtClean="0">
                <a:solidFill>
                  <a:schemeClr val="tx1"/>
                </a:solidFill>
              </a:rPr>
              <a:t>if it was present on admission </a:t>
            </a:r>
            <a:r>
              <a:rPr lang="en-US" sz="2800" dirty="0">
                <a:solidFill>
                  <a:schemeClr val="tx1"/>
                </a:solidFill>
              </a:rPr>
              <a:t> </a:t>
            </a:r>
            <a:r>
              <a:rPr lang="en-US" sz="2800" dirty="0" smtClean="0">
                <a:solidFill>
                  <a:schemeClr val="tx1"/>
                </a:solidFill>
              </a:rPr>
              <a:t/>
            </a:r>
            <a:br>
              <a:rPr lang="en-US" sz="2800" dirty="0" smtClean="0">
                <a:solidFill>
                  <a:schemeClr val="tx1"/>
                </a:solidFill>
              </a:rPr>
            </a:br>
            <a:r>
              <a:rPr lang="en-US" sz="2800" dirty="0">
                <a:solidFill>
                  <a:schemeClr val="tx1"/>
                </a:solidFill>
              </a:rPr>
              <a:t/>
            </a:r>
            <a:br>
              <a:rPr lang="en-US" sz="2800" dirty="0">
                <a:solidFill>
                  <a:schemeClr val="tx1"/>
                </a:solidFill>
              </a:rPr>
            </a:br>
            <a:r>
              <a:rPr lang="en-US" sz="2800" dirty="0" smtClean="0">
                <a:solidFill>
                  <a:schemeClr val="tx1"/>
                </a:solidFill>
              </a:rPr>
              <a:t>Was the patient </a:t>
            </a:r>
            <a:r>
              <a:rPr lang="en-US" sz="2800" dirty="0" err="1" smtClean="0">
                <a:solidFill>
                  <a:schemeClr val="tx1"/>
                </a:solidFill>
              </a:rPr>
              <a:t>immunocompromised</a:t>
            </a:r>
            <a:r>
              <a:rPr lang="en-US" sz="2800" dirty="0" smtClean="0">
                <a:solidFill>
                  <a:schemeClr val="tx1"/>
                </a:solidFill>
              </a:rPr>
              <a:t>?</a:t>
            </a:r>
            <a:endParaRPr lang="en-US" sz="2800" dirty="0">
              <a:solidFill>
                <a:schemeClr val="tx1"/>
              </a:solidFill>
            </a:endParaRPr>
          </a:p>
        </p:txBody>
      </p:sp>
      <p:sp>
        <p:nvSpPr>
          <p:cNvPr id="3" name="Text Placeholder 2"/>
          <p:cNvSpPr>
            <a:spLocks noGrp="1"/>
          </p:cNvSpPr>
          <p:nvPr>
            <p:ph type="body" idx="1"/>
          </p:nvPr>
        </p:nvSpPr>
        <p:spPr>
          <a:xfrm>
            <a:off x="1371600" y="457200"/>
            <a:ext cx="6417734" cy="939801"/>
          </a:xfrm>
        </p:spPr>
        <p:txBody>
          <a:bodyPr>
            <a:noAutofit/>
          </a:bodyPr>
          <a:lstStyle/>
          <a:p>
            <a:r>
              <a:rPr lang="en-US" sz="2800" dirty="0">
                <a:ea typeface="+mn-lt"/>
                <a:cs typeface="+mn-lt"/>
              </a:rPr>
              <a:t>Helpful tips for </a:t>
            </a:r>
            <a:r>
              <a:rPr lang="en-US" sz="2800" dirty="0" smtClean="0">
                <a:ea typeface="+mn-lt"/>
                <a:cs typeface="+mn-lt"/>
              </a:rPr>
              <a:t>CDI</a:t>
            </a:r>
            <a:endParaRPr lang="en-US" sz="2800" dirty="0">
              <a:ea typeface="+mn-lt"/>
              <a:cs typeface="+mn-lt"/>
            </a:endParaRPr>
          </a:p>
          <a:p>
            <a:r>
              <a:rPr lang="en-US" sz="2800" dirty="0" smtClean="0">
                <a:ea typeface="+mn-lt"/>
                <a:cs typeface="+mn-lt"/>
              </a:rPr>
              <a:t> </a:t>
            </a:r>
            <a:r>
              <a:rPr lang="en-US" sz="2800" b="1" dirty="0"/>
              <a:t>for PSI 13 Postoperative Sepsis Rate </a:t>
            </a:r>
            <a:endParaRPr lang="en-US" sz="2800" dirty="0"/>
          </a:p>
        </p:txBody>
      </p:sp>
    </p:spTree>
    <p:extLst>
      <p:ext uri="{BB962C8B-B14F-4D97-AF65-F5344CB8AC3E}">
        <p14:creationId xmlns:p14="http://schemas.microsoft.com/office/powerpoint/2010/main" val="41396765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600200"/>
            <a:ext cx="7772400" cy="3962400"/>
          </a:xfrm>
        </p:spPr>
        <p:txBody>
          <a:bodyPr>
            <a:noAutofit/>
          </a:bodyPr>
          <a:lstStyle/>
          <a:p>
            <a:r>
              <a:rPr lang="en-US" sz="1800" dirty="0">
                <a:solidFill>
                  <a:schemeClr val="tx1"/>
                </a:solidFill>
              </a:rPr>
              <a:t>Postoperative </a:t>
            </a:r>
            <a:r>
              <a:rPr lang="en-US" sz="1800" dirty="0" err="1">
                <a:solidFill>
                  <a:schemeClr val="tx1"/>
                </a:solidFill>
              </a:rPr>
              <a:t>reclosures</a:t>
            </a:r>
            <a:r>
              <a:rPr lang="en-US" sz="1800" dirty="0">
                <a:solidFill>
                  <a:schemeClr val="tx1"/>
                </a:solidFill>
              </a:rPr>
              <a:t> of the abdominal wall with a diagnosis of disruption of internal operational wound </a:t>
            </a:r>
            <a:r>
              <a:rPr lang="en-US" sz="1800" dirty="0" smtClean="0">
                <a:solidFill>
                  <a:schemeClr val="tx1"/>
                </a:solidFill>
              </a:rPr>
              <a:t>for </a:t>
            </a:r>
            <a:r>
              <a:rPr lang="en-US" sz="1800" dirty="0" err="1" smtClean="0">
                <a:solidFill>
                  <a:schemeClr val="tx1"/>
                </a:solidFill>
              </a:rPr>
              <a:t>abdominopelvic</a:t>
            </a:r>
            <a:r>
              <a:rPr lang="en-US" sz="1800" dirty="0" smtClean="0">
                <a:solidFill>
                  <a:schemeClr val="tx1"/>
                </a:solidFill>
              </a:rPr>
              <a:t> surgery</a:t>
            </a:r>
            <a:br>
              <a:rPr lang="en-US" sz="1800" dirty="0" smtClean="0">
                <a:solidFill>
                  <a:schemeClr val="tx1"/>
                </a:solidFill>
              </a:rPr>
            </a:br>
            <a:r>
              <a:rPr lang="en-US" sz="1800" dirty="0" smtClean="0"/>
              <a:t/>
            </a:r>
            <a:br>
              <a:rPr lang="en-US" sz="1800" dirty="0" smtClean="0"/>
            </a:br>
            <a:r>
              <a:rPr lang="en-US" sz="1800" dirty="0" smtClean="0">
                <a:solidFill>
                  <a:schemeClr val="tx1"/>
                </a:solidFill>
              </a:rPr>
              <a:t/>
            </a:r>
            <a:br>
              <a:rPr lang="en-US" sz="1800" dirty="0" smtClean="0">
                <a:solidFill>
                  <a:schemeClr val="tx1"/>
                </a:solidFill>
              </a:rPr>
            </a:br>
            <a:r>
              <a:rPr lang="en-US" sz="1800" b="1" dirty="0">
                <a:solidFill>
                  <a:schemeClr val="tx1"/>
                </a:solidFill>
              </a:rPr>
              <a:t>ICD-10-CM Code that Triggers PSI 14:</a:t>
            </a:r>
            <a:r>
              <a:rPr lang="en-US" sz="1800" dirty="0">
                <a:solidFill>
                  <a:schemeClr val="tx1"/>
                </a:solidFill>
              </a:rPr>
              <a:t/>
            </a:r>
            <a:br>
              <a:rPr lang="en-US" sz="1800" dirty="0">
                <a:solidFill>
                  <a:schemeClr val="tx1"/>
                </a:solidFill>
              </a:rPr>
            </a:br>
            <a:r>
              <a:rPr lang="en-US" sz="1800" dirty="0">
                <a:solidFill>
                  <a:schemeClr val="tx1"/>
                </a:solidFill>
              </a:rPr>
              <a:t>T8132XA  Disruption of internal operation (surgical) wound </a:t>
            </a:r>
            <a:r>
              <a:rPr lang="en-US" sz="1800" b="1" dirty="0">
                <a:solidFill>
                  <a:schemeClr val="tx1"/>
                </a:solidFill>
              </a:rPr>
              <a:t>(NOT POA)</a:t>
            </a:r>
            <a:r>
              <a:rPr lang="en-US" sz="1800" dirty="0">
                <a:solidFill>
                  <a:schemeClr val="tx1"/>
                </a:solidFill>
              </a:rPr>
              <a:t> </a:t>
            </a:r>
            <a:r>
              <a:rPr lang="en-US" sz="1800" dirty="0" smtClean="0">
                <a:solidFill>
                  <a:schemeClr val="tx1"/>
                </a:solidFill>
              </a:rPr>
              <a:t/>
            </a:r>
            <a:br>
              <a:rPr lang="en-US" sz="1800" dirty="0" smtClean="0">
                <a:solidFill>
                  <a:schemeClr val="tx1"/>
                </a:solidFill>
              </a:rPr>
            </a:br>
            <a:r>
              <a:rPr lang="en-US" sz="1800" dirty="0">
                <a:solidFill>
                  <a:schemeClr val="tx1"/>
                </a:solidFill>
              </a:rPr>
              <a:t/>
            </a:r>
            <a:br>
              <a:rPr lang="en-US" sz="1800" dirty="0">
                <a:solidFill>
                  <a:schemeClr val="tx1"/>
                </a:solidFill>
              </a:rPr>
            </a:br>
            <a:r>
              <a:rPr lang="en-US" sz="1800" b="1" dirty="0">
                <a:solidFill>
                  <a:schemeClr val="tx1"/>
                </a:solidFill>
              </a:rPr>
              <a:t>ICD-10-PCS Codes that Trigger PSI 14: </a:t>
            </a:r>
            <a:r>
              <a:rPr lang="en-US" sz="1800" dirty="0">
                <a:solidFill>
                  <a:schemeClr val="tx1"/>
                </a:solidFill>
              </a:rPr>
              <a:t/>
            </a:r>
            <a:br>
              <a:rPr lang="en-US" sz="1800" dirty="0">
                <a:solidFill>
                  <a:schemeClr val="tx1"/>
                </a:solidFill>
              </a:rPr>
            </a:br>
            <a:r>
              <a:rPr lang="en-US" sz="1800" dirty="0">
                <a:solidFill>
                  <a:schemeClr val="tx1"/>
                </a:solidFill>
              </a:rPr>
              <a:t> </a:t>
            </a:r>
            <a:r>
              <a:rPr lang="en-US" sz="1800" dirty="0" err="1">
                <a:solidFill>
                  <a:schemeClr val="tx1"/>
                </a:solidFill>
              </a:rPr>
              <a:t>Reclosure</a:t>
            </a:r>
            <a:r>
              <a:rPr lang="en-US" sz="1800" dirty="0">
                <a:solidFill>
                  <a:schemeClr val="tx1"/>
                </a:solidFill>
              </a:rPr>
              <a:t> of postoperative disruption of the abdominal wall procedure codes: </a:t>
            </a:r>
            <a:r>
              <a:rPr lang="en-US" sz="1800" b="1" dirty="0">
                <a:solidFill>
                  <a:schemeClr val="tx1"/>
                </a:solidFill>
              </a:rPr>
              <a:t>(Extensive list, not displayed)</a:t>
            </a:r>
            <a:r>
              <a:rPr lang="en-US" sz="1800" dirty="0">
                <a:solidFill>
                  <a:schemeClr val="tx1"/>
                </a:solidFill>
              </a:rPr>
              <a:t> </a:t>
            </a:r>
            <a:br>
              <a:rPr lang="en-US" sz="1800" dirty="0">
                <a:solidFill>
                  <a:schemeClr val="tx1"/>
                </a:solidFill>
              </a:rPr>
            </a:br>
            <a:endParaRPr lang="en-US" sz="1800" dirty="0">
              <a:solidFill>
                <a:schemeClr val="tx1"/>
              </a:solidFill>
            </a:endParaRPr>
          </a:p>
        </p:txBody>
      </p:sp>
      <p:sp>
        <p:nvSpPr>
          <p:cNvPr id="3" name="Text Placeholder 2"/>
          <p:cNvSpPr>
            <a:spLocks noGrp="1"/>
          </p:cNvSpPr>
          <p:nvPr>
            <p:ph type="body" idx="1"/>
          </p:nvPr>
        </p:nvSpPr>
        <p:spPr>
          <a:xfrm>
            <a:off x="1371600" y="457200"/>
            <a:ext cx="6417734" cy="939801"/>
          </a:xfrm>
        </p:spPr>
        <p:txBody>
          <a:bodyPr/>
          <a:lstStyle/>
          <a:p>
            <a:r>
              <a:rPr lang="en-US" sz="2400" b="1" dirty="0"/>
              <a:t>PSI 14 Postoperative Wound Dehiscence Rate </a:t>
            </a:r>
          </a:p>
          <a:p>
            <a:endParaRPr lang="en-US" dirty="0"/>
          </a:p>
        </p:txBody>
      </p:sp>
    </p:spTree>
    <p:extLst>
      <p:ext uri="{BB962C8B-B14F-4D97-AF65-F5344CB8AC3E}">
        <p14:creationId xmlns:p14="http://schemas.microsoft.com/office/powerpoint/2010/main" val="34730153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914400"/>
            <a:ext cx="7772400" cy="762000"/>
          </a:xfrm>
        </p:spPr>
        <p:txBody>
          <a:bodyPr>
            <a:noAutofit/>
          </a:bodyPr>
          <a:lstStyle/>
          <a:p>
            <a:r>
              <a:rPr lang="en-US" sz="2400" b="1" dirty="0" smtClean="0"/>
              <a:t>Exclusions for PSI </a:t>
            </a:r>
            <a:r>
              <a:rPr lang="en-US" sz="2400" b="1" dirty="0"/>
              <a:t>14 Postoperative Wound Dehiscence Rate </a:t>
            </a:r>
            <a:br>
              <a:rPr lang="en-US" sz="2400" b="1" dirty="0"/>
            </a:br>
            <a:endParaRPr lang="en-US" sz="2400" dirty="0"/>
          </a:p>
        </p:txBody>
      </p:sp>
      <p:sp>
        <p:nvSpPr>
          <p:cNvPr id="3" name="Subtitle 2"/>
          <p:cNvSpPr>
            <a:spLocks noGrp="1"/>
          </p:cNvSpPr>
          <p:nvPr>
            <p:ph type="subTitle" idx="1"/>
          </p:nvPr>
        </p:nvSpPr>
        <p:spPr>
          <a:xfrm>
            <a:off x="838200" y="2362200"/>
            <a:ext cx="7467600" cy="2133600"/>
          </a:xfrm>
        </p:spPr>
        <p:txBody>
          <a:bodyPr>
            <a:noAutofit/>
          </a:bodyPr>
          <a:lstStyle/>
          <a:p>
            <a:pPr marL="342900" indent="-342900" algn="l">
              <a:buClrTx/>
              <a:buFont typeface="Arial" pitchFamily="34" charset="0"/>
              <a:buChar char="•"/>
            </a:pPr>
            <a:r>
              <a:rPr lang="en-US" sz="2400" b="1" dirty="0" smtClean="0">
                <a:solidFill>
                  <a:schemeClr val="bg1"/>
                </a:solidFill>
              </a:rPr>
              <a:t>If the disruption of internal operation wound is present on admission</a:t>
            </a:r>
            <a:endParaRPr lang="en-US" sz="2400" b="1" dirty="0">
              <a:solidFill>
                <a:schemeClr val="bg1"/>
              </a:solidFill>
            </a:endParaRPr>
          </a:p>
          <a:p>
            <a:pPr marL="342900" indent="-342900" algn="l">
              <a:buClrTx/>
              <a:buFont typeface="Arial" pitchFamily="34" charset="0"/>
              <a:buChar char="•"/>
            </a:pPr>
            <a:r>
              <a:rPr lang="en-US" sz="2400" b="1" dirty="0" err="1">
                <a:solidFill>
                  <a:schemeClr val="bg1"/>
                </a:solidFill>
              </a:rPr>
              <a:t>Immunocompromised</a:t>
            </a:r>
            <a:r>
              <a:rPr lang="en-US" sz="2400" b="1" dirty="0">
                <a:solidFill>
                  <a:schemeClr val="bg1"/>
                </a:solidFill>
              </a:rPr>
              <a:t> state </a:t>
            </a:r>
          </a:p>
          <a:p>
            <a:pPr marL="342900" indent="-342900" algn="l">
              <a:buClrTx/>
              <a:buFont typeface="Arial" pitchFamily="34" charset="0"/>
              <a:buChar char="•"/>
            </a:pPr>
            <a:r>
              <a:rPr lang="en-US" sz="2400" b="1" dirty="0" smtClean="0">
                <a:solidFill>
                  <a:schemeClr val="bg1"/>
                </a:solidFill>
              </a:rPr>
              <a:t>Length </a:t>
            </a:r>
            <a:r>
              <a:rPr lang="en-US" sz="2400" b="1" dirty="0">
                <a:solidFill>
                  <a:schemeClr val="bg1"/>
                </a:solidFill>
              </a:rPr>
              <a:t>of stay less than 2 days </a:t>
            </a:r>
          </a:p>
        </p:txBody>
      </p:sp>
    </p:spTree>
    <p:extLst>
      <p:ext uri="{BB962C8B-B14F-4D97-AF65-F5344CB8AC3E}">
        <p14:creationId xmlns:p14="http://schemas.microsoft.com/office/powerpoint/2010/main" val="41862552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752600"/>
            <a:ext cx="7772400" cy="4800600"/>
          </a:xfrm>
          <a:solidFill>
            <a:schemeClr val="bg1"/>
          </a:solidFill>
        </p:spPr>
        <p:txBody>
          <a:bodyPr>
            <a:noAutofit/>
          </a:bodyPr>
          <a:lstStyle/>
          <a:p>
            <a:pPr algn="l"/>
            <a:r>
              <a:rPr lang="en-US" sz="1800" b="1" dirty="0">
                <a:solidFill>
                  <a:schemeClr val="tx1"/>
                </a:solidFill>
              </a:rPr>
              <a:t>If clinically appropriate </a:t>
            </a:r>
            <a:r>
              <a:rPr lang="en-US" sz="1800" b="1" dirty="0" smtClean="0">
                <a:solidFill>
                  <a:schemeClr val="tx1"/>
                </a:solidFill>
              </a:rPr>
              <a:t>query for </a:t>
            </a:r>
            <a:r>
              <a:rPr lang="en-US" sz="1800" b="1" dirty="0">
                <a:solidFill>
                  <a:schemeClr val="tx1"/>
                </a:solidFill>
              </a:rPr>
              <a:t>"</a:t>
            </a:r>
            <a:r>
              <a:rPr lang="en-US" sz="1800" b="1" dirty="0" err="1">
                <a:solidFill>
                  <a:schemeClr val="tx1"/>
                </a:solidFill>
              </a:rPr>
              <a:t>immunocompromised</a:t>
            </a:r>
            <a:r>
              <a:rPr lang="en-US" sz="1800" b="1" dirty="0">
                <a:solidFill>
                  <a:schemeClr val="tx1"/>
                </a:solidFill>
              </a:rPr>
              <a:t> state diagnoses" </a:t>
            </a:r>
            <a:r>
              <a:rPr lang="en-US" sz="1800" b="1" dirty="0" smtClean="0">
                <a:solidFill>
                  <a:schemeClr val="tx1"/>
                </a:solidFill>
              </a:rPr>
              <a:t/>
            </a:r>
            <a:br>
              <a:rPr lang="en-US" sz="1800" b="1" dirty="0" smtClean="0">
                <a:solidFill>
                  <a:schemeClr val="tx1"/>
                </a:solidFill>
              </a:rPr>
            </a:br>
            <a:r>
              <a:rPr lang="en-US" sz="1400" b="1" dirty="0" smtClean="0">
                <a:solidFill>
                  <a:schemeClr val="tx1"/>
                </a:solidFill>
              </a:rPr>
              <a:t>(</a:t>
            </a:r>
            <a:r>
              <a:rPr lang="en-US" sz="1400" b="1" dirty="0">
                <a:solidFill>
                  <a:schemeClr val="tx1"/>
                </a:solidFill>
              </a:rPr>
              <a:t>not all inclusive)   </a:t>
            </a:r>
            <a:r>
              <a:rPr lang="en-US" sz="1800" b="1" dirty="0">
                <a:solidFill>
                  <a:schemeClr val="tx1"/>
                </a:solidFill>
              </a:rPr>
              <a:t>    </a:t>
            </a:r>
            <a:r>
              <a:rPr lang="en-US" sz="1800" b="1" dirty="0">
                <a:solidFill>
                  <a:schemeClr val="tx1"/>
                </a:solidFill>
              </a:rPr>
              <a:t/>
            </a:r>
            <a:br>
              <a:rPr lang="en-US" sz="1800" b="1" dirty="0">
                <a:solidFill>
                  <a:schemeClr val="tx1"/>
                </a:solidFill>
              </a:rPr>
            </a:br>
            <a:r>
              <a:rPr lang="en-US" sz="1800" b="1" dirty="0">
                <a:solidFill>
                  <a:schemeClr val="tx1"/>
                </a:solidFill>
              </a:rPr>
              <a:t> </a:t>
            </a:r>
            <a:br>
              <a:rPr lang="en-US" sz="1800" b="1" dirty="0">
                <a:solidFill>
                  <a:schemeClr val="tx1"/>
                </a:solidFill>
              </a:rPr>
            </a:br>
            <a:r>
              <a:rPr lang="en-US" sz="1800" b="1" dirty="0">
                <a:solidFill>
                  <a:schemeClr val="tx1"/>
                </a:solidFill>
              </a:rPr>
              <a:t>HIV and other immunodeficiency syndromes</a:t>
            </a:r>
            <a:r>
              <a:rPr lang="en-US" sz="1800" b="1" dirty="0">
                <a:solidFill>
                  <a:schemeClr val="tx1"/>
                </a:solidFill>
              </a:rPr>
              <a:t> </a:t>
            </a:r>
            <a:br>
              <a:rPr lang="en-US" sz="1800" b="1" dirty="0">
                <a:solidFill>
                  <a:schemeClr val="tx1"/>
                </a:solidFill>
              </a:rPr>
            </a:br>
            <a:r>
              <a:rPr lang="en-US" sz="1800" b="1" dirty="0">
                <a:solidFill>
                  <a:schemeClr val="tx1"/>
                </a:solidFill>
              </a:rPr>
              <a:t>ESRD</a:t>
            </a:r>
            <a:r>
              <a:rPr lang="en-US" sz="1800" b="1" dirty="0">
                <a:solidFill>
                  <a:schemeClr val="tx1"/>
                </a:solidFill>
              </a:rPr>
              <a:t> </a:t>
            </a:r>
            <a:br>
              <a:rPr lang="en-US" sz="1800" b="1" dirty="0">
                <a:solidFill>
                  <a:schemeClr val="tx1"/>
                </a:solidFill>
              </a:rPr>
            </a:br>
            <a:r>
              <a:rPr lang="en-US" sz="1800" b="1" dirty="0">
                <a:solidFill>
                  <a:schemeClr val="tx1"/>
                </a:solidFill>
              </a:rPr>
              <a:t>Severe </a:t>
            </a:r>
            <a:r>
              <a:rPr lang="en-US" sz="1800" b="1" dirty="0" smtClean="0">
                <a:solidFill>
                  <a:schemeClr val="tx1"/>
                </a:solidFill>
              </a:rPr>
              <a:t>Malnutrition</a:t>
            </a:r>
            <a:r>
              <a:rPr lang="en-US" sz="1800" b="1" dirty="0">
                <a:solidFill>
                  <a:schemeClr val="tx1"/>
                </a:solidFill>
              </a:rPr>
              <a:t/>
            </a:r>
            <a:br>
              <a:rPr lang="en-US" sz="1800" b="1" dirty="0">
                <a:solidFill>
                  <a:schemeClr val="tx1"/>
                </a:solidFill>
              </a:rPr>
            </a:br>
            <a:r>
              <a:rPr lang="en-US" sz="1800" b="1" dirty="0">
                <a:solidFill>
                  <a:schemeClr val="tx1"/>
                </a:solidFill>
              </a:rPr>
              <a:t>Neutropenia</a:t>
            </a:r>
            <a:r>
              <a:rPr lang="en-US" sz="1800" b="1" dirty="0">
                <a:solidFill>
                  <a:schemeClr val="tx1"/>
                </a:solidFill>
              </a:rPr>
              <a:t> </a:t>
            </a:r>
            <a:br>
              <a:rPr lang="en-US" sz="1800" b="1" dirty="0">
                <a:solidFill>
                  <a:schemeClr val="tx1"/>
                </a:solidFill>
              </a:rPr>
            </a:br>
            <a:r>
              <a:rPr lang="en-US" sz="1800" b="1" dirty="0">
                <a:solidFill>
                  <a:schemeClr val="tx1"/>
                </a:solidFill>
              </a:rPr>
              <a:t>Transplant status (organ, tissue, stem cell, bone marrow, bone graft)</a:t>
            </a:r>
            <a:r>
              <a:rPr lang="en-US" sz="1800" b="1" dirty="0">
                <a:solidFill>
                  <a:schemeClr val="tx1"/>
                </a:solidFill>
              </a:rPr>
              <a:t> </a:t>
            </a:r>
            <a:br>
              <a:rPr lang="en-US" sz="1800" b="1" dirty="0">
                <a:solidFill>
                  <a:schemeClr val="tx1"/>
                </a:solidFill>
              </a:rPr>
            </a:br>
            <a:r>
              <a:rPr lang="en-US" sz="1800" b="1" dirty="0" err="1">
                <a:solidFill>
                  <a:schemeClr val="tx1"/>
                </a:solidFill>
              </a:rPr>
              <a:t>Myelodysplastic</a:t>
            </a:r>
            <a:r>
              <a:rPr lang="en-US" sz="1800" b="1" dirty="0">
                <a:solidFill>
                  <a:schemeClr val="tx1"/>
                </a:solidFill>
              </a:rPr>
              <a:t> disease</a:t>
            </a:r>
            <a:r>
              <a:rPr lang="en-US" sz="1800" b="1" dirty="0">
                <a:solidFill>
                  <a:schemeClr val="tx1"/>
                </a:solidFill>
              </a:rPr>
              <a:t> </a:t>
            </a:r>
            <a:br>
              <a:rPr lang="en-US" sz="1800" b="1" dirty="0">
                <a:solidFill>
                  <a:schemeClr val="tx1"/>
                </a:solidFill>
              </a:rPr>
            </a:br>
            <a:r>
              <a:rPr lang="en-US" sz="1800" b="1" dirty="0">
                <a:solidFill>
                  <a:schemeClr val="tx1"/>
                </a:solidFill>
              </a:rPr>
              <a:t>Graft vs. Host disease</a:t>
            </a:r>
            <a:r>
              <a:rPr lang="en-US" sz="1800" b="1" dirty="0">
                <a:solidFill>
                  <a:schemeClr val="tx1"/>
                </a:solidFill>
              </a:rPr>
              <a:t> </a:t>
            </a:r>
            <a:br>
              <a:rPr lang="en-US" sz="1800" b="1" dirty="0">
                <a:solidFill>
                  <a:schemeClr val="tx1"/>
                </a:solidFill>
              </a:rPr>
            </a:br>
            <a:r>
              <a:rPr lang="en-US" sz="1800" b="1" dirty="0">
                <a:solidFill>
                  <a:schemeClr val="tx1"/>
                </a:solidFill>
              </a:rPr>
              <a:t>Pancytopenia, drug induced, due to chemo</a:t>
            </a:r>
            <a:r>
              <a:rPr lang="en-US" sz="1800" b="1" dirty="0">
                <a:solidFill>
                  <a:schemeClr val="tx1"/>
                </a:solidFill>
              </a:rPr>
              <a:t> </a:t>
            </a:r>
            <a:br>
              <a:rPr lang="en-US" sz="1800" b="1" dirty="0">
                <a:solidFill>
                  <a:schemeClr val="tx1"/>
                </a:solidFill>
              </a:rPr>
            </a:br>
            <a:r>
              <a:rPr lang="en-US" sz="1800" b="1" dirty="0" err="1">
                <a:solidFill>
                  <a:schemeClr val="tx1"/>
                </a:solidFill>
              </a:rPr>
              <a:t>Agranulocytosis</a:t>
            </a:r>
            <a:r>
              <a:rPr lang="en-US" sz="1800" b="1" dirty="0">
                <a:solidFill>
                  <a:schemeClr val="tx1"/>
                </a:solidFill>
              </a:rPr>
              <a:t>, drug induced, due to chemo</a:t>
            </a:r>
            <a:r>
              <a:rPr lang="en-US" sz="1800" b="1" dirty="0">
                <a:solidFill>
                  <a:schemeClr val="tx1"/>
                </a:solidFill>
              </a:rPr>
              <a:t> </a:t>
            </a:r>
            <a:br>
              <a:rPr lang="en-US" sz="1800" b="1" dirty="0">
                <a:solidFill>
                  <a:schemeClr val="tx1"/>
                </a:solidFill>
              </a:rPr>
            </a:br>
            <a:r>
              <a:rPr lang="en-US" sz="1800" b="1" dirty="0">
                <a:solidFill>
                  <a:schemeClr val="tx1"/>
                </a:solidFill>
              </a:rPr>
              <a:t/>
            </a:r>
            <a:br>
              <a:rPr lang="en-US" sz="1800" b="1" dirty="0">
                <a:solidFill>
                  <a:schemeClr val="tx1"/>
                </a:solidFill>
              </a:rPr>
            </a:br>
            <a:endParaRPr lang="en-US" sz="1800" b="1" dirty="0">
              <a:solidFill>
                <a:schemeClr val="tx1"/>
              </a:solidFill>
            </a:endParaRPr>
          </a:p>
        </p:txBody>
      </p:sp>
      <p:sp>
        <p:nvSpPr>
          <p:cNvPr id="3" name="Text Placeholder 2"/>
          <p:cNvSpPr>
            <a:spLocks noGrp="1"/>
          </p:cNvSpPr>
          <p:nvPr>
            <p:ph type="body" idx="1"/>
          </p:nvPr>
        </p:nvSpPr>
        <p:spPr>
          <a:xfrm>
            <a:off x="1295400" y="381000"/>
            <a:ext cx="6417734" cy="939801"/>
          </a:xfrm>
        </p:spPr>
        <p:txBody>
          <a:bodyPr>
            <a:normAutofit lnSpcReduction="10000"/>
          </a:bodyPr>
          <a:lstStyle/>
          <a:p>
            <a:r>
              <a:rPr lang="en-US" sz="3200" b="1" dirty="0" smtClean="0"/>
              <a:t>Helpful Tips for CDI  </a:t>
            </a:r>
          </a:p>
          <a:p>
            <a:r>
              <a:rPr lang="en-US" b="1" dirty="0" smtClean="0"/>
              <a:t>PSI </a:t>
            </a:r>
            <a:r>
              <a:rPr lang="en-US" b="1" dirty="0"/>
              <a:t>14 Postoperative Wound Dehiscence Rate</a:t>
            </a:r>
            <a:endParaRPr lang="en-US" dirty="0"/>
          </a:p>
        </p:txBody>
      </p:sp>
    </p:spTree>
    <p:extLst>
      <p:ext uri="{BB962C8B-B14F-4D97-AF65-F5344CB8AC3E}">
        <p14:creationId xmlns:p14="http://schemas.microsoft.com/office/powerpoint/2010/main" val="42561218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895600"/>
          </a:xfrm>
        </p:spPr>
        <p:txBody>
          <a:bodyPr>
            <a:normAutofit/>
          </a:bodyPr>
          <a:lstStyle/>
          <a:p>
            <a:pPr algn="l"/>
            <a:r>
              <a:rPr lang="en-US" sz="2400" b="1" dirty="0" smtClean="0"/>
              <a:t/>
            </a:r>
            <a:br>
              <a:rPr lang="en-US" sz="2400" b="1" dirty="0" smtClean="0"/>
            </a:br>
            <a:r>
              <a:rPr lang="en-US" sz="2400" b="1" dirty="0" smtClean="0"/>
              <a:t>Accidental </a:t>
            </a:r>
            <a:r>
              <a:rPr lang="en-US" sz="2400" b="1" dirty="0"/>
              <a:t>punctures or lacerations </a:t>
            </a:r>
            <a:r>
              <a:rPr lang="en-US" sz="2400" b="1" dirty="0" smtClean="0"/>
              <a:t>as a (secondary </a:t>
            </a:r>
            <a:r>
              <a:rPr lang="en-US" sz="2400" b="1" dirty="0"/>
              <a:t>diagnosis) during a procedure of the </a:t>
            </a:r>
            <a:r>
              <a:rPr lang="en-US" sz="2400" b="1" u="sng" dirty="0"/>
              <a:t>abdomen or pelvis </a:t>
            </a:r>
            <a:r>
              <a:rPr lang="en-US" sz="2400" b="1" dirty="0" smtClean="0"/>
              <a:t>that  require </a:t>
            </a:r>
            <a:r>
              <a:rPr lang="en-US" sz="2400" b="1" dirty="0"/>
              <a:t>a second </a:t>
            </a:r>
            <a:r>
              <a:rPr lang="en-US" sz="2400" b="1" dirty="0" err="1"/>
              <a:t>abdominopelvic</a:t>
            </a:r>
            <a:r>
              <a:rPr lang="en-US" sz="2400" b="1" dirty="0"/>
              <a:t> procedure one or more days after the </a:t>
            </a:r>
            <a:r>
              <a:rPr lang="en-US" sz="2400" b="1" dirty="0" smtClean="0"/>
              <a:t>procedure</a:t>
            </a:r>
            <a:r>
              <a:rPr lang="en-US" sz="2400" b="1" dirty="0"/>
              <a:t>.</a:t>
            </a:r>
            <a:endParaRPr lang="en-US" sz="2400" b="1" dirty="0"/>
          </a:p>
        </p:txBody>
      </p:sp>
      <p:sp>
        <p:nvSpPr>
          <p:cNvPr id="3" name="Text Placeholder 2"/>
          <p:cNvSpPr>
            <a:spLocks noGrp="1"/>
          </p:cNvSpPr>
          <p:nvPr>
            <p:ph type="body" idx="1"/>
          </p:nvPr>
        </p:nvSpPr>
        <p:spPr>
          <a:xfrm>
            <a:off x="1371600" y="457201"/>
            <a:ext cx="6417734" cy="1066800"/>
          </a:xfrm>
        </p:spPr>
        <p:txBody>
          <a:bodyPr/>
          <a:lstStyle/>
          <a:p>
            <a:r>
              <a:rPr lang="en-US" sz="2400" b="1" dirty="0"/>
              <a:t>PSI 15 Unrecognized Accidental Puncture or Laceration Rate </a:t>
            </a:r>
          </a:p>
          <a:p>
            <a:endParaRPr lang="en-US" dirty="0"/>
          </a:p>
        </p:txBody>
      </p:sp>
    </p:spTree>
    <p:extLst>
      <p:ext uri="{BB962C8B-B14F-4D97-AF65-F5344CB8AC3E}">
        <p14:creationId xmlns:p14="http://schemas.microsoft.com/office/powerpoint/2010/main" val="10520248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0207" y="484257"/>
            <a:ext cx="7620000" cy="1200329"/>
          </a:xfrm>
          <a:prstGeom prst="rect">
            <a:avLst/>
          </a:prstGeom>
          <a:noFill/>
        </p:spPr>
        <p:txBody>
          <a:bodyPr wrap="square" rtlCol="0">
            <a:spAutoFit/>
          </a:bodyPr>
          <a:lstStyle/>
          <a:p>
            <a:pPr algn="ctr"/>
            <a:endParaRPr lang="en-US" sz="2400" b="1" dirty="0" smtClean="0"/>
          </a:p>
          <a:p>
            <a:pPr algn="ctr"/>
            <a:r>
              <a:rPr lang="en-US" sz="2400" b="1" dirty="0" smtClean="0"/>
              <a:t>Exclusions for PSI </a:t>
            </a:r>
            <a:r>
              <a:rPr lang="en-US" sz="2400" b="1" dirty="0"/>
              <a:t>15 Unrecognized Accidental Puncture or Laceration Rate </a:t>
            </a:r>
            <a:endParaRPr lang="en-US" sz="2400" b="1" dirty="0"/>
          </a:p>
        </p:txBody>
      </p:sp>
      <p:sp>
        <p:nvSpPr>
          <p:cNvPr id="5" name="TextBox 4"/>
          <p:cNvSpPr txBox="1"/>
          <p:nvPr/>
        </p:nvSpPr>
        <p:spPr>
          <a:xfrm>
            <a:off x="838200" y="1905000"/>
            <a:ext cx="7562007" cy="2862322"/>
          </a:xfrm>
          <a:prstGeom prst="rect">
            <a:avLst/>
          </a:prstGeom>
          <a:noFill/>
        </p:spPr>
        <p:txBody>
          <a:bodyPr wrap="square" rtlCol="0">
            <a:spAutoFit/>
          </a:bodyPr>
          <a:lstStyle/>
          <a:p>
            <a:endParaRPr lang="en-US" dirty="0"/>
          </a:p>
          <a:p>
            <a:r>
              <a:rPr lang="en-US" dirty="0"/>
              <a:t> </a:t>
            </a:r>
          </a:p>
          <a:p>
            <a:pPr marL="285750" indent="-285750">
              <a:buFont typeface="Arial" pitchFamily="34" charset="0"/>
              <a:buChar char="•"/>
            </a:pPr>
            <a:r>
              <a:rPr lang="en-US" sz="2400" dirty="0"/>
              <a:t>Obstetric cases </a:t>
            </a:r>
            <a:endParaRPr lang="en-US" sz="2400" dirty="0" smtClean="0"/>
          </a:p>
          <a:p>
            <a:endParaRPr lang="en-US" sz="2400" dirty="0"/>
          </a:p>
          <a:p>
            <a:r>
              <a:rPr lang="en-US" sz="2400" dirty="0"/>
              <a:t>• Cases with an accidental puncture or laceration that is </a:t>
            </a:r>
            <a:r>
              <a:rPr lang="en-US" sz="2400" b="1" dirty="0"/>
              <a:t>present on admission </a:t>
            </a:r>
            <a:r>
              <a:rPr lang="en-US" sz="2400" dirty="0"/>
              <a:t>such as a patient returning to the hospital after discharge from a recent surgical procedure. </a:t>
            </a:r>
          </a:p>
        </p:txBody>
      </p:sp>
    </p:spTree>
    <p:extLst>
      <p:ext uri="{BB962C8B-B14F-4D97-AF65-F5344CB8AC3E}">
        <p14:creationId xmlns:p14="http://schemas.microsoft.com/office/powerpoint/2010/main" val="1419314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382000" cy="4724400"/>
          </a:xfrm>
        </p:spPr>
        <p:txBody>
          <a:bodyPr>
            <a:noAutofit/>
          </a:bodyPr>
          <a:lstStyle/>
          <a:p>
            <a:pPr>
              <a:lnSpc>
                <a:spcPct val="150000"/>
              </a:lnSpc>
              <a:buFont typeface="Wingdings" pitchFamily="2" charset="2"/>
              <a:buChar char="§"/>
            </a:pPr>
            <a:r>
              <a:rPr lang="en-US" sz="1600" b="1" dirty="0">
                <a:solidFill>
                  <a:schemeClr val="tx1"/>
                </a:solidFill>
              </a:rPr>
              <a:t>PSIs are a set of measures that screen for complications or adverse events that patients experience </a:t>
            </a:r>
            <a:r>
              <a:rPr lang="en-US" sz="1600" b="1" dirty="0" smtClean="0">
                <a:solidFill>
                  <a:schemeClr val="tx1"/>
                </a:solidFill>
              </a:rPr>
              <a:t>inpatient in the hospital. </a:t>
            </a:r>
            <a:endParaRPr lang="en-US" sz="1600" b="1" dirty="0">
              <a:solidFill>
                <a:schemeClr val="tx1"/>
              </a:solidFill>
            </a:endParaRPr>
          </a:p>
          <a:p>
            <a:pPr>
              <a:lnSpc>
                <a:spcPct val="150000"/>
              </a:lnSpc>
              <a:buFont typeface="Wingdings" pitchFamily="2" charset="2"/>
              <a:buChar char="§"/>
            </a:pPr>
            <a:r>
              <a:rPr lang="en-US" sz="1600" b="1" dirty="0">
                <a:solidFill>
                  <a:schemeClr val="tx1"/>
                </a:solidFill>
              </a:rPr>
              <a:t>When hospitals report PSIs in their quality data they can carry financial consequences as part of the pay for performance initiatives.  </a:t>
            </a:r>
          </a:p>
          <a:p>
            <a:pPr>
              <a:lnSpc>
                <a:spcPct val="150000"/>
              </a:lnSpc>
              <a:buFont typeface="Wingdings" pitchFamily="2" charset="2"/>
              <a:buChar char="§"/>
            </a:pPr>
            <a:r>
              <a:rPr lang="en-US" sz="1600" b="1" dirty="0">
                <a:solidFill>
                  <a:schemeClr val="tx1"/>
                </a:solidFill>
              </a:rPr>
              <a:t>PSIs reflect the quality of inpatient care and focus on preventing </a:t>
            </a:r>
            <a:r>
              <a:rPr lang="en-US" sz="1600" b="1" dirty="0" smtClean="0">
                <a:solidFill>
                  <a:schemeClr val="tx1"/>
                </a:solidFill>
              </a:rPr>
              <a:t>complications</a:t>
            </a:r>
            <a:endParaRPr lang="en-US" sz="1600" b="1" dirty="0">
              <a:solidFill>
                <a:schemeClr val="tx1"/>
              </a:solidFill>
            </a:endParaRPr>
          </a:p>
          <a:p>
            <a:pPr>
              <a:lnSpc>
                <a:spcPct val="150000"/>
              </a:lnSpc>
              <a:buFont typeface="Wingdings" pitchFamily="2" charset="2"/>
              <a:buChar char="§"/>
            </a:pPr>
            <a:r>
              <a:rPr lang="en-US" sz="1600" b="1" dirty="0" smtClean="0">
                <a:solidFill>
                  <a:schemeClr val="tx1"/>
                </a:solidFill>
              </a:rPr>
              <a:t>Intended </a:t>
            </a:r>
            <a:r>
              <a:rPr lang="en-US" sz="1600" b="1" dirty="0">
                <a:solidFill>
                  <a:schemeClr val="tx1"/>
                </a:solidFill>
              </a:rPr>
              <a:t>to </a:t>
            </a:r>
            <a:r>
              <a:rPr lang="en-US" sz="1600" b="1" dirty="0" smtClean="0">
                <a:solidFill>
                  <a:schemeClr val="tx1"/>
                </a:solidFill>
              </a:rPr>
              <a:t>identify preventable conditions and develop plans for performance improvement.  </a:t>
            </a:r>
          </a:p>
          <a:p>
            <a:pPr>
              <a:lnSpc>
                <a:spcPct val="150000"/>
              </a:lnSpc>
              <a:buFont typeface="Wingdings" pitchFamily="2" charset="2"/>
              <a:buChar char="§"/>
            </a:pPr>
            <a:r>
              <a:rPr lang="en-US" sz="1600" b="1" dirty="0">
                <a:solidFill>
                  <a:schemeClr val="tx1"/>
                </a:solidFill>
              </a:rPr>
              <a:t>R</a:t>
            </a:r>
            <a:r>
              <a:rPr lang="en-US" sz="1600" b="1" dirty="0" smtClean="0">
                <a:solidFill>
                  <a:schemeClr val="tx1"/>
                </a:solidFill>
              </a:rPr>
              <a:t>eflect </a:t>
            </a:r>
            <a:r>
              <a:rPr lang="en-US" sz="1600" b="1" dirty="0">
                <a:solidFill>
                  <a:schemeClr val="tx1"/>
                </a:solidFill>
              </a:rPr>
              <a:t>the safety climate of a hospital by providing a marker of patient safety during the delivery of care. </a:t>
            </a:r>
          </a:p>
          <a:p>
            <a:pPr>
              <a:lnSpc>
                <a:spcPct val="150000"/>
              </a:lnSpc>
              <a:buFont typeface="Wingdings" pitchFamily="2" charset="2"/>
              <a:buChar char="§"/>
            </a:pPr>
            <a:r>
              <a:rPr lang="en-US" sz="1600" b="1" dirty="0" smtClean="0">
                <a:solidFill>
                  <a:schemeClr val="tx1"/>
                </a:solidFill>
              </a:rPr>
              <a:t>Can be used as a resource for patients when selecting </a:t>
            </a:r>
            <a:r>
              <a:rPr lang="en-US" sz="1600" b="1" dirty="0">
                <a:solidFill>
                  <a:schemeClr val="tx1"/>
                </a:solidFill>
              </a:rPr>
              <a:t>care options, </a:t>
            </a:r>
            <a:r>
              <a:rPr lang="en-US" sz="1600" b="1" dirty="0" smtClean="0">
                <a:solidFill>
                  <a:schemeClr val="tx1"/>
                </a:solidFill>
              </a:rPr>
              <a:t>used </a:t>
            </a:r>
            <a:r>
              <a:rPr lang="en-US" sz="1600" b="1" dirty="0" smtClean="0">
                <a:solidFill>
                  <a:schemeClr val="tx1"/>
                </a:solidFill>
              </a:rPr>
              <a:t>for </a:t>
            </a:r>
            <a:r>
              <a:rPr lang="en-US" sz="1600" b="1" dirty="0" smtClean="0">
                <a:solidFill>
                  <a:schemeClr val="tx1"/>
                </a:solidFill>
              </a:rPr>
              <a:t>providers </a:t>
            </a:r>
            <a:r>
              <a:rPr lang="en-US" sz="1600" b="1" dirty="0">
                <a:solidFill>
                  <a:schemeClr val="tx1"/>
                </a:solidFill>
              </a:rPr>
              <a:t>in allocating resources, and </a:t>
            </a:r>
            <a:r>
              <a:rPr lang="en-US" sz="1600" b="1" dirty="0" smtClean="0">
                <a:solidFill>
                  <a:schemeClr val="tx1"/>
                </a:solidFill>
              </a:rPr>
              <a:t>for payers </a:t>
            </a:r>
            <a:r>
              <a:rPr lang="en-US" sz="1600" b="1" dirty="0">
                <a:solidFill>
                  <a:schemeClr val="tx1"/>
                </a:solidFill>
              </a:rPr>
              <a:t>in evaluating performance. </a:t>
            </a:r>
          </a:p>
        </p:txBody>
      </p:sp>
      <p:sp>
        <p:nvSpPr>
          <p:cNvPr id="3" name="Title 2"/>
          <p:cNvSpPr>
            <a:spLocks noGrp="1"/>
          </p:cNvSpPr>
          <p:nvPr>
            <p:ph type="title"/>
          </p:nvPr>
        </p:nvSpPr>
        <p:spPr/>
        <p:txBody>
          <a:bodyPr>
            <a:normAutofit/>
          </a:bodyPr>
          <a:lstStyle/>
          <a:p>
            <a:r>
              <a:rPr lang="en-US" b="1" dirty="0" smtClean="0"/>
              <a:t>Patient </a:t>
            </a:r>
            <a:r>
              <a:rPr lang="en-US" b="1" dirty="0"/>
              <a:t>Safety Indicators? </a:t>
            </a:r>
          </a:p>
        </p:txBody>
      </p:sp>
    </p:spTree>
    <p:extLst>
      <p:ext uri="{BB962C8B-B14F-4D97-AF65-F5344CB8AC3E}">
        <p14:creationId xmlns:p14="http://schemas.microsoft.com/office/powerpoint/2010/main" val="30643824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828800"/>
            <a:ext cx="7772400" cy="4495800"/>
          </a:xfrm>
          <a:noFill/>
        </p:spPr>
        <p:txBody>
          <a:bodyPr>
            <a:normAutofit fontScale="90000"/>
          </a:bodyPr>
          <a:lstStyle/>
          <a:p>
            <a:pPr algn="l"/>
            <a:r>
              <a:rPr lang="en-US" sz="2000" b="1" dirty="0" smtClean="0">
                <a:solidFill>
                  <a:schemeClr val="tx1"/>
                </a:solidFill>
              </a:rPr>
              <a:t>*Remember to </a:t>
            </a:r>
            <a:r>
              <a:rPr lang="en-US" sz="2000" b="1" dirty="0">
                <a:solidFill>
                  <a:schemeClr val="tx1"/>
                </a:solidFill>
              </a:rPr>
              <a:t>be a PSI 15, </a:t>
            </a:r>
            <a:r>
              <a:rPr lang="en-US" sz="2000" b="1" u="sng" dirty="0">
                <a:solidFill>
                  <a:schemeClr val="tx1"/>
                </a:solidFill>
              </a:rPr>
              <a:t>the patient must return to the OR</a:t>
            </a:r>
            <a:r>
              <a:rPr lang="en-US" sz="2000" b="1" dirty="0">
                <a:solidFill>
                  <a:schemeClr val="tx1"/>
                </a:solidFill>
              </a:rPr>
              <a:t> for a second </a:t>
            </a:r>
            <a:r>
              <a:rPr lang="en-US" sz="2000" b="1" dirty="0" err="1">
                <a:solidFill>
                  <a:schemeClr val="tx1"/>
                </a:solidFill>
              </a:rPr>
              <a:t>abdominopelvic</a:t>
            </a:r>
            <a:r>
              <a:rPr lang="en-US" sz="2000" b="1" dirty="0">
                <a:solidFill>
                  <a:schemeClr val="tx1"/>
                </a:solidFill>
              </a:rPr>
              <a:t> </a:t>
            </a:r>
            <a:r>
              <a:rPr lang="en-US" sz="2000" b="1" dirty="0" smtClean="0">
                <a:solidFill>
                  <a:schemeClr val="tx1"/>
                </a:solidFill>
              </a:rPr>
              <a:t>procedure</a:t>
            </a:r>
            <a:br>
              <a:rPr lang="en-US" sz="2000" b="1" dirty="0" smtClean="0">
                <a:solidFill>
                  <a:schemeClr val="tx1"/>
                </a:solidFill>
              </a:rPr>
            </a:br>
            <a:r>
              <a:rPr lang="en-US" sz="2000" b="1" dirty="0" smtClean="0">
                <a:solidFill>
                  <a:schemeClr val="tx1"/>
                </a:solidFill>
              </a:rPr>
              <a:t/>
            </a:r>
            <a:br>
              <a:rPr lang="en-US" sz="2000" b="1" dirty="0" smtClean="0">
                <a:solidFill>
                  <a:schemeClr val="tx1"/>
                </a:solidFill>
              </a:rPr>
            </a:br>
            <a:r>
              <a:rPr lang="en-US" sz="2000" b="1" dirty="0" smtClean="0">
                <a:solidFill>
                  <a:schemeClr val="tx1"/>
                </a:solidFill>
              </a:rPr>
              <a:t/>
            </a:r>
            <a:br>
              <a:rPr lang="en-US" sz="2000" b="1" dirty="0" smtClean="0">
                <a:solidFill>
                  <a:schemeClr val="tx1"/>
                </a:solidFill>
              </a:rPr>
            </a:br>
            <a:r>
              <a:rPr lang="en-US" sz="2000" b="1" dirty="0" smtClean="0">
                <a:solidFill>
                  <a:schemeClr val="tx1"/>
                </a:solidFill>
              </a:rPr>
              <a:t>*Terms </a:t>
            </a:r>
            <a:r>
              <a:rPr lang="en-US" sz="2000" b="1" dirty="0">
                <a:solidFill>
                  <a:schemeClr val="tx1"/>
                </a:solidFill>
              </a:rPr>
              <a:t>that suggests non-accidental puncture or laceration:</a:t>
            </a:r>
            <a:r>
              <a:rPr lang="en-US" sz="2000" dirty="0">
                <a:solidFill>
                  <a:schemeClr val="tx1"/>
                </a:solidFill>
              </a:rPr>
              <a:t/>
            </a:r>
            <a:br>
              <a:rPr lang="en-US" sz="2000" dirty="0">
                <a:solidFill>
                  <a:schemeClr val="tx1"/>
                </a:solidFill>
              </a:rPr>
            </a:br>
            <a:r>
              <a:rPr lang="en-US" sz="2000" dirty="0">
                <a:solidFill>
                  <a:schemeClr val="tx1"/>
                </a:solidFill>
              </a:rPr>
              <a:t> </a:t>
            </a:r>
            <a:r>
              <a:rPr lang="en-US" sz="2000" dirty="0" smtClean="0">
                <a:solidFill>
                  <a:schemeClr val="tx1"/>
                </a:solidFill>
              </a:rPr>
              <a:t>	To </a:t>
            </a:r>
            <a:r>
              <a:rPr lang="en-US" sz="2000" dirty="0">
                <a:solidFill>
                  <a:schemeClr val="tx1"/>
                </a:solidFill>
              </a:rPr>
              <a:t>facilitate</a:t>
            </a:r>
            <a:r>
              <a:rPr lang="en-US" sz="2000" dirty="0">
                <a:solidFill>
                  <a:schemeClr val="tx1"/>
                </a:solidFill>
              </a:rPr>
              <a:t> </a:t>
            </a:r>
            <a:r>
              <a:rPr lang="en-US" sz="2000" dirty="0" smtClean="0">
                <a:solidFill>
                  <a:schemeClr val="tx1"/>
                </a:solidFill>
              </a:rPr>
              <a:t>			</a:t>
            </a:r>
            <a:r>
              <a:rPr lang="en-US" sz="2000" dirty="0">
                <a:solidFill>
                  <a:schemeClr val="tx1"/>
                </a:solidFill>
              </a:rPr>
              <a:t> </a:t>
            </a:r>
            <a:r>
              <a:rPr lang="en-US" sz="2000" dirty="0" smtClean="0">
                <a:solidFill>
                  <a:schemeClr val="tx1"/>
                </a:solidFill>
              </a:rPr>
              <a:t>Necessary</a:t>
            </a:r>
            <a:r>
              <a:rPr lang="en-US" sz="2000" dirty="0">
                <a:solidFill>
                  <a:schemeClr val="tx1"/>
                </a:solidFill>
              </a:rPr>
              <a:t/>
            </a:r>
            <a:br>
              <a:rPr lang="en-US" sz="2000" dirty="0">
                <a:solidFill>
                  <a:schemeClr val="tx1"/>
                </a:solidFill>
              </a:rPr>
            </a:br>
            <a:r>
              <a:rPr lang="en-US" sz="2000" dirty="0">
                <a:solidFill>
                  <a:schemeClr val="tx1"/>
                </a:solidFill>
              </a:rPr>
              <a:t> </a:t>
            </a:r>
            <a:r>
              <a:rPr lang="en-US" sz="2000" dirty="0" smtClean="0">
                <a:solidFill>
                  <a:schemeClr val="tx1"/>
                </a:solidFill>
              </a:rPr>
              <a:t>	Required 			</a:t>
            </a:r>
            <a:r>
              <a:rPr lang="en-US" sz="2000" dirty="0">
                <a:solidFill>
                  <a:schemeClr val="tx1"/>
                </a:solidFill>
              </a:rPr>
              <a:t> Intentional </a:t>
            </a:r>
            <a:br>
              <a:rPr lang="en-US" sz="2000" dirty="0">
                <a:solidFill>
                  <a:schemeClr val="tx1"/>
                </a:solidFill>
              </a:rPr>
            </a:br>
            <a:r>
              <a:rPr lang="en-US" sz="2000" dirty="0" smtClean="0">
                <a:solidFill>
                  <a:schemeClr val="tx1"/>
                </a:solidFill>
              </a:rPr>
              <a:t>	Intended 			</a:t>
            </a:r>
            <a:r>
              <a:rPr lang="en-US" sz="2000" dirty="0">
                <a:solidFill>
                  <a:schemeClr val="tx1"/>
                </a:solidFill>
              </a:rPr>
              <a:t> </a:t>
            </a:r>
            <a:r>
              <a:rPr lang="en-US" sz="2000" dirty="0" smtClean="0">
                <a:solidFill>
                  <a:schemeClr val="tx1"/>
                </a:solidFill>
              </a:rPr>
              <a:t>Inherent</a:t>
            </a:r>
            <a:br>
              <a:rPr lang="en-US" sz="2000" dirty="0" smtClean="0">
                <a:solidFill>
                  <a:schemeClr val="tx1"/>
                </a:solidFill>
              </a:rPr>
            </a:br>
            <a:r>
              <a:rPr lang="en-US" sz="2000" dirty="0">
                <a:solidFill>
                  <a:schemeClr val="tx1"/>
                </a:solidFill>
              </a:rPr>
              <a:t> </a:t>
            </a:r>
            <a:r>
              <a:rPr lang="en-US" sz="2000" dirty="0" smtClean="0">
                <a:solidFill>
                  <a:schemeClr val="tx1"/>
                </a:solidFill>
              </a:rPr>
              <a:t>	Integral 				 </a:t>
            </a:r>
            <a:r>
              <a:rPr lang="en-US" sz="2000" dirty="0">
                <a:solidFill>
                  <a:schemeClr val="tx1"/>
                </a:solidFill>
              </a:rPr>
              <a:t>Routinely expected </a:t>
            </a:r>
            <a:br>
              <a:rPr lang="en-US" sz="2000" dirty="0">
                <a:solidFill>
                  <a:schemeClr val="tx1"/>
                </a:solidFill>
              </a:rPr>
            </a:br>
            <a:r>
              <a:rPr lang="en-US" sz="2000" dirty="0">
                <a:solidFill>
                  <a:schemeClr val="tx1"/>
                </a:solidFill>
              </a:rPr>
              <a:t> </a:t>
            </a:r>
            <a:br>
              <a:rPr lang="en-US" sz="2000" dirty="0">
                <a:solidFill>
                  <a:schemeClr val="tx1"/>
                </a:solidFill>
              </a:rPr>
            </a:br>
            <a:r>
              <a:rPr lang="en-US" sz="2000" dirty="0" smtClean="0">
                <a:solidFill>
                  <a:schemeClr val="tx1"/>
                </a:solidFill>
              </a:rPr>
              <a:t/>
            </a:r>
            <a:br>
              <a:rPr lang="en-US" sz="2000" dirty="0" smtClean="0">
                <a:solidFill>
                  <a:schemeClr val="tx1"/>
                </a:solidFill>
              </a:rPr>
            </a:br>
            <a:r>
              <a:rPr lang="en-US" sz="2000" dirty="0" smtClean="0">
                <a:solidFill>
                  <a:schemeClr val="tx1"/>
                </a:solidFill>
              </a:rPr>
              <a:t>*</a:t>
            </a:r>
            <a:r>
              <a:rPr lang="en-US" sz="2000" b="1" dirty="0" smtClean="0">
                <a:solidFill>
                  <a:schemeClr val="tx1"/>
                </a:solidFill>
              </a:rPr>
              <a:t>Documentation </a:t>
            </a:r>
            <a:r>
              <a:rPr lang="en-US" sz="2000" b="1" dirty="0">
                <a:solidFill>
                  <a:schemeClr val="tx1"/>
                </a:solidFill>
              </a:rPr>
              <a:t>should distinguish between accidental punctures and lacerations that are </a:t>
            </a:r>
            <a:r>
              <a:rPr lang="en-US" sz="2000" b="1" u="sng" dirty="0">
                <a:solidFill>
                  <a:schemeClr val="tx1"/>
                </a:solidFill>
              </a:rPr>
              <a:t>inherent to the procedure </a:t>
            </a:r>
            <a:r>
              <a:rPr lang="en-US" sz="2000" b="1" dirty="0">
                <a:solidFill>
                  <a:schemeClr val="tx1"/>
                </a:solidFill>
              </a:rPr>
              <a:t>and those that </a:t>
            </a:r>
            <a:r>
              <a:rPr lang="en-US" sz="2000" b="1" dirty="0" smtClean="0">
                <a:solidFill>
                  <a:schemeClr val="tx1"/>
                </a:solidFill>
              </a:rPr>
              <a:t>considered </a:t>
            </a:r>
            <a:r>
              <a:rPr lang="en-US" sz="2000" b="1" dirty="0">
                <a:solidFill>
                  <a:schemeClr val="tx1"/>
                </a:solidFill>
              </a:rPr>
              <a:t>a complication. </a:t>
            </a:r>
            <a:br>
              <a:rPr lang="en-US" sz="2000" b="1" dirty="0">
                <a:solidFill>
                  <a:schemeClr val="tx1"/>
                </a:solidFill>
              </a:rPr>
            </a:br>
            <a:endParaRPr lang="en-US" sz="2000" b="1" dirty="0">
              <a:solidFill>
                <a:schemeClr val="tx1"/>
              </a:solidFill>
            </a:endParaRPr>
          </a:p>
        </p:txBody>
      </p:sp>
      <p:sp>
        <p:nvSpPr>
          <p:cNvPr id="3" name="Text Placeholder 2"/>
          <p:cNvSpPr>
            <a:spLocks noGrp="1"/>
          </p:cNvSpPr>
          <p:nvPr>
            <p:ph type="body" idx="1"/>
          </p:nvPr>
        </p:nvSpPr>
        <p:spPr>
          <a:xfrm>
            <a:off x="1219200" y="457200"/>
            <a:ext cx="6781800" cy="939801"/>
          </a:xfrm>
        </p:spPr>
        <p:txBody>
          <a:bodyPr>
            <a:normAutofit fontScale="85000" lnSpcReduction="10000"/>
          </a:bodyPr>
          <a:lstStyle/>
          <a:p>
            <a:r>
              <a:rPr lang="en-US" sz="3300" b="1" dirty="0" smtClean="0"/>
              <a:t>Helpful Tips for CDI</a:t>
            </a:r>
          </a:p>
          <a:p>
            <a:r>
              <a:rPr lang="en-US" sz="2400" b="1" dirty="0" smtClean="0"/>
              <a:t>PSI </a:t>
            </a:r>
            <a:r>
              <a:rPr lang="en-US" sz="2400" b="1" dirty="0"/>
              <a:t>15 </a:t>
            </a:r>
            <a:r>
              <a:rPr lang="en-US" sz="2400" b="1" dirty="0" smtClean="0"/>
              <a:t>Unrecognized </a:t>
            </a:r>
            <a:r>
              <a:rPr lang="en-US" sz="2400" b="1" dirty="0"/>
              <a:t>Accidental Puncture or Laceration Rate </a:t>
            </a:r>
          </a:p>
        </p:txBody>
      </p:sp>
    </p:spTree>
    <p:extLst>
      <p:ext uri="{BB962C8B-B14F-4D97-AF65-F5344CB8AC3E}">
        <p14:creationId xmlns:p14="http://schemas.microsoft.com/office/powerpoint/2010/main" val="17889350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981200"/>
            <a:ext cx="7772400" cy="3657600"/>
          </a:xfrm>
        </p:spPr>
        <p:txBody>
          <a:bodyPr>
            <a:noAutofit/>
          </a:bodyPr>
          <a:lstStyle/>
          <a:p>
            <a:pPr algn="l"/>
            <a:r>
              <a:rPr lang="en-US" sz="1800" b="1" dirty="0" smtClean="0">
                <a:solidFill>
                  <a:schemeClr val="tx1"/>
                </a:solidFill>
              </a:rPr>
              <a:t>Example:</a:t>
            </a:r>
            <a:br>
              <a:rPr lang="en-US" sz="1800" b="1" dirty="0" smtClean="0">
                <a:solidFill>
                  <a:schemeClr val="tx1"/>
                </a:solidFill>
              </a:rPr>
            </a:br>
            <a:r>
              <a:rPr lang="en-US" sz="1800" b="1" dirty="0">
                <a:solidFill>
                  <a:schemeClr val="tx1"/>
                </a:solidFill>
              </a:rPr>
              <a:t/>
            </a:r>
            <a:br>
              <a:rPr lang="en-US" sz="1800" b="1" dirty="0">
                <a:solidFill>
                  <a:schemeClr val="tx1"/>
                </a:solidFill>
              </a:rPr>
            </a:br>
            <a:r>
              <a:rPr lang="en-US" sz="1800" b="1" dirty="0" smtClean="0">
                <a:solidFill>
                  <a:schemeClr val="tx1"/>
                </a:solidFill>
              </a:rPr>
              <a:t>Please </a:t>
            </a:r>
            <a:r>
              <a:rPr lang="en-US" sz="1800" b="1" dirty="0">
                <a:solidFill>
                  <a:schemeClr val="tx1"/>
                </a:solidFill>
              </a:rPr>
              <a:t>check appropriate box(s):</a:t>
            </a:r>
            <a:r>
              <a:rPr lang="en-US" sz="1800" dirty="0">
                <a:solidFill>
                  <a:schemeClr val="tx1"/>
                </a:solidFill>
              </a:rPr>
              <a:t/>
            </a:r>
            <a:br>
              <a:rPr lang="en-US" sz="1800" dirty="0">
                <a:solidFill>
                  <a:schemeClr val="tx1"/>
                </a:solidFill>
              </a:rPr>
            </a:br>
            <a:r>
              <a:rPr lang="en-US" sz="1800" b="1" dirty="0">
                <a:solidFill>
                  <a:schemeClr val="tx1"/>
                </a:solidFill>
              </a:rPr>
              <a:t> </a:t>
            </a:r>
            <a:r>
              <a:rPr lang="en-US" sz="1800" dirty="0">
                <a:solidFill>
                  <a:schemeClr val="tx1"/>
                </a:solidFill>
              </a:rPr>
              <a:t/>
            </a:r>
            <a:br>
              <a:rPr lang="en-US" sz="1800" dirty="0">
                <a:solidFill>
                  <a:schemeClr val="tx1"/>
                </a:solidFill>
              </a:rPr>
            </a:br>
            <a:r>
              <a:rPr lang="en-US" sz="1800" b="1" i="1" dirty="0">
                <a:solidFill>
                  <a:schemeClr val="tx1"/>
                </a:solidFill>
              </a:rPr>
              <a:t>In the description of the operative procedure </a:t>
            </a:r>
            <a:r>
              <a:rPr lang="en-US" sz="1800" b="1" i="1" u="sng" dirty="0">
                <a:solidFill>
                  <a:schemeClr val="tx1"/>
                </a:solidFill>
              </a:rPr>
              <a:t>(a concern for perforation)</a:t>
            </a:r>
            <a:r>
              <a:rPr lang="en-US" sz="1800" b="1" i="1" dirty="0">
                <a:solidFill>
                  <a:schemeClr val="tx1"/>
                </a:solidFill>
              </a:rPr>
              <a:t> was noted by the surgeon.  If possible would you please further clarify if this was:</a:t>
            </a:r>
            <a:r>
              <a:rPr lang="en-US" sz="1800" dirty="0">
                <a:solidFill>
                  <a:schemeClr val="tx1"/>
                </a:solidFill>
              </a:rPr>
              <a:t/>
            </a:r>
            <a:br>
              <a:rPr lang="en-US" sz="1800" dirty="0">
                <a:solidFill>
                  <a:schemeClr val="tx1"/>
                </a:solidFill>
              </a:rPr>
            </a:br>
            <a:r>
              <a:rPr lang="en-US" sz="1800" b="1" dirty="0">
                <a:solidFill>
                  <a:schemeClr val="tx1"/>
                </a:solidFill>
              </a:rPr>
              <a:t> </a:t>
            </a:r>
            <a:r>
              <a:rPr lang="en-US" sz="1800" dirty="0">
                <a:solidFill>
                  <a:schemeClr val="tx1"/>
                </a:solidFill>
              </a:rPr>
              <a:t/>
            </a:r>
            <a:br>
              <a:rPr lang="en-US" sz="1800" dirty="0">
                <a:solidFill>
                  <a:schemeClr val="tx1"/>
                </a:solidFill>
              </a:rPr>
            </a:br>
            <a:r>
              <a:rPr lang="en-US" sz="1800" dirty="0">
                <a:solidFill>
                  <a:schemeClr val="tx1"/>
                </a:solidFill>
              </a:rPr>
              <a:t>[  ] </a:t>
            </a:r>
            <a:r>
              <a:rPr lang="en-US" sz="1800" b="1" dirty="0">
                <a:solidFill>
                  <a:schemeClr val="tx1"/>
                </a:solidFill>
              </a:rPr>
              <a:t>Incidental occurrence inherent in the surgical procedure</a:t>
            </a:r>
            <a:r>
              <a:rPr lang="en-US" sz="1800" dirty="0">
                <a:solidFill>
                  <a:schemeClr val="tx1"/>
                </a:solidFill>
              </a:rPr>
              <a:t/>
            </a:r>
            <a:br>
              <a:rPr lang="en-US" sz="1800" dirty="0">
                <a:solidFill>
                  <a:schemeClr val="tx1"/>
                </a:solidFill>
              </a:rPr>
            </a:br>
            <a:r>
              <a:rPr lang="en-US" sz="1800" dirty="0">
                <a:solidFill>
                  <a:schemeClr val="tx1"/>
                </a:solidFill>
              </a:rPr>
              <a:t>[  ] </a:t>
            </a:r>
            <a:r>
              <a:rPr lang="en-US" sz="1800" b="1" dirty="0">
                <a:solidFill>
                  <a:schemeClr val="tx1"/>
                </a:solidFill>
              </a:rPr>
              <a:t>Complication of the procedure</a:t>
            </a:r>
            <a:r>
              <a:rPr lang="en-US" sz="1800" dirty="0">
                <a:solidFill>
                  <a:schemeClr val="tx1"/>
                </a:solidFill>
              </a:rPr>
              <a:t/>
            </a:r>
            <a:br>
              <a:rPr lang="en-US" sz="1800" dirty="0">
                <a:solidFill>
                  <a:schemeClr val="tx1"/>
                </a:solidFill>
              </a:rPr>
            </a:br>
            <a:r>
              <a:rPr lang="en-US" sz="1800" dirty="0">
                <a:solidFill>
                  <a:schemeClr val="tx1"/>
                </a:solidFill>
              </a:rPr>
              <a:t>[  ] Other ___________</a:t>
            </a:r>
            <a:br>
              <a:rPr lang="en-US" sz="1800" dirty="0">
                <a:solidFill>
                  <a:schemeClr val="tx1"/>
                </a:solidFill>
              </a:rPr>
            </a:br>
            <a:r>
              <a:rPr lang="en-US" sz="1800" dirty="0">
                <a:solidFill>
                  <a:schemeClr val="tx1"/>
                </a:solidFill>
              </a:rPr>
              <a:t>[  ] Unable to determine</a:t>
            </a:r>
            <a:br>
              <a:rPr lang="en-US" sz="1800" dirty="0">
                <a:solidFill>
                  <a:schemeClr val="tx1"/>
                </a:solidFill>
              </a:rPr>
            </a:br>
            <a:endParaRPr lang="en-US" sz="1800" dirty="0"/>
          </a:p>
        </p:txBody>
      </p:sp>
      <p:sp>
        <p:nvSpPr>
          <p:cNvPr id="3" name="Text Placeholder 2"/>
          <p:cNvSpPr>
            <a:spLocks noGrp="1"/>
          </p:cNvSpPr>
          <p:nvPr>
            <p:ph type="body" idx="1"/>
          </p:nvPr>
        </p:nvSpPr>
        <p:spPr>
          <a:xfrm>
            <a:off x="533400" y="457200"/>
            <a:ext cx="7848600" cy="939801"/>
          </a:xfrm>
        </p:spPr>
        <p:txBody>
          <a:bodyPr/>
          <a:lstStyle/>
          <a:p>
            <a:r>
              <a:rPr lang="en-US" sz="2400" b="1" dirty="0">
                <a:solidFill>
                  <a:schemeClr val="tx1"/>
                </a:solidFill>
              </a:rPr>
              <a:t>Query the provider for clarification, if the complication is not clearly documented.</a:t>
            </a:r>
            <a:endParaRPr lang="en-US" dirty="0"/>
          </a:p>
        </p:txBody>
      </p:sp>
    </p:spTree>
    <p:extLst>
      <p:ext uri="{BB962C8B-B14F-4D97-AF65-F5344CB8AC3E}">
        <p14:creationId xmlns:p14="http://schemas.microsoft.com/office/powerpoint/2010/main" val="13490716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POA indicator reporting Options</a:t>
            </a:r>
            <a:endParaRPr lang="en-US" sz="36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05000"/>
            <a:ext cx="86106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981200" y="5867400"/>
            <a:ext cx="5334000" cy="523220"/>
          </a:xfrm>
          <a:prstGeom prst="rect">
            <a:avLst/>
          </a:prstGeom>
          <a:noFill/>
        </p:spPr>
        <p:txBody>
          <a:bodyPr wrap="square" rtlCol="0">
            <a:spAutoFit/>
          </a:bodyPr>
          <a:lstStyle/>
          <a:p>
            <a:pPr algn="ctr"/>
            <a:r>
              <a:rPr lang="en-US" sz="1400" b="1" dirty="0" smtClean="0">
                <a:solidFill>
                  <a:srgbClr val="FF0000"/>
                </a:solidFill>
              </a:rPr>
              <a:t>Tip:  If physician responds to a query clinically unable to determine, use W indicator for POA indicator. This will remove the PSI or HAC. </a:t>
            </a:r>
            <a:endParaRPr lang="en-US" sz="1400" b="1" dirty="0">
              <a:solidFill>
                <a:srgbClr val="FF0000"/>
              </a:solidFill>
            </a:endParaRPr>
          </a:p>
        </p:txBody>
      </p:sp>
    </p:spTree>
    <p:extLst>
      <p:ext uri="{BB962C8B-B14F-4D97-AF65-F5344CB8AC3E}">
        <p14:creationId xmlns:p14="http://schemas.microsoft.com/office/powerpoint/2010/main" val="314275902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286000"/>
            <a:ext cx="7408333" cy="3450696"/>
          </a:xfrm>
        </p:spPr>
        <p:txBody>
          <a:bodyPr/>
          <a:lstStyle/>
          <a:p>
            <a:pPr marL="0" indent="0">
              <a:buNone/>
            </a:pPr>
            <a:r>
              <a:rPr lang="en-US" dirty="0" smtClean="0">
                <a:solidFill>
                  <a:schemeClr val="tx1"/>
                </a:solidFill>
              </a:rPr>
              <a:t>PSI </a:t>
            </a:r>
            <a:r>
              <a:rPr lang="en-US" dirty="0">
                <a:solidFill>
                  <a:schemeClr val="tx1"/>
                </a:solidFill>
              </a:rPr>
              <a:t>11: Postoperative Respiratory </a:t>
            </a:r>
            <a:r>
              <a:rPr lang="en-US" dirty="0" smtClean="0">
                <a:solidFill>
                  <a:schemeClr val="tx1"/>
                </a:solidFill>
              </a:rPr>
              <a:t>Failure</a:t>
            </a:r>
          </a:p>
          <a:p>
            <a:pPr marL="0" indent="0">
              <a:buNone/>
            </a:pPr>
            <a:r>
              <a:rPr lang="en-US" dirty="0" smtClean="0">
                <a:solidFill>
                  <a:schemeClr val="tx1"/>
                </a:solidFill>
              </a:rPr>
              <a:t>PSI </a:t>
            </a:r>
            <a:r>
              <a:rPr lang="en-US" dirty="0">
                <a:solidFill>
                  <a:schemeClr val="tx1"/>
                </a:solidFill>
              </a:rPr>
              <a:t>13: Postoperative Sepsis. </a:t>
            </a:r>
            <a:endParaRPr lang="en-US" dirty="0" smtClean="0">
              <a:solidFill>
                <a:schemeClr val="tx1"/>
              </a:solidFill>
            </a:endParaRPr>
          </a:p>
          <a:p>
            <a:pPr marL="0" indent="0">
              <a:buNone/>
            </a:pPr>
            <a:endParaRPr lang="en-US" dirty="0" smtClean="0"/>
          </a:p>
          <a:p>
            <a:pPr marL="0" indent="0">
              <a:buNone/>
            </a:pPr>
            <a:r>
              <a:rPr lang="en-US" b="1" dirty="0" smtClean="0"/>
              <a:t>If </a:t>
            </a:r>
            <a:r>
              <a:rPr lang="en-US" b="1" dirty="0"/>
              <a:t>a patient safety event occurs after a </a:t>
            </a:r>
            <a:r>
              <a:rPr lang="en-US" b="1" dirty="0" err="1"/>
              <a:t>nonelective</a:t>
            </a:r>
            <a:r>
              <a:rPr lang="en-US" b="1" dirty="0"/>
              <a:t> surgery, this case may be mistakenly included in the rate and would incorrectly inflate the rate.  </a:t>
            </a:r>
          </a:p>
          <a:p>
            <a:endParaRPr lang="en-US" dirty="0"/>
          </a:p>
        </p:txBody>
      </p:sp>
      <p:sp>
        <p:nvSpPr>
          <p:cNvPr id="3" name="Title 2"/>
          <p:cNvSpPr>
            <a:spLocks noGrp="1"/>
          </p:cNvSpPr>
          <p:nvPr>
            <p:ph type="title"/>
          </p:nvPr>
        </p:nvSpPr>
        <p:spPr>
          <a:xfrm>
            <a:off x="457200" y="533400"/>
            <a:ext cx="8229600" cy="1752600"/>
          </a:xfrm>
        </p:spPr>
        <p:txBody>
          <a:bodyPr>
            <a:normAutofit/>
          </a:bodyPr>
          <a:lstStyle/>
          <a:p>
            <a:pPr algn="l"/>
            <a:r>
              <a:rPr lang="en-US" sz="2400" b="1" dirty="0" smtClean="0">
                <a:solidFill>
                  <a:schemeClr val="tx1"/>
                </a:solidFill>
              </a:rPr>
              <a:t>Check if it was a </a:t>
            </a:r>
            <a:r>
              <a:rPr lang="en-US" sz="2400" b="1" dirty="0" err="1">
                <a:solidFill>
                  <a:schemeClr val="tx1"/>
                </a:solidFill>
              </a:rPr>
              <a:t>n</a:t>
            </a:r>
            <a:r>
              <a:rPr lang="en-US" sz="2400" b="1" dirty="0" err="1" smtClean="0">
                <a:solidFill>
                  <a:schemeClr val="tx1"/>
                </a:solidFill>
              </a:rPr>
              <a:t>onelective</a:t>
            </a:r>
            <a:r>
              <a:rPr lang="en-US" sz="2400" b="1" dirty="0" smtClean="0">
                <a:solidFill>
                  <a:schemeClr val="tx1"/>
                </a:solidFill>
              </a:rPr>
              <a:t> surgical admissions.</a:t>
            </a:r>
            <a:r>
              <a:rPr lang="en-US" sz="2400" dirty="0" smtClean="0">
                <a:solidFill>
                  <a:schemeClr val="tx1"/>
                </a:solidFill>
              </a:rPr>
              <a:t>  </a:t>
            </a:r>
            <a:br>
              <a:rPr lang="en-US" sz="2400" dirty="0" smtClean="0">
                <a:solidFill>
                  <a:schemeClr val="tx1"/>
                </a:solidFill>
              </a:rPr>
            </a:br>
            <a:r>
              <a:rPr lang="en-US" sz="2400" b="1" dirty="0" smtClean="0">
                <a:solidFill>
                  <a:schemeClr val="tx1"/>
                </a:solidFill>
              </a:rPr>
              <a:t>Some surgical </a:t>
            </a:r>
            <a:r>
              <a:rPr lang="en-US" sz="2400" b="1" dirty="0">
                <a:solidFill>
                  <a:schemeClr val="tx1"/>
                </a:solidFill>
              </a:rPr>
              <a:t>PSIs are only applicable to elective surgeries.</a:t>
            </a:r>
          </a:p>
        </p:txBody>
      </p:sp>
    </p:spTree>
    <p:extLst>
      <p:ext uri="{BB962C8B-B14F-4D97-AF65-F5344CB8AC3E}">
        <p14:creationId xmlns:p14="http://schemas.microsoft.com/office/powerpoint/2010/main" val="15924298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905000"/>
            <a:ext cx="7772400" cy="2082560"/>
          </a:xfrm>
        </p:spPr>
        <p:txBody>
          <a:bodyPr>
            <a:noAutofit/>
          </a:bodyPr>
          <a:lstStyle/>
          <a:p>
            <a:pPr algn="l"/>
            <a:r>
              <a:rPr lang="en-US" sz="1100" b="1" dirty="0" smtClean="0"/>
              <a:t>Sources:</a:t>
            </a:r>
            <a:br>
              <a:rPr lang="en-US" sz="1100" b="1" dirty="0" smtClean="0"/>
            </a:br>
            <a:r>
              <a:rPr lang="en-US" sz="1100" b="1" dirty="0"/>
              <a:t/>
            </a:r>
            <a:br>
              <a:rPr lang="en-US" sz="1100" b="1" dirty="0"/>
            </a:br>
            <a:r>
              <a:rPr lang="en-US" sz="1100" b="1" dirty="0" smtClean="0"/>
              <a:t>Agency </a:t>
            </a:r>
            <a:r>
              <a:rPr lang="en-US" sz="1100" b="1" dirty="0"/>
              <a:t>for Healthcare Research and Quality (AHRQ) Patient Safety Indicators Overview </a:t>
            </a:r>
            <a:br>
              <a:rPr lang="en-US" sz="1100" b="1" dirty="0"/>
            </a:br>
            <a:r>
              <a:rPr lang="en-US" sz="1100" b="1" dirty="0"/>
              <a:t>https://www.qualityindicators.ahrq.gov/Modules/psi_resources.aspx</a:t>
            </a:r>
            <a:br>
              <a:rPr lang="en-US" sz="1100" b="1" dirty="0"/>
            </a:br>
            <a:r>
              <a:rPr lang="en-US" sz="1100" b="1" dirty="0"/>
              <a:t> </a:t>
            </a:r>
            <a:br>
              <a:rPr lang="en-US" sz="1100" b="1" dirty="0"/>
            </a:br>
            <a:r>
              <a:rPr lang="en-US" sz="1100" b="1" dirty="0"/>
              <a:t>CMS Measures Inventory Tool: PSI 90 (August 2018) </a:t>
            </a:r>
            <a:br>
              <a:rPr lang="en-US" sz="1100" b="1" dirty="0"/>
            </a:br>
            <a:r>
              <a:rPr lang="en-US" sz="1100" b="1" dirty="0"/>
              <a:t>https://cmit.cms.gov/CMIT_public/ListMeasures?struts.token.name=token&amp;token=IGEFI3TEK7QGBQUOLWH26NA2S8PP41M3&amp;filters=&amp;view=&amp;makeStick=&amp;wasSearchSub</a:t>
            </a:r>
            <a:br>
              <a:rPr lang="en-US" sz="1100" b="1" dirty="0"/>
            </a:br>
            <a:r>
              <a:rPr lang="en-US" sz="1100" b="1" dirty="0"/>
              <a:t> </a:t>
            </a:r>
            <a:br>
              <a:rPr lang="en-US" sz="1100" b="1" dirty="0"/>
            </a:br>
            <a:r>
              <a:rPr lang="en-US" sz="1100" b="1" dirty="0"/>
              <a:t>AHRQ PSI 90 Fact Sheet </a:t>
            </a:r>
            <a:br>
              <a:rPr lang="en-US" sz="1100" b="1" dirty="0"/>
            </a:br>
            <a:r>
              <a:rPr lang="en-US" sz="1100" b="1" dirty="0"/>
              <a:t>https://www.qualityindicators.ahrq.gov/News/PSI90_Factsheet_FAQ_v1.pdf </a:t>
            </a:r>
            <a:br>
              <a:rPr lang="en-US" sz="1100" b="1" dirty="0"/>
            </a:br>
            <a:endParaRPr lang="en-US" sz="1100" b="1" dirty="0"/>
          </a:p>
        </p:txBody>
      </p:sp>
    </p:spTree>
    <p:extLst>
      <p:ext uri="{BB962C8B-B14F-4D97-AF65-F5344CB8AC3E}">
        <p14:creationId xmlns:p14="http://schemas.microsoft.com/office/powerpoint/2010/main" val="2383014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382000" cy="4297363"/>
          </a:xfrm>
        </p:spPr>
        <p:txBody>
          <a:bodyPr>
            <a:normAutofit fontScale="92500"/>
          </a:bodyPr>
          <a:lstStyle/>
          <a:p>
            <a:pPr marL="0" indent="0">
              <a:buNone/>
            </a:pPr>
            <a:endParaRPr lang="en-US" dirty="0"/>
          </a:p>
          <a:p>
            <a:pPr>
              <a:buFont typeface="Wingdings" panose="05000000000000000000" pitchFamily="2" charset="2"/>
              <a:buChar char="§"/>
            </a:pPr>
            <a:r>
              <a:rPr lang="en-US" sz="2200" b="1" dirty="0"/>
              <a:t>PSI 03 Pressure Ulcer Rate </a:t>
            </a:r>
            <a:endParaRPr lang="en-US" sz="2200" b="1" dirty="0" smtClean="0"/>
          </a:p>
          <a:p>
            <a:pPr>
              <a:buFont typeface="Wingdings" panose="05000000000000000000" pitchFamily="2" charset="2"/>
              <a:buChar char="§"/>
            </a:pPr>
            <a:r>
              <a:rPr lang="en-US" sz="2200" b="1" dirty="0" smtClean="0"/>
              <a:t>PSI </a:t>
            </a:r>
            <a:r>
              <a:rPr lang="en-US" sz="2200" b="1" dirty="0"/>
              <a:t>06 Iatrogenic Pneumothorax Rate </a:t>
            </a:r>
          </a:p>
          <a:p>
            <a:pPr>
              <a:buFont typeface="Wingdings" panose="05000000000000000000" pitchFamily="2" charset="2"/>
              <a:buChar char="§"/>
            </a:pPr>
            <a:r>
              <a:rPr lang="en-US" sz="2200" b="1" dirty="0"/>
              <a:t>PSI 08 In-Hospital Fall with Hip Fracture Rate </a:t>
            </a:r>
          </a:p>
          <a:p>
            <a:pPr>
              <a:buFont typeface="Wingdings" panose="05000000000000000000" pitchFamily="2" charset="2"/>
              <a:buChar char="§"/>
            </a:pPr>
            <a:r>
              <a:rPr lang="en-US" sz="2200" b="1" dirty="0"/>
              <a:t>PSI 09 Perioperative Hemorrhage or Hematoma Rate </a:t>
            </a:r>
          </a:p>
          <a:p>
            <a:pPr>
              <a:buFont typeface="Wingdings" panose="05000000000000000000" pitchFamily="2" charset="2"/>
              <a:buChar char="§"/>
            </a:pPr>
            <a:r>
              <a:rPr lang="en-US" sz="2200" b="1" dirty="0"/>
              <a:t>PSI 10 Post-Operative Acute Kidney Injury Requiring Dialysis Rate </a:t>
            </a:r>
          </a:p>
          <a:p>
            <a:pPr>
              <a:buFont typeface="Wingdings" panose="05000000000000000000" pitchFamily="2" charset="2"/>
              <a:buChar char="§"/>
            </a:pPr>
            <a:r>
              <a:rPr lang="en-US" sz="2200" b="1" dirty="0"/>
              <a:t>PSI 11 Postoperative Respiratory Failure Rate </a:t>
            </a:r>
          </a:p>
          <a:p>
            <a:pPr>
              <a:buFont typeface="Wingdings" panose="05000000000000000000" pitchFamily="2" charset="2"/>
              <a:buChar char="§"/>
            </a:pPr>
            <a:r>
              <a:rPr lang="en-US" sz="2200" b="1" dirty="0"/>
              <a:t>PSI 12 Perioperative Pulmonary Embolism or Deep Vein Thrombosis Rate </a:t>
            </a:r>
          </a:p>
          <a:p>
            <a:pPr>
              <a:buFont typeface="Wingdings" panose="05000000000000000000" pitchFamily="2" charset="2"/>
              <a:buChar char="§"/>
            </a:pPr>
            <a:r>
              <a:rPr lang="en-US" sz="2200" b="1" dirty="0"/>
              <a:t>PSI 13 Postoperative Sepsis Rate </a:t>
            </a:r>
          </a:p>
          <a:p>
            <a:pPr>
              <a:buFont typeface="Wingdings" panose="05000000000000000000" pitchFamily="2" charset="2"/>
              <a:buChar char="§"/>
            </a:pPr>
            <a:r>
              <a:rPr lang="en-US" sz="2200" b="1" dirty="0"/>
              <a:t>PSI 14 Postoperative Wound Dehiscence Rate </a:t>
            </a:r>
          </a:p>
          <a:p>
            <a:pPr>
              <a:buFont typeface="Wingdings" panose="05000000000000000000" pitchFamily="2" charset="2"/>
              <a:buChar char="§"/>
            </a:pPr>
            <a:r>
              <a:rPr lang="en-US" sz="2200" b="1" dirty="0"/>
              <a:t>PSI 15 Unrecognized Accidental Puncture or Laceration Rate </a:t>
            </a:r>
          </a:p>
          <a:p>
            <a:pPr>
              <a:buFont typeface="Wingdings" panose="05000000000000000000" pitchFamily="2" charset="2"/>
              <a:buChar char="§"/>
            </a:pPr>
            <a:endParaRPr lang="en-US" dirty="0"/>
          </a:p>
        </p:txBody>
      </p:sp>
      <p:sp>
        <p:nvSpPr>
          <p:cNvPr id="3" name="Title 2"/>
          <p:cNvSpPr>
            <a:spLocks noGrp="1"/>
          </p:cNvSpPr>
          <p:nvPr>
            <p:ph type="title"/>
          </p:nvPr>
        </p:nvSpPr>
        <p:spPr/>
        <p:txBody>
          <a:bodyPr>
            <a:normAutofit/>
          </a:bodyPr>
          <a:lstStyle/>
          <a:p>
            <a:r>
              <a:rPr lang="en-US" sz="3600" b="1" dirty="0"/>
              <a:t>Measure Specifications </a:t>
            </a:r>
            <a:r>
              <a:rPr lang="en-US" sz="1800" b="1" dirty="0"/>
              <a:t/>
            </a:r>
            <a:br>
              <a:rPr lang="en-US" sz="1800" b="1" dirty="0"/>
            </a:br>
            <a:r>
              <a:rPr lang="en-US" sz="1600" b="1" dirty="0" smtClean="0"/>
              <a:t>(</a:t>
            </a:r>
            <a:r>
              <a:rPr lang="en-US" sz="1600" b="1" dirty="0" smtClean="0"/>
              <a:t>age 18 years and older)</a:t>
            </a:r>
            <a:endParaRPr lang="en-US" sz="1600" b="1" dirty="0"/>
          </a:p>
        </p:txBody>
      </p:sp>
    </p:spTree>
    <p:extLst>
      <p:ext uri="{BB962C8B-B14F-4D97-AF65-F5344CB8AC3E}">
        <p14:creationId xmlns:p14="http://schemas.microsoft.com/office/powerpoint/2010/main" val="20222394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828800"/>
            <a:ext cx="7772400" cy="4495800"/>
          </a:xfrm>
        </p:spPr>
        <p:txBody>
          <a:bodyPr>
            <a:noAutofit/>
          </a:bodyPr>
          <a:lstStyle/>
          <a:p>
            <a:pPr algn="l"/>
            <a:r>
              <a:rPr lang="en-US" sz="2000" b="1" dirty="0" smtClean="0">
                <a:solidFill>
                  <a:schemeClr val="tx1"/>
                </a:solidFill>
              </a:rPr>
              <a:t>CDI can assist with false reporting of these PSI’s by</a:t>
            </a:r>
            <a:br>
              <a:rPr lang="en-US" sz="2000" b="1" dirty="0" smtClean="0">
                <a:solidFill>
                  <a:schemeClr val="tx1"/>
                </a:solidFill>
              </a:rPr>
            </a:br>
            <a:r>
              <a:rPr lang="en-US" sz="2000" b="1" dirty="0" smtClean="0">
                <a:solidFill>
                  <a:schemeClr val="tx1"/>
                </a:solidFill>
              </a:rPr>
              <a:t>understanding the comorbid conditions  that might exclude cases from reporting</a:t>
            </a:r>
            <a:br>
              <a:rPr lang="en-US" sz="2000" b="1" dirty="0" smtClean="0">
                <a:solidFill>
                  <a:schemeClr val="tx1"/>
                </a:solidFill>
              </a:rPr>
            </a:br>
            <a:r>
              <a:rPr lang="en-US" sz="2000" b="1" dirty="0">
                <a:solidFill>
                  <a:schemeClr val="tx1"/>
                </a:solidFill>
              </a:rPr>
              <a:t/>
            </a:r>
            <a:br>
              <a:rPr lang="en-US" sz="2000" b="1" dirty="0">
                <a:solidFill>
                  <a:schemeClr val="tx1"/>
                </a:solidFill>
              </a:rPr>
            </a:br>
            <a:r>
              <a:rPr lang="en-US" sz="2000" b="1" dirty="0" smtClean="0">
                <a:solidFill>
                  <a:schemeClr val="tx1"/>
                </a:solidFill>
              </a:rPr>
              <a:t>CDI </a:t>
            </a:r>
            <a:r>
              <a:rPr lang="en-US" sz="2000" b="1" dirty="0">
                <a:solidFill>
                  <a:schemeClr val="tx1"/>
                </a:solidFill>
              </a:rPr>
              <a:t>can query physicians to obtain proper </a:t>
            </a:r>
            <a:r>
              <a:rPr lang="en-US" sz="2000" b="1" dirty="0" smtClean="0">
                <a:solidFill>
                  <a:schemeClr val="tx1"/>
                </a:solidFill>
              </a:rPr>
              <a:t>documentation, such as if  condition is </a:t>
            </a:r>
            <a:r>
              <a:rPr lang="en-US" sz="2000" b="1" u="sng" dirty="0" smtClean="0">
                <a:solidFill>
                  <a:schemeClr val="tx1"/>
                </a:solidFill>
              </a:rPr>
              <a:t>inherent</a:t>
            </a:r>
            <a:r>
              <a:rPr lang="en-US" sz="2000" b="1" dirty="0" smtClean="0">
                <a:solidFill>
                  <a:schemeClr val="tx1"/>
                </a:solidFill>
              </a:rPr>
              <a:t> or an </a:t>
            </a:r>
            <a:r>
              <a:rPr lang="en-US" sz="2000" b="1" u="sng" dirty="0" smtClean="0">
                <a:solidFill>
                  <a:schemeClr val="tx1"/>
                </a:solidFill>
              </a:rPr>
              <a:t>expected</a:t>
            </a:r>
            <a:r>
              <a:rPr lang="en-US" sz="2000" b="1" dirty="0" smtClean="0">
                <a:solidFill>
                  <a:schemeClr val="tx1"/>
                </a:solidFill>
              </a:rPr>
              <a:t> condition with the procedure. </a:t>
            </a:r>
            <a:br>
              <a:rPr lang="en-US" sz="2000" b="1" dirty="0" smtClean="0">
                <a:solidFill>
                  <a:schemeClr val="tx1"/>
                </a:solidFill>
              </a:rPr>
            </a:br>
            <a:r>
              <a:rPr lang="en-US" sz="2000" b="1" dirty="0">
                <a:solidFill>
                  <a:schemeClr val="tx1"/>
                </a:solidFill>
              </a:rPr>
              <a:t/>
            </a:r>
            <a:br>
              <a:rPr lang="en-US" sz="2000" b="1" dirty="0">
                <a:solidFill>
                  <a:schemeClr val="tx1"/>
                </a:solidFill>
              </a:rPr>
            </a:br>
            <a:r>
              <a:rPr lang="en-US" sz="2000" b="1" dirty="0" smtClean="0">
                <a:solidFill>
                  <a:schemeClr val="tx1"/>
                </a:solidFill>
              </a:rPr>
              <a:t>CDI can Identify </a:t>
            </a:r>
            <a:r>
              <a:rPr lang="en-US" sz="2000" b="1" dirty="0">
                <a:solidFill>
                  <a:schemeClr val="tx1"/>
                </a:solidFill>
              </a:rPr>
              <a:t>PSI’s </a:t>
            </a:r>
            <a:r>
              <a:rPr lang="en-US" sz="2000" b="1" dirty="0" smtClean="0">
                <a:solidFill>
                  <a:schemeClr val="tx1"/>
                </a:solidFill>
              </a:rPr>
              <a:t>and help organizations </a:t>
            </a:r>
            <a:r>
              <a:rPr lang="en-US" sz="2000" b="1" dirty="0">
                <a:solidFill>
                  <a:schemeClr val="tx1"/>
                </a:solidFill>
              </a:rPr>
              <a:t>address deficiencies with quality of care, </a:t>
            </a:r>
            <a:r>
              <a:rPr lang="en-US" sz="2000" b="1" dirty="0" smtClean="0">
                <a:solidFill>
                  <a:schemeClr val="tx1"/>
                </a:solidFill>
              </a:rPr>
              <a:t>and improve </a:t>
            </a:r>
            <a:r>
              <a:rPr lang="en-US" sz="2000" b="1" dirty="0">
                <a:solidFill>
                  <a:schemeClr val="tx1"/>
                </a:solidFill>
              </a:rPr>
              <a:t>data quality.  </a:t>
            </a:r>
            <a:r>
              <a:rPr lang="en-US" sz="2000" b="1" dirty="0" smtClean="0">
                <a:solidFill>
                  <a:schemeClr val="tx1"/>
                </a:solidFill>
              </a:rPr>
              <a:t/>
            </a:r>
            <a:br>
              <a:rPr lang="en-US" sz="2000" b="1" dirty="0" smtClean="0">
                <a:solidFill>
                  <a:schemeClr val="tx1"/>
                </a:solidFill>
              </a:rPr>
            </a:br>
            <a:r>
              <a:rPr lang="en-US" sz="2400" dirty="0">
                <a:solidFill>
                  <a:schemeClr val="tx1"/>
                </a:solidFill>
              </a:rPr>
              <a:t/>
            </a:r>
            <a:br>
              <a:rPr lang="en-US" sz="2400" dirty="0">
                <a:solidFill>
                  <a:schemeClr val="tx1"/>
                </a:solidFill>
              </a:rPr>
            </a:br>
            <a:r>
              <a:rPr lang="en-US" sz="2000" b="1" dirty="0">
                <a:solidFill>
                  <a:schemeClr val="tx1"/>
                </a:solidFill>
              </a:rPr>
              <a:t>CDI can d</a:t>
            </a:r>
            <a:r>
              <a:rPr lang="en-US" sz="2000" b="1" dirty="0" smtClean="0">
                <a:solidFill>
                  <a:schemeClr val="tx1"/>
                </a:solidFill>
              </a:rPr>
              <a:t>etermine </a:t>
            </a:r>
            <a:r>
              <a:rPr lang="en-US" sz="2000" b="1" dirty="0" smtClean="0">
                <a:solidFill>
                  <a:schemeClr val="tx1"/>
                </a:solidFill>
              </a:rPr>
              <a:t>if the condition is POA and obtain clear documentation to support the POA of yes.</a:t>
            </a:r>
            <a:endParaRPr lang="en-US" sz="2000" b="1" dirty="0">
              <a:solidFill>
                <a:schemeClr val="tx1"/>
              </a:solidFill>
            </a:endParaRPr>
          </a:p>
        </p:txBody>
      </p:sp>
      <p:sp>
        <p:nvSpPr>
          <p:cNvPr id="3" name="Text Placeholder 2"/>
          <p:cNvSpPr>
            <a:spLocks noGrp="1"/>
          </p:cNvSpPr>
          <p:nvPr>
            <p:ph type="body" idx="1"/>
          </p:nvPr>
        </p:nvSpPr>
        <p:spPr>
          <a:xfrm>
            <a:off x="690032" y="457200"/>
            <a:ext cx="7615768" cy="1092201"/>
          </a:xfrm>
        </p:spPr>
        <p:txBody>
          <a:bodyPr>
            <a:noAutofit/>
          </a:bodyPr>
          <a:lstStyle/>
          <a:p>
            <a:r>
              <a:rPr lang="en-US" sz="3600" b="1" dirty="0"/>
              <a:t>How can CDI assist hospitals by reviewing for PSI quality data?</a:t>
            </a:r>
          </a:p>
        </p:txBody>
      </p:sp>
    </p:spTree>
    <p:extLst>
      <p:ext uri="{BB962C8B-B14F-4D97-AF65-F5344CB8AC3E}">
        <p14:creationId xmlns:p14="http://schemas.microsoft.com/office/powerpoint/2010/main" val="3198384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28800"/>
            <a:ext cx="7772400" cy="2870440"/>
          </a:xfrm>
        </p:spPr>
        <p:txBody>
          <a:bodyPr>
            <a:normAutofit fontScale="90000"/>
          </a:bodyPr>
          <a:lstStyle/>
          <a:p>
            <a:r>
              <a:rPr lang="en-US" sz="3600" dirty="0"/>
              <a:t/>
            </a:r>
            <a:br>
              <a:rPr lang="en-US" sz="3600" dirty="0"/>
            </a:br>
            <a:r>
              <a:rPr lang="en-US" sz="3100" b="1" dirty="0">
                <a:solidFill>
                  <a:schemeClr val="tx1"/>
                </a:solidFill>
              </a:rPr>
              <a:t> </a:t>
            </a:r>
            <a:r>
              <a:rPr lang="en-US" sz="3100" b="1" dirty="0">
                <a:solidFill>
                  <a:schemeClr val="bg1"/>
                </a:solidFill>
              </a:rPr>
              <a:t>Stage III or IV pressure ulcers or </a:t>
            </a:r>
            <a:r>
              <a:rPr lang="en-US" sz="3100" b="1" dirty="0" err="1">
                <a:solidFill>
                  <a:schemeClr val="bg1"/>
                </a:solidFill>
              </a:rPr>
              <a:t>unstageable</a:t>
            </a:r>
            <a:r>
              <a:rPr lang="en-US" sz="3100" b="1" dirty="0">
                <a:solidFill>
                  <a:schemeClr val="bg1"/>
                </a:solidFill>
              </a:rPr>
              <a:t> (secondary diagnosis) </a:t>
            </a:r>
            <a:r>
              <a:rPr lang="en-US" sz="3100" b="1" dirty="0" smtClean="0">
                <a:solidFill>
                  <a:schemeClr val="bg1"/>
                </a:solidFill>
              </a:rPr>
              <a:t>that </a:t>
            </a:r>
            <a:r>
              <a:rPr lang="en-US" sz="3100" b="1" dirty="0">
                <a:solidFill>
                  <a:schemeClr val="bg1"/>
                </a:solidFill>
              </a:rPr>
              <a:t>are not present on admission (POA)</a:t>
            </a:r>
            <a:br>
              <a:rPr lang="en-US" sz="3100" b="1" dirty="0">
                <a:solidFill>
                  <a:schemeClr val="bg1"/>
                </a:solidFill>
              </a:rPr>
            </a:br>
            <a:r>
              <a:rPr lang="en-US" dirty="0">
                <a:solidFill>
                  <a:schemeClr val="tx1"/>
                </a:solidFill>
              </a:rPr>
              <a:t/>
            </a:r>
            <a:br>
              <a:rPr lang="en-US" dirty="0">
                <a:solidFill>
                  <a:schemeClr val="tx1"/>
                </a:solidFill>
              </a:rPr>
            </a:br>
            <a:r>
              <a:rPr lang="en-US" dirty="0">
                <a:solidFill>
                  <a:schemeClr val="tx1"/>
                </a:solidFill>
              </a:rPr>
              <a:t>  </a:t>
            </a:r>
          </a:p>
        </p:txBody>
      </p:sp>
      <p:sp>
        <p:nvSpPr>
          <p:cNvPr id="3" name="Text Placeholder 2"/>
          <p:cNvSpPr>
            <a:spLocks noGrp="1"/>
          </p:cNvSpPr>
          <p:nvPr>
            <p:ph type="body" idx="1"/>
          </p:nvPr>
        </p:nvSpPr>
        <p:spPr>
          <a:xfrm>
            <a:off x="1367365" y="533400"/>
            <a:ext cx="6417734" cy="939801"/>
          </a:xfrm>
        </p:spPr>
        <p:txBody>
          <a:bodyPr>
            <a:normAutofit/>
          </a:bodyPr>
          <a:lstStyle/>
          <a:p>
            <a:r>
              <a:rPr lang="en-US" sz="4000" b="1" dirty="0"/>
              <a:t>PSI # 03 Pressure ulcer</a:t>
            </a:r>
          </a:p>
        </p:txBody>
      </p:sp>
    </p:spTree>
    <p:extLst>
      <p:ext uri="{BB962C8B-B14F-4D97-AF65-F5344CB8AC3E}">
        <p14:creationId xmlns:p14="http://schemas.microsoft.com/office/powerpoint/2010/main" val="14743024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143000"/>
            <a:ext cx="7772400" cy="5181600"/>
          </a:xfrm>
        </p:spPr>
        <p:txBody>
          <a:bodyPr>
            <a:noAutofit/>
          </a:bodyPr>
          <a:lstStyle/>
          <a:p>
            <a:pPr algn="l"/>
            <a:r>
              <a:rPr lang="en-US" sz="2400" b="1" dirty="0" smtClean="0">
                <a:solidFill>
                  <a:schemeClr val="tx1"/>
                </a:solidFill>
              </a:rPr>
              <a:t/>
            </a:r>
            <a:br>
              <a:rPr lang="en-US" sz="2400" b="1" dirty="0" smtClean="0">
                <a:solidFill>
                  <a:schemeClr val="tx1"/>
                </a:solidFill>
              </a:rPr>
            </a:br>
            <a:r>
              <a:rPr lang="en-US" sz="2400" b="1" dirty="0" smtClean="0">
                <a:solidFill>
                  <a:schemeClr val="tx1"/>
                </a:solidFill>
              </a:rPr>
              <a:t>Length </a:t>
            </a:r>
            <a:r>
              <a:rPr lang="en-US" sz="2400" b="1" dirty="0" smtClean="0">
                <a:solidFill>
                  <a:schemeClr val="tx1"/>
                </a:solidFill>
              </a:rPr>
              <a:t>of stay less than 3 day</a:t>
            </a:r>
            <a:br>
              <a:rPr lang="en-US" sz="2400" b="1" dirty="0" smtClean="0">
                <a:solidFill>
                  <a:schemeClr val="tx1"/>
                </a:solidFill>
              </a:rPr>
            </a:br>
            <a:r>
              <a:rPr lang="en-US" sz="2400" b="1" dirty="0" smtClean="0">
                <a:solidFill>
                  <a:schemeClr val="tx1"/>
                </a:solidFill>
              </a:rPr>
              <a:t/>
            </a:r>
            <a:br>
              <a:rPr lang="en-US" sz="2400" b="1" dirty="0" smtClean="0">
                <a:solidFill>
                  <a:schemeClr val="tx1"/>
                </a:solidFill>
              </a:rPr>
            </a:br>
            <a:r>
              <a:rPr lang="en-US" sz="2400" b="1" dirty="0">
                <a:solidFill>
                  <a:schemeClr val="tx1"/>
                </a:solidFill>
              </a:rPr>
              <a:t>A</a:t>
            </a:r>
            <a:r>
              <a:rPr lang="en-US" sz="2400" b="1" dirty="0" smtClean="0">
                <a:solidFill>
                  <a:schemeClr val="tx1"/>
                </a:solidFill>
              </a:rPr>
              <a:t> </a:t>
            </a:r>
            <a:r>
              <a:rPr lang="en-US" sz="2400" b="1" dirty="0" smtClean="0">
                <a:solidFill>
                  <a:schemeClr val="tx1"/>
                </a:solidFill>
              </a:rPr>
              <a:t>principal </a:t>
            </a:r>
            <a:r>
              <a:rPr lang="en-US" sz="2400" b="1" dirty="0" smtClean="0">
                <a:solidFill>
                  <a:schemeClr val="tx1"/>
                </a:solidFill>
              </a:rPr>
              <a:t>diagnosis of stage </a:t>
            </a:r>
            <a:r>
              <a:rPr lang="en-US" sz="2400" b="1" dirty="0" smtClean="0">
                <a:solidFill>
                  <a:schemeClr val="tx1"/>
                </a:solidFill>
              </a:rPr>
              <a:t>III or IV (or </a:t>
            </a:r>
            <a:r>
              <a:rPr lang="en-US" sz="2400" b="1" dirty="0" err="1" smtClean="0">
                <a:solidFill>
                  <a:schemeClr val="tx1"/>
                </a:solidFill>
              </a:rPr>
              <a:t>unstageable</a:t>
            </a:r>
            <a:r>
              <a:rPr lang="en-US" sz="2400" b="1" dirty="0" smtClean="0">
                <a:solidFill>
                  <a:schemeClr val="tx1"/>
                </a:solidFill>
              </a:rPr>
              <a:t>) pressure ulcer diagnosis</a:t>
            </a:r>
            <a:br>
              <a:rPr lang="en-US" sz="2400" b="1" dirty="0" smtClean="0">
                <a:solidFill>
                  <a:schemeClr val="tx1"/>
                </a:solidFill>
              </a:rPr>
            </a:br>
            <a:r>
              <a:rPr lang="en-US" sz="2400" b="1" dirty="0" smtClean="0">
                <a:solidFill>
                  <a:schemeClr val="tx1"/>
                </a:solidFill>
              </a:rPr>
              <a:t/>
            </a:r>
            <a:br>
              <a:rPr lang="en-US" sz="2400" b="1" dirty="0" smtClean="0">
                <a:solidFill>
                  <a:schemeClr val="tx1"/>
                </a:solidFill>
              </a:rPr>
            </a:br>
            <a:r>
              <a:rPr lang="en-US" sz="2400" b="1" dirty="0" smtClean="0">
                <a:solidFill>
                  <a:schemeClr val="tx1"/>
                </a:solidFill>
              </a:rPr>
              <a:t>A secondary </a:t>
            </a:r>
            <a:r>
              <a:rPr lang="en-US" sz="2400" b="1" dirty="0" smtClean="0">
                <a:solidFill>
                  <a:schemeClr val="tx1"/>
                </a:solidFill>
              </a:rPr>
              <a:t>diagnosis of stage III or IV pressure ulcer (or </a:t>
            </a:r>
            <a:r>
              <a:rPr lang="en-US" sz="2400" b="1" dirty="0" err="1" smtClean="0">
                <a:solidFill>
                  <a:schemeClr val="tx1"/>
                </a:solidFill>
              </a:rPr>
              <a:t>unstageable</a:t>
            </a:r>
            <a:r>
              <a:rPr lang="en-US" sz="2400" b="1" dirty="0" smtClean="0">
                <a:solidFill>
                  <a:schemeClr val="tx1"/>
                </a:solidFill>
              </a:rPr>
              <a:t>) that is present on admission</a:t>
            </a:r>
            <a:br>
              <a:rPr lang="en-US" sz="2400" b="1" dirty="0" smtClean="0">
                <a:solidFill>
                  <a:schemeClr val="tx1"/>
                </a:solidFill>
              </a:rPr>
            </a:br>
            <a:r>
              <a:rPr lang="en-US" sz="2400" b="1" dirty="0" smtClean="0">
                <a:solidFill>
                  <a:schemeClr val="tx1"/>
                </a:solidFill>
              </a:rPr>
              <a:t/>
            </a:r>
            <a:br>
              <a:rPr lang="en-US" sz="2400" b="1" dirty="0" smtClean="0">
                <a:solidFill>
                  <a:schemeClr val="tx1"/>
                </a:solidFill>
              </a:rPr>
            </a:br>
            <a:r>
              <a:rPr lang="en-US" sz="2400" b="1" dirty="0" smtClean="0">
                <a:solidFill>
                  <a:schemeClr val="tx1"/>
                </a:solidFill>
              </a:rPr>
              <a:t>severe burns</a:t>
            </a:r>
            <a:br>
              <a:rPr lang="en-US" sz="2400" b="1" dirty="0" smtClean="0">
                <a:solidFill>
                  <a:schemeClr val="tx1"/>
                </a:solidFill>
              </a:rPr>
            </a:br>
            <a:r>
              <a:rPr lang="en-US" sz="2400" b="1" dirty="0" smtClean="0">
                <a:solidFill>
                  <a:schemeClr val="tx1"/>
                </a:solidFill>
              </a:rPr>
              <a:t/>
            </a:r>
            <a:br>
              <a:rPr lang="en-US" sz="2400" b="1" dirty="0" smtClean="0">
                <a:solidFill>
                  <a:schemeClr val="tx1"/>
                </a:solidFill>
              </a:rPr>
            </a:br>
            <a:r>
              <a:rPr lang="en-US" sz="2400" b="1" dirty="0" err="1" smtClean="0">
                <a:solidFill>
                  <a:schemeClr val="tx1"/>
                </a:solidFill>
              </a:rPr>
              <a:t>Exfoliative</a:t>
            </a:r>
            <a:r>
              <a:rPr lang="en-US" sz="2400" b="1" dirty="0" smtClean="0">
                <a:solidFill>
                  <a:schemeClr val="tx1"/>
                </a:solidFill>
              </a:rPr>
              <a:t> skin disorders</a:t>
            </a:r>
            <a:endParaRPr lang="en-US" sz="2400" b="1" dirty="0">
              <a:solidFill>
                <a:schemeClr val="tx1"/>
              </a:solidFill>
            </a:endParaRPr>
          </a:p>
        </p:txBody>
      </p:sp>
      <p:sp>
        <p:nvSpPr>
          <p:cNvPr id="3" name="Text Placeholder 2"/>
          <p:cNvSpPr>
            <a:spLocks noGrp="1"/>
          </p:cNvSpPr>
          <p:nvPr>
            <p:ph type="body" idx="1"/>
          </p:nvPr>
        </p:nvSpPr>
        <p:spPr>
          <a:xfrm>
            <a:off x="990600" y="457200"/>
            <a:ext cx="7010400" cy="533400"/>
          </a:xfrm>
        </p:spPr>
        <p:txBody>
          <a:bodyPr>
            <a:noAutofit/>
          </a:bodyPr>
          <a:lstStyle/>
          <a:p>
            <a:r>
              <a:rPr lang="en-US" sz="3200" b="1" dirty="0" smtClean="0"/>
              <a:t>Exclusions for PSI 03 Pressure ulcer</a:t>
            </a:r>
            <a:endParaRPr lang="en-US" sz="3200" b="1" dirty="0"/>
          </a:p>
        </p:txBody>
      </p:sp>
    </p:spTree>
    <p:extLst>
      <p:ext uri="{BB962C8B-B14F-4D97-AF65-F5344CB8AC3E}">
        <p14:creationId xmlns:p14="http://schemas.microsoft.com/office/powerpoint/2010/main" val="38564323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447800"/>
            <a:ext cx="7772400" cy="4953000"/>
          </a:xfrm>
        </p:spPr>
        <p:txBody>
          <a:bodyPr>
            <a:noAutofit/>
          </a:bodyPr>
          <a:lstStyle/>
          <a:p>
            <a:pPr algn="l"/>
            <a:r>
              <a:rPr lang="en-US" sz="2800" b="1" i="1" u="sng" dirty="0" smtClean="0">
                <a:solidFill>
                  <a:schemeClr val="tx1"/>
                </a:solidFill>
              </a:rPr>
              <a:t>Common questions</a:t>
            </a:r>
            <a:r>
              <a:rPr lang="en-US" sz="2000" b="1" dirty="0" smtClean="0">
                <a:solidFill>
                  <a:schemeClr val="tx1"/>
                </a:solidFill>
              </a:rPr>
              <a:t/>
            </a:r>
            <a:br>
              <a:rPr lang="en-US" sz="2000" b="1" dirty="0" smtClean="0">
                <a:solidFill>
                  <a:schemeClr val="tx1"/>
                </a:solidFill>
              </a:rPr>
            </a:br>
            <a:r>
              <a:rPr lang="en-US" sz="2000" b="1" dirty="0" smtClean="0">
                <a:solidFill>
                  <a:schemeClr val="tx1"/>
                </a:solidFill>
              </a:rPr>
              <a:t/>
            </a:r>
            <a:br>
              <a:rPr lang="en-US" sz="2000" b="1" dirty="0" smtClean="0">
                <a:solidFill>
                  <a:schemeClr val="tx1"/>
                </a:solidFill>
              </a:rPr>
            </a:br>
            <a:r>
              <a:rPr lang="en-US" sz="2000" b="1" i="1" dirty="0" smtClean="0">
                <a:solidFill>
                  <a:schemeClr val="tx1"/>
                </a:solidFill>
              </a:rPr>
              <a:t>What </a:t>
            </a:r>
            <a:r>
              <a:rPr lang="en-US" sz="2000" b="1" i="1" dirty="0">
                <a:solidFill>
                  <a:schemeClr val="tx1"/>
                </a:solidFill>
              </a:rPr>
              <a:t>if the patient was admitted with a pressure ulcer  </a:t>
            </a:r>
            <a:r>
              <a:rPr lang="en-US" sz="2000" b="1" i="1" dirty="0" smtClean="0">
                <a:solidFill>
                  <a:schemeClr val="tx1"/>
                </a:solidFill>
              </a:rPr>
              <a:t>and it  </a:t>
            </a:r>
            <a:r>
              <a:rPr lang="en-US" sz="2000" b="1" i="1" dirty="0">
                <a:solidFill>
                  <a:schemeClr val="tx1"/>
                </a:solidFill>
              </a:rPr>
              <a:t>progresses to a higher stage? </a:t>
            </a:r>
            <a:r>
              <a:rPr lang="en-US" sz="2000" b="1" i="1" dirty="0" smtClean="0">
                <a:solidFill>
                  <a:schemeClr val="tx1"/>
                </a:solidFill>
              </a:rPr>
              <a:t/>
            </a:r>
            <a:br>
              <a:rPr lang="en-US" sz="2000" b="1" i="1" dirty="0" smtClean="0">
                <a:solidFill>
                  <a:schemeClr val="tx1"/>
                </a:solidFill>
              </a:rPr>
            </a:br>
            <a:r>
              <a:rPr lang="en-US" sz="2000" b="1" dirty="0">
                <a:solidFill>
                  <a:schemeClr val="tx1"/>
                </a:solidFill>
              </a:rPr>
              <a:t/>
            </a:r>
            <a:br>
              <a:rPr lang="en-US" sz="2000" b="1" dirty="0">
                <a:solidFill>
                  <a:schemeClr val="tx1"/>
                </a:solidFill>
              </a:rPr>
            </a:br>
            <a:r>
              <a:rPr lang="en-US" sz="2000" b="1" dirty="0" smtClean="0">
                <a:solidFill>
                  <a:schemeClr val="tx1"/>
                </a:solidFill>
              </a:rPr>
              <a:t>Two </a:t>
            </a:r>
            <a:r>
              <a:rPr lang="en-US" sz="2000" b="1" dirty="0">
                <a:solidFill>
                  <a:schemeClr val="tx1"/>
                </a:solidFill>
              </a:rPr>
              <a:t>separate codes are assigned for each stage.  If the higher stage is a PSI not POA, CDI should review nursing notes, wound care notes clarify if the staging is correct and if it was present on admission.  </a:t>
            </a:r>
            <a:r>
              <a:rPr lang="en-US" sz="2000" b="1" dirty="0" smtClean="0">
                <a:solidFill>
                  <a:schemeClr val="tx1"/>
                </a:solidFill>
              </a:rPr>
              <a:t/>
            </a:r>
            <a:br>
              <a:rPr lang="en-US" sz="2000" b="1" dirty="0" smtClean="0">
                <a:solidFill>
                  <a:schemeClr val="tx1"/>
                </a:solidFill>
              </a:rPr>
            </a:br>
            <a:r>
              <a:rPr lang="en-US" sz="2000" b="1" dirty="0">
                <a:solidFill>
                  <a:schemeClr val="bg1"/>
                </a:solidFill>
              </a:rPr>
              <a:t/>
            </a:r>
            <a:br>
              <a:rPr lang="en-US" sz="2000" b="1" dirty="0">
                <a:solidFill>
                  <a:schemeClr val="bg1"/>
                </a:solidFill>
              </a:rPr>
            </a:br>
            <a:r>
              <a:rPr lang="en-US" sz="2000" b="1" dirty="0">
                <a:solidFill>
                  <a:schemeClr val="tx1"/>
                </a:solidFill>
              </a:rPr>
              <a:t/>
            </a:r>
            <a:br>
              <a:rPr lang="en-US" sz="2000" b="1" dirty="0">
                <a:solidFill>
                  <a:schemeClr val="tx1"/>
                </a:solidFill>
              </a:rPr>
            </a:br>
            <a:endParaRPr lang="en-US" sz="2000" b="1" dirty="0"/>
          </a:p>
        </p:txBody>
      </p:sp>
      <p:sp>
        <p:nvSpPr>
          <p:cNvPr id="3" name="Text Placeholder 2"/>
          <p:cNvSpPr>
            <a:spLocks noGrp="1"/>
          </p:cNvSpPr>
          <p:nvPr>
            <p:ph type="body" idx="1"/>
          </p:nvPr>
        </p:nvSpPr>
        <p:spPr>
          <a:xfrm>
            <a:off x="1371600" y="762000"/>
            <a:ext cx="6417734" cy="533400"/>
          </a:xfrm>
        </p:spPr>
        <p:txBody>
          <a:bodyPr>
            <a:noAutofit/>
          </a:bodyPr>
          <a:lstStyle/>
          <a:p>
            <a:endParaRPr lang="en-US" sz="3200" b="1" i="1" dirty="0" smtClean="0"/>
          </a:p>
          <a:p>
            <a:endParaRPr lang="en-US" sz="3200" b="1" i="1" dirty="0"/>
          </a:p>
          <a:p>
            <a:r>
              <a:rPr lang="en-US" sz="3200" b="1" i="1" dirty="0" smtClean="0"/>
              <a:t>Helpful </a:t>
            </a:r>
            <a:r>
              <a:rPr lang="en-US" sz="3200" b="1" i="1" dirty="0"/>
              <a:t>tips for CDI</a:t>
            </a:r>
            <a:r>
              <a:rPr lang="en-US" sz="3200" b="1" i="1" dirty="0" smtClean="0"/>
              <a:t>?</a:t>
            </a:r>
          </a:p>
          <a:p>
            <a:r>
              <a:rPr lang="en-US" b="1" i="1" dirty="0" smtClean="0"/>
              <a:t>PSI 03 pressure ulcer</a:t>
            </a:r>
            <a:endParaRPr lang="en-US" b="1" i="1" dirty="0"/>
          </a:p>
        </p:txBody>
      </p:sp>
    </p:spTree>
    <p:extLst>
      <p:ext uri="{BB962C8B-B14F-4D97-AF65-F5344CB8AC3E}">
        <p14:creationId xmlns:p14="http://schemas.microsoft.com/office/powerpoint/2010/main" val="33741344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5531</TotalTime>
  <Words>1234</Words>
  <Application>Microsoft Office PowerPoint</Application>
  <PresentationFormat>On-screen Show (4:3)</PresentationFormat>
  <Paragraphs>190</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Waveform</vt:lpstr>
      <vt:lpstr>Patient Safety Indicators PSI 90    AHRQ Quality Indicators evaluate in-hospital complications and adverse events following surgeries, procedures, and childbirth ages 18 years and older</vt:lpstr>
      <vt:lpstr>Agenda</vt:lpstr>
      <vt:lpstr>The purpose of the PSI 90 composite measure score</vt:lpstr>
      <vt:lpstr>Patient Safety Indicators? </vt:lpstr>
      <vt:lpstr>Measure Specifications  (age 18 years and older)</vt:lpstr>
      <vt:lpstr>CDI can assist with false reporting of these PSI’s by understanding the comorbid conditions  that might exclude cases from reporting  CDI can query physicians to obtain proper documentation, such as if  condition is inherent or an expected condition with the procedure.   CDI can Identify PSI’s and help organizations address deficiencies with quality of care, and improve data quality.    CDI can determine if the condition is POA and obtain clear documentation to support the POA of yes.</vt:lpstr>
      <vt:lpstr>  Stage III or IV pressure ulcers or unstageable (secondary diagnosis) that are not present on admission (POA)    </vt:lpstr>
      <vt:lpstr> Length of stay less than 3 day  A principal diagnosis of stage III or IV (or unstageable) pressure ulcer diagnosis  A secondary diagnosis of stage III or IV pressure ulcer (or unstageable) that is present on admission  severe burns  Exfoliative skin disorders</vt:lpstr>
      <vt:lpstr>Common questions  What if the patient was admitted with a pressure ulcer  and it  progresses to a higher stage?   Two separate codes are assigned for each stage.  If the higher stage is a PSI not POA, CDI should review nursing notes, wound care notes clarify if the staging is correct and if it was present on admission.     </vt:lpstr>
      <vt:lpstr>PowerPoint Presentation</vt:lpstr>
      <vt:lpstr>PowerPoint Presentation</vt:lpstr>
      <vt:lpstr>PowerPoint Presentation</vt:lpstr>
      <vt:lpstr>Look for clinical evidence to evaluate if the pneumothorax is spontaneous or due to an underlying condition, disease or injury vs. caused by medical intervention (iatrogenic).   If clinically indicated, seek clarification if the pneumothorax may be the result of an underlying clinical condition.  When something is routinely expected after a procedure, the MD should make that clear in their documentation. Example:  "expected pneumothorax with air leak" or "inherent to the procedure"  Example:  Patient developed a left pneumothorax after a TAVR procedure.    During the procedure the patient required vascular intervention.    Since the patient had a cardiac surgery the pneumothorax is considered excluded.  </vt:lpstr>
      <vt:lpstr>In hospital fall with hip fracture as a (secondary diagnosis)</vt:lpstr>
      <vt:lpstr>Must be the Principle Diagnosis to Exclude:   Coma in DM and Hepatic disease  Seizure  Syncope  Stroke  Poisoning  Cardiac arrest  Delirium and other psychoses (includes dementia) Metastatic cancer Bone or lymphoid malignancy     </vt:lpstr>
      <vt:lpstr> If clinically appropriate, clarify for "Excluded" diagnoses listed and any of these secondary diagnosis:  Look for conditions that make them susceptible to falling and conditions associated with fragile bones. Most common Lymphoma, Leukemia, and Multiple Myeloma, including cases in remission  Bone malignancy  Metastatic malignancy   Note: Encephalopathy is not excluded. </vt:lpstr>
      <vt:lpstr> PSI 09 - Perioperative Hemorrhage or Hematoma Rate </vt:lpstr>
      <vt:lpstr>Exclusions for PSI 09 Perioperative Hemorrhage or Hematoma Rate</vt:lpstr>
      <vt:lpstr>Helpful tips for CDI? PSI 09 Perioperative Hemorrhage or Hematoma Rate</vt:lpstr>
      <vt:lpstr>  Query Example:  PSI 9 (Postoperative Hemorrhage or Hematoma)    5/6  -Hematoma was noted postoperatively and she required re-intubation and relief of hematoma.  5/6 at 1428 surgery note (post op dx s/p total thyroidectomy with post op bleed     If possible would you please further clarify if the post op bleed/hematoma was:   [  ] An expected occurrence for the procedure performed ________________________________ [  ] Inherent occurrence in the surgical procedure________________________________ [  ] Complication of the procedure [  ] Other please specify:___________________________________________________________ [  ] Unable to determine        </vt:lpstr>
      <vt:lpstr>  New onset Acute Kidney Failure which occurs after an elective surgery that requires dialysis. </vt:lpstr>
      <vt:lpstr>  Acute Kidney Failure as the Principal Diagnosis  Acute kidney Failure documented to be present on admission (POA)  Cases with acute kidney failure and cardiac arrhythmia, cardiac arrest, shock, urinary tract obstruction or chronic kidney failure;  </vt:lpstr>
      <vt:lpstr>    If this condition develops after surgery, it only counts against PSI #10 if patient needs dialysis.</vt:lpstr>
      <vt:lpstr> PSI 11 Postoperative Respiratory Failure </vt:lpstr>
      <vt:lpstr>   “Prolonged mechanical ventilation” should be defined based on your institutional norms, but should only be considered if the patient remains ventilated for more than 48 hours after surgery.      Should not use postop respiratory failure if the patient did not remain on the ventilator longer than would typically be expected for the surgery or procedure performed.      </vt:lpstr>
      <vt:lpstr>Exclusions for PSI 11 post op respiratory failure</vt:lpstr>
      <vt:lpstr>Helpful tips for CDI? PSI 11 Postoperative Respiratory Failure </vt:lpstr>
      <vt:lpstr>PSI 12 Perioperative Pulmonary Embolism or Deep Vein Thrombosis Rate</vt:lpstr>
      <vt:lpstr>Exclusions for PSI 12 Perioperative Pulmonary Embolism or Deep Vein Thrombosis Rate</vt:lpstr>
      <vt:lpstr>Helpful tips for CDI?  PSI 12 Perioperative Pulmonary Embolism or Deep Vein Thrombosis Rate  </vt:lpstr>
      <vt:lpstr>Venous embolism will default to “acute” .  May need to query physician if clinical indication is there for a chronic condition.   “Superficial Embolism” “may be mistakenly coded as deep embolism”  Look for diagnoses preventing the patient from being anti‐coagulated such as head bleed, acute brain injury, or spinal injury as these diagnoses may exclude patient from this PSI. </vt:lpstr>
      <vt:lpstr>Postoperative sepsis cases as a (secondary diagnosis) for elective surgical discharges</vt:lpstr>
      <vt:lpstr> Principle diagnosis Sepsis or secondary diagnosis that was POA  Principle diagnosis of infection present on admission  Cases with an immunocompromised state, cases with cancer, obstetric discharges, and cases with stays less than four days.   </vt:lpstr>
      <vt:lpstr>*Remember only on Elective procedures  If clinically appropriate clarify for POA status of any infection and evaluate if it was present on admission    Was the patient immunocompromised?</vt:lpstr>
      <vt:lpstr>Postoperative reclosures of the abdominal wall with a diagnosis of disruption of internal operational wound for abdominopelvic surgery   ICD-10-CM Code that Triggers PSI 14: T8132XA  Disruption of internal operation (surgical) wound (NOT POA)   ICD-10-PCS Codes that Trigger PSI 14:   Reclosure of postoperative disruption of the abdominal wall procedure codes: (Extensive list, not displayed)  </vt:lpstr>
      <vt:lpstr>Exclusions for PSI 14 Postoperative Wound Dehiscence Rate  </vt:lpstr>
      <vt:lpstr>If clinically appropriate query for "immunocompromised state diagnoses"  (not all inclusive)          HIV and other immunodeficiency syndromes  ESRD  Severe Malnutrition Neutropenia  Transplant status (organ, tissue, stem cell, bone marrow, bone graft)  Myelodysplastic disease  Graft vs. Host disease  Pancytopenia, drug induced, due to chemo  Agranulocytosis, drug induced, due to chemo   </vt:lpstr>
      <vt:lpstr> Accidental punctures or lacerations as a (secondary diagnosis) during a procedure of the abdomen or pelvis that  require a second abdominopelvic procedure one or more days after the procedure.</vt:lpstr>
      <vt:lpstr>PowerPoint Presentation</vt:lpstr>
      <vt:lpstr>*Remember to be a PSI 15, the patient must return to the OR for a second abdominopelvic procedure   *Terms that suggests non-accidental puncture or laceration:   To facilitate     Necessary   Required     Intentional   Intended     Inherent   Integral      Routinely expected     *Documentation should distinguish between accidental punctures and lacerations that are inherent to the procedure and those that considered a complication.  </vt:lpstr>
      <vt:lpstr>Example:  Please check appropriate box(s):   In the description of the operative procedure (a concern for perforation) was noted by the surgeon.  If possible would you please further clarify if this was:   [  ] Incidental occurrence inherent in the surgical procedure [  ] Complication of the procedure [  ] Other ___________ [  ] Unable to determine </vt:lpstr>
      <vt:lpstr>POA indicator reporting Options</vt:lpstr>
      <vt:lpstr>Check if it was a nonelective surgical admissions.   Some surgical PSIs are only applicable to elective surgeries.</vt:lpstr>
      <vt:lpstr>Sources:  Agency for Healthcare Research and Quality (AHRQ) Patient Safety Indicators Overview  https://www.qualityindicators.ahrq.gov/Modules/psi_resources.aspx   CMS Measures Inventory Tool: PSI 90 (August 2018)  https://cmit.cms.gov/CMIT_public/ListMeasures?struts.token.name=token&amp;token=IGEFI3TEK7QGBQUOLWH26NA2S8PP41M3&amp;filters=&amp;view=&amp;makeStick=&amp;wasSearchSub   AHRQ PSI 90 Fact Sheet  https://www.qualityindicators.ahrq.gov/News/PSI90_Factsheet_FAQ_v1.pdf  </vt:lpstr>
    </vt:vector>
  </TitlesOfParts>
  <Company>St. Luke's Episcopal Health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Patient Safety Indicators</dc:title>
  <dc:creator>Pina, Jennifer</dc:creator>
  <cp:lastModifiedBy>Pina, Jennifer</cp:lastModifiedBy>
  <cp:revision>303</cp:revision>
  <dcterms:created xsi:type="dcterms:W3CDTF">2019-05-03T16:13:15Z</dcterms:created>
  <dcterms:modified xsi:type="dcterms:W3CDTF">2019-06-26T18:49:16Z</dcterms:modified>
</cp:coreProperties>
</file>