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7" r:id="rId1"/>
  </p:sldMasterIdLst>
  <p:notesMasterIdLst>
    <p:notesMasterId r:id="rId40"/>
  </p:notesMasterIdLst>
  <p:handoutMasterIdLst>
    <p:handoutMasterId r:id="rId41"/>
  </p:handoutMasterIdLst>
  <p:sldIdLst>
    <p:sldId id="293" r:id="rId2"/>
    <p:sldId id="308" r:id="rId3"/>
    <p:sldId id="309" r:id="rId4"/>
    <p:sldId id="310" r:id="rId5"/>
    <p:sldId id="311" r:id="rId6"/>
    <p:sldId id="312" r:id="rId7"/>
    <p:sldId id="313" r:id="rId8"/>
    <p:sldId id="289" r:id="rId9"/>
    <p:sldId id="314" r:id="rId10"/>
    <p:sldId id="315" r:id="rId11"/>
    <p:sldId id="316" r:id="rId12"/>
    <p:sldId id="317" r:id="rId13"/>
    <p:sldId id="341" r:id="rId14"/>
    <p:sldId id="344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43" r:id="rId31"/>
    <p:sldId id="342" r:id="rId32"/>
    <p:sldId id="336" r:id="rId33"/>
    <p:sldId id="260" r:id="rId34"/>
    <p:sldId id="337" r:id="rId35"/>
    <p:sldId id="338" r:id="rId36"/>
    <p:sldId id="339" r:id="rId37"/>
    <p:sldId id="340" r:id="rId38"/>
    <p:sldId id="262" r:id="rId39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" userDrawn="1">
          <p15:clr>
            <a:srgbClr val="A4A3A4"/>
          </p15:clr>
        </p15:guide>
        <p15:guide id="2" pos="28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B20"/>
    <a:srgbClr val="E85424"/>
    <a:srgbClr val="711371"/>
    <a:srgbClr val="E6E6E6"/>
    <a:srgbClr val="682565"/>
    <a:srgbClr val="566B99"/>
    <a:srgbClr val="248CCB"/>
    <a:srgbClr val="C91F40"/>
    <a:srgbClr val="3D3936"/>
    <a:srgbClr val="F26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5" autoAdjust="0"/>
    <p:restoredTop sz="95657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1794" y="102"/>
      </p:cViewPr>
      <p:guideLst>
        <p:guide orient="horz" pos="312"/>
        <p:guide pos="28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780" y="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>
                <a:latin typeface="Times New Roman"/>
              </a:defRPr>
            </a:pPr>
            <a:r>
              <a:rPr lang="en-US" sz="1800" smtClean="0">
                <a:latin typeface="Times New Roman"/>
              </a:rPr>
              <a:t>Figure</a:t>
            </a:r>
            <a:r>
              <a:rPr lang="en-US" sz="1800" baseline="0" smtClean="0">
                <a:latin typeface="Times New Roman"/>
              </a:rPr>
              <a:t> 2. </a:t>
            </a:r>
            <a:r>
              <a:rPr lang="en-US" sz="1800" baseline="0" dirty="0" smtClean="0">
                <a:latin typeface="Times New Roman"/>
              </a:rPr>
              <a:t>Most Common MCC’s captured</a:t>
            </a:r>
            <a:endParaRPr lang="en-US" sz="1800" dirty="0">
              <a:latin typeface="Times New Roman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Diagnosis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Encephalopathy, unspecified</c:v>
                </c:pt>
                <c:pt idx="1">
                  <c:v>compression of brain</c:v>
                </c:pt>
                <c:pt idx="2">
                  <c:v>cerebral edema</c:v>
                </c:pt>
                <c:pt idx="3">
                  <c:v>metabolic encephalopathy</c:v>
                </c:pt>
                <c:pt idx="4">
                  <c:v>acute respiratory failure</c:v>
                </c:pt>
                <c:pt idx="5">
                  <c:v>nutritional marasmus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18</c:v>
                </c:pt>
                <c:pt idx="1">
                  <c:v>12</c:v>
                </c:pt>
                <c:pt idx="2">
                  <c:v>10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2-413B-BAC9-52432744A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585728"/>
        <c:axId val="64207104"/>
      </c:barChart>
      <c:valAx>
        <c:axId val="6420710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imes New Roman"/>
              </a:defRPr>
            </a:pPr>
            <a:endParaRPr lang="en-US"/>
          </a:p>
        </c:txPr>
        <c:crossAx val="64585728"/>
        <c:crosses val="autoZero"/>
        <c:crossBetween val="between"/>
        <c:majorUnit val="5"/>
      </c:valAx>
      <c:catAx>
        <c:axId val="64585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 anchor="ctr" anchorCtr="1"/>
          <a:lstStyle/>
          <a:p>
            <a:pPr>
              <a:defRPr sz="1200">
                <a:latin typeface="Times New Roman"/>
              </a:defRPr>
            </a:pPr>
            <a:endParaRPr lang="en-US"/>
          </a:p>
        </c:txPr>
        <c:crossAx val="64207104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A43359-BCEA-41B8-B277-756823FAEFBB}" type="doc">
      <dgm:prSet loTypeId="urn:microsoft.com/office/officeart/2009/3/layout/CircleRelationship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50E065-8F10-439D-A759-E0CBBD93F722}">
      <dgm:prSet phldrT="[Text]" custT="1"/>
      <dgm:spPr/>
      <dgm:t>
        <a:bodyPr/>
        <a:lstStyle/>
        <a:p>
          <a:r>
            <a:rPr lang="en-US" sz="3200" dirty="0" smtClean="0"/>
            <a:t>Medical Director of CDI</a:t>
          </a:r>
          <a:endParaRPr lang="en-US" sz="3200" dirty="0"/>
        </a:p>
      </dgm:t>
    </dgm:pt>
    <dgm:pt modelId="{FD0454C9-C5FF-4575-842F-00CF31C9549E}" type="parTrans" cxnId="{E74E6BC2-C3AB-4259-A4EE-F35614F5ABEC}">
      <dgm:prSet/>
      <dgm:spPr/>
      <dgm:t>
        <a:bodyPr/>
        <a:lstStyle/>
        <a:p>
          <a:endParaRPr lang="en-US"/>
        </a:p>
      </dgm:t>
    </dgm:pt>
    <dgm:pt modelId="{A2433DE8-5033-46BF-9C02-C37223AC771E}" type="sibTrans" cxnId="{E74E6BC2-C3AB-4259-A4EE-F35614F5ABEC}">
      <dgm:prSet/>
      <dgm:spPr/>
      <dgm:t>
        <a:bodyPr/>
        <a:lstStyle/>
        <a:p>
          <a:endParaRPr lang="en-US"/>
        </a:p>
      </dgm:t>
    </dgm:pt>
    <dgm:pt modelId="{0263D2BA-9EA8-47A8-900F-04704B533543}">
      <dgm:prSet phldrT="[Text]"/>
      <dgm:spPr/>
      <dgm:t>
        <a:bodyPr/>
        <a:lstStyle/>
        <a:p>
          <a:r>
            <a:rPr lang="en-US" dirty="0" smtClean="0"/>
            <a:t>PSI’s</a:t>
          </a:r>
          <a:endParaRPr lang="en-US" dirty="0"/>
        </a:p>
      </dgm:t>
    </dgm:pt>
    <dgm:pt modelId="{9C4D8F7E-A296-4943-911E-E8FAC86FE44E}" type="parTrans" cxnId="{1C17AB05-0446-4B1B-B367-779C18890D90}">
      <dgm:prSet/>
      <dgm:spPr/>
      <dgm:t>
        <a:bodyPr/>
        <a:lstStyle/>
        <a:p>
          <a:endParaRPr lang="en-US"/>
        </a:p>
      </dgm:t>
    </dgm:pt>
    <dgm:pt modelId="{36537284-EDC6-447C-9731-4417DAAB53B5}" type="sibTrans" cxnId="{1C17AB05-0446-4B1B-B367-779C18890D90}">
      <dgm:prSet/>
      <dgm:spPr/>
      <dgm:t>
        <a:bodyPr/>
        <a:lstStyle/>
        <a:p>
          <a:endParaRPr lang="en-US"/>
        </a:p>
      </dgm:t>
    </dgm:pt>
    <dgm:pt modelId="{476A331E-99FE-4B16-99D2-28882A99D20E}">
      <dgm:prSet phldrT="[Text]"/>
      <dgm:spPr/>
      <dgm:t>
        <a:bodyPr/>
        <a:lstStyle/>
        <a:p>
          <a:r>
            <a:rPr lang="en-US" dirty="0" smtClean="0"/>
            <a:t>CMI</a:t>
          </a:r>
          <a:endParaRPr lang="en-US" dirty="0"/>
        </a:p>
      </dgm:t>
    </dgm:pt>
    <dgm:pt modelId="{27913D1F-B927-4549-B608-C239C32565A3}" type="parTrans" cxnId="{74304F8B-F159-4AAE-80C5-AD58C560BC3B}">
      <dgm:prSet/>
      <dgm:spPr/>
      <dgm:t>
        <a:bodyPr/>
        <a:lstStyle/>
        <a:p>
          <a:endParaRPr lang="en-US"/>
        </a:p>
      </dgm:t>
    </dgm:pt>
    <dgm:pt modelId="{349FF71F-2AE1-44E6-BC7B-E4635C20C7C0}" type="sibTrans" cxnId="{74304F8B-F159-4AAE-80C5-AD58C560BC3B}">
      <dgm:prSet/>
      <dgm:spPr/>
      <dgm:t>
        <a:bodyPr/>
        <a:lstStyle/>
        <a:p>
          <a:endParaRPr lang="en-US"/>
        </a:p>
      </dgm:t>
    </dgm:pt>
    <dgm:pt modelId="{1824E089-018A-435C-AD2F-0C52E548FFDB}">
      <dgm:prSet/>
      <dgm:spPr/>
      <dgm:t>
        <a:bodyPr/>
        <a:lstStyle/>
        <a:p>
          <a:r>
            <a:rPr lang="en-US" dirty="0" smtClean="0"/>
            <a:t>HCC’s</a:t>
          </a:r>
          <a:endParaRPr lang="en-US" dirty="0"/>
        </a:p>
      </dgm:t>
    </dgm:pt>
    <dgm:pt modelId="{B805106C-E4AD-4C8B-B6E9-ABF96F481C7C}" type="parTrans" cxnId="{D4964502-4FD6-4446-A8A7-59603654177F}">
      <dgm:prSet/>
      <dgm:spPr/>
      <dgm:t>
        <a:bodyPr/>
        <a:lstStyle/>
        <a:p>
          <a:endParaRPr lang="en-US"/>
        </a:p>
      </dgm:t>
    </dgm:pt>
    <dgm:pt modelId="{80169FFE-5D1E-41C3-90C2-29EF307A3614}" type="sibTrans" cxnId="{D4964502-4FD6-4446-A8A7-59603654177F}">
      <dgm:prSet/>
      <dgm:spPr/>
      <dgm:t>
        <a:bodyPr/>
        <a:lstStyle/>
        <a:p>
          <a:endParaRPr lang="en-US"/>
        </a:p>
      </dgm:t>
    </dgm:pt>
    <dgm:pt modelId="{3734591F-AE39-4BD0-A943-F2DA77A1BEF8}">
      <dgm:prSet/>
      <dgm:spPr/>
      <dgm:t>
        <a:bodyPr/>
        <a:lstStyle/>
        <a:p>
          <a:r>
            <a:rPr lang="en-US" dirty="0" smtClean="0"/>
            <a:t>ICD-10</a:t>
          </a:r>
          <a:endParaRPr lang="en-US" dirty="0"/>
        </a:p>
      </dgm:t>
    </dgm:pt>
    <dgm:pt modelId="{FD85AB52-F010-490D-B8D9-27B9D7505EC0}" type="parTrans" cxnId="{BF7957CE-AC01-44D1-8F8A-A7911B7AE9A4}">
      <dgm:prSet/>
      <dgm:spPr/>
      <dgm:t>
        <a:bodyPr/>
        <a:lstStyle/>
        <a:p>
          <a:endParaRPr lang="en-US"/>
        </a:p>
      </dgm:t>
    </dgm:pt>
    <dgm:pt modelId="{9592F0AC-8A3A-47B7-B6DE-EEE202EACC51}" type="sibTrans" cxnId="{BF7957CE-AC01-44D1-8F8A-A7911B7AE9A4}">
      <dgm:prSet/>
      <dgm:spPr/>
      <dgm:t>
        <a:bodyPr/>
        <a:lstStyle/>
        <a:p>
          <a:endParaRPr lang="en-US"/>
        </a:p>
      </dgm:t>
    </dgm:pt>
    <dgm:pt modelId="{467BB177-F705-4485-BF61-32C7292EA3FD}">
      <dgm:prSet/>
      <dgm:spPr/>
      <dgm:t>
        <a:bodyPr/>
        <a:lstStyle/>
        <a:p>
          <a:r>
            <a:rPr lang="en-US" dirty="0" smtClean="0"/>
            <a:t>DRG</a:t>
          </a:r>
          <a:endParaRPr lang="en-US" dirty="0"/>
        </a:p>
      </dgm:t>
    </dgm:pt>
    <dgm:pt modelId="{B4D4107D-4CDE-4029-909A-0530047390D5}" type="parTrans" cxnId="{04CD752E-7DE2-4338-A660-CB570BB67CB2}">
      <dgm:prSet/>
      <dgm:spPr/>
      <dgm:t>
        <a:bodyPr/>
        <a:lstStyle/>
        <a:p>
          <a:endParaRPr lang="en-US"/>
        </a:p>
      </dgm:t>
    </dgm:pt>
    <dgm:pt modelId="{86F534CA-ADC9-433B-BCD0-EE913F3A83BD}" type="sibTrans" cxnId="{04CD752E-7DE2-4338-A660-CB570BB67CB2}">
      <dgm:prSet/>
      <dgm:spPr/>
      <dgm:t>
        <a:bodyPr/>
        <a:lstStyle/>
        <a:p>
          <a:endParaRPr lang="en-US"/>
        </a:p>
      </dgm:t>
    </dgm:pt>
    <dgm:pt modelId="{2CC17FF7-4305-4F0C-9AE2-207C3C27B14D}" type="pres">
      <dgm:prSet presAssocID="{D5A43359-BCEA-41B8-B277-756823FAEFBB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A284D42-8DC7-4CC8-AE24-3D4948D9853A}" type="pres">
      <dgm:prSet presAssocID="{D850E065-8F10-439D-A759-E0CBBD93F722}" presName="Parent" presStyleLbl="node0" presStyleIdx="0" presStyleCnt="1" custScaleX="167543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15A13A53-5203-4F64-B7C7-6174EE28D6D4}" type="pres">
      <dgm:prSet presAssocID="{D850E065-8F10-439D-A759-E0CBBD93F722}" presName="Accent2" presStyleLbl="node1" presStyleIdx="0" presStyleCnt="19"/>
      <dgm:spPr/>
      <dgm:t>
        <a:bodyPr/>
        <a:lstStyle/>
        <a:p>
          <a:endParaRPr lang="en-US"/>
        </a:p>
      </dgm:t>
    </dgm:pt>
    <dgm:pt modelId="{A988A1B9-DC97-43C8-B0E0-1E41B284D17A}" type="pres">
      <dgm:prSet presAssocID="{D850E065-8F10-439D-A759-E0CBBD93F722}" presName="Accent3" presStyleLbl="node1" presStyleIdx="1" presStyleCnt="19"/>
      <dgm:spPr/>
      <dgm:t>
        <a:bodyPr/>
        <a:lstStyle/>
        <a:p>
          <a:endParaRPr lang="en-US"/>
        </a:p>
      </dgm:t>
    </dgm:pt>
    <dgm:pt modelId="{1C56841E-EEBC-4BFE-A0F0-0967A72A5215}" type="pres">
      <dgm:prSet presAssocID="{D850E065-8F10-439D-A759-E0CBBD93F722}" presName="Accent4" presStyleLbl="node1" presStyleIdx="2" presStyleCnt="19"/>
      <dgm:spPr/>
      <dgm:t>
        <a:bodyPr/>
        <a:lstStyle/>
        <a:p>
          <a:endParaRPr lang="en-US"/>
        </a:p>
      </dgm:t>
    </dgm:pt>
    <dgm:pt modelId="{38458164-BF7A-47B5-A51D-191D5F10197B}" type="pres">
      <dgm:prSet presAssocID="{D850E065-8F10-439D-A759-E0CBBD93F722}" presName="Accent5" presStyleLbl="node1" presStyleIdx="3" presStyleCnt="19"/>
      <dgm:spPr/>
      <dgm:t>
        <a:bodyPr/>
        <a:lstStyle/>
        <a:p>
          <a:endParaRPr lang="en-US"/>
        </a:p>
      </dgm:t>
    </dgm:pt>
    <dgm:pt modelId="{88A0D42D-8B35-4677-B0F5-224224BBC5F4}" type="pres">
      <dgm:prSet presAssocID="{D850E065-8F10-439D-A759-E0CBBD93F722}" presName="Accent6" presStyleLbl="node1" presStyleIdx="4" presStyleCnt="19"/>
      <dgm:spPr/>
      <dgm:t>
        <a:bodyPr/>
        <a:lstStyle/>
        <a:p>
          <a:endParaRPr lang="en-US"/>
        </a:p>
      </dgm:t>
    </dgm:pt>
    <dgm:pt modelId="{76FFD9DC-121F-4F2C-B11F-D26D39D69CD8}" type="pres">
      <dgm:prSet presAssocID="{0263D2BA-9EA8-47A8-900F-04704B533543}" presName="Child1" presStyleLbl="node1" presStyleIdx="5" presStyleCnt="19" custLinFactNeighborX="-73415" custLinFactNeighborY="-5659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3BDA3CD-FAC9-4050-8BD1-1658F8ECE778}" type="pres">
      <dgm:prSet presAssocID="{0263D2BA-9EA8-47A8-900F-04704B533543}" presName="Accent7" presStyleCnt="0"/>
      <dgm:spPr/>
      <dgm:t>
        <a:bodyPr/>
        <a:lstStyle/>
        <a:p>
          <a:endParaRPr lang="en-US"/>
        </a:p>
      </dgm:t>
    </dgm:pt>
    <dgm:pt modelId="{C871B466-160D-4273-9B60-A8D934816816}" type="pres">
      <dgm:prSet presAssocID="{0263D2BA-9EA8-47A8-900F-04704B533543}" presName="AccentHold1" presStyleLbl="node1" presStyleIdx="6" presStyleCnt="19"/>
      <dgm:spPr/>
      <dgm:t>
        <a:bodyPr/>
        <a:lstStyle/>
        <a:p>
          <a:endParaRPr lang="en-US"/>
        </a:p>
      </dgm:t>
    </dgm:pt>
    <dgm:pt modelId="{AEA685AC-9066-4EF8-8C3E-6F1FB9CD9453}" type="pres">
      <dgm:prSet presAssocID="{0263D2BA-9EA8-47A8-900F-04704B533543}" presName="Accent8" presStyleCnt="0"/>
      <dgm:spPr/>
      <dgm:t>
        <a:bodyPr/>
        <a:lstStyle/>
        <a:p>
          <a:endParaRPr lang="en-US"/>
        </a:p>
      </dgm:t>
    </dgm:pt>
    <dgm:pt modelId="{AB5E4939-2212-443C-B860-3008141A084A}" type="pres">
      <dgm:prSet presAssocID="{0263D2BA-9EA8-47A8-900F-04704B533543}" presName="AccentHold2" presStyleLbl="node1" presStyleIdx="7" presStyleCnt="19"/>
      <dgm:spPr/>
      <dgm:t>
        <a:bodyPr/>
        <a:lstStyle/>
        <a:p>
          <a:endParaRPr lang="en-US"/>
        </a:p>
      </dgm:t>
    </dgm:pt>
    <dgm:pt modelId="{DE29C36B-BEFE-46B9-B1E3-8F0CE5822925}" type="pres">
      <dgm:prSet presAssocID="{1824E089-018A-435C-AD2F-0C52E548FFDB}" presName="Child2" presStyleLbl="node1" presStyleIdx="8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2484745-A018-4809-8D05-928B4874A703}" type="pres">
      <dgm:prSet presAssocID="{1824E089-018A-435C-AD2F-0C52E548FFDB}" presName="Accent9" presStyleCnt="0"/>
      <dgm:spPr/>
      <dgm:t>
        <a:bodyPr/>
        <a:lstStyle/>
        <a:p>
          <a:endParaRPr lang="en-US"/>
        </a:p>
      </dgm:t>
    </dgm:pt>
    <dgm:pt modelId="{163C7283-1564-4257-917E-4DF4B6B9A873}" type="pres">
      <dgm:prSet presAssocID="{1824E089-018A-435C-AD2F-0C52E548FFDB}" presName="AccentHold1" presStyleLbl="node1" presStyleIdx="9" presStyleCnt="19"/>
      <dgm:spPr/>
      <dgm:t>
        <a:bodyPr/>
        <a:lstStyle/>
        <a:p>
          <a:endParaRPr lang="en-US"/>
        </a:p>
      </dgm:t>
    </dgm:pt>
    <dgm:pt modelId="{999EE5D6-03A6-42ED-9545-F162848549DD}" type="pres">
      <dgm:prSet presAssocID="{1824E089-018A-435C-AD2F-0C52E548FFDB}" presName="Accent10" presStyleCnt="0"/>
      <dgm:spPr/>
      <dgm:t>
        <a:bodyPr/>
        <a:lstStyle/>
        <a:p>
          <a:endParaRPr lang="en-US"/>
        </a:p>
      </dgm:t>
    </dgm:pt>
    <dgm:pt modelId="{41461147-0AAA-49DE-B727-352D0086E3B9}" type="pres">
      <dgm:prSet presAssocID="{1824E089-018A-435C-AD2F-0C52E548FFDB}" presName="AccentHold2" presStyleLbl="node1" presStyleIdx="10" presStyleCnt="19"/>
      <dgm:spPr/>
      <dgm:t>
        <a:bodyPr/>
        <a:lstStyle/>
        <a:p>
          <a:endParaRPr lang="en-US"/>
        </a:p>
      </dgm:t>
    </dgm:pt>
    <dgm:pt modelId="{366DC564-50A1-4C89-90DC-A8E94D8B149B}" type="pres">
      <dgm:prSet presAssocID="{1824E089-018A-435C-AD2F-0C52E548FFDB}" presName="Accent11" presStyleCnt="0"/>
      <dgm:spPr/>
      <dgm:t>
        <a:bodyPr/>
        <a:lstStyle/>
        <a:p>
          <a:endParaRPr lang="en-US"/>
        </a:p>
      </dgm:t>
    </dgm:pt>
    <dgm:pt modelId="{2A31C75E-824B-4266-9960-BE1601D28C44}" type="pres">
      <dgm:prSet presAssocID="{1824E089-018A-435C-AD2F-0C52E548FFDB}" presName="AccentHold3" presStyleLbl="node1" presStyleIdx="11" presStyleCnt="19"/>
      <dgm:spPr/>
      <dgm:t>
        <a:bodyPr/>
        <a:lstStyle/>
        <a:p>
          <a:endParaRPr lang="en-US"/>
        </a:p>
      </dgm:t>
    </dgm:pt>
    <dgm:pt modelId="{659DBF42-F1BC-4B39-A9C4-363AEB452DC4}" type="pres">
      <dgm:prSet presAssocID="{476A331E-99FE-4B16-99D2-28882A99D20E}" presName="Child3" presStyleLbl="node1" presStyleIdx="12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BEB16B9-E5DD-459C-BFFC-EC32DC292A41}" type="pres">
      <dgm:prSet presAssocID="{476A331E-99FE-4B16-99D2-28882A99D20E}" presName="Accent12" presStyleCnt="0"/>
      <dgm:spPr/>
      <dgm:t>
        <a:bodyPr/>
        <a:lstStyle/>
        <a:p>
          <a:endParaRPr lang="en-US"/>
        </a:p>
      </dgm:t>
    </dgm:pt>
    <dgm:pt modelId="{235B4D71-A11E-49C8-9B95-F35AE3BF492A}" type="pres">
      <dgm:prSet presAssocID="{476A331E-99FE-4B16-99D2-28882A99D20E}" presName="AccentHold1" presStyleLbl="node1" presStyleIdx="13" presStyleCnt="19"/>
      <dgm:spPr/>
      <dgm:t>
        <a:bodyPr/>
        <a:lstStyle/>
        <a:p>
          <a:endParaRPr lang="en-US"/>
        </a:p>
      </dgm:t>
    </dgm:pt>
    <dgm:pt modelId="{0801AE09-A277-4880-B98A-A367936441A2}" type="pres">
      <dgm:prSet presAssocID="{467BB177-F705-4485-BF61-32C7292EA3FD}" presName="Child4" presStyleLbl="node1" presStyleIdx="14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A02767E-8F65-4325-BCC9-1E3AA214FBCF}" type="pres">
      <dgm:prSet presAssocID="{467BB177-F705-4485-BF61-32C7292EA3FD}" presName="Accent13" presStyleCnt="0"/>
      <dgm:spPr/>
      <dgm:t>
        <a:bodyPr/>
        <a:lstStyle/>
        <a:p>
          <a:endParaRPr lang="en-US"/>
        </a:p>
      </dgm:t>
    </dgm:pt>
    <dgm:pt modelId="{ABE37A51-629C-400C-9C89-A99840CC8D5D}" type="pres">
      <dgm:prSet presAssocID="{467BB177-F705-4485-BF61-32C7292EA3FD}" presName="AccentHold1" presStyleLbl="node1" presStyleIdx="15" presStyleCnt="19"/>
      <dgm:spPr/>
      <dgm:t>
        <a:bodyPr/>
        <a:lstStyle/>
        <a:p>
          <a:endParaRPr lang="en-US"/>
        </a:p>
      </dgm:t>
    </dgm:pt>
    <dgm:pt modelId="{DE757378-1854-4DF0-BF62-02873184CE8E}" type="pres">
      <dgm:prSet presAssocID="{3734591F-AE39-4BD0-A943-F2DA77A1BEF8}" presName="Child5" presStyleLbl="node1" presStyleIdx="16" presStyleCnt="19" custScaleX="15680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B5A1DDD-8269-4DC4-93BA-A92809238E5B}" type="pres">
      <dgm:prSet presAssocID="{3734591F-AE39-4BD0-A943-F2DA77A1BEF8}" presName="Accent15" presStyleCnt="0"/>
      <dgm:spPr/>
      <dgm:t>
        <a:bodyPr/>
        <a:lstStyle/>
        <a:p>
          <a:endParaRPr lang="en-US"/>
        </a:p>
      </dgm:t>
    </dgm:pt>
    <dgm:pt modelId="{3131A27B-66B2-46F4-9ADD-5C2FDA6FA6F2}" type="pres">
      <dgm:prSet presAssocID="{3734591F-AE39-4BD0-A943-F2DA77A1BEF8}" presName="AccentHold2" presStyleLbl="node1" presStyleIdx="17" presStyleCnt="19"/>
      <dgm:spPr/>
      <dgm:t>
        <a:bodyPr/>
        <a:lstStyle/>
        <a:p>
          <a:endParaRPr lang="en-US"/>
        </a:p>
      </dgm:t>
    </dgm:pt>
    <dgm:pt modelId="{366D4FD2-E5AC-4638-9846-637B630A5629}" type="pres">
      <dgm:prSet presAssocID="{3734591F-AE39-4BD0-A943-F2DA77A1BEF8}" presName="Accent16" presStyleCnt="0"/>
      <dgm:spPr/>
      <dgm:t>
        <a:bodyPr/>
        <a:lstStyle/>
        <a:p>
          <a:endParaRPr lang="en-US"/>
        </a:p>
      </dgm:t>
    </dgm:pt>
    <dgm:pt modelId="{7096F9FB-992A-414B-A041-DF6F21FB8FBD}" type="pres">
      <dgm:prSet presAssocID="{3734591F-AE39-4BD0-A943-F2DA77A1BEF8}" presName="AccentHold3" presStyleLbl="node1" presStyleIdx="18" presStyleCnt="19"/>
      <dgm:spPr/>
      <dgm:t>
        <a:bodyPr/>
        <a:lstStyle/>
        <a:p>
          <a:endParaRPr lang="en-US"/>
        </a:p>
      </dgm:t>
    </dgm:pt>
  </dgm:ptLst>
  <dgm:cxnLst>
    <dgm:cxn modelId="{700F25C9-C3AB-4CC2-8C5C-867CBB1994A1}" type="presOf" srcId="{3734591F-AE39-4BD0-A943-F2DA77A1BEF8}" destId="{DE757378-1854-4DF0-BF62-02873184CE8E}" srcOrd="0" destOrd="0" presId="urn:microsoft.com/office/officeart/2009/3/layout/CircleRelationship"/>
    <dgm:cxn modelId="{1C17AB05-0446-4B1B-B367-779C18890D90}" srcId="{D850E065-8F10-439D-A759-E0CBBD93F722}" destId="{0263D2BA-9EA8-47A8-900F-04704B533543}" srcOrd="0" destOrd="0" parTransId="{9C4D8F7E-A296-4943-911E-E8FAC86FE44E}" sibTransId="{36537284-EDC6-447C-9731-4417DAAB53B5}"/>
    <dgm:cxn modelId="{9C2C9DB6-800D-439B-BD94-6B26A2657FCE}" type="presOf" srcId="{476A331E-99FE-4B16-99D2-28882A99D20E}" destId="{659DBF42-F1BC-4B39-A9C4-363AEB452DC4}" srcOrd="0" destOrd="0" presId="urn:microsoft.com/office/officeart/2009/3/layout/CircleRelationship"/>
    <dgm:cxn modelId="{D4964502-4FD6-4446-A8A7-59603654177F}" srcId="{D850E065-8F10-439D-A759-E0CBBD93F722}" destId="{1824E089-018A-435C-AD2F-0C52E548FFDB}" srcOrd="1" destOrd="0" parTransId="{B805106C-E4AD-4C8B-B6E9-ABF96F481C7C}" sibTransId="{80169FFE-5D1E-41C3-90C2-29EF307A3614}"/>
    <dgm:cxn modelId="{74304F8B-F159-4AAE-80C5-AD58C560BC3B}" srcId="{D850E065-8F10-439D-A759-E0CBBD93F722}" destId="{476A331E-99FE-4B16-99D2-28882A99D20E}" srcOrd="2" destOrd="0" parTransId="{27913D1F-B927-4549-B608-C239C32565A3}" sibTransId="{349FF71F-2AE1-44E6-BC7B-E4635C20C7C0}"/>
    <dgm:cxn modelId="{0F15D013-6FF3-44F2-BD05-10914F655446}" type="presOf" srcId="{467BB177-F705-4485-BF61-32C7292EA3FD}" destId="{0801AE09-A277-4880-B98A-A367936441A2}" srcOrd="0" destOrd="0" presId="urn:microsoft.com/office/officeart/2009/3/layout/CircleRelationship"/>
    <dgm:cxn modelId="{BF7957CE-AC01-44D1-8F8A-A7911B7AE9A4}" srcId="{D850E065-8F10-439D-A759-E0CBBD93F722}" destId="{3734591F-AE39-4BD0-A943-F2DA77A1BEF8}" srcOrd="4" destOrd="0" parTransId="{FD85AB52-F010-490D-B8D9-27B9D7505EC0}" sibTransId="{9592F0AC-8A3A-47B7-B6DE-EEE202EACC51}"/>
    <dgm:cxn modelId="{E74E6BC2-C3AB-4259-A4EE-F35614F5ABEC}" srcId="{D5A43359-BCEA-41B8-B277-756823FAEFBB}" destId="{D850E065-8F10-439D-A759-E0CBBD93F722}" srcOrd="0" destOrd="0" parTransId="{FD0454C9-C5FF-4575-842F-00CF31C9549E}" sibTransId="{A2433DE8-5033-46BF-9C02-C37223AC771E}"/>
    <dgm:cxn modelId="{794A0B6D-F25F-47AE-8260-A9C003859896}" type="presOf" srcId="{D850E065-8F10-439D-A759-E0CBBD93F722}" destId="{CA284D42-8DC7-4CC8-AE24-3D4948D9853A}" srcOrd="0" destOrd="0" presId="urn:microsoft.com/office/officeart/2009/3/layout/CircleRelationship"/>
    <dgm:cxn modelId="{04CD752E-7DE2-4338-A660-CB570BB67CB2}" srcId="{D850E065-8F10-439D-A759-E0CBBD93F722}" destId="{467BB177-F705-4485-BF61-32C7292EA3FD}" srcOrd="3" destOrd="0" parTransId="{B4D4107D-4CDE-4029-909A-0530047390D5}" sibTransId="{86F534CA-ADC9-433B-BCD0-EE913F3A83BD}"/>
    <dgm:cxn modelId="{9627AFF4-3B6D-48E1-BF57-83F23335E6ED}" type="presOf" srcId="{D5A43359-BCEA-41B8-B277-756823FAEFBB}" destId="{2CC17FF7-4305-4F0C-9AE2-207C3C27B14D}" srcOrd="0" destOrd="0" presId="urn:microsoft.com/office/officeart/2009/3/layout/CircleRelationship"/>
    <dgm:cxn modelId="{D797C2B7-7588-498F-ABCF-B97D9D80F441}" type="presOf" srcId="{0263D2BA-9EA8-47A8-900F-04704B533543}" destId="{76FFD9DC-121F-4F2C-B11F-D26D39D69CD8}" srcOrd="0" destOrd="0" presId="urn:microsoft.com/office/officeart/2009/3/layout/CircleRelationship"/>
    <dgm:cxn modelId="{CD177D04-8A1E-4900-9198-7428B2481D96}" type="presOf" srcId="{1824E089-018A-435C-AD2F-0C52E548FFDB}" destId="{DE29C36B-BEFE-46B9-B1E3-8F0CE5822925}" srcOrd="0" destOrd="0" presId="urn:microsoft.com/office/officeart/2009/3/layout/CircleRelationship"/>
    <dgm:cxn modelId="{AA9AD453-EB99-4037-97B5-7B9F99CBB184}" type="presParOf" srcId="{2CC17FF7-4305-4F0C-9AE2-207C3C27B14D}" destId="{CA284D42-8DC7-4CC8-AE24-3D4948D9853A}" srcOrd="0" destOrd="0" presId="urn:microsoft.com/office/officeart/2009/3/layout/CircleRelationship"/>
    <dgm:cxn modelId="{251D46A7-CD72-4031-BAA1-BB90C30B8ED0}" type="presParOf" srcId="{2CC17FF7-4305-4F0C-9AE2-207C3C27B14D}" destId="{15A13A53-5203-4F64-B7C7-6174EE28D6D4}" srcOrd="1" destOrd="0" presId="urn:microsoft.com/office/officeart/2009/3/layout/CircleRelationship"/>
    <dgm:cxn modelId="{CF10D128-735D-4C3E-B97F-7BFF999B84E5}" type="presParOf" srcId="{2CC17FF7-4305-4F0C-9AE2-207C3C27B14D}" destId="{A988A1B9-DC97-43C8-B0E0-1E41B284D17A}" srcOrd="2" destOrd="0" presId="urn:microsoft.com/office/officeart/2009/3/layout/CircleRelationship"/>
    <dgm:cxn modelId="{066C01AD-FDCD-4F7D-A347-4E15D1ECB0CA}" type="presParOf" srcId="{2CC17FF7-4305-4F0C-9AE2-207C3C27B14D}" destId="{1C56841E-EEBC-4BFE-A0F0-0967A72A5215}" srcOrd="3" destOrd="0" presId="urn:microsoft.com/office/officeart/2009/3/layout/CircleRelationship"/>
    <dgm:cxn modelId="{F0BF136D-0D6F-47A5-905B-CD7563668548}" type="presParOf" srcId="{2CC17FF7-4305-4F0C-9AE2-207C3C27B14D}" destId="{38458164-BF7A-47B5-A51D-191D5F10197B}" srcOrd="4" destOrd="0" presId="urn:microsoft.com/office/officeart/2009/3/layout/CircleRelationship"/>
    <dgm:cxn modelId="{7661C749-BCB1-40B3-AB0E-75F19C0BA8DF}" type="presParOf" srcId="{2CC17FF7-4305-4F0C-9AE2-207C3C27B14D}" destId="{88A0D42D-8B35-4677-B0F5-224224BBC5F4}" srcOrd="5" destOrd="0" presId="urn:microsoft.com/office/officeart/2009/3/layout/CircleRelationship"/>
    <dgm:cxn modelId="{3B056CC2-0F3C-4878-BE73-E5F28B67BD27}" type="presParOf" srcId="{2CC17FF7-4305-4F0C-9AE2-207C3C27B14D}" destId="{76FFD9DC-121F-4F2C-B11F-D26D39D69CD8}" srcOrd="6" destOrd="0" presId="urn:microsoft.com/office/officeart/2009/3/layout/CircleRelationship"/>
    <dgm:cxn modelId="{3919DE93-11D9-4DB5-8DB3-C20675647003}" type="presParOf" srcId="{2CC17FF7-4305-4F0C-9AE2-207C3C27B14D}" destId="{13BDA3CD-FAC9-4050-8BD1-1658F8ECE778}" srcOrd="7" destOrd="0" presId="urn:microsoft.com/office/officeart/2009/3/layout/CircleRelationship"/>
    <dgm:cxn modelId="{71786829-CF53-4AE0-B61C-172D4356E8F1}" type="presParOf" srcId="{13BDA3CD-FAC9-4050-8BD1-1658F8ECE778}" destId="{C871B466-160D-4273-9B60-A8D934816816}" srcOrd="0" destOrd="0" presId="urn:microsoft.com/office/officeart/2009/3/layout/CircleRelationship"/>
    <dgm:cxn modelId="{0E690EB6-9BAE-4189-BFBC-AF8D64DABD26}" type="presParOf" srcId="{2CC17FF7-4305-4F0C-9AE2-207C3C27B14D}" destId="{AEA685AC-9066-4EF8-8C3E-6F1FB9CD9453}" srcOrd="8" destOrd="0" presId="urn:microsoft.com/office/officeart/2009/3/layout/CircleRelationship"/>
    <dgm:cxn modelId="{0767C8F0-7586-47EC-814F-B1B653397B54}" type="presParOf" srcId="{AEA685AC-9066-4EF8-8C3E-6F1FB9CD9453}" destId="{AB5E4939-2212-443C-B860-3008141A084A}" srcOrd="0" destOrd="0" presId="urn:microsoft.com/office/officeart/2009/3/layout/CircleRelationship"/>
    <dgm:cxn modelId="{DA3BE675-7BA8-4B66-83C8-2C5C05090797}" type="presParOf" srcId="{2CC17FF7-4305-4F0C-9AE2-207C3C27B14D}" destId="{DE29C36B-BEFE-46B9-B1E3-8F0CE5822925}" srcOrd="9" destOrd="0" presId="urn:microsoft.com/office/officeart/2009/3/layout/CircleRelationship"/>
    <dgm:cxn modelId="{D10BECD5-2E58-459C-A05F-44BB0463E273}" type="presParOf" srcId="{2CC17FF7-4305-4F0C-9AE2-207C3C27B14D}" destId="{F2484745-A018-4809-8D05-928B4874A703}" srcOrd="10" destOrd="0" presId="urn:microsoft.com/office/officeart/2009/3/layout/CircleRelationship"/>
    <dgm:cxn modelId="{D486CCF9-541B-4137-BCA4-37464BCEB625}" type="presParOf" srcId="{F2484745-A018-4809-8D05-928B4874A703}" destId="{163C7283-1564-4257-917E-4DF4B6B9A873}" srcOrd="0" destOrd="0" presId="urn:microsoft.com/office/officeart/2009/3/layout/CircleRelationship"/>
    <dgm:cxn modelId="{63CEBB5F-AA2A-4245-B64C-2E47BCF59DF0}" type="presParOf" srcId="{2CC17FF7-4305-4F0C-9AE2-207C3C27B14D}" destId="{999EE5D6-03A6-42ED-9545-F162848549DD}" srcOrd="11" destOrd="0" presId="urn:microsoft.com/office/officeart/2009/3/layout/CircleRelationship"/>
    <dgm:cxn modelId="{0742AB7A-85BB-4C79-A0FC-E7F264A2A847}" type="presParOf" srcId="{999EE5D6-03A6-42ED-9545-F162848549DD}" destId="{41461147-0AAA-49DE-B727-352D0086E3B9}" srcOrd="0" destOrd="0" presId="urn:microsoft.com/office/officeart/2009/3/layout/CircleRelationship"/>
    <dgm:cxn modelId="{5025E50C-53FE-4345-9208-F44B1BAB4E24}" type="presParOf" srcId="{2CC17FF7-4305-4F0C-9AE2-207C3C27B14D}" destId="{366DC564-50A1-4C89-90DC-A8E94D8B149B}" srcOrd="12" destOrd="0" presId="urn:microsoft.com/office/officeart/2009/3/layout/CircleRelationship"/>
    <dgm:cxn modelId="{6ADC52DF-738A-442D-89C1-F24B38E570A3}" type="presParOf" srcId="{366DC564-50A1-4C89-90DC-A8E94D8B149B}" destId="{2A31C75E-824B-4266-9960-BE1601D28C44}" srcOrd="0" destOrd="0" presId="urn:microsoft.com/office/officeart/2009/3/layout/CircleRelationship"/>
    <dgm:cxn modelId="{612B59CD-2989-45C5-8820-3A0B2AE9AB19}" type="presParOf" srcId="{2CC17FF7-4305-4F0C-9AE2-207C3C27B14D}" destId="{659DBF42-F1BC-4B39-A9C4-363AEB452DC4}" srcOrd="13" destOrd="0" presId="urn:microsoft.com/office/officeart/2009/3/layout/CircleRelationship"/>
    <dgm:cxn modelId="{99620813-91AA-441E-8440-B7C478FBA0F6}" type="presParOf" srcId="{2CC17FF7-4305-4F0C-9AE2-207C3C27B14D}" destId="{ABEB16B9-E5DD-459C-BFFC-EC32DC292A41}" srcOrd="14" destOrd="0" presId="urn:microsoft.com/office/officeart/2009/3/layout/CircleRelationship"/>
    <dgm:cxn modelId="{662380A2-D9A7-4A4B-996E-0D9A8E24FA3E}" type="presParOf" srcId="{ABEB16B9-E5DD-459C-BFFC-EC32DC292A41}" destId="{235B4D71-A11E-49C8-9B95-F35AE3BF492A}" srcOrd="0" destOrd="0" presId="urn:microsoft.com/office/officeart/2009/3/layout/CircleRelationship"/>
    <dgm:cxn modelId="{CF6447D0-61EA-4140-B7E4-1A2FBEAE89FE}" type="presParOf" srcId="{2CC17FF7-4305-4F0C-9AE2-207C3C27B14D}" destId="{0801AE09-A277-4880-B98A-A367936441A2}" srcOrd="15" destOrd="0" presId="urn:microsoft.com/office/officeart/2009/3/layout/CircleRelationship"/>
    <dgm:cxn modelId="{B04B85B5-FE04-49B7-B658-61B1EA571B63}" type="presParOf" srcId="{2CC17FF7-4305-4F0C-9AE2-207C3C27B14D}" destId="{AA02767E-8F65-4325-BCC9-1E3AA214FBCF}" srcOrd="16" destOrd="0" presId="urn:microsoft.com/office/officeart/2009/3/layout/CircleRelationship"/>
    <dgm:cxn modelId="{5ACB2826-CD96-4049-9B60-EE09F1CF05D2}" type="presParOf" srcId="{AA02767E-8F65-4325-BCC9-1E3AA214FBCF}" destId="{ABE37A51-629C-400C-9C89-A99840CC8D5D}" srcOrd="0" destOrd="0" presId="urn:microsoft.com/office/officeart/2009/3/layout/CircleRelationship"/>
    <dgm:cxn modelId="{810DBC3E-4CF6-4EDB-9AC8-3E5B38C7D7FA}" type="presParOf" srcId="{2CC17FF7-4305-4F0C-9AE2-207C3C27B14D}" destId="{DE757378-1854-4DF0-BF62-02873184CE8E}" srcOrd="17" destOrd="0" presId="urn:microsoft.com/office/officeart/2009/3/layout/CircleRelationship"/>
    <dgm:cxn modelId="{D6E6008A-6B64-459F-B3BA-CECBF1DA7277}" type="presParOf" srcId="{2CC17FF7-4305-4F0C-9AE2-207C3C27B14D}" destId="{FB5A1DDD-8269-4DC4-93BA-A92809238E5B}" srcOrd="18" destOrd="0" presId="urn:microsoft.com/office/officeart/2009/3/layout/CircleRelationship"/>
    <dgm:cxn modelId="{36463B29-C939-4417-A410-A839EE0A3A71}" type="presParOf" srcId="{FB5A1DDD-8269-4DC4-93BA-A92809238E5B}" destId="{3131A27B-66B2-46F4-9ADD-5C2FDA6FA6F2}" srcOrd="0" destOrd="0" presId="urn:microsoft.com/office/officeart/2009/3/layout/CircleRelationship"/>
    <dgm:cxn modelId="{CFF674F6-88A6-47F1-9783-824FD6D004FA}" type="presParOf" srcId="{2CC17FF7-4305-4F0C-9AE2-207C3C27B14D}" destId="{366D4FD2-E5AC-4638-9846-637B630A5629}" srcOrd="19" destOrd="0" presId="urn:microsoft.com/office/officeart/2009/3/layout/CircleRelationship"/>
    <dgm:cxn modelId="{473CD41B-16D4-4B21-A17B-FB296C48F0F5}" type="presParOf" srcId="{366D4FD2-E5AC-4638-9846-637B630A5629}" destId="{7096F9FB-992A-414B-A041-DF6F21FB8FBD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C820D2-D1A4-41DB-A9FF-15BE12D5153C}" type="doc">
      <dgm:prSet loTypeId="urn:microsoft.com/office/officeart/2005/8/layout/radial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3D3ED6-7959-4858-A581-951CBC02EEA9}">
      <dgm:prSet phldrT="[Text]" custT="1"/>
      <dgm:spPr/>
      <dgm:t>
        <a:bodyPr/>
        <a:lstStyle/>
        <a:p>
          <a:r>
            <a:rPr lang="en-US" sz="2800" dirty="0" smtClean="0"/>
            <a:t>Medical Director </a:t>
          </a:r>
        </a:p>
        <a:p>
          <a:r>
            <a:rPr lang="en-US" sz="2800" dirty="0" smtClean="0"/>
            <a:t>&amp; </a:t>
          </a:r>
        </a:p>
        <a:p>
          <a:r>
            <a:rPr lang="en-US" sz="2800" dirty="0" smtClean="0"/>
            <a:t>CDS(s)</a:t>
          </a:r>
          <a:endParaRPr lang="en-US" sz="2800" dirty="0"/>
        </a:p>
      </dgm:t>
    </dgm:pt>
    <dgm:pt modelId="{F9BC6556-EEAD-44DF-8FED-67BBAE676FEA}" type="parTrans" cxnId="{8779BD44-5468-4C0B-AE1D-C461F8AA2481}">
      <dgm:prSet/>
      <dgm:spPr/>
      <dgm:t>
        <a:bodyPr/>
        <a:lstStyle/>
        <a:p>
          <a:endParaRPr lang="en-US"/>
        </a:p>
      </dgm:t>
    </dgm:pt>
    <dgm:pt modelId="{5F4A6B1F-7E83-4659-AB5B-1ACC8FE5930F}" type="sibTrans" cxnId="{8779BD44-5468-4C0B-AE1D-C461F8AA2481}">
      <dgm:prSet/>
      <dgm:spPr/>
      <dgm:t>
        <a:bodyPr/>
        <a:lstStyle/>
        <a:p>
          <a:endParaRPr lang="en-US"/>
        </a:p>
      </dgm:t>
    </dgm:pt>
    <dgm:pt modelId="{017E0669-0448-4ABB-B583-E70313A7E027}">
      <dgm:prSet phldrT="[Text]" custT="1"/>
      <dgm:spPr/>
      <dgm:t>
        <a:bodyPr/>
        <a:lstStyle/>
        <a:p>
          <a:r>
            <a:rPr lang="en-US" sz="2400" dirty="0" smtClean="0"/>
            <a:t>HIM</a:t>
          </a:r>
          <a:endParaRPr lang="en-US" sz="2400" dirty="0"/>
        </a:p>
      </dgm:t>
    </dgm:pt>
    <dgm:pt modelId="{D9BD21C2-EF04-46AB-B4D0-83F36876DD9D}" type="parTrans" cxnId="{9F85FD1F-A745-4ED6-A6A7-EAC3F2CEC455}">
      <dgm:prSet/>
      <dgm:spPr/>
      <dgm:t>
        <a:bodyPr/>
        <a:lstStyle/>
        <a:p>
          <a:endParaRPr lang="en-US"/>
        </a:p>
      </dgm:t>
    </dgm:pt>
    <dgm:pt modelId="{95BDBE5A-D288-4744-B7D7-92C17E5E5EBA}" type="sibTrans" cxnId="{9F85FD1F-A745-4ED6-A6A7-EAC3F2CEC455}">
      <dgm:prSet/>
      <dgm:spPr/>
      <dgm:t>
        <a:bodyPr/>
        <a:lstStyle/>
        <a:p>
          <a:endParaRPr lang="en-US"/>
        </a:p>
      </dgm:t>
    </dgm:pt>
    <dgm:pt modelId="{53BBDE43-B464-4B6B-B631-1D77F762BD68}">
      <dgm:prSet phldrT="[Text]" custT="1"/>
      <dgm:spPr/>
      <dgm:t>
        <a:bodyPr/>
        <a:lstStyle/>
        <a:p>
          <a:r>
            <a:rPr lang="en-US" sz="2400" dirty="0" smtClean="0"/>
            <a:t>Compliance</a:t>
          </a:r>
          <a:endParaRPr lang="en-US" sz="2400" dirty="0"/>
        </a:p>
      </dgm:t>
    </dgm:pt>
    <dgm:pt modelId="{2F7B1495-0839-466F-B143-E4F0D290C0D1}" type="parTrans" cxnId="{C799A4D0-D053-49F3-99C4-B172D75AF3AF}">
      <dgm:prSet/>
      <dgm:spPr/>
      <dgm:t>
        <a:bodyPr/>
        <a:lstStyle/>
        <a:p>
          <a:endParaRPr lang="en-US"/>
        </a:p>
      </dgm:t>
    </dgm:pt>
    <dgm:pt modelId="{116AEC02-80C2-4DD8-B131-BEE256A35A3C}" type="sibTrans" cxnId="{C799A4D0-D053-49F3-99C4-B172D75AF3AF}">
      <dgm:prSet/>
      <dgm:spPr/>
      <dgm:t>
        <a:bodyPr/>
        <a:lstStyle/>
        <a:p>
          <a:endParaRPr lang="en-US"/>
        </a:p>
      </dgm:t>
    </dgm:pt>
    <dgm:pt modelId="{CE3E98CE-1D82-4463-9A6F-47CEC565FB38}">
      <dgm:prSet phldrT="[Text]" custT="1"/>
      <dgm:spPr/>
      <dgm:t>
        <a:bodyPr/>
        <a:lstStyle/>
        <a:p>
          <a:r>
            <a:rPr lang="en-US" sz="2400" dirty="0" smtClean="0"/>
            <a:t>Physician champions</a:t>
          </a:r>
          <a:endParaRPr lang="en-US" sz="2400" dirty="0"/>
        </a:p>
      </dgm:t>
    </dgm:pt>
    <dgm:pt modelId="{FC22ADD9-237F-494F-858A-BD1BCD6C3B4C}" type="parTrans" cxnId="{3014D6DD-C513-465F-AF94-572BD3402A9C}">
      <dgm:prSet/>
      <dgm:spPr/>
      <dgm:t>
        <a:bodyPr/>
        <a:lstStyle/>
        <a:p>
          <a:endParaRPr lang="en-US"/>
        </a:p>
      </dgm:t>
    </dgm:pt>
    <dgm:pt modelId="{74C6A9AC-AF72-4F31-A2BF-C7E9EEA74A82}" type="sibTrans" cxnId="{3014D6DD-C513-465F-AF94-572BD3402A9C}">
      <dgm:prSet/>
      <dgm:spPr/>
      <dgm:t>
        <a:bodyPr/>
        <a:lstStyle/>
        <a:p>
          <a:endParaRPr lang="en-US"/>
        </a:p>
      </dgm:t>
    </dgm:pt>
    <dgm:pt modelId="{38EA3320-410A-44ED-8AD2-3F4031B621EF}">
      <dgm:prSet phldrT="[Text]" custT="1"/>
      <dgm:spPr/>
      <dgm:t>
        <a:bodyPr/>
        <a:lstStyle/>
        <a:p>
          <a:r>
            <a:rPr lang="en-US" sz="2400" dirty="0" smtClean="0"/>
            <a:t>Informatics/IT</a:t>
          </a:r>
          <a:endParaRPr lang="en-US" sz="2400" dirty="0"/>
        </a:p>
      </dgm:t>
    </dgm:pt>
    <dgm:pt modelId="{A227793C-8424-461D-9990-A53A3EDF97D2}" type="parTrans" cxnId="{AF9402B0-0E6D-4345-B5E4-1E3A41387E7C}">
      <dgm:prSet/>
      <dgm:spPr/>
      <dgm:t>
        <a:bodyPr/>
        <a:lstStyle/>
        <a:p>
          <a:endParaRPr lang="en-US"/>
        </a:p>
      </dgm:t>
    </dgm:pt>
    <dgm:pt modelId="{8398F961-F7DB-4B2C-9D06-E02BA678D523}" type="sibTrans" cxnId="{AF9402B0-0E6D-4345-B5E4-1E3A41387E7C}">
      <dgm:prSet/>
      <dgm:spPr/>
      <dgm:t>
        <a:bodyPr/>
        <a:lstStyle/>
        <a:p>
          <a:endParaRPr lang="en-US"/>
        </a:p>
      </dgm:t>
    </dgm:pt>
    <dgm:pt modelId="{61812D6B-0B34-482B-8D0C-E39CB2F39779}">
      <dgm:prSet custT="1"/>
      <dgm:spPr/>
      <dgm:t>
        <a:bodyPr/>
        <a:lstStyle/>
        <a:p>
          <a:r>
            <a:rPr lang="en-US" sz="2400" dirty="0" smtClean="0"/>
            <a:t>Revenue Cycle</a:t>
          </a:r>
          <a:endParaRPr lang="en-US" sz="2400" dirty="0"/>
        </a:p>
      </dgm:t>
    </dgm:pt>
    <dgm:pt modelId="{112A325A-23F0-4407-B069-B5FC651D64BA}" type="parTrans" cxnId="{06F57AE5-C8A0-44C2-A8DC-E84A4F35056E}">
      <dgm:prSet/>
      <dgm:spPr/>
      <dgm:t>
        <a:bodyPr/>
        <a:lstStyle/>
        <a:p>
          <a:endParaRPr lang="en-US"/>
        </a:p>
      </dgm:t>
    </dgm:pt>
    <dgm:pt modelId="{9962A7A7-4ABB-45BE-85FA-C91D8C7168A3}" type="sibTrans" cxnId="{06F57AE5-C8A0-44C2-A8DC-E84A4F35056E}">
      <dgm:prSet/>
      <dgm:spPr/>
      <dgm:t>
        <a:bodyPr/>
        <a:lstStyle/>
        <a:p>
          <a:endParaRPr lang="en-US"/>
        </a:p>
      </dgm:t>
    </dgm:pt>
    <dgm:pt modelId="{88A4D04E-676E-4465-963E-A88CE2F095D7}">
      <dgm:prSet custT="1"/>
      <dgm:spPr/>
      <dgm:t>
        <a:bodyPr/>
        <a:lstStyle/>
        <a:p>
          <a:r>
            <a:rPr lang="en-US" sz="2400" dirty="0" smtClean="0"/>
            <a:t>Population Health</a:t>
          </a:r>
          <a:endParaRPr lang="en-US" sz="2400" dirty="0"/>
        </a:p>
      </dgm:t>
    </dgm:pt>
    <dgm:pt modelId="{FEC8F2C7-2E7A-42A2-9473-68E446971660}" type="parTrans" cxnId="{16D2236E-3612-490F-A572-454AEAB0EC3E}">
      <dgm:prSet/>
      <dgm:spPr/>
      <dgm:t>
        <a:bodyPr/>
        <a:lstStyle/>
        <a:p>
          <a:endParaRPr lang="en-US"/>
        </a:p>
      </dgm:t>
    </dgm:pt>
    <dgm:pt modelId="{876EFC25-C18C-4B06-8736-38C649A9AE69}" type="sibTrans" cxnId="{16D2236E-3612-490F-A572-454AEAB0EC3E}">
      <dgm:prSet/>
      <dgm:spPr/>
      <dgm:t>
        <a:bodyPr/>
        <a:lstStyle/>
        <a:p>
          <a:endParaRPr lang="en-US"/>
        </a:p>
      </dgm:t>
    </dgm:pt>
    <dgm:pt modelId="{99A8502A-FE01-47EC-970A-43E89C3B31B9}" type="pres">
      <dgm:prSet presAssocID="{A1C820D2-D1A4-41DB-A9FF-15BE12D5153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7BAD17-197F-4614-9DDB-2521269540E8}" type="pres">
      <dgm:prSet presAssocID="{A1C820D2-D1A4-41DB-A9FF-15BE12D5153C}" presName="radial" presStyleCnt="0">
        <dgm:presLayoutVars>
          <dgm:animLvl val="ctr"/>
        </dgm:presLayoutVars>
      </dgm:prSet>
      <dgm:spPr/>
    </dgm:pt>
    <dgm:pt modelId="{C46F17FC-77E6-4EF4-AD64-E9D741C7EA58}" type="pres">
      <dgm:prSet presAssocID="{243D3ED6-7959-4858-A581-951CBC02EEA9}" presName="centerShape" presStyleLbl="vennNode1" presStyleIdx="0" presStyleCnt="7" custScaleX="140645"/>
      <dgm:spPr/>
      <dgm:t>
        <a:bodyPr/>
        <a:lstStyle/>
        <a:p>
          <a:endParaRPr lang="en-US"/>
        </a:p>
      </dgm:t>
    </dgm:pt>
    <dgm:pt modelId="{097E2E31-9163-4D3E-8900-3E0051319386}" type="pres">
      <dgm:prSet presAssocID="{017E0669-0448-4ABB-B583-E70313A7E027}" presName="node" presStyleLbl="vennNode1" presStyleIdx="1" presStyleCnt="7" custScaleX="168382" custRadScaleRad="115041" custRadScaleInc="-14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D3170-B20F-4331-8D4C-621F5623C79E}" type="pres">
      <dgm:prSet presAssocID="{53BBDE43-B464-4B6B-B631-1D77F762BD68}" presName="node" presStyleLbl="vennNode1" presStyleIdx="2" presStyleCnt="7" custScaleX="242063" custRadScaleRad="161908" custRadScaleInc="16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C073A-034B-4FFC-AACA-A968FA3B4C6E}" type="pres">
      <dgm:prSet presAssocID="{CE3E98CE-1D82-4463-9A6F-47CEC565FB38}" presName="node" presStyleLbl="vennNode1" presStyleIdx="3" presStyleCnt="7" custScaleX="265779" custRadScaleRad="147653" custRadScaleInc="-22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248A5-2B31-482B-9DA4-AF8FF2D34123}" type="pres">
      <dgm:prSet presAssocID="{38EA3320-410A-44ED-8AD2-3F4031B621EF}" presName="node" presStyleLbl="vennNode1" presStyleIdx="4" presStyleCnt="7" custScaleX="242405" custRadScaleRad="106475" custRadScaleInc="18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8BA6F-3430-4A00-9E4F-822D7283A770}" type="pres">
      <dgm:prSet presAssocID="{61812D6B-0B34-482B-8D0C-E39CB2F39779}" presName="node" presStyleLbl="vennNode1" presStyleIdx="5" presStyleCnt="7" custScaleX="202817" custRadScaleRad="147131" custRadScaleInc="23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18CFF-86CC-4E2C-AD79-781426A50697}" type="pres">
      <dgm:prSet presAssocID="{88A4D04E-676E-4465-963E-A88CE2F095D7}" presName="node" presStyleLbl="vennNode1" presStyleIdx="6" presStyleCnt="7" custScaleX="187281" custRadScaleRad="149795" custRadScaleInc="-22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E214CC-DC72-4B09-9FC8-C3571F82832B}" type="presOf" srcId="{A1C820D2-D1A4-41DB-A9FF-15BE12D5153C}" destId="{99A8502A-FE01-47EC-970A-43E89C3B31B9}" srcOrd="0" destOrd="0" presId="urn:microsoft.com/office/officeart/2005/8/layout/radial3"/>
    <dgm:cxn modelId="{30D47318-A3C0-4B0E-988B-C271F541A45E}" type="presOf" srcId="{243D3ED6-7959-4858-A581-951CBC02EEA9}" destId="{C46F17FC-77E6-4EF4-AD64-E9D741C7EA58}" srcOrd="0" destOrd="0" presId="urn:microsoft.com/office/officeart/2005/8/layout/radial3"/>
    <dgm:cxn modelId="{3014D6DD-C513-465F-AF94-572BD3402A9C}" srcId="{243D3ED6-7959-4858-A581-951CBC02EEA9}" destId="{CE3E98CE-1D82-4463-9A6F-47CEC565FB38}" srcOrd="2" destOrd="0" parTransId="{FC22ADD9-237F-494F-858A-BD1BCD6C3B4C}" sibTransId="{74C6A9AC-AF72-4F31-A2BF-C7E9EEA74A82}"/>
    <dgm:cxn modelId="{4F705A44-C84C-4B75-B078-2B2B60DD9B58}" type="presOf" srcId="{38EA3320-410A-44ED-8AD2-3F4031B621EF}" destId="{050248A5-2B31-482B-9DA4-AF8FF2D34123}" srcOrd="0" destOrd="0" presId="urn:microsoft.com/office/officeart/2005/8/layout/radial3"/>
    <dgm:cxn modelId="{AF9402B0-0E6D-4345-B5E4-1E3A41387E7C}" srcId="{243D3ED6-7959-4858-A581-951CBC02EEA9}" destId="{38EA3320-410A-44ED-8AD2-3F4031B621EF}" srcOrd="3" destOrd="0" parTransId="{A227793C-8424-461D-9990-A53A3EDF97D2}" sibTransId="{8398F961-F7DB-4B2C-9D06-E02BA678D523}"/>
    <dgm:cxn modelId="{DD314887-1312-4809-A74B-66481C1053E2}" type="presOf" srcId="{017E0669-0448-4ABB-B583-E70313A7E027}" destId="{097E2E31-9163-4D3E-8900-3E0051319386}" srcOrd="0" destOrd="0" presId="urn:microsoft.com/office/officeart/2005/8/layout/radial3"/>
    <dgm:cxn modelId="{D88040C2-729B-4F0F-A4DA-985A1AFD2C14}" type="presOf" srcId="{61812D6B-0B34-482B-8D0C-E39CB2F39779}" destId="{9AA8BA6F-3430-4A00-9E4F-822D7283A770}" srcOrd="0" destOrd="0" presId="urn:microsoft.com/office/officeart/2005/8/layout/radial3"/>
    <dgm:cxn modelId="{06F57AE5-C8A0-44C2-A8DC-E84A4F35056E}" srcId="{243D3ED6-7959-4858-A581-951CBC02EEA9}" destId="{61812D6B-0B34-482B-8D0C-E39CB2F39779}" srcOrd="4" destOrd="0" parTransId="{112A325A-23F0-4407-B069-B5FC651D64BA}" sibTransId="{9962A7A7-4ABB-45BE-85FA-C91D8C7168A3}"/>
    <dgm:cxn modelId="{16D2236E-3612-490F-A572-454AEAB0EC3E}" srcId="{243D3ED6-7959-4858-A581-951CBC02EEA9}" destId="{88A4D04E-676E-4465-963E-A88CE2F095D7}" srcOrd="5" destOrd="0" parTransId="{FEC8F2C7-2E7A-42A2-9473-68E446971660}" sibTransId="{876EFC25-C18C-4B06-8736-38C649A9AE69}"/>
    <dgm:cxn modelId="{C799A4D0-D053-49F3-99C4-B172D75AF3AF}" srcId="{243D3ED6-7959-4858-A581-951CBC02EEA9}" destId="{53BBDE43-B464-4B6B-B631-1D77F762BD68}" srcOrd="1" destOrd="0" parTransId="{2F7B1495-0839-466F-B143-E4F0D290C0D1}" sibTransId="{116AEC02-80C2-4DD8-B131-BEE256A35A3C}"/>
    <dgm:cxn modelId="{E24953F2-2465-4D50-870C-0F78255FC249}" type="presOf" srcId="{53BBDE43-B464-4B6B-B631-1D77F762BD68}" destId="{F7FD3170-B20F-4331-8D4C-621F5623C79E}" srcOrd="0" destOrd="0" presId="urn:microsoft.com/office/officeart/2005/8/layout/radial3"/>
    <dgm:cxn modelId="{9F85FD1F-A745-4ED6-A6A7-EAC3F2CEC455}" srcId="{243D3ED6-7959-4858-A581-951CBC02EEA9}" destId="{017E0669-0448-4ABB-B583-E70313A7E027}" srcOrd="0" destOrd="0" parTransId="{D9BD21C2-EF04-46AB-B4D0-83F36876DD9D}" sibTransId="{95BDBE5A-D288-4744-B7D7-92C17E5E5EBA}"/>
    <dgm:cxn modelId="{6ADCAD05-414F-4A2F-A569-80208C33486C}" type="presOf" srcId="{88A4D04E-676E-4465-963E-A88CE2F095D7}" destId="{E0F18CFF-86CC-4E2C-AD79-781426A50697}" srcOrd="0" destOrd="0" presId="urn:microsoft.com/office/officeart/2005/8/layout/radial3"/>
    <dgm:cxn modelId="{4E8B120B-AA3D-4B09-B671-11C916DCED1F}" type="presOf" srcId="{CE3E98CE-1D82-4463-9A6F-47CEC565FB38}" destId="{8F0C073A-034B-4FFC-AACA-A968FA3B4C6E}" srcOrd="0" destOrd="0" presId="urn:microsoft.com/office/officeart/2005/8/layout/radial3"/>
    <dgm:cxn modelId="{8779BD44-5468-4C0B-AE1D-C461F8AA2481}" srcId="{A1C820D2-D1A4-41DB-A9FF-15BE12D5153C}" destId="{243D3ED6-7959-4858-A581-951CBC02EEA9}" srcOrd="0" destOrd="0" parTransId="{F9BC6556-EEAD-44DF-8FED-67BBAE676FEA}" sibTransId="{5F4A6B1F-7E83-4659-AB5B-1ACC8FE5930F}"/>
    <dgm:cxn modelId="{2718A299-E8A9-4D6D-B803-C2C90DAEAB45}" type="presParOf" srcId="{99A8502A-FE01-47EC-970A-43E89C3B31B9}" destId="{427BAD17-197F-4614-9DDB-2521269540E8}" srcOrd="0" destOrd="0" presId="urn:microsoft.com/office/officeart/2005/8/layout/radial3"/>
    <dgm:cxn modelId="{7715514B-2F8B-4BA7-B481-0AFD72AD45AC}" type="presParOf" srcId="{427BAD17-197F-4614-9DDB-2521269540E8}" destId="{C46F17FC-77E6-4EF4-AD64-E9D741C7EA58}" srcOrd="0" destOrd="0" presId="urn:microsoft.com/office/officeart/2005/8/layout/radial3"/>
    <dgm:cxn modelId="{2B1F0548-7510-46EB-81DB-71CAA36C8D8A}" type="presParOf" srcId="{427BAD17-197F-4614-9DDB-2521269540E8}" destId="{097E2E31-9163-4D3E-8900-3E0051319386}" srcOrd="1" destOrd="0" presId="urn:microsoft.com/office/officeart/2005/8/layout/radial3"/>
    <dgm:cxn modelId="{FF952982-5A32-4704-A47A-9204C0FE95AE}" type="presParOf" srcId="{427BAD17-197F-4614-9DDB-2521269540E8}" destId="{F7FD3170-B20F-4331-8D4C-621F5623C79E}" srcOrd="2" destOrd="0" presId="urn:microsoft.com/office/officeart/2005/8/layout/radial3"/>
    <dgm:cxn modelId="{53574DD5-BCDF-4809-B69B-A04E85BBD514}" type="presParOf" srcId="{427BAD17-197F-4614-9DDB-2521269540E8}" destId="{8F0C073A-034B-4FFC-AACA-A968FA3B4C6E}" srcOrd="3" destOrd="0" presId="urn:microsoft.com/office/officeart/2005/8/layout/radial3"/>
    <dgm:cxn modelId="{94372B88-FECF-4702-A550-6D23D49AB8FD}" type="presParOf" srcId="{427BAD17-197F-4614-9DDB-2521269540E8}" destId="{050248A5-2B31-482B-9DA4-AF8FF2D34123}" srcOrd="4" destOrd="0" presId="urn:microsoft.com/office/officeart/2005/8/layout/radial3"/>
    <dgm:cxn modelId="{D273F7E2-4471-42A8-925C-8328BC3622A4}" type="presParOf" srcId="{427BAD17-197F-4614-9DDB-2521269540E8}" destId="{9AA8BA6F-3430-4A00-9E4F-822D7283A770}" srcOrd="5" destOrd="0" presId="urn:microsoft.com/office/officeart/2005/8/layout/radial3"/>
    <dgm:cxn modelId="{75892A08-3FD3-400F-89B1-A2375FB16BE6}" type="presParOf" srcId="{427BAD17-197F-4614-9DDB-2521269540E8}" destId="{E0F18CFF-86CC-4E2C-AD79-781426A50697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E91F4D-878D-4813-BBE8-0D0988A0DC31}" type="doc">
      <dgm:prSet loTypeId="urn:microsoft.com/office/officeart/2005/8/layout/arrow2" loCatId="process" qsTypeId="urn:microsoft.com/office/officeart/2005/8/quickstyle/3d3" qsCatId="3D" csTypeId="urn:microsoft.com/office/officeart/2005/8/colors/accent1_2" csCatId="accent1" phldr="1"/>
      <dgm:spPr/>
    </dgm:pt>
    <dgm:pt modelId="{2099ACCA-F21C-46B8-B9FF-2A8DAFD69929}">
      <dgm:prSet phldrT="[Text]" custT="1"/>
      <dgm:spPr/>
      <dgm:t>
        <a:bodyPr/>
        <a:lstStyle/>
        <a:p>
          <a:r>
            <a:rPr lang="en-US" sz="2400" dirty="0" smtClean="0"/>
            <a:t>1</a:t>
          </a:r>
          <a:r>
            <a:rPr lang="en-US" sz="2400" baseline="30000" dirty="0" smtClean="0"/>
            <a:t>st</a:t>
          </a:r>
          <a:r>
            <a:rPr lang="en-US" sz="2400" dirty="0" smtClean="0"/>
            <a:t> notice:</a:t>
          </a:r>
        </a:p>
        <a:p>
          <a:r>
            <a:rPr lang="en-US" sz="2400" dirty="0" smtClean="0"/>
            <a:t>Email to physician</a:t>
          </a:r>
          <a:endParaRPr lang="en-US" sz="2400" dirty="0"/>
        </a:p>
      </dgm:t>
    </dgm:pt>
    <dgm:pt modelId="{7690970F-4730-4D6D-9B96-FF537EA63BFA}" type="parTrans" cxnId="{86B8FDA5-186D-4A0F-B560-B8CF419936EF}">
      <dgm:prSet/>
      <dgm:spPr/>
      <dgm:t>
        <a:bodyPr/>
        <a:lstStyle/>
        <a:p>
          <a:endParaRPr lang="en-US"/>
        </a:p>
      </dgm:t>
    </dgm:pt>
    <dgm:pt modelId="{26088759-353B-441A-B7A7-EDBC483F5E57}" type="sibTrans" cxnId="{86B8FDA5-186D-4A0F-B560-B8CF419936EF}">
      <dgm:prSet/>
      <dgm:spPr/>
      <dgm:t>
        <a:bodyPr/>
        <a:lstStyle/>
        <a:p>
          <a:endParaRPr lang="en-US"/>
        </a:p>
      </dgm:t>
    </dgm:pt>
    <dgm:pt modelId="{79F14E36-09A5-4088-8C3E-292C6EBB734A}">
      <dgm:prSet phldrT="[Text]" custT="1"/>
      <dgm:spPr/>
      <dgm:t>
        <a:bodyPr/>
        <a:lstStyle/>
        <a:p>
          <a:r>
            <a:rPr lang="en-US" sz="2400" dirty="0" smtClean="0"/>
            <a:t>2</a:t>
          </a:r>
          <a:r>
            <a:rPr lang="en-US" sz="2400" baseline="30000" dirty="0" smtClean="0"/>
            <a:t>nd</a:t>
          </a:r>
          <a:r>
            <a:rPr lang="en-US" sz="2400" dirty="0" smtClean="0"/>
            <a:t> notice:</a:t>
          </a:r>
        </a:p>
        <a:p>
          <a:r>
            <a:rPr lang="en-US" sz="2400" dirty="0" smtClean="0"/>
            <a:t>Email to physician &amp; medical director</a:t>
          </a:r>
          <a:endParaRPr lang="en-US" sz="2400" dirty="0"/>
        </a:p>
      </dgm:t>
    </dgm:pt>
    <dgm:pt modelId="{04156B4F-7FF3-4851-87D9-D0E9644166DD}" type="parTrans" cxnId="{04AE3858-D1F7-4A9A-B90C-C7B61AACD5FD}">
      <dgm:prSet/>
      <dgm:spPr/>
      <dgm:t>
        <a:bodyPr/>
        <a:lstStyle/>
        <a:p>
          <a:endParaRPr lang="en-US"/>
        </a:p>
      </dgm:t>
    </dgm:pt>
    <dgm:pt modelId="{A567D0A3-C32D-4DC6-8FA5-9CF8C752AD46}" type="sibTrans" cxnId="{04AE3858-D1F7-4A9A-B90C-C7B61AACD5FD}">
      <dgm:prSet/>
      <dgm:spPr/>
      <dgm:t>
        <a:bodyPr/>
        <a:lstStyle/>
        <a:p>
          <a:endParaRPr lang="en-US"/>
        </a:p>
      </dgm:t>
    </dgm:pt>
    <dgm:pt modelId="{6D417007-67A7-4764-924C-32F5E649A48D}">
      <dgm:prSet phldrT="[Text]" custT="1"/>
      <dgm:spPr/>
      <dgm:t>
        <a:bodyPr/>
        <a:lstStyle/>
        <a:p>
          <a:r>
            <a:rPr lang="en-US" sz="2400" dirty="0" smtClean="0"/>
            <a:t>3</a:t>
          </a:r>
          <a:r>
            <a:rPr lang="en-US" sz="2400" baseline="30000" dirty="0" smtClean="0"/>
            <a:t>rd</a:t>
          </a:r>
          <a:r>
            <a:rPr lang="en-US" sz="2400" dirty="0" smtClean="0"/>
            <a:t> notice:</a:t>
          </a:r>
        </a:p>
        <a:p>
          <a:r>
            <a:rPr lang="en-US" sz="2400" dirty="0" smtClean="0"/>
            <a:t>Email to physician, chairman/division head &amp; medical director</a:t>
          </a:r>
          <a:endParaRPr lang="en-US" sz="2400" dirty="0"/>
        </a:p>
      </dgm:t>
    </dgm:pt>
    <dgm:pt modelId="{90757F74-727A-4011-B28E-DD34E88250F6}" type="parTrans" cxnId="{75E8F441-C6E8-49FF-9D77-5AF38D6407CE}">
      <dgm:prSet/>
      <dgm:spPr/>
      <dgm:t>
        <a:bodyPr/>
        <a:lstStyle/>
        <a:p>
          <a:endParaRPr lang="en-US"/>
        </a:p>
      </dgm:t>
    </dgm:pt>
    <dgm:pt modelId="{F70C3132-B6E9-411F-9265-FF2449103A3F}" type="sibTrans" cxnId="{75E8F441-C6E8-49FF-9D77-5AF38D6407CE}">
      <dgm:prSet/>
      <dgm:spPr/>
      <dgm:t>
        <a:bodyPr/>
        <a:lstStyle/>
        <a:p>
          <a:endParaRPr lang="en-US"/>
        </a:p>
      </dgm:t>
    </dgm:pt>
    <dgm:pt modelId="{8F71E1CE-43DD-4221-8399-C20DECC72119}">
      <dgm:prSet/>
      <dgm:spPr/>
      <dgm:t>
        <a:bodyPr/>
        <a:lstStyle/>
        <a:p>
          <a:endParaRPr lang="en-US"/>
        </a:p>
      </dgm:t>
    </dgm:pt>
    <dgm:pt modelId="{B6D2CA1B-6C68-4738-94E1-5C77B0013B70}" type="parTrans" cxnId="{DFEF266B-DFE4-4C3E-BFB9-F00EC38BCE90}">
      <dgm:prSet/>
      <dgm:spPr/>
      <dgm:t>
        <a:bodyPr/>
        <a:lstStyle/>
        <a:p>
          <a:endParaRPr lang="en-US"/>
        </a:p>
      </dgm:t>
    </dgm:pt>
    <dgm:pt modelId="{9E154F95-C8D0-4E9F-915D-D740BA7E8995}" type="sibTrans" cxnId="{DFEF266B-DFE4-4C3E-BFB9-F00EC38BCE90}">
      <dgm:prSet/>
      <dgm:spPr/>
      <dgm:t>
        <a:bodyPr/>
        <a:lstStyle/>
        <a:p>
          <a:endParaRPr lang="en-US"/>
        </a:p>
      </dgm:t>
    </dgm:pt>
    <dgm:pt modelId="{B2CADA67-306D-47FB-8391-CFD0C826B8E8}" type="pres">
      <dgm:prSet presAssocID="{1DE91F4D-878D-4813-BBE8-0D0988A0DC31}" presName="arrowDiagram" presStyleCnt="0">
        <dgm:presLayoutVars>
          <dgm:chMax val="5"/>
          <dgm:dir/>
          <dgm:resizeHandles val="exact"/>
        </dgm:presLayoutVars>
      </dgm:prSet>
      <dgm:spPr/>
    </dgm:pt>
    <dgm:pt modelId="{3A4B853A-A79C-480A-A8AF-7B46CE432592}" type="pres">
      <dgm:prSet presAssocID="{1DE91F4D-878D-4813-BBE8-0D0988A0DC31}" presName="arrow" presStyleLbl="bgShp" presStyleIdx="0" presStyleCnt="1"/>
      <dgm:spPr/>
    </dgm:pt>
    <dgm:pt modelId="{1BA3C835-17D9-42CE-8EB3-A578F76EB3A3}" type="pres">
      <dgm:prSet presAssocID="{1DE91F4D-878D-4813-BBE8-0D0988A0DC31}" presName="arrowDiagram4" presStyleCnt="0"/>
      <dgm:spPr/>
    </dgm:pt>
    <dgm:pt modelId="{E5E7E088-90EF-409C-8FB1-F60348612E67}" type="pres">
      <dgm:prSet presAssocID="{2099ACCA-F21C-46B8-B9FF-2A8DAFD69929}" presName="bullet4a" presStyleLbl="node1" presStyleIdx="0" presStyleCnt="4"/>
      <dgm:spPr/>
    </dgm:pt>
    <dgm:pt modelId="{F0501715-9B4F-4074-A05B-B0D4D50F7798}" type="pres">
      <dgm:prSet presAssocID="{2099ACCA-F21C-46B8-B9FF-2A8DAFD69929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82F9B-9235-4F69-9F8E-2C04A19FFBBF}" type="pres">
      <dgm:prSet presAssocID="{79F14E36-09A5-4088-8C3E-292C6EBB734A}" presName="bullet4b" presStyleLbl="node1" presStyleIdx="1" presStyleCnt="4"/>
      <dgm:spPr/>
    </dgm:pt>
    <dgm:pt modelId="{224C15D6-5909-4AE0-8285-6F6413484B57}" type="pres">
      <dgm:prSet presAssocID="{79F14E36-09A5-4088-8C3E-292C6EBB734A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303FE-FE32-49B1-8080-7C2BB7D43CB4}" type="pres">
      <dgm:prSet presAssocID="{6D417007-67A7-4764-924C-32F5E649A48D}" presName="bullet4c" presStyleLbl="node1" presStyleIdx="2" presStyleCnt="4"/>
      <dgm:spPr/>
    </dgm:pt>
    <dgm:pt modelId="{CD77D359-F1D5-44DE-9742-03E199D3C7C5}" type="pres">
      <dgm:prSet presAssocID="{6D417007-67A7-4764-924C-32F5E649A48D}" presName="textBox4c" presStyleLbl="revTx" presStyleIdx="2" presStyleCnt="4" custScaleX="160885" custLinFactNeighborX="29326" custLinFactNeighborY="63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86844-83CF-4751-A8C6-7F453CF12224}" type="pres">
      <dgm:prSet presAssocID="{8F71E1CE-43DD-4221-8399-C20DECC72119}" presName="bullet4d" presStyleLbl="node1" presStyleIdx="3" presStyleCnt="4"/>
      <dgm:spPr/>
    </dgm:pt>
    <dgm:pt modelId="{EF7E786D-6878-427A-ABE5-DB4D331A7797}" type="pres">
      <dgm:prSet presAssocID="{8F71E1CE-43DD-4221-8399-C20DECC72119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ACA07C-4F93-4649-AC45-EC6671AA5703}" type="presOf" srcId="{6D417007-67A7-4764-924C-32F5E649A48D}" destId="{CD77D359-F1D5-44DE-9742-03E199D3C7C5}" srcOrd="0" destOrd="0" presId="urn:microsoft.com/office/officeart/2005/8/layout/arrow2"/>
    <dgm:cxn modelId="{86B8FDA5-186D-4A0F-B560-B8CF419936EF}" srcId="{1DE91F4D-878D-4813-BBE8-0D0988A0DC31}" destId="{2099ACCA-F21C-46B8-B9FF-2A8DAFD69929}" srcOrd="0" destOrd="0" parTransId="{7690970F-4730-4D6D-9B96-FF537EA63BFA}" sibTransId="{26088759-353B-441A-B7A7-EDBC483F5E57}"/>
    <dgm:cxn modelId="{103D1D27-639D-4533-B6F3-ECE4B61D2033}" type="presOf" srcId="{8F71E1CE-43DD-4221-8399-C20DECC72119}" destId="{EF7E786D-6878-427A-ABE5-DB4D331A7797}" srcOrd="0" destOrd="0" presId="urn:microsoft.com/office/officeart/2005/8/layout/arrow2"/>
    <dgm:cxn modelId="{EE7784A2-8DE2-4740-9551-9D6D9D78CFFA}" type="presOf" srcId="{2099ACCA-F21C-46B8-B9FF-2A8DAFD69929}" destId="{F0501715-9B4F-4074-A05B-B0D4D50F7798}" srcOrd="0" destOrd="0" presId="urn:microsoft.com/office/officeart/2005/8/layout/arrow2"/>
    <dgm:cxn modelId="{DFEF266B-DFE4-4C3E-BFB9-F00EC38BCE90}" srcId="{1DE91F4D-878D-4813-BBE8-0D0988A0DC31}" destId="{8F71E1CE-43DD-4221-8399-C20DECC72119}" srcOrd="3" destOrd="0" parTransId="{B6D2CA1B-6C68-4738-94E1-5C77B0013B70}" sibTransId="{9E154F95-C8D0-4E9F-915D-D740BA7E8995}"/>
    <dgm:cxn modelId="{A51121B8-4C47-47CF-B84B-477C843B0C0A}" type="presOf" srcId="{1DE91F4D-878D-4813-BBE8-0D0988A0DC31}" destId="{B2CADA67-306D-47FB-8391-CFD0C826B8E8}" srcOrd="0" destOrd="0" presId="urn:microsoft.com/office/officeart/2005/8/layout/arrow2"/>
    <dgm:cxn modelId="{01D1A75F-59A2-4F00-80A7-2C87585F4E6E}" type="presOf" srcId="{79F14E36-09A5-4088-8C3E-292C6EBB734A}" destId="{224C15D6-5909-4AE0-8285-6F6413484B57}" srcOrd="0" destOrd="0" presId="urn:microsoft.com/office/officeart/2005/8/layout/arrow2"/>
    <dgm:cxn modelId="{04AE3858-D1F7-4A9A-B90C-C7B61AACD5FD}" srcId="{1DE91F4D-878D-4813-BBE8-0D0988A0DC31}" destId="{79F14E36-09A5-4088-8C3E-292C6EBB734A}" srcOrd="1" destOrd="0" parTransId="{04156B4F-7FF3-4851-87D9-D0E9644166DD}" sibTransId="{A567D0A3-C32D-4DC6-8FA5-9CF8C752AD46}"/>
    <dgm:cxn modelId="{75E8F441-C6E8-49FF-9D77-5AF38D6407CE}" srcId="{1DE91F4D-878D-4813-BBE8-0D0988A0DC31}" destId="{6D417007-67A7-4764-924C-32F5E649A48D}" srcOrd="2" destOrd="0" parTransId="{90757F74-727A-4011-B28E-DD34E88250F6}" sibTransId="{F70C3132-B6E9-411F-9265-FF2449103A3F}"/>
    <dgm:cxn modelId="{F83DA29C-7D52-4A48-8A79-8B4AE86879E3}" type="presParOf" srcId="{B2CADA67-306D-47FB-8391-CFD0C826B8E8}" destId="{3A4B853A-A79C-480A-A8AF-7B46CE432592}" srcOrd="0" destOrd="0" presId="urn:microsoft.com/office/officeart/2005/8/layout/arrow2"/>
    <dgm:cxn modelId="{6DFF08AB-0879-4BC1-96A0-04ACE5518E91}" type="presParOf" srcId="{B2CADA67-306D-47FB-8391-CFD0C826B8E8}" destId="{1BA3C835-17D9-42CE-8EB3-A578F76EB3A3}" srcOrd="1" destOrd="0" presId="urn:microsoft.com/office/officeart/2005/8/layout/arrow2"/>
    <dgm:cxn modelId="{8AC775AF-066A-4B90-A59B-69A7CA30A96C}" type="presParOf" srcId="{1BA3C835-17D9-42CE-8EB3-A578F76EB3A3}" destId="{E5E7E088-90EF-409C-8FB1-F60348612E67}" srcOrd="0" destOrd="0" presId="urn:microsoft.com/office/officeart/2005/8/layout/arrow2"/>
    <dgm:cxn modelId="{5EE43138-8BD0-4880-87C5-9014051A9C82}" type="presParOf" srcId="{1BA3C835-17D9-42CE-8EB3-A578F76EB3A3}" destId="{F0501715-9B4F-4074-A05B-B0D4D50F7798}" srcOrd="1" destOrd="0" presId="urn:microsoft.com/office/officeart/2005/8/layout/arrow2"/>
    <dgm:cxn modelId="{304BB7FF-7E62-4DDB-96FA-BA55BA64F732}" type="presParOf" srcId="{1BA3C835-17D9-42CE-8EB3-A578F76EB3A3}" destId="{52C82F9B-9235-4F69-9F8E-2C04A19FFBBF}" srcOrd="2" destOrd="0" presId="urn:microsoft.com/office/officeart/2005/8/layout/arrow2"/>
    <dgm:cxn modelId="{C9BA863C-E639-4AE9-919A-59158921759B}" type="presParOf" srcId="{1BA3C835-17D9-42CE-8EB3-A578F76EB3A3}" destId="{224C15D6-5909-4AE0-8285-6F6413484B57}" srcOrd="3" destOrd="0" presId="urn:microsoft.com/office/officeart/2005/8/layout/arrow2"/>
    <dgm:cxn modelId="{6E51DABE-FA99-4695-9484-BDC085A55EB3}" type="presParOf" srcId="{1BA3C835-17D9-42CE-8EB3-A578F76EB3A3}" destId="{CD7303FE-FE32-49B1-8080-7C2BB7D43CB4}" srcOrd="4" destOrd="0" presId="urn:microsoft.com/office/officeart/2005/8/layout/arrow2"/>
    <dgm:cxn modelId="{8AB9032F-D789-4141-B144-F2BFC3764D14}" type="presParOf" srcId="{1BA3C835-17D9-42CE-8EB3-A578F76EB3A3}" destId="{CD77D359-F1D5-44DE-9742-03E199D3C7C5}" srcOrd="5" destOrd="0" presId="urn:microsoft.com/office/officeart/2005/8/layout/arrow2"/>
    <dgm:cxn modelId="{C1145438-A730-4D00-942F-9134C8AE225A}" type="presParOf" srcId="{1BA3C835-17D9-42CE-8EB3-A578F76EB3A3}" destId="{3BD86844-83CF-4751-A8C6-7F453CF12224}" srcOrd="6" destOrd="0" presId="urn:microsoft.com/office/officeart/2005/8/layout/arrow2"/>
    <dgm:cxn modelId="{E8FE23FB-B071-4C0C-89DA-39BC2E322EED}" type="presParOf" srcId="{1BA3C835-17D9-42CE-8EB3-A578F76EB3A3}" destId="{EF7E786D-6878-427A-ABE5-DB4D331A7797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84D42-8DC7-4CC8-AE24-3D4948D9853A}">
      <dsp:nvSpPr>
        <dsp:cNvPr id="0" name=""/>
        <dsp:cNvSpPr/>
      </dsp:nvSpPr>
      <dsp:spPr>
        <a:xfrm>
          <a:off x="1365382" y="961792"/>
          <a:ext cx="4727811" cy="282233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Medical Director of CDI</a:t>
          </a:r>
          <a:endParaRPr lang="en-US" sz="3200" kern="1200" dirty="0"/>
        </a:p>
      </dsp:txBody>
      <dsp:txXfrm>
        <a:off x="2057754" y="1375113"/>
        <a:ext cx="3343067" cy="1995693"/>
      </dsp:txXfrm>
    </dsp:sp>
    <dsp:sp modelId="{15A13A53-5203-4F64-B7C7-6174EE28D6D4}">
      <dsp:nvSpPr>
        <dsp:cNvPr id="0" name=""/>
        <dsp:cNvSpPr/>
      </dsp:nvSpPr>
      <dsp:spPr>
        <a:xfrm>
          <a:off x="3186045" y="3574319"/>
          <a:ext cx="227484" cy="22746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88A1B9-DC97-43C8-B0E0-1E41B284D17A}">
      <dsp:nvSpPr>
        <dsp:cNvPr id="0" name=""/>
        <dsp:cNvSpPr/>
      </dsp:nvSpPr>
      <dsp:spPr>
        <a:xfrm>
          <a:off x="5321969" y="2107168"/>
          <a:ext cx="227484" cy="22746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56841E-EEBC-4BFE-A0F0-0967A72A5215}">
      <dsp:nvSpPr>
        <dsp:cNvPr id="0" name=""/>
        <dsp:cNvSpPr/>
      </dsp:nvSpPr>
      <dsp:spPr>
        <a:xfrm>
          <a:off x="4234905" y="3816406"/>
          <a:ext cx="313731" cy="31420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458164-BF7A-47B5-A51D-191D5F10197B}">
      <dsp:nvSpPr>
        <dsp:cNvPr id="0" name=""/>
        <dsp:cNvSpPr/>
      </dsp:nvSpPr>
      <dsp:spPr>
        <a:xfrm>
          <a:off x="3249718" y="1279028"/>
          <a:ext cx="227484" cy="22746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A0D42D-8B35-4677-B0F5-224224BBC5F4}">
      <dsp:nvSpPr>
        <dsp:cNvPr id="0" name=""/>
        <dsp:cNvSpPr/>
      </dsp:nvSpPr>
      <dsp:spPr>
        <a:xfrm>
          <a:off x="2533691" y="2580752"/>
          <a:ext cx="227484" cy="22746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FFD9DC-121F-4F2C-B11F-D26D39D69CD8}">
      <dsp:nvSpPr>
        <dsp:cNvPr id="0" name=""/>
        <dsp:cNvSpPr/>
      </dsp:nvSpPr>
      <dsp:spPr>
        <a:xfrm>
          <a:off x="593946" y="821817"/>
          <a:ext cx="1147262" cy="114739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PSI’s</a:t>
          </a:r>
          <a:endParaRPr lang="en-US" sz="1800" kern="1200" dirty="0"/>
        </a:p>
      </dsp:txBody>
      <dsp:txXfrm>
        <a:off x="761959" y="989849"/>
        <a:ext cx="811236" cy="811329"/>
      </dsp:txXfrm>
    </dsp:sp>
    <dsp:sp modelId="{C871B466-160D-4273-9B60-A8D934816816}">
      <dsp:nvSpPr>
        <dsp:cNvPr id="0" name=""/>
        <dsp:cNvSpPr/>
      </dsp:nvSpPr>
      <dsp:spPr>
        <a:xfrm>
          <a:off x="3611493" y="1289115"/>
          <a:ext cx="313731" cy="31420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5E4939-2212-443C-B860-3008141A084A}">
      <dsp:nvSpPr>
        <dsp:cNvPr id="0" name=""/>
        <dsp:cNvSpPr/>
      </dsp:nvSpPr>
      <dsp:spPr>
        <a:xfrm>
          <a:off x="1544452" y="2954474"/>
          <a:ext cx="567264" cy="56739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29C36B-BEFE-46B9-B1E3-8F0CE5822925}">
      <dsp:nvSpPr>
        <dsp:cNvPr id="0" name=""/>
        <dsp:cNvSpPr/>
      </dsp:nvSpPr>
      <dsp:spPr>
        <a:xfrm>
          <a:off x="5430212" y="931532"/>
          <a:ext cx="1147262" cy="114739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HCC’s</a:t>
          </a:r>
          <a:endParaRPr lang="en-US" sz="1800" kern="1200" dirty="0"/>
        </a:p>
      </dsp:txBody>
      <dsp:txXfrm>
        <a:off x="5598225" y="1099564"/>
        <a:ext cx="811236" cy="811329"/>
      </dsp:txXfrm>
    </dsp:sp>
    <dsp:sp modelId="{163C7283-1564-4257-917E-4DF4B6B9A873}">
      <dsp:nvSpPr>
        <dsp:cNvPr id="0" name=""/>
        <dsp:cNvSpPr/>
      </dsp:nvSpPr>
      <dsp:spPr>
        <a:xfrm>
          <a:off x="4917938" y="1723359"/>
          <a:ext cx="313731" cy="31420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461147-0AAA-49DE-B727-352D0086E3B9}">
      <dsp:nvSpPr>
        <dsp:cNvPr id="0" name=""/>
        <dsp:cNvSpPr/>
      </dsp:nvSpPr>
      <dsp:spPr>
        <a:xfrm>
          <a:off x="1328544" y="3629797"/>
          <a:ext cx="227484" cy="22746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31C75E-824B-4266-9960-BE1601D28C44}">
      <dsp:nvSpPr>
        <dsp:cNvPr id="0" name=""/>
        <dsp:cNvSpPr/>
      </dsp:nvSpPr>
      <dsp:spPr>
        <a:xfrm>
          <a:off x="3595286" y="3306005"/>
          <a:ext cx="227484" cy="22746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9DBF42-F1BC-4B39-A9C4-363AEB452DC4}">
      <dsp:nvSpPr>
        <dsp:cNvPr id="0" name=""/>
        <dsp:cNvSpPr/>
      </dsp:nvSpPr>
      <dsp:spPr>
        <a:xfrm>
          <a:off x="5969692" y="2914126"/>
          <a:ext cx="1147262" cy="114739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CMI</a:t>
          </a:r>
          <a:endParaRPr lang="en-US" sz="1800" kern="1200" dirty="0"/>
        </a:p>
      </dsp:txBody>
      <dsp:txXfrm>
        <a:off x="6137705" y="3082158"/>
        <a:ext cx="811236" cy="811329"/>
      </dsp:txXfrm>
    </dsp:sp>
    <dsp:sp modelId="{235B4D71-A11E-49C8-9B95-F35AE3BF492A}">
      <dsp:nvSpPr>
        <dsp:cNvPr id="0" name=""/>
        <dsp:cNvSpPr/>
      </dsp:nvSpPr>
      <dsp:spPr>
        <a:xfrm>
          <a:off x="5646120" y="2874283"/>
          <a:ext cx="227484" cy="22746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01AE09-A277-4880-B98A-A367936441A2}">
      <dsp:nvSpPr>
        <dsp:cNvPr id="0" name=""/>
        <dsp:cNvSpPr/>
      </dsp:nvSpPr>
      <dsp:spPr>
        <a:xfrm>
          <a:off x="2676665" y="3896093"/>
          <a:ext cx="1147262" cy="114739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DRG</a:t>
          </a:r>
          <a:endParaRPr lang="en-US" sz="1800" kern="1200" dirty="0"/>
        </a:p>
      </dsp:txBody>
      <dsp:txXfrm>
        <a:off x="2844678" y="4064125"/>
        <a:ext cx="811236" cy="811329"/>
      </dsp:txXfrm>
    </dsp:sp>
    <dsp:sp modelId="{ABE37A51-629C-400C-9C89-A99840CC8D5D}">
      <dsp:nvSpPr>
        <dsp:cNvPr id="0" name=""/>
        <dsp:cNvSpPr/>
      </dsp:nvSpPr>
      <dsp:spPr>
        <a:xfrm>
          <a:off x="3701214" y="3857258"/>
          <a:ext cx="227484" cy="22746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757378-1854-4DF0-BF62-02873184CE8E}">
      <dsp:nvSpPr>
        <dsp:cNvPr id="0" name=""/>
        <dsp:cNvSpPr/>
      </dsp:nvSpPr>
      <dsp:spPr>
        <a:xfrm>
          <a:off x="3444829" y="0"/>
          <a:ext cx="1798954" cy="114739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ICD-10</a:t>
          </a:r>
          <a:endParaRPr lang="en-US" sz="1800" kern="1200" dirty="0"/>
        </a:p>
      </dsp:txBody>
      <dsp:txXfrm>
        <a:off x="3708280" y="168032"/>
        <a:ext cx="1272052" cy="811329"/>
      </dsp:txXfrm>
    </dsp:sp>
    <dsp:sp modelId="{3131A27B-66B2-46F4-9ADD-5C2FDA6FA6F2}">
      <dsp:nvSpPr>
        <dsp:cNvPr id="0" name=""/>
        <dsp:cNvSpPr/>
      </dsp:nvSpPr>
      <dsp:spPr>
        <a:xfrm>
          <a:off x="2355987" y="1243723"/>
          <a:ext cx="227484" cy="22746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96F9FB-992A-414B-A041-DF6F21FB8FBD}">
      <dsp:nvSpPr>
        <dsp:cNvPr id="0" name=""/>
        <dsp:cNvSpPr/>
      </dsp:nvSpPr>
      <dsp:spPr>
        <a:xfrm>
          <a:off x="5004764" y="282435"/>
          <a:ext cx="227484" cy="22746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F17FC-77E6-4EF4-AD64-E9D741C7EA58}">
      <dsp:nvSpPr>
        <dsp:cNvPr id="0" name=""/>
        <dsp:cNvSpPr/>
      </dsp:nvSpPr>
      <dsp:spPr>
        <a:xfrm>
          <a:off x="2117846" y="1084064"/>
          <a:ext cx="3798330" cy="270065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Medical Director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&amp;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CDS(s)</a:t>
          </a:r>
          <a:endParaRPr lang="en-US" sz="2800" kern="1200" dirty="0"/>
        </a:p>
      </dsp:txBody>
      <dsp:txXfrm>
        <a:off x="2674099" y="1479565"/>
        <a:ext cx="2685824" cy="1909648"/>
      </dsp:txXfrm>
    </dsp:sp>
    <dsp:sp modelId="{097E2E31-9163-4D3E-8900-3E0051319386}">
      <dsp:nvSpPr>
        <dsp:cNvPr id="0" name=""/>
        <dsp:cNvSpPr/>
      </dsp:nvSpPr>
      <dsp:spPr>
        <a:xfrm>
          <a:off x="2571666" y="0"/>
          <a:ext cx="2273704" cy="135032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HIM</a:t>
          </a:r>
          <a:endParaRPr lang="en-US" sz="2400" kern="1200" dirty="0"/>
        </a:p>
      </dsp:txBody>
      <dsp:txXfrm>
        <a:off x="2904642" y="197751"/>
        <a:ext cx="1607752" cy="954823"/>
      </dsp:txXfrm>
    </dsp:sp>
    <dsp:sp modelId="{F7FD3170-B20F-4331-8D4C-621F5623C79E}">
      <dsp:nvSpPr>
        <dsp:cNvPr id="0" name=""/>
        <dsp:cNvSpPr/>
      </dsp:nvSpPr>
      <dsp:spPr>
        <a:xfrm>
          <a:off x="5055577" y="777279"/>
          <a:ext cx="3268638" cy="135032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Compliance</a:t>
          </a:r>
          <a:endParaRPr lang="en-US" sz="2400" kern="1200" dirty="0"/>
        </a:p>
      </dsp:txBody>
      <dsp:txXfrm>
        <a:off x="5534258" y="975030"/>
        <a:ext cx="2311276" cy="954823"/>
      </dsp:txXfrm>
    </dsp:sp>
    <dsp:sp modelId="{8F0C073A-034B-4FFC-AACA-A968FA3B4C6E}">
      <dsp:nvSpPr>
        <dsp:cNvPr id="0" name=""/>
        <dsp:cNvSpPr/>
      </dsp:nvSpPr>
      <dsp:spPr>
        <a:xfrm>
          <a:off x="4711256" y="2500861"/>
          <a:ext cx="3588881" cy="135032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Physician champions</a:t>
          </a:r>
          <a:endParaRPr lang="en-US" sz="2400" kern="1200" dirty="0"/>
        </a:p>
      </dsp:txBody>
      <dsp:txXfrm>
        <a:off x="5236835" y="2698612"/>
        <a:ext cx="2537723" cy="954823"/>
      </dsp:txXfrm>
    </dsp:sp>
    <dsp:sp modelId="{050248A5-2B31-482B-9DA4-AF8FF2D34123}">
      <dsp:nvSpPr>
        <dsp:cNvPr id="0" name=""/>
        <dsp:cNvSpPr/>
      </dsp:nvSpPr>
      <dsp:spPr>
        <a:xfrm>
          <a:off x="2029392" y="3518453"/>
          <a:ext cx="3273256" cy="135032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Informatics/IT</a:t>
          </a:r>
          <a:endParaRPr lang="en-US" sz="2400" kern="1200" dirty="0"/>
        </a:p>
      </dsp:txBody>
      <dsp:txXfrm>
        <a:off x="2508749" y="3716204"/>
        <a:ext cx="2314542" cy="954823"/>
      </dsp:txXfrm>
    </dsp:sp>
    <dsp:sp modelId="{9AA8BA6F-3430-4A00-9E4F-822D7283A770}">
      <dsp:nvSpPr>
        <dsp:cNvPr id="0" name=""/>
        <dsp:cNvSpPr/>
      </dsp:nvSpPr>
      <dsp:spPr>
        <a:xfrm>
          <a:off x="157736" y="2463656"/>
          <a:ext cx="2738689" cy="135032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Revenue Cycle</a:t>
          </a:r>
          <a:endParaRPr lang="en-US" sz="2400" kern="1200" dirty="0"/>
        </a:p>
      </dsp:txBody>
      <dsp:txXfrm>
        <a:off x="558808" y="2661407"/>
        <a:ext cx="1936545" cy="954823"/>
      </dsp:txXfrm>
    </dsp:sp>
    <dsp:sp modelId="{E0F18CFF-86CC-4E2C-AD79-781426A50697}">
      <dsp:nvSpPr>
        <dsp:cNvPr id="0" name=""/>
        <dsp:cNvSpPr/>
      </dsp:nvSpPr>
      <dsp:spPr>
        <a:xfrm>
          <a:off x="226491" y="1011143"/>
          <a:ext cx="2528902" cy="135032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Population Health</a:t>
          </a:r>
          <a:endParaRPr lang="en-US" sz="2400" kern="1200" dirty="0"/>
        </a:p>
      </dsp:txBody>
      <dsp:txXfrm>
        <a:off x="596840" y="1208894"/>
        <a:ext cx="1788204" cy="9548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B853A-A79C-480A-A8AF-7B46CE432592}">
      <dsp:nvSpPr>
        <dsp:cNvPr id="0" name=""/>
        <dsp:cNvSpPr/>
      </dsp:nvSpPr>
      <dsp:spPr>
        <a:xfrm>
          <a:off x="609308" y="0"/>
          <a:ext cx="7226883" cy="451680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7E088-90EF-409C-8FB1-F60348612E67}">
      <dsp:nvSpPr>
        <dsp:cNvPr id="0" name=""/>
        <dsp:cNvSpPr/>
      </dsp:nvSpPr>
      <dsp:spPr>
        <a:xfrm>
          <a:off x="1321156" y="3358693"/>
          <a:ext cx="166218" cy="1662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501715-9B4F-4074-A05B-B0D4D50F7798}">
      <dsp:nvSpPr>
        <dsp:cNvPr id="0" name=""/>
        <dsp:cNvSpPr/>
      </dsp:nvSpPr>
      <dsp:spPr>
        <a:xfrm>
          <a:off x="1404265" y="3441803"/>
          <a:ext cx="1235797" cy="107499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7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</a:t>
          </a:r>
          <a:r>
            <a:rPr lang="en-US" sz="2400" kern="1200" baseline="30000" dirty="0" smtClean="0"/>
            <a:t>st</a:t>
          </a:r>
          <a:r>
            <a:rPr lang="en-US" sz="2400" kern="1200" dirty="0" smtClean="0"/>
            <a:t> notice: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Email to physician</a:t>
          </a:r>
          <a:endParaRPr lang="en-US" sz="2400" kern="1200" dirty="0"/>
        </a:p>
      </dsp:txBody>
      <dsp:txXfrm>
        <a:off x="1404265" y="3441803"/>
        <a:ext cx="1235797" cy="1074998"/>
      </dsp:txXfrm>
    </dsp:sp>
    <dsp:sp modelId="{52C82F9B-9235-4F69-9F8E-2C04A19FFBBF}">
      <dsp:nvSpPr>
        <dsp:cNvPr id="0" name=""/>
        <dsp:cNvSpPr/>
      </dsp:nvSpPr>
      <dsp:spPr>
        <a:xfrm>
          <a:off x="2495524" y="2308085"/>
          <a:ext cx="289075" cy="2890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4C15D6-5909-4AE0-8285-6F6413484B57}">
      <dsp:nvSpPr>
        <dsp:cNvPr id="0" name=""/>
        <dsp:cNvSpPr/>
      </dsp:nvSpPr>
      <dsp:spPr>
        <a:xfrm>
          <a:off x="2640062" y="2452623"/>
          <a:ext cx="1517645" cy="206417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17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</a:t>
          </a:r>
          <a:r>
            <a:rPr lang="en-US" sz="2400" kern="1200" baseline="30000" dirty="0" smtClean="0"/>
            <a:t>nd</a:t>
          </a:r>
          <a:r>
            <a:rPr lang="en-US" sz="2400" kern="1200" dirty="0" smtClean="0"/>
            <a:t> notice: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Email to physician &amp; medical director</a:t>
          </a:r>
          <a:endParaRPr lang="en-US" sz="2400" kern="1200" dirty="0"/>
        </a:p>
      </dsp:txBody>
      <dsp:txXfrm>
        <a:off x="2640062" y="2452623"/>
        <a:ext cx="1517645" cy="2064178"/>
      </dsp:txXfrm>
    </dsp:sp>
    <dsp:sp modelId="{CD7303FE-FE32-49B1-8080-7C2BB7D43CB4}">
      <dsp:nvSpPr>
        <dsp:cNvPr id="0" name=""/>
        <dsp:cNvSpPr/>
      </dsp:nvSpPr>
      <dsp:spPr>
        <a:xfrm>
          <a:off x="3995103" y="1533905"/>
          <a:ext cx="383024" cy="383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77D359-F1D5-44DE-9742-03E199D3C7C5}">
      <dsp:nvSpPr>
        <dsp:cNvPr id="0" name=""/>
        <dsp:cNvSpPr/>
      </dsp:nvSpPr>
      <dsp:spPr>
        <a:xfrm>
          <a:off x="4169671" y="1725418"/>
          <a:ext cx="2441663" cy="279138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5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</a:t>
          </a:r>
          <a:r>
            <a:rPr lang="en-US" sz="2400" kern="1200" baseline="30000" dirty="0" smtClean="0"/>
            <a:t>rd</a:t>
          </a:r>
          <a:r>
            <a:rPr lang="en-US" sz="2400" kern="1200" dirty="0" smtClean="0"/>
            <a:t> notice: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Email to physician, chairman/division head &amp; medical director</a:t>
          </a:r>
          <a:endParaRPr lang="en-US" sz="2400" kern="1200" dirty="0"/>
        </a:p>
      </dsp:txBody>
      <dsp:txXfrm>
        <a:off x="4169671" y="1725418"/>
        <a:ext cx="2441663" cy="2791383"/>
      </dsp:txXfrm>
    </dsp:sp>
    <dsp:sp modelId="{3BD86844-83CF-4751-A8C6-7F453CF12224}">
      <dsp:nvSpPr>
        <dsp:cNvPr id="0" name=""/>
        <dsp:cNvSpPr/>
      </dsp:nvSpPr>
      <dsp:spPr>
        <a:xfrm>
          <a:off x="5628378" y="1021700"/>
          <a:ext cx="513108" cy="5131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7E786D-6878-427A-ABE5-DB4D331A7797}">
      <dsp:nvSpPr>
        <dsp:cNvPr id="0" name=""/>
        <dsp:cNvSpPr/>
      </dsp:nvSpPr>
      <dsp:spPr>
        <a:xfrm>
          <a:off x="5884933" y="1278254"/>
          <a:ext cx="1517645" cy="323854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886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884933" y="1278254"/>
        <a:ext cx="1517645" cy="3238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223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0FB42638-D1B3-4142-BFE4-3C3837212A6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9" y="4621213"/>
            <a:ext cx="5851525" cy="3779837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32DD2E78-D13A-41F1-A938-3F0B36375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2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D2E78-D13A-41F1-A938-3F0B363754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1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D2E78-D13A-41F1-A938-3F0B363754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5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have sacrificed</a:t>
            </a:r>
            <a:r>
              <a:rPr lang="en-US" baseline="0" dirty="0" smtClean="0"/>
              <a:t> much of my own life in order to make a difference in other people’s lives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D2E78-D13A-41F1-A938-3F0B363754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23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D2E78-D13A-41F1-A938-3F0B363754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75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D2E78-D13A-41F1-A938-3F0B3637541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89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D2E78-D13A-41F1-A938-3F0B3637541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5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cid:image004.png@01D17ABC.0804AEE0" TargetMode="External"/><Relationship Id="rId7" Type="http://schemas.openxmlformats.org/officeDocument/2006/relationships/image" Target="cid:image006.png@01D17ABC.0804AEE0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cid:image005.png@01D17ABC.0804AEE0" TargetMode="Externa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645-B9B4-46EE-B031-35C24A448A04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7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80A0-ED6C-4884-9FFE-87471827F59A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48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4D98-3273-47CE-B312-A00AAFA2779F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457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6" y="-10886"/>
            <a:ext cx="9162288" cy="6875375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37742" y="3343286"/>
            <a:ext cx="8659369" cy="8797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kumimoji="0" lang="en-US" sz="28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37742" y="4435266"/>
            <a:ext cx="7607297" cy="2196269"/>
          </a:xfrm>
          <a:noFill/>
        </p:spPr>
        <p:txBody>
          <a:bodyPr anchor="t">
            <a:normAutofit/>
          </a:bodyPr>
          <a:lstStyle>
            <a:lvl1pPr marL="0" indent="0">
              <a:spcAft>
                <a:spcPts val="0"/>
              </a:spcAft>
              <a:buNone/>
              <a:defRPr lang="en-US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3677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7" t="2741" r="1264" b="88412"/>
          <a:stretch/>
        </p:blipFill>
        <p:spPr>
          <a:xfrm>
            <a:off x="7759581" y="188007"/>
            <a:ext cx="1264778" cy="60675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9974" y="504676"/>
            <a:ext cx="7543800" cy="76514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631840" y="6536375"/>
            <a:ext cx="409026" cy="1580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33E1BD6-8763-4040-AA6B-628050BD921A}" type="slidenum">
              <a:rPr lang="en-US" sz="1000" b="0" smtClean="0">
                <a:solidFill>
                  <a:srgbClr val="711371"/>
                </a:solidFill>
                <a:latin typeface="Arial"/>
                <a:cs typeface="Arial"/>
              </a:rPr>
              <a:pPr algn="r"/>
              <a:t>‹#›</a:t>
            </a:fld>
            <a:endParaRPr lang="en-US" sz="1000" b="0" dirty="0">
              <a:solidFill>
                <a:srgbClr val="71137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0166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8" y="-10887"/>
            <a:ext cx="9162288" cy="6875376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7829" y="3435407"/>
            <a:ext cx="6742632" cy="1025497"/>
          </a:xfrm>
        </p:spPr>
        <p:txBody>
          <a:bodyPr anchor="b">
            <a:normAutofit/>
          </a:bodyPr>
          <a:lstStyle>
            <a:lvl1pPr algn="l">
              <a:defRPr sz="3200" b="1" cap="none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247829" y="4571983"/>
            <a:ext cx="6742632" cy="1401527"/>
          </a:xfrm>
          <a:noFill/>
        </p:spPr>
        <p:txBody>
          <a:bodyPr anchor="t">
            <a:norm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47829" y="4460904"/>
            <a:ext cx="674263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174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315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lling instruc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373"/>
            <a:ext cx="9144000" cy="686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4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lling instruc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9144" y="-9236"/>
            <a:ext cx="9162288" cy="6876288"/>
          </a:xfrm>
          <a:prstGeom prst="rect">
            <a:avLst/>
          </a:prstGeom>
          <a:gradFill>
            <a:gsLst>
              <a:gs pos="0">
                <a:schemeClr val="accent1"/>
              </a:gs>
              <a:gs pos="70000">
                <a:schemeClr val="bg1"/>
              </a:gs>
              <a:gs pos="100000">
                <a:schemeClr val="accent2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1199" y="-9236"/>
            <a:ext cx="9162288" cy="6876288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2868229" y="2043953"/>
            <a:ext cx="6188341" cy="4114800"/>
            <a:chOff x="2895600" y="1695450"/>
            <a:chExt cx="6188341" cy="4114800"/>
          </a:xfrm>
        </p:grpSpPr>
        <p:pic>
          <p:nvPicPr>
            <p:cNvPr id="19" name="Picture 18" descr="https://customersupport.doubledutch.me/hc/en-us/article_attachments/203609678/IMG_7581_iphone6_spacegrey_portrait.png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1695450"/>
              <a:ext cx="2143125" cy="41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https://customersupport.doubledutch.me/hc/en-us/article_attachments/203609708/IMG_7582_iphone6_spacegrey_portrait.png"/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448" y="1695450"/>
              <a:ext cx="2352675" cy="41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https://customersupport.doubledutch.me/hc/en-us/article_attachments/203528577/IMG_7584_iphone6_spacegrey_portrait.png"/>
            <p:cNvPicPr>
              <a:picLocks noChangeAspect="1" noChangeArrowheads="1"/>
            </p:cNvPicPr>
            <p:nvPr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991" y="1695450"/>
              <a:ext cx="2266950" cy="41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Content Placeholder 1"/>
          <p:cNvSpPr>
            <a:spLocks noGrp="1"/>
          </p:cNvSpPr>
          <p:nvPr>
            <p:ph idx="4294967295"/>
          </p:nvPr>
        </p:nvSpPr>
        <p:spPr>
          <a:xfrm>
            <a:off x="339977" y="1682495"/>
            <a:ext cx="2567815" cy="4848455"/>
          </a:xfrm>
        </p:spPr>
        <p:txBody>
          <a:bodyPr>
            <a:normAutofit/>
          </a:bodyPr>
          <a:lstStyle/>
          <a:p>
            <a:pPr marL="347663" lvl="0" indent="-347663">
              <a:buClr>
                <a:schemeClr val="tx2"/>
              </a:buClr>
              <a:buFont typeface="+mj-lt"/>
              <a:buAutoNum type="arabicPeriod"/>
            </a:pPr>
            <a:r>
              <a:rPr lang="en-US" altLang="en-US" sz="2000" dirty="0"/>
              <a:t>Navigate to the event </a:t>
            </a:r>
            <a:r>
              <a:rPr lang="en-US" altLang="en-US" sz="2000" b="1" dirty="0"/>
              <a:t>Agenda</a:t>
            </a:r>
            <a:r>
              <a:rPr lang="en-US" altLang="en-US" sz="2000" dirty="0"/>
              <a:t> in the main menu</a:t>
            </a:r>
          </a:p>
          <a:p>
            <a:pPr marL="347663" lvl="0" indent="-347663">
              <a:buClr>
                <a:schemeClr val="tx2"/>
              </a:buClr>
              <a:buFont typeface="+mj-lt"/>
              <a:buAutoNum type="arabicPeriod"/>
            </a:pPr>
            <a:r>
              <a:rPr lang="en-US" altLang="en-US" sz="2000" dirty="0"/>
              <a:t>Tap the </a:t>
            </a:r>
            <a:r>
              <a:rPr lang="en-US" altLang="en-US" sz="2000" b="1" dirty="0"/>
              <a:t>name of the current session </a:t>
            </a:r>
            <a:r>
              <a:rPr lang="en-US" altLang="en-US" sz="2000" dirty="0"/>
              <a:t>to view the session details page</a:t>
            </a:r>
          </a:p>
          <a:p>
            <a:pPr marL="347663" lvl="0" indent="-347663">
              <a:buClr>
                <a:schemeClr val="tx2"/>
              </a:buClr>
              <a:buFont typeface="+mj-lt"/>
              <a:buAutoNum type="arabicPeriod"/>
            </a:pPr>
            <a:r>
              <a:rPr lang="en-US" altLang="en-US" sz="2000" dirty="0"/>
              <a:t>Tap </a:t>
            </a:r>
            <a:r>
              <a:rPr lang="en-US" altLang="en-US" sz="2000" b="1" dirty="0"/>
              <a:t>Polls</a:t>
            </a:r>
          </a:p>
          <a:p>
            <a:pPr marL="347663" lvl="0" indent="-347663">
              <a:buClr>
                <a:schemeClr val="tx2"/>
              </a:buClr>
              <a:buFont typeface="+mj-lt"/>
              <a:buAutoNum type="arabicPeriod"/>
            </a:pPr>
            <a:r>
              <a:rPr lang="en-US" altLang="en-US" sz="2000" dirty="0"/>
              <a:t>Tap the </a:t>
            </a:r>
            <a:r>
              <a:rPr lang="en-US" altLang="en-US" sz="2000" b="1" dirty="0"/>
              <a:t>name of the poll</a:t>
            </a:r>
          </a:p>
          <a:p>
            <a:pPr marL="347663" lvl="0" indent="-347663">
              <a:buClr>
                <a:schemeClr val="tx2"/>
              </a:buClr>
              <a:buFont typeface="+mj-lt"/>
              <a:buAutoNum type="arabicPeriod"/>
            </a:pPr>
            <a:r>
              <a:rPr lang="en-US" altLang="en-US" sz="2000" dirty="0"/>
              <a:t>Tap your </a:t>
            </a:r>
            <a:r>
              <a:rPr lang="en-US" altLang="en-US" sz="2000" b="1" dirty="0"/>
              <a:t>answer</a:t>
            </a:r>
            <a:r>
              <a:rPr lang="en-US" altLang="en-US" sz="2000" dirty="0"/>
              <a:t> choice and then tap </a:t>
            </a:r>
            <a:r>
              <a:rPr lang="en-US" altLang="en-US" sz="2000" b="1" dirty="0" smtClean="0"/>
              <a:t>Submit</a:t>
            </a:r>
            <a:endParaRPr lang="en-US" altLang="en-US" sz="4000" b="1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339976" y="504676"/>
            <a:ext cx="7077774" cy="7651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smtClean="0"/>
              <a:t>Steps for Attendees to Answer/View </a:t>
            </a:r>
            <a:br>
              <a:rPr lang="en-US" sz="3200" dirty="0" smtClean="0"/>
            </a:br>
            <a:r>
              <a:rPr lang="en-US" sz="3200" dirty="0" smtClean="0"/>
              <a:t>POLLING QUESTIONS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0950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lling questio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9144" y="-9236"/>
            <a:ext cx="9162288" cy="6876288"/>
          </a:xfrm>
          <a:prstGeom prst="rect">
            <a:avLst/>
          </a:prstGeom>
          <a:gradFill>
            <a:gsLst>
              <a:gs pos="0">
                <a:schemeClr val="accent1"/>
              </a:gs>
              <a:gs pos="70000">
                <a:schemeClr val="bg1"/>
              </a:gs>
              <a:gs pos="100000">
                <a:schemeClr val="accent2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-9144" y="-9236"/>
            <a:ext cx="9162288" cy="6876288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9977" y="1561271"/>
            <a:ext cx="8423024" cy="496968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97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93E9-CEF0-47B7-AEA6-AFACC79966BA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2434F47-3A99-4701-A7D9-FE6C4D9DA92E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8" y="-10887"/>
            <a:ext cx="9162288" cy="6875376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47829" y="4460904"/>
            <a:ext cx="674263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15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2588-EC5C-453B-A942-AA1C7EFEEF33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13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D575-BDA5-4AAF-81DC-5D38C213A391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F9C5B0-21BA-48EA-B067-5E37072B4F1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0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59AD-49F4-478E-A013-BE606CDD1B41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93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E8D2-BCEE-4D3D-AE6D-93BD204BAD0C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7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110E-D48F-4A61-BE6D-11D38A61FE05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9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20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E61780-2E25-4081-A2D9-4C0805256F67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" y="0"/>
            <a:ext cx="9139126" cy="685799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631840" y="6536375"/>
            <a:ext cx="409026" cy="1580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33E1BD6-8763-4040-AA6B-628050BD921A}" type="slidenum">
              <a:rPr lang="en-US" sz="1000" b="0" smtClean="0">
                <a:solidFill>
                  <a:srgbClr val="711371"/>
                </a:solidFill>
                <a:latin typeface="Arial"/>
                <a:cs typeface="Arial"/>
              </a:rPr>
              <a:pPr algn="r"/>
              <a:t>‹#›</a:t>
            </a:fld>
            <a:endParaRPr lang="en-US" sz="1000" b="0" dirty="0">
              <a:solidFill>
                <a:srgbClr val="71137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674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663" r:id="rId14"/>
    <p:sldLayoutId id="2147483669" r:id="rId15"/>
    <p:sldLayoutId id="2147483692" r:id="rId16"/>
    <p:sldLayoutId id="2147483693" r:id="rId17"/>
    <p:sldLayoutId id="214748369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27156039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09727" y="4707203"/>
            <a:ext cx="8923565" cy="82491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69583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This is the Full Title of a Session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73923" y="2168755"/>
            <a:ext cx="8659369" cy="87970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Playing to Win: How to Engage Physicians in CDI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b="1" dirty="0">
                <a:latin typeface="+mj-lt"/>
              </a:rPr>
              <a:t>Nicole Fox MD, MPH, FACS, CPE</a:t>
            </a:r>
          </a:p>
          <a:p>
            <a:pPr algn="r"/>
            <a:r>
              <a:rPr lang="en-US" i="1" dirty="0" smtClean="0">
                <a:latin typeface="+mj-lt"/>
              </a:rPr>
              <a:t>Associate Chief Medical Officer</a:t>
            </a:r>
          </a:p>
          <a:p>
            <a:pPr algn="r"/>
            <a:r>
              <a:rPr lang="en-US" i="1" dirty="0" smtClean="0">
                <a:latin typeface="+mj-lt"/>
              </a:rPr>
              <a:t>Medical Director Clinical Documentation Integrity</a:t>
            </a:r>
            <a:endParaRPr lang="en-US" i="1" dirty="0">
              <a:latin typeface="+mj-lt"/>
            </a:endParaRPr>
          </a:p>
          <a:p>
            <a:pPr algn="r"/>
            <a:r>
              <a:rPr lang="en-US" dirty="0">
                <a:latin typeface="+mj-lt"/>
              </a:rPr>
              <a:t>Cooper University Hospital</a:t>
            </a:r>
          </a:p>
          <a:p>
            <a:pPr algn="r"/>
            <a:r>
              <a:rPr lang="en-US" dirty="0">
                <a:latin typeface="+mj-lt"/>
              </a:rPr>
              <a:t>Camden, NJ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965" y="283235"/>
            <a:ext cx="1676400" cy="174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Reality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 are taught…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/>
              <a:t>Basic sciences</a:t>
            </a:r>
          </a:p>
          <a:p>
            <a:r>
              <a:rPr lang="en-US" sz="2800" dirty="0" smtClean="0"/>
              <a:t>Clinical medicine</a:t>
            </a:r>
          </a:p>
          <a:p>
            <a:r>
              <a:rPr lang="en-US" sz="2800" dirty="0" smtClean="0"/>
              <a:t>Procedural skills</a:t>
            </a:r>
          </a:p>
          <a:p>
            <a:r>
              <a:rPr lang="en-US" sz="2800" dirty="0" smtClean="0"/>
              <a:t>Communication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…&amp; what we are not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DOCUMENTATION</a:t>
            </a:r>
          </a:p>
          <a:p>
            <a:r>
              <a:rPr lang="en-US" sz="2800" dirty="0" smtClean="0"/>
              <a:t>Compliance</a:t>
            </a:r>
          </a:p>
          <a:p>
            <a:r>
              <a:rPr lang="en-US" sz="2800" dirty="0" smtClean="0"/>
              <a:t>Appropriate/Efficient use of the EHR</a:t>
            </a:r>
          </a:p>
          <a:p>
            <a:r>
              <a:rPr lang="en-US" sz="2800" dirty="0" smtClean="0"/>
              <a:t>Value based purchasing</a:t>
            </a:r>
          </a:p>
          <a:p>
            <a:r>
              <a:rPr lang="en-US" sz="2800" dirty="0" smtClean="0"/>
              <a:t>Coding/Billing</a:t>
            </a:r>
          </a:p>
          <a:p>
            <a:r>
              <a:rPr lang="en-US" sz="2800" dirty="0" smtClean="0"/>
              <a:t>Revenue cycle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24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ACS Surgery News…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1063" y="2136338"/>
            <a:ext cx="772936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…..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LAS VEGAS – Doctors are dreading what some have started to call 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EHR ‘pajama time.’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“That’s the hour or two that physicians are spending – every night after their kids go to bed – finishing up their documentation, clearing out their in-box,” according to Dr. Christine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Sinsky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, vice president of professional satisfaction at the American Medical Association. </a:t>
            </a:r>
          </a:p>
        </p:txBody>
      </p:sp>
    </p:spTree>
    <p:extLst>
      <p:ext uri="{BB962C8B-B14F-4D97-AF65-F5344CB8AC3E}">
        <p14:creationId xmlns:p14="http://schemas.microsoft.com/office/powerpoint/2010/main" val="181403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Physician Burnout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46% of physicians are experiencing at least one symptom of burnout</a:t>
            </a:r>
          </a:p>
          <a:p>
            <a:r>
              <a:rPr lang="en-US" sz="2800" dirty="0" smtClean="0"/>
              <a:t>Common drivers include: paperwork, feeling undervalued, difficult patients, medico-legal issues</a:t>
            </a:r>
          </a:p>
          <a:p>
            <a:r>
              <a:rPr lang="en-US" sz="2800" dirty="0"/>
              <a:t>300-400 physicians die by suicide each year in the U.S</a:t>
            </a:r>
            <a:r>
              <a:rPr lang="en-US" sz="2800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9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We “Sell” it Wrong?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Quality Metrics</a:t>
            </a:r>
          </a:p>
          <a:p>
            <a:r>
              <a:rPr lang="en-US" sz="2800" dirty="0" smtClean="0"/>
              <a:t>Hospital Profiling</a:t>
            </a:r>
          </a:p>
          <a:p>
            <a:r>
              <a:rPr lang="en-US" sz="2800" dirty="0" smtClean="0"/>
              <a:t>Revenue</a:t>
            </a:r>
          </a:p>
          <a:p>
            <a:r>
              <a:rPr lang="en-US" sz="2800" dirty="0" smtClean="0"/>
              <a:t>CMI shift</a:t>
            </a:r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/>
              <a:t>Good patient care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        the hassle factor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Health of the health system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5163636" y="2914684"/>
            <a:ext cx="484632" cy="7299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4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3769" y="1243263"/>
            <a:ext cx="7391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“Physicians are highly intelligent. It doesn’t take them long to figure out that if the healthcare system is struggling financially and operationally it will impact their potential and compensation. </a:t>
            </a:r>
          </a:p>
          <a:p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other words, </a:t>
            </a:r>
            <a:r>
              <a:rPr lang="en-US" sz="3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their own performance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will impact the health of the organization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8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CDI Foundation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Engage physicians early, understanding that:</a:t>
            </a:r>
          </a:p>
          <a:p>
            <a:pPr lvl="1" indent="-342900"/>
            <a:r>
              <a:rPr lang="en-US" sz="2800" dirty="0" smtClean="0"/>
              <a:t>We want the healthcare system to do well </a:t>
            </a:r>
          </a:p>
          <a:p>
            <a:pPr lvl="1" indent="-342900"/>
            <a:r>
              <a:rPr lang="en-US" sz="2800" dirty="0" smtClean="0"/>
              <a:t>We want our patients to receive great care </a:t>
            </a:r>
          </a:p>
          <a:p>
            <a:pPr lvl="1" indent="-342900"/>
            <a:r>
              <a:rPr lang="en-US" sz="2800" dirty="0" smtClean="0"/>
              <a:t>We need HELP achieving these goals (but most of us don’t </a:t>
            </a:r>
            <a:r>
              <a:rPr lang="en-US" sz="2800" b="1" i="1" dirty="0" smtClean="0"/>
              <a:t>know</a:t>
            </a:r>
            <a:r>
              <a:rPr lang="en-US" sz="2800" dirty="0" smtClean="0"/>
              <a:t> how or don’t </a:t>
            </a:r>
            <a:r>
              <a:rPr lang="en-US" sz="2800" b="1" i="1" dirty="0" smtClean="0"/>
              <a:t>want</a:t>
            </a:r>
            <a:r>
              <a:rPr lang="en-US" sz="2800" dirty="0" smtClean="0"/>
              <a:t> to ask for it!)</a:t>
            </a:r>
          </a:p>
          <a:p>
            <a:r>
              <a:rPr lang="en-US" sz="2800" dirty="0" smtClean="0"/>
              <a:t>Be mindful of physician workflow</a:t>
            </a:r>
          </a:p>
          <a:p>
            <a:r>
              <a:rPr lang="en-US" sz="2800" dirty="0" smtClean="0"/>
              <a:t>Be sensitive to deficiencies in skills</a:t>
            </a:r>
          </a:p>
          <a:p>
            <a:r>
              <a:rPr lang="en-US" sz="2800" dirty="0" smtClean="0"/>
              <a:t>“We are here to ease the burden, NOT add to it”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38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75" y="185087"/>
            <a:ext cx="7772400" cy="1609344"/>
          </a:xfrm>
        </p:spPr>
        <p:txBody>
          <a:bodyPr/>
          <a:lstStyle/>
          <a:p>
            <a:r>
              <a:rPr lang="en-US" dirty="0" smtClean="0"/>
              <a:t>Team Members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8004667"/>
              </p:ext>
            </p:extLst>
          </p:nvPr>
        </p:nvGraphicFramePr>
        <p:xfrm>
          <a:off x="339975" y="1269816"/>
          <a:ext cx="8459120" cy="4868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674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These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Who “owns” CDIP at your organization?</a:t>
            </a:r>
          </a:p>
          <a:p>
            <a:r>
              <a:rPr lang="en-US" sz="2800" dirty="0" smtClean="0"/>
              <a:t>Is there a plan to promote CDIP?</a:t>
            </a:r>
          </a:p>
          <a:p>
            <a:r>
              <a:rPr lang="en-US" sz="2800" dirty="0" smtClean="0"/>
              <a:t>Who do the physicians ultimately answer to?</a:t>
            </a:r>
          </a:p>
          <a:p>
            <a:r>
              <a:rPr lang="en-US" sz="2800" dirty="0" smtClean="0"/>
              <a:t>Are you able to obtain necessary resources?</a:t>
            </a:r>
          </a:p>
          <a:p>
            <a:r>
              <a:rPr lang="en-US" sz="2800" dirty="0" smtClean="0"/>
              <a:t>Are you considered a “value-added” service?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812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Director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person has to </a:t>
            </a:r>
            <a:r>
              <a:rPr lang="en-US" sz="2800" b="1" i="1" dirty="0" smtClean="0"/>
              <a:t>OWN</a:t>
            </a:r>
            <a:r>
              <a:rPr lang="en-US" sz="2800" dirty="0" smtClean="0"/>
              <a:t> the role</a:t>
            </a:r>
          </a:p>
          <a:p>
            <a:r>
              <a:rPr lang="en-US" sz="2800" dirty="0" smtClean="0"/>
              <a:t>Should be hired by senior administration</a:t>
            </a:r>
          </a:p>
          <a:p>
            <a:r>
              <a:rPr lang="en-US" sz="2800" dirty="0" smtClean="0"/>
              <a:t>Should be</a:t>
            </a:r>
          </a:p>
          <a:p>
            <a:pPr lvl="1"/>
            <a:r>
              <a:rPr lang="en-US" sz="2800" b="1" i="1" dirty="0" smtClean="0"/>
              <a:t>A practicing clinician</a:t>
            </a:r>
          </a:p>
          <a:p>
            <a:pPr lvl="1"/>
            <a:r>
              <a:rPr lang="en-US" sz="2800" dirty="0" smtClean="0"/>
              <a:t>Well known by the medical staff</a:t>
            </a:r>
          </a:p>
          <a:p>
            <a:pPr lvl="1"/>
            <a:r>
              <a:rPr lang="en-US" sz="2800" dirty="0" smtClean="0"/>
              <a:t>LIKED by the medical staff</a:t>
            </a:r>
          </a:p>
          <a:p>
            <a:pPr lvl="1"/>
            <a:r>
              <a:rPr lang="en-US" sz="2800" dirty="0" smtClean="0"/>
              <a:t>A leader and communicator</a:t>
            </a:r>
          </a:p>
          <a:p>
            <a:r>
              <a:rPr lang="en-US" sz="2800" dirty="0" smtClean="0"/>
              <a:t>Disclaimer: May need </a:t>
            </a:r>
            <a:r>
              <a:rPr lang="en-US" sz="2800" b="1" i="1" dirty="0" smtClean="0"/>
              <a:t>EDUCATION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64474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5107" y="3158182"/>
            <a:ext cx="3002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+mj-lt"/>
                <a:cs typeface="Arial" panose="020B0604020202020204" pitchFamily="34" charset="0"/>
              </a:rPr>
              <a:t>No disclosures</a:t>
            </a:r>
            <a:endParaRPr lang="en-US" sz="48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1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Director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621" y="1679973"/>
            <a:ext cx="7772400" cy="4050792"/>
          </a:xfrm>
        </p:spPr>
        <p:txBody>
          <a:bodyPr>
            <a:noAutofit/>
          </a:bodyPr>
          <a:lstStyle/>
          <a:p>
            <a:r>
              <a:rPr lang="en-US" sz="2800" dirty="0" smtClean="0"/>
              <a:t>Should make the team visible in the organization</a:t>
            </a:r>
          </a:p>
          <a:p>
            <a:r>
              <a:rPr lang="en-US" sz="2800" dirty="0" smtClean="0"/>
              <a:t>Establish relationships with all stakeholders</a:t>
            </a:r>
          </a:p>
          <a:p>
            <a:r>
              <a:rPr lang="en-US" sz="2800" dirty="0" smtClean="0"/>
              <a:t>Provide/be present at physician education activities</a:t>
            </a:r>
          </a:p>
          <a:p>
            <a:r>
              <a:rPr lang="en-US" sz="2800" dirty="0" smtClean="0"/>
              <a:t>Serve as an intermediary between physicians and the team</a:t>
            </a:r>
          </a:p>
          <a:p>
            <a:r>
              <a:rPr lang="en-US" sz="2800" dirty="0" smtClean="0"/>
              <a:t>Be deployed to handle the difficult physician</a:t>
            </a:r>
          </a:p>
          <a:p>
            <a:r>
              <a:rPr lang="en-US" sz="2800" dirty="0" smtClean="0"/>
              <a:t>Share results with administration, physician leaders</a:t>
            </a:r>
          </a:p>
        </p:txBody>
      </p:sp>
    </p:spTree>
    <p:extLst>
      <p:ext uri="{BB962C8B-B14F-4D97-AF65-F5344CB8AC3E}">
        <p14:creationId xmlns:p14="http://schemas.microsoft.com/office/powerpoint/2010/main" val="26432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CDS/Physician Relationship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It’s all in the </a:t>
            </a:r>
            <a:r>
              <a:rPr lang="en-US" b="1" i="1" dirty="0" smtClean="0"/>
              <a:t>EXECUTION</a:t>
            </a:r>
          </a:p>
          <a:p>
            <a:r>
              <a:rPr lang="en-US" dirty="0" smtClean="0"/>
              <a:t>CDS with clinical background</a:t>
            </a:r>
          </a:p>
          <a:p>
            <a:pPr lvl="1"/>
            <a:r>
              <a:rPr lang="en-US" sz="2800" dirty="0" smtClean="0"/>
              <a:t>Consider hiring from within</a:t>
            </a:r>
          </a:p>
          <a:p>
            <a:pPr lvl="1"/>
            <a:r>
              <a:rPr lang="en-US" sz="2800" dirty="0" smtClean="0"/>
              <a:t>ICU experience is a +</a:t>
            </a:r>
          </a:p>
          <a:p>
            <a:r>
              <a:rPr lang="en-US" dirty="0" smtClean="0"/>
              <a:t>Assign by specialty/area</a:t>
            </a:r>
          </a:p>
          <a:p>
            <a:r>
              <a:rPr lang="en-US" dirty="0" smtClean="0"/>
              <a:t>Medical director facilitates initial meeting</a:t>
            </a:r>
          </a:p>
          <a:p>
            <a:r>
              <a:rPr lang="en-US" dirty="0" smtClean="0"/>
              <a:t>Incorporate CDS into rounds when appropriate</a:t>
            </a:r>
          </a:p>
          <a:p>
            <a:r>
              <a:rPr lang="en-US" dirty="0" smtClean="0"/>
              <a:t>Department/division meetings</a:t>
            </a:r>
          </a:p>
          <a:p>
            <a:r>
              <a:rPr lang="en-US" dirty="0" smtClean="0"/>
              <a:t>Be prepared with </a:t>
            </a:r>
            <a:r>
              <a:rPr lang="en-US" b="1" i="1" dirty="0" smtClean="0"/>
              <a:t>FEEDBACK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105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P.S. and the Trauma Service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Former ICU RN</a:t>
            </a:r>
          </a:p>
          <a:p>
            <a:r>
              <a:rPr lang="en-US" sz="2800" dirty="0" smtClean="0"/>
              <a:t>Outgoing but succinct </a:t>
            </a:r>
          </a:p>
          <a:p>
            <a:r>
              <a:rPr lang="en-US" sz="2800" dirty="0" smtClean="0"/>
              <a:t>Rounds once/week</a:t>
            </a:r>
          </a:p>
          <a:p>
            <a:r>
              <a:rPr lang="en-US" sz="2800" dirty="0" smtClean="0"/>
              <a:t>Personal calls/emails</a:t>
            </a:r>
          </a:p>
          <a:p>
            <a:r>
              <a:rPr lang="en-US" altLang="en-US" sz="2800" dirty="0"/>
              <a:t>Peer reviewed publication: 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Fox N, Swierczynski P, Willcutt R, Elberfeld A, Mazzarelli AJ.</a:t>
            </a:r>
            <a:r>
              <a:rPr lang="en-US" sz="2800" dirty="0">
                <a:solidFill>
                  <a:srgbClr val="642A8F"/>
                </a:solidFill>
                <a:latin typeface="+mj-lt"/>
                <a:hlinkClick r:id="rId2"/>
              </a:rPr>
              <a:t> Lost in translation: Focused documentation improvement benefits trauma surgeons.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Injury. 2016 Sep;47(9):1919-23.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1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89319" y="1312006"/>
            <a:ext cx="6960870" cy="3520440"/>
          </a:xfrm>
        </p:spPr>
        <p:txBody>
          <a:bodyPr/>
          <a:lstStyle/>
          <a:p>
            <a:r>
              <a:rPr lang="en-US" dirty="0" smtClean="0"/>
              <a:t>Physician Focused CDI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1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40925" y="3732381"/>
            <a:ext cx="47927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Physician Friendly Query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Within the EHR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Answer and 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Part of the permanent medical record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Room for comments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 smtClean="0"/>
              <a:t>Dx</a:t>
            </a:r>
            <a:r>
              <a:rPr lang="en-US" sz="2000" dirty="0" smtClean="0"/>
              <a:t> added to the problem list by CDS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14" y="86710"/>
            <a:ext cx="4002516" cy="6597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924" y="402021"/>
            <a:ext cx="4486401" cy="26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55" y="153556"/>
            <a:ext cx="7772400" cy="1609344"/>
          </a:xfrm>
        </p:spPr>
        <p:txBody>
          <a:bodyPr/>
          <a:lstStyle/>
          <a:p>
            <a:r>
              <a:rPr lang="en-US" dirty="0" smtClean="0"/>
              <a:t>Establish an Escalation 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394290"/>
              </p:ext>
            </p:extLst>
          </p:nvPr>
        </p:nvGraphicFramePr>
        <p:xfrm>
          <a:off x="339725" y="1269816"/>
          <a:ext cx="8445500" cy="4516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89812" y="2597543"/>
            <a:ext cx="2520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CMO notified</a:t>
            </a:r>
          </a:p>
          <a:p>
            <a:r>
              <a:rPr lang="en-US" sz="2400" dirty="0"/>
              <a:t>o</a:t>
            </a:r>
            <a:r>
              <a:rPr lang="en-US" sz="2400" dirty="0" smtClean="0"/>
              <a:t>f non-compliance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80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976" y="1642322"/>
            <a:ext cx="8445101" cy="504398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Get your team on the agenda for:</a:t>
            </a:r>
          </a:p>
          <a:p>
            <a:pPr lvl="1"/>
            <a:r>
              <a:rPr lang="en-US" sz="2800" dirty="0" smtClean="0"/>
              <a:t>Division/department meetings</a:t>
            </a:r>
          </a:p>
          <a:p>
            <a:pPr lvl="1"/>
            <a:r>
              <a:rPr lang="en-US" sz="2800" dirty="0" smtClean="0"/>
              <a:t>Grand rounds</a:t>
            </a:r>
          </a:p>
          <a:p>
            <a:pPr lvl="1"/>
            <a:r>
              <a:rPr lang="en-US" sz="2800" dirty="0" smtClean="0"/>
              <a:t>Medical executive committee</a:t>
            </a:r>
          </a:p>
          <a:p>
            <a:pPr lvl="1"/>
            <a:r>
              <a:rPr lang="en-US" sz="2800" b="1" i="1" dirty="0" smtClean="0"/>
              <a:t>Any </a:t>
            </a:r>
            <a:r>
              <a:rPr lang="en-US" sz="2800" dirty="0" smtClean="0"/>
              <a:t>forum where physicians are present</a:t>
            </a:r>
          </a:p>
          <a:p>
            <a:r>
              <a:rPr lang="en-US" sz="2800" dirty="0" smtClean="0"/>
              <a:t>Use this time to identify physician champions</a:t>
            </a:r>
          </a:p>
          <a:p>
            <a:r>
              <a:rPr lang="en-US" sz="2800" dirty="0" smtClean="0"/>
              <a:t>Use this time to promote your CDS’s</a:t>
            </a:r>
          </a:p>
          <a:p>
            <a:r>
              <a:rPr lang="en-US" sz="2800" dirty="0" smtClean="0"/>
              <a:t>Solicit feedback on your program</a:t>
            </a:r>
          </a:p>
        </p:txBody>
      </p:sp>
    </p:spTree>
    <p:extLst>
      <p:ext uri="{BB962C8B-B14F-4D97-AF65-F5344CB8AC3E}">
        <p14:creationId xmlns:p14="http://schemas.microsoft.com/office/powerpoint/2010/main" val="10351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2677"/>
            <a:ext cx="7772400" cy="4050792"/>
          </a:xfrm>
        </p:spPr>
        <p:txBody>
          <a:bodyPr>
            <a:noAutofit/>
          </a:bodyPr>
          <a:lstStyle/>
          <a:p>
            <a:r>
              <a:rPr lang="en-US" sz="2800" dirty="0"/>
              <a:t>Prepare clean, concise reports:</a:t>
            </a:r>
          </a:p>
          <a:p>
            <a:pPr lvl="1"/>
            <a:r>
              <a:rPr lang="en-US" sz="2800" dirty="0"/>
              <a:t>CMI shift</a:t>
            </a:r>
          </a:p>
          <a:p>
            <a:pPr lvl="1"/>
            <a:r>
              <a:rPr lang="en-US" sz="2800" dirty="0"/>
              <a:t>Most common queries</a:t>
            </a:r>
          </a:p>
          <a:p>
            <a:pPr lvl="1"/>
            <a:r>
              <a:rPr lang="en-US" sz="2800" dirty="0"/>
              <a:t>Response rate</a:t>
            </a:r>
          </a:p>
          <a:p>
            <a:pPr lvl="1"/>
            <a:r>
              <a:rPr lang="en-US" sz="2800" dirty="0"/>
              <a:t>Agreement rate</a:t>
            </a:r>
          </a:p>
          <a:p>
            <a:pPr lvl="1"/>
            <a:r>
              <a:rPr lang="en-US" sz="2800" dirty="0"/>
              <a:t>Quality &amp; safety </a:t>
            </a:r>
            <a:r>
              <a:rPr lang="en-US" sz="2800" dirty="0" smtClean="0"/>
              <a:t>metrics</a:t>
            </a:r>
          </a:p>
          <a:p>
            <a:r>
              <a:rPr lang="en-US" sz="2800" dirty="0" smtClean="0"/>
              <a:t>Try to use clinical examples and actual notes</a:t>
            </a:r>
          </a:p>
          <a:p>
            <a:r>
              <a:rPr lang="en-US" sz="2800" dirty="0" smtClean="0"/>
              <a:t>Make it a dialogue</a:t>
            </a:r>
          </a:p>
          <a:p>
            <a:r>
              <a:rPr lang="en-US" sz="2800" dirty="0" smtClean="0"/>
              <a:t>Be prepared to answer: “why should I care??”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83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528973"/>
              </p:ext>
            </p:extLst>
          </p:nvPr>
        </p:nvGraphicFramePr>
        <p:xfrm>
          <a:off x="339726" y="1644561"/>
          <a:ext cx="8445497" cy="3949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4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7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7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34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34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34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75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06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41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Variable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Avg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No. of Queries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30.6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8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CMI Shift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Clinical FTE (%)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0.95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0.90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0.95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0.95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3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Financial Impact (USD)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50,483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91,888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213,627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91,612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24,536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170,955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221,248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169,532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98,700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154,092*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6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Response Rate (%)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1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Agreement Rate (%)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97%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68%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97%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95%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76%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88%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95%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91%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90%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1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MCC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CC   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7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Severity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18.2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56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Principal Diagnosis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1" marR="64501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39726" y="791512"/>
            <a:ext cx="5179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Table 1. Summary of FDI Results by Surgeon (n=9)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9726" y="5515894"/>
            <a:ext cx="25875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*average per clinical full-time equivalent (FTE)</a:t>
            </a:r>
          </a:p>
        </p:txBody>
      </p:sp>
    </p:spTree>
    <p:extLst>
      <p:ext uri="{BB962C8B-B14F-4D97-AF65-F5344CB8AC3E}">
        <p14:creationId xmlns:p14="http://schemas.microsoft.com/office/powerpoint/2010/main" val="429275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42103336"/>
              </p:ext>
            </p:extLst>
          </p:nvPr>
        </p:nvGraphicFramePr>
        <p:xfrm>
          <a:off x="685800" y="609600"/>
          <a:ext cx="7620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05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6"/>
          <p:cNvSpPr>
            <a:spLocks noGrp="1"/>
          </p:cNvSpPr>
          <p:nvPr>
            <p:ph type="title"/>
          </p:nvPr>
        </p:nvSpPr>
        <p:spPr>
          <a:xfrm>
            <a:off x="118241" y="0"/>
            <a:ext cx="7772400" cy="1609344"/>
          </a:xfrm>
        </p:spPr>
        <p:txBody>
          <a:bodyPr/>
          <a:lstStyle/>
          <a:p>
            <a:r>
              <a:rPr lang="en-US" dirty="0" smtClean="0"/>
              <a:t>Learning Objectives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5800" y="1727270"/>
            <a:ext cx="7772400" cy="405079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At the completion of this educational activity, the learner will be able to:</a:t>
            </a:r>
          </a:p>
          <a:p>
            <a:pPr marL="0" indent="0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Understand the “physician personality”</a:t>
            </a:r>
          </a:p>
          <a:p>
            <a:pPr lvl="1"/>
            <a:r>
              <a:rPr lang="en-US" sz="2800" dirty="0" smtClean="0"/>
              <a:t>Discuss strategies to engage physicians in CDI</a:t>
            </a:r>
          </a:p>
          <a:p>
            <a:pPr lvl="1"/>
            <a:r>
              <a:rPr lang="en-US" sz="2800" dirty="0" smtClean="0"/>
              <a:t>Discuss strategies to incorporate the CDS into the medical team</a:t>
            </a:r>
          </a:p>
          <a:p>
            <a:pPr lvl="1"/>
            <a:r>
              <a:rPr lang="en-US" sz="2800" dirty="0" smtClean="0"/>
              <a:t>Manage the “difficult” physician</a:t>
            </a:r>
          </a:p>
          <a:p>
            <a:pPr lvl="1"/>
            <a:r>
              <a:rPr lang="en-US" sz="2800" dirty="0" smtClean="0"/>
              <a:t>List the “keys to success”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264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921" y="2742550"/>
            <a:ext cx="7543800" cy="765140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/>
              <a:t>Re-Think Your Organizational Structure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601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52" y="102477"/>
            <a:ext cx="8844455" cy="658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5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the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Find ways to stay relevant</a:t>
            </a:r>
          </a:p>
          <a:p>
            <a:r>
              <a:rPr lang="en-US" sz="2800" dirty="0" smtClean="0"/>
              <a:t>Promote and support education for your team</a:t>
            </a:r>
          </a:p>
          <a:p>
            <a:r>
              <a:rPr lang="en-US" sz="2800" dirty="0" smtClean="0"/>
              <a:t>Get </a:t>
            </a:r>
            <a:r>
              <a:rPr lang="en-US" sz="2800" b="1" i="1" dirty="0" smtClean="0"/>
              <a:t>outside</a:t>
            </a:r>
            <a:r>
              <a:rPr lang="en-US" sz="2800" dirty="0" smtClean="0"/>
              <a:t> the walls</a:t>
            </a:r>
          </a:p>
          <a:p>
            <a:r>
              <a:rPr lang="en-US" sz="2800" dirty="0" smtClean="0"/>
              <a:t>Areas for expansion:</a:t>
            </a:r>
          </a:p>
          <a:p>
            <a:pPr lvl="1"/>
            <a:r>
              <a:rPr lang="en-US" sz="2800" dirty="0" smtClean="0"/>
              <a:t>Quality &amp; safety</a:t>
            </a:r>
          </a:p>
          <a:p>
            <a:pPr lvl="1"/>
            <a:r>
              <a:rPr lang="en-US" sz="2800" dirty="0" smtClean="0"/>
              <a:t>Revenue integrity</a:t>
            </a:r>
          </a:p>
          <a:p>
            <a:pPr lvl="1"/>
            <a:r>
              <a:rPr lang="en-US" sz="2800" dirty="0" smtClean="0"/>
              <a:t>Ambulatory</a:t>
            </a:r>
          </a:p>
          <a:p>
            <a:pPr lvl="1"/>
            <a:r>
              <a:rPr lang="en-US" sz="2800" dirty="0" smtClean="0"/>
              <a:t>Professional services</a:t>
            </a:r>
          </a:p>
          <a:p>
            <a:pPr marL="0" indent="0">
              <a:buNone/>
            </a:pPr>
            <a:endParaRPr lang="en-US" b="1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&amp;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8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Disruptive Physician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80% of physicians NEVER have a disruptive incident</a:t>
            </a:r>
          </a:p>
          <a:p>
            <a:r>
              <a:rPr lang="en-US" sz="2800" dirty="0" smtClean="0"/>
              <a:t>16-18% will have a singular event (provoked by circumstances or personal issues)</a:t>
            </a:r>
          </a:p>
          <a:p>
            <a:r>
              <a:rPr lang="en-US" sz="2800" dirty="0" smtClean="0"/>
              <a:t>2-4% will display REPEATED disruptive behavior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91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NOT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Becoming confrontational</a:t>
            </a:r>
          </a:p>
          <a:p>
            <a:r>
              <a:rPr lang="en-US" sz="2800" dirty="0" smtClean="0"/>
              <a:t>Using terminology that is unfamiliar or confusing</a:t>
            </a:r>
          </a:p>
          <a:p>
            <a:r>
              <a:rPr lang="en-US" sz="2800" dirty="0" smtClean="0"/>
              <a:t>Delivering mixed messages</a:t>
            </a:r>
          </a:p>
          <a:p>
            <a:r>
              <a:rPr lang="en-US" sz="2800" dirty="0" smtClean="0"/>
              <a:t>Lack of rationale behind requests (no behavior changes without reason and logic)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6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Non-confrontational approach</a:t>
            </a:r>
          </a:p>
          <a:p>
            <a:r>
              <a:rPr lang="en-US" sz="2800" dirty="0" smtClean="0"/>
              <a:t>Peer to peer</a:t>
            </a:r>
          </a:p>
          <a:p>
            <a:r>
              <a:rPr lang="en-US" sz="2800" dirty="0" smtClean="0"/>
              <a:t>Acknowledge concerns, </a:t>
            </a:r>
            <a:r>
              <a:rPr lang="en-US" sz="2800" b="1" i="1" dirty="0" smtClean="0"/>
              <a:t>LISTEN</a:t>
            </a:r>
          </a:p>
          <a:p>
            <a:r>
              <a:rPr lang="en-US" sz="2800" dirty="0" smtClean="0"/>
              <a:t>Do not be intimidated</a:t>
            </a:r>
          </a:p>
          <a:p>
            <a:r>
              <a:rPr lang="en-US" sz="2800" dirty="0" smtClean="0"/>
              <a:t>“Choose carefully the hills you are willing to die on….”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503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973" y="1743036"/>
            <a:ext cx="7772400" cy="4050792"/>
          </a:xfrm>
        </p:spPr>
        <p:txBody>
          <a:bodyPr>
            <a:noAutofit/>
          </a:bodyPr>
          <a:lstStyle/>
          <a:p>
            <a:r>
              <a:rPr lang="en-US" sz="2400" dirty="0" smtClean="0"/>
              <a:t>Administrative support</a:t>
            </a:r>
          </a:p>
          <a:p>
            <a:r>
              <a:rPr lang="en-US" sz="2400" dirty="0" smtClean="0"/>
              <a:t>Engaged medical director &amp; physician champions</a:t>
            </a:r>
          </a:p>
          <a:p>
            <a:r>
              <a:rPr lang="en-US" sz="2400" dirty="0" smtClean="0"/>
              <a:t>Clinically oriented CDS’s</a:t>
            </a:r>
          </a:p>
          <a:p>
            <a:r>
              <a:rPr lang="en-US" sz="2400" dirty="0" smtClean="0"/>
              <a:t>Friendly, unobtrusive query process</a:t>
            </a:r>
          </a:p>
          <a:p>
            <a:r>
              <a:rPr lang="en-US" sz="2400" dirty="0" smtClean="0"/>
              <a:t>Tangible, regular feedback</a:t>
            </a:r>
          </a:p>
          <a:p>
            <a:r>
              <a:rPr lang="en-US" sz="2400" dirty="0" smtClean="0"/>
              <a:t>Escalation process</a:t>
            </a:r>
          </a:p>
          <a:p>
            <a:r>
              <a:rPr lang="en-US" sz="2400" dirty="0" smtClean="0"/>
              <a:t>Expand scope over time</a:t>
            </a:r>
          </a:p>
          <a:p>
            <a:r>
              <a:rPr lang="en-US" sz="2400" dirty="0" smtClean="0"/>
              <a:t>On-going education</a:t>
            </a:r>
          </a:p>
          <a:p>
            <a:r>
              <a:rPr lang="en-US" sz="2400" b="1" i="1" dirty="0" smtClean="0"/>
              <a:t>SHARE KNOWLEDGE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3622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594" y="2037220"/>
            <a:ext cx="6960870" cy="3520440"/>
          </a:xfrm>
        </p:spPr>
        <p:txBody>
          <a:bodyPr>
            <a:normAutofit/>
          </a:bodyPr>
          <a:lstStyle/>
          <a:p>
            <a:r>
              <a:rPr lang="en-US" dirty="0" smtClean="0"/>
              <a:t>Thank you. 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i="1" dirty="0"/>
              <a:t>f</a:t>
            </a:r>
            <a:r>
              <a:rPr lang="en-US" sz="2200" b="0" i="1" dirty="0" smtClean="0"/>
              <a:t>ox-nicole@cooperhealth.edu</a:t>
            </a:r>
            <a:endParaRPr lang="en-US" sz="2200" b="0" i="1" dirty="0"/>
          </a:p>
        </p:txBody>
      </p:sp>
    </p:spTree>
    <p:extLst>
      <p:ext uri="{BB962C8B-B14F-4D97-AF65-F5344CB8AC3E}">
        <p14:creationId xmlns:p14="http://schemas.microsoft.com/office/powerpoint/2010/main" val="1813680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65" y="127581"/>
            <a:ext cx="7772400" cy="1609344"/>
          </a:xfrm>
        </p:spPr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449" y="1709493"/>
            <a:ext cx="8445101" cy="5043983"/>
          </a:xfrm>
        </p:spPr>
        <p:txBody>
          <a:bodyPr/>
          <a:lstStyle/>
          <a:p>
            <a:r>
              <a:rPr lang="en-US" sz="2800" dirty="0" smtClean="0"/>
              <a:t>The opinions expressed here are our own</a:t>
            </a:r>
          </a:p>
          <a:p>
            <a:r>
              <a:rPr lang="en-US" sz="2800" dirty="0" smtClean="0"/>
              <a:t>The model we built is very successful</a:t>
            </a:r>
          </a:p>
          <a:p>
            <a:r>
              <a:rPr lang="en-US" sz="2800" dirty="0" smtClean="0"/>
              <a:t>Some of this may be feasible at your institution…</a:t>
            </a:r>
          </a:p>
          <a:p>
            <a:r>
              <a:rPr lang="en-US" sz="2800" dirty="0" smtClean="0"/>
              <a:t>…some of it may not</a:t>
            </a:r>
          </a:p>
          <a:p>
            <a:r>
              <a:rPr lang="en-US" sz="2800" dirty="0" smtClean="0"/>
              <a:t>Trial &amp; error</a:t>
            </a:r>
          </a:p>
          <a:p>
            <a:r>
              <a:rPr lang="en-US" sz="2800" dirty="0" smtClean="0"/>
              <a:t>Informal, interactive</a:t>
            </a:r>
          </a:p>
          <a:p>
            <a:r>
              <a:rPr lang="en-US" sz="2800" dirty="0" smtClean="0"/>
              <a:t>Interrupt with questions any time: can put in “</a:t>
            </a:r>
            <a:r>
              <a:rPr lang="en-US" sz="2800" smtClean="0"/>
              <a:t>chat box”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142"/>
            <a:ext cx="7772400" cy="1609344"/>
          </a:xfrm>
        </p:spPr>
        <p:txBody>
          <a:bodyPr>
            <a:noAutofit/>
          </a:bodyPr>
          <a:lstStyle/>
          <a:p>
            <a:r>
              <a:rPr lang="en-US" sz="4000" dirty="0" smtClean="0"/>
              <a:t>Sometimes we end up in places we didn’t plan to go…..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00" y="1529395"/>
            <a:ext cx="4011120" cy="318017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619" y="3119480"/>
            <a:ext cx="4420841" cy="346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76" y="192970"/>
            <a:ext cx="8575424" cy="1609344"/>
          </a:xfrm>
        </p:spPr>
        <p:txBody>
          <a:bodyPr>
            <a:normAutofit/>
          </a:bodyPr>
          <a:lstStyle/>
          <a:p>
            <a:r>
              <a:rPr lang="en-US" dirty="0" smtClean="0"/>
              <a:t>…places we REALLY didn’t plan to go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392236"/>
              </p:ext>
            </p:extLst>
          </p:nvPr>
        </p:nvGraphicFramePr>
        <p:xfrm>
          <a:off x="276914" y="1496950"/>
          <a:ext cx="8445500" cy="5043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7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CDI at Cooper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Launched in 2014</a:t>
            </a:r>
          </a:p>
          <a:p>
            <a:r>
              <a:rPr lang="en-US" sz="2800" dirty="0" smtClean="0"/>
              <a:t>Hybrid team (remote &amp; on-site)</a:t>
            </a:r>
          </a:p>
          <a:p>
            <a:r>
              <a:rPr lang="en-US" sz="2800" dirty="0" smtClean="0"/>
              <a:t>Inpatient and ambulatory</a:t>
            </a:r>
          </a:p>
          <a:p>
            <a:r>
              <a:rPr lang="en-US" sz="2800" dirty="0" smtClean="0"/>
              <a:t>Patient safety indicators/Hospital acquired conditions and infections</a:t>
            </a:r>
          </a:p>
          <a:p>
            <a:r>
              <a:rPr lang="en-US" sz="2800" dirty="0" smtClean="0"/>
              <a:t>National presentations</a:t>
            </a:r>
          </a:p>
          <a:p>
            <a:r>
              <a:rPr lang="en-US" sz="2800" dirty="0" smtClean="0"/>
              <a:t>Peer reviewed publications</a:t>
            </a:r>
          </a:p>
          <a:p>
            <a:r>
              <a:rPr lang="en-US" sz="2800" b="1" i="1" dirty="0" smtClean="0"/>
              <a:t>100% physician response rate to queries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8488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Physicians</a:t>
            </a:r>
          </a:p>
        </p:txBody>
      </p:sp>
    </p:spTree>
    <p:extLst>
      <p:ext uri="{BB962C8B-B14F-4D97-AF65-F5344CB8AC3E}">
        <p14:creationId xmlns:p14="http://schemas.microsoft.com/office/powerpoint/2010/main" val="24130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healthcare environment is constantly changing</a:t>
            </a:r>
          </a:p>
          <a:p>
            <a:r>
              <a:rPr lang="en-US" sz="2800" dirty="0" smtClean="0"/>
              <a:t>We have many competing priorities</a:t>
            </a:r>
          </a:p>
          <a:p>
            <a:r>
              <a:rPr lang="en-US" sz="2800" dirty="0" smtClean="0"/>
              <a:t>We want our patients to have good care and do well</a:t>
            </a:r>
          </a:p>
          <a:p>
            <a:r>
              <a:rPr lang="en-US" sz="2800" dirty="0" smtClean="0"/>
              <a:t>The stakes can be VERY, VERY high</a:t>
            </a:r>
          </a:p>
          <a:p>
            <a:r>
              <a:rPr lang="en-US" sz="2800" dirty="0" smtClean="0"/>
              <a:t>Unpredictability and change is STRESSFUL</a:t>
            </a:r>
          </a:p>
          <a:p>
            <a:r>
              <a:rPr lang="en-US" sz="2800" dirty="0" smtClean="0"/>
              <a:t>We </a:t>
            </a:r>
            <a:r>
              <a:rPr lang="en-US" sz="2800" b="1" i="1" dirty="0" smtClean="0"/>
              <a:t>struggle with a lack of needed skills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1987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26107</TotalTime>
  <Words>1320</Words>
  <Application>Microsoft Office PowerPoint</Application>
  <PresentationFormat>On-screen Show (4:3)</PresentationFormat>
  <Paragraphs>345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Rockwell</vt:lpstr>
      <vt:lpstr>Rockwell Condensed</vt:lpstr>
      <vt:lpstr>Times New Roman</vt:lpstr>
      <vt:lpstr>Wingdings</vt:lpstr>
      <vt:lpstr>Wood Type</vt:lpstr>
      <vt:lpstr>Playing to Win: How to Engage Physicians in CDI</vt:lpstr>
      <vt:lpstr>PowerPoint Presentation</vt:lpstr>
      <vt:lpstr>Learning Objectives</vt:lpstr>
      <vt:lpstr>Disclaimer</vt:lpstr>
      <vt:lpstr>Sometimes we end up in places we didn’t plan to go…..</vt:lpstr>
      <vt:lpstr>…places we REALLY didn’t plan to go</vt:lpstr>
      <vt:lpstr>CDI at Cooper</vt:lpstr>
      <vt:lpstr>Understanding Physicians</vt:lpstr>
      <vt:lpstr>The Issues</vt:lpstr>
      <vt:lpstr>The Reality</vt:lpstr>
      <vt:lpstr>ACS Surgery News…</vt:lpstr>
      <vt:lpstr>Physician Burnout</vt:lpstr>
      <vt:lpstr>Do We “Sell” it Wrong?</vt:lpstr>
      <vt:lpstr>PowerPoint Presentation</vt:lpstr>
      <vt:lpstr>CDI Foundation</vt:lpstr>
      <vt:lpstr>Building the Team</vt:lpstr>
      <vt:lpstr>Team Members</vt:lpstr>
      <vt:lpstr>Answer These Questions</vt:lpstr>
      <vt:lpstr>Medical Director</vt:lpstr>
      <vt:lpstr>Medical Director  </vt:lpstr>
      <vt:lpstr>The CDS/Physician Relationship</vt:lpstr>
      <vt:lpstr>P.S. and the Trauma Service</vt:lpstr>
      <vt:lpstr>Physician Focused CDI</vt:lpstr>
      <vt:lpstr>PowerPoint Presentation</vt:lpstr>
      <vt:lpstr>Establish an Escalation Process</vt:lpstr>
      <vt:lpstr>Feedback</vt:lpstr>
      <vt:lpstr>Feedback</vt:lpstr>
      <vt:lpstr>PowerPoint Presentation</vt:lpstr>
      <vt:lpstr>PowerPoint Presentation</vt:lpstr>
      <vt:lpstr>Re-Think Your Organizational Structure</vt:lpstr>
      <vt:lpstr>PowerPoint Presentation</vt:lpstr>
      <vt:lpstr>Expanding the Scope</vt:lpstr>
      <vt:lpstr>Challenges &amp; Opportunities</vt:lpstr>
      <vt:lpstr>The Disruptive Physician</vt:lpstr>
      <vt:lpstr>What DOES NOT Work</vt:lpstr>
      <vt:lpstr>What works</vt:lpstr>
      <vt:lpstr>Keys to Success</vt:lpstr>
      <vt:lpstr>Thank you. Questions?  fox-nicole@cooperhealth.edu</vt:lpstr>
    </vt:vector>
  </TitlesOfParts>
  <Company>HCPro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Mirabello</dc:creator>
  <cp:lastModifiedBy>Bush, Amy</cp:lastModifiedBy>
  <cp:revision>419</cp:revision>
  <cp:lastPrinted>2017-12-14T18:23:57Z</cp:lastPrinted>
  <dcterms:created xsi:type="dcterms:W3CDTF">2013-11-15T16:13:50Z</dcterms:created>
  <dcterms:modified xsi:type="dcterms:W3CDTF">2021-09-20T13:06:27Z</dcterms:modified>
</cp:coreProperties>
</file>