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8" r:id="rId11"/>
    <p:sldId id="267" r:id="rId12"/>
    <p:sldId id="266" r:id="rId13"/>
    <p:sldId id="269" r:id="rId14"/>
    <p:sldId id="278" r:id="rId15"/>
    <p:sldId id="279" r:id="rId16"/>
    <p:sldId id="271" r:id="rId17"/>
    <p:sldId id="280" r:id="rId18"/>
    <p:sldId id="270" r:id="rId19"/>
    <p:sldId id="275" r:id="rId20"/>
    <p:sldId id="281" r:id="rId21"/>
    <p:sldId id="272" r:id="rId22"/>
    <p:sldId id="273" r:id="rId23"/>
    <p:sldId id="274" r:id="rId24"/>
    <p:sldId id="276" r:id="rId25"/>
    <p:sldId id="285" r:id="rId26"/>
    <p:sldId id="277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949059-125A-3B4D-BC50-8B4AC114EE7B}">
          <p14:sldIdLst>
            <p14:sldId id="256"/>
            <p14:sldId id="257"/>
            <p14:sldId id="258"/>
            <p14:sldId id="259"/>
            <p14:sldId id="260"/>
            <p14:sldId id="263"/>
            <p14:sldId id="261"/>
            <p14:sldId id="264"/>
            <p14:sldId id="265"/>
            <p14:sldId id="268"/>
            <p14:sldId id="267"/>
            <p14:sldId id="266"/>
            <p14:sldId id="269"/>
            <p14:sldId id="278"/>
            <p14:sldId id="279"/>
            <p14:sldId id="271"/>
            <p14:sldId id="280"/>
            <p14:sldId id="270"/>
            <p14:sldId id="275"/>
            <p14:sldId id="281"/>
            <p14:sldId id="272"/>
            <p14:sldId id="273"/>
            <p14:sldId id="274"/>
            <p14:sldId id="276"/>
            <p14:sldId id="285"/>
            <p14:sldId id="277"/>
            <p14:sldId id="282"/>
            <p14:sldId id="284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5CDFE-5ADF-0144-AE77-BB057C00C17B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C01F0-E7FA-5D41-938F-72DC7718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5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do want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C01F0-E7FA-5D41-938F-72DC771839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don</a:t>
            </a:r>
            <a:r>
              <a:rPr lang="uk-UA" dirty="0" smtClean="0"/>
              <a:t>’</a:t>
            </a:r>
            <a:r>
              <a:rPr lang="en-US" dirty="0" smtClean="0"/>
              <a:t>t want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C01F0-E7FA-5D41-938F-72DC771839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2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4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1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0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71C4C-C7FC-4E49-86DE-9D9AAD80052D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4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06" y="0"/>
            <a:ext cx="566119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799" y="1255664"/>
            <a:ext cx="31757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Admission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66275" y="1466531"/>
            <a:ext cx="510416" cy="61542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6799" y="5800683"/>
            <a:ext cx="2933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</a:rPr>
              <a:t>Doug Campbell MD, FAAP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Physician Advisor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Clinical Documentation Improvement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Utilization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331304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189841" cy="3718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57" y="3037816"/>
            <a:ext cx="5373143" cy="3820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0215" y="243777"/>
            <a:ext cx="411197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Presumed</a:t>
            </a:r>
          </a:p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Suspected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00" y="3831541"/>
            <a:ext cx="310388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Likely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Probable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Assumed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8688" y="885383"/>
            <a:ext cx="91263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1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0215" y="5628455"/>
            <a:ext cx="3844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Strong Word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75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383" y="32576"/>
            <a:ext cx="880087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</a:t>
            </a:r>
            <a:r>
              <a:rPr lang="en-US" sz="9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Strong </a:t>
            </a:r>
            <a:r>
              <a:rPr lang="en-US" sz="9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Words</a:t>
            </a:r>
            <a:endParaRPr lang="en-US" sz="9000" b="1" u="sng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28841"/>
            <a:ext cx="9144000" cy="5129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533" y="5517348"/>
            <a:ext cx="8185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Anyone who cuts into another live human being</a:t>
            </a:r>
          </a:p>
          <a:p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s a profession – should not use weak words.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1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237" y="0"/>
            <a:ext cx="85720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</a:t>
            </a:r>
            <a:r>
              <a:rPr lang="en-US" sz="8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Strong </a:t>
            </a:r>
            <a:r>
              <a:rPr lang="en-US" sz="8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Words</a:t>
            </a:r>
            <a:endParaRPr lang="en-US" sz="8000" b="1" u="sng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0150"/>
            <a:ext cx="3657927" cy="241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460" y="1323439"/>
            <a:ext cx="7070792" cy="4411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2091" y="6036898"/>
            <a:ext cx="5217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Anyone who has been forced to learn the </a:t>
            </a:r>
            <a:r>
              <a:rPr lang="en-US" i="1" dirty="0" err="1" smtClean="0">
                <a:solidFill>
                  <a:schemeClr val="bg1"/>
                </a:solidFill>
              </a:rPr>
              <a:t>Kreb’s</a:t>
            </a:r>
            <a:r>
              <a:rPr lang="en-US" i="1" dirty="0" smtClean="0">
                <a:solidFill>
                  <a:schemeClr val="bg1"/>
                </a:solidFill>
              </a:rPr>
              <a:t> cycle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 at least twice – should feel free to </a:t>
            </a:r>
            <a:r>
              <a:rPr lang="en-US" b="1" i="1" dirty="0" smtClean="0">
                <a:solidFill>
                  <a:schemeClr val="bg1"/>
                </a:solidFill>
              </a:rPr>
              <a:t>use strong words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9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7" y="221476"/>
            <a:ext cx="4871057" cy="4597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478" y="2448584"/>
            <a:ext cx="4189522" cy="4301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5860" y="140260"/>
            <a:ext cx="27618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CFFCC"/>
                </a:solidFill>
              </a:rPr>
              <a:t>If it’s not </a:t>
            </a:r>
          </a:p>
          <a:p>
            <a:r>
              <a:rPr lang="en-US" sz="3200" dirty="0">
                <a:solidFill>
                  <a:srgbClr val="CCFFCC"/>
                </a:solidFill>
              </a:rPr>
              <a:t>c</a:t>
            </a:r>
            <a:r>
              <a:rPr lang="en-US" sz="3200" dirty="0" smtClean="0">
                <a:solidFill>
                  <a:srgbClr val="CCFFCC"/>
                </a:solidFill>
              </a:rPr>
              <a:t>lear initially</a:t>
            </a:r>
          </a:p>
          <a:p>
            <a:endParaRPr lang="en-US" sz="3200" dirty="0">
              <a:solidFill>
                <a:srgbClr val="CCFFCC"/>
              </a:solidFill>
            </a:endParaRPr>
          </a:p>
          <a:p>
            <a:r>
              <a:rPr lang="en-US" sz="3200" dirty="0" smtClean="0">
                <a:solidFill>
                  <a:srgbClr val="CCFFCC"/>
                </a:solidFill>
              </a:rPr>
              <a:t>When it is</a:t>
            </a:r>
            <a:r>
              <a:rPr lang="is-IS" sz="3200" dirty="0" smtClean="0">
                <a:solidFill>
                  <a:srgbClr val="CCFFCC"/>
                </a:solidFill>
              </a:rPr>
              <a:t>…......</a:t>
            </a:r>
            <a:endParaRPr lang="en-US" sz="3200" dirty="0">
              <a:solidFill>
                <a:srgbClr val="CC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937" y="4910262"/>
            <a:ext cx="43763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Document that condition</a:t>
            </a:r>
          </a:p>
          <a:p>
            <a:r>
              <a:rPr lang="en-US" sz="3200" dirty="0">
                <a:solidFill>
                  <a:srgbClr val="660066"/>
                </a:solidFill>
              </a:rPr>
              <a:t>i</a:t>
            </a:r>
            <a:r>
              <a:rPr lang="en-US" sz="3200" dirty="0" smtClean="0">
                <a:solidFill>
                  <a:srgbClr val="660066"/>
                </a:solidFill>
              </a:rPr>
              <a:t>n the EMR as 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552" y="5984034"/>
            <a:ext cx="4593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“Present on admission”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1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74" y="267369"/>
            <a:ext cx="8677776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Conditions not specifically addressed in the History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and Physical, or specifically documented as having</a:t>
            </a:r>
          </a:p>
          <a:p>
            <a:r>
              <a:rPr lang="en-US" sz="3200" dirty="0">
                <a:solidFill>
                  <a:schemeClr val="bg1"/>
                </a:solidFill>
              </a:rPr>
              <a:t>b</a:t>
            </a:r>
            <a:r>
              <a:rPr lang="en-US" sz="3200" dirty="0" smtClean="0">
                <a:solidFill>
                  <a:schemeClr val="bg1"/>
                </a:solidFill>
              </a:rPr>
              <a:t>een present on admission, may be considered to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as having occurred during the hospitalization.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 hospital acquired condition.  (HAC)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The Joint Commission tracks HAC’s in regards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h</a:t>
            </a:r>
            <a:r>
              <a:rPr lang="en-US" sz="3200" dirty="0" smtClean="0">
                <a:solidFill>
                  <a:srgbClr val="FFFF00"/>
                </a:solidFill>
              </a:rPr>
              <a:t>ospital accreditation.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CMS tracks HAC’s in regards to payment.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628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32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6888" y="4892387"/>
            <a:ext cx="687024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Sometime less is better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ike HAC’s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4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874322"/>
            <a:ext cx="9093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 should you care  ???????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2022"/>
            <a:ext cx="3124200" cy="2936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902022"/>
            <a:ext cx="2387600" cy="295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902022"/>
            <a:ext cx="3657600" cy="2957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307" y="0"/>
            <a:ext cx="4888693" cy="2710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4255308" cy="27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7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57" y="1133072"/>
            <a:ext cx="6751052" cy="5724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706" y="99354"/>
            <a:ext cx="6628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not all ducks</a:t>
            </a:r>
            <a:r>
              <a:rPr lang="is-I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….......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130" y="2605932"/>
            <a:ext cx="174515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Let’s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ome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45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812" y="148896"/>
            <a:ext cx="83281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hree year old child with ALL, never in remission, with a PORT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is admitted to the hospital from the ED after presenting with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fever and neutropenia with labs significant for an ANC of 150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and a UA with many bacteria and 17 WBC’s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patient is cultured and admitted to the hospital and is placed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on intravenous antibiotics.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21" y="2799729"/>
            <a:ext cx="5681579" cy="4058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596" y="2687053"/>
            <a:ext cx="27368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CCFFCC"/>
                </a:solidFill>
              </a:rPr>
              <a:t>Initial Principle</a:t>
            </a:r>
          </a:p>
          <a:p>
            <a:r>
              <a:rPr lang="en-US" sz="3200" b="1" u="sng" dirty="0" smtClean="0">
                <a:solidFill>
                  <a:srgbClr val="CCFFCC"/>
                </a:solidFill>
              </a:rPr>
              <a:t>Diagnosis</a:t>
            </a:r>
            <a:r>
              <a:rPr lang="en-US" sz="3200" dirty="0" smtClean="0">
                <a:solidFill>
                  <a:srgbClr val="CCFFCC"/>
                </a:solidFill>
              </a:rPr>
              <a:t>:</a:t>
            </a: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14812" y="3915103"/>
            <a:ext cx="32874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Neutropenic</a:t>
            </a:r>
            <a:r>
              <a:rPr lang="en-US" sz="3200" dirty="0" smtClean="0">
                <a:solidFill>
                  <a:srgbClr val="FFFFFF"/>
                </a:solidFill>
              </a:rPr>
              <a:t> Fever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presumed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secondary to</a:t>
            </a:r>
          </a:p>
          <a:p>
            <a:r>
              <a:rPr lang="en-US" sz="3200" dirty="0" err="1" smtClean="0">
                <a:solidFill>
                  <a:srgbClr val="FFFFFF"/>
                </a:solidFill>
              </a:rPr>
              <a:t>pyleonephritis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420" y="152443"/>
            <a:ext cx="79943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Two days later the UC is negative and the BC is positive for ORSA.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The primary diagnosis should be amended to.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Bloodstream infection secondary to ORSA – </a:t>
            </a:r>
            <a:r>
              <a:rPr lang="en-US" sz="3200" b="1" i="1" u="sng" dirty="0" smtClean="0">
                <a:solidFill>
                  <a:schemeClr val="bg1"/>
                </a:solidFill>
              </a:rPr>
              <a:t>present on admission</a:t>
            </a:r>
            <a:r>
              <a:rPr lang="en-US" sz="3200" dirty="0" smtClean="0">
                <a:solidFill>
                  <a:schemeClr val="bg1"/>
                </a:solidFill>
              </a:rPr>
              <a:t>.  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Not a Hospital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Acquired Condition (HAC)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3746500"/>
            <a:ext cx="26162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925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48544"/>
            <a:ext cx="4572000" cy="17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16" y="2946157"/>
            <a:ext cx="5630097" cy="3430636"/>
          </a:xfrm>
          <a:prstGeom prst="rect">
            <a:avLst/>
          </a:prstGeom>
        </p:spPr>
      </p:pic>
      <p:sp>
        <p:nvSpPr>
          <p:cNvPr id="9" name="Bent-Up Arrow 8"/>
          <p:cNvSpPr/>
          <p:nvPr/>
        </p:nvSpPr>
        <p:spPr>
          <a:xfrm rot="16200000" flipH="1">
            <a:off x="7348047" y="2518802"/>
            <a:ext cx="1618097" cy="822960"/>
          </a:xfrm>
          <a:prstGeom prst="bentUpArrow">
            <a:avLst>
              <a:gd name="adj1" fmla="val 29773"/>
              <a:gd name="adj2" fmla="val 25000"/>
              <a:gd name="adj3" fmla="val 25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Bent-Up Arrow 9"/>
          <p:cNvSpPr/>
          <p:nvPr/>
        </p:nvSpPr>
        <p:spPr>
          <a:xfrm rot="16200000" flipH="1" flipV="1">
            <a:off x="374582" y="2554280"/>
            <a:ext cx="945574" cy="951729"/>
          </a:xfrm>
          <a:prstGeom prst="bentUpArrow">
            <a:avLst>
              <a:gd name="adj1" fmla="val 21550"/>
              <a:gd name="adj2" fmla="val 25000"/>
              <a:gd name="adj3" fmla="val 25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1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77" y="0"/>
            <a:ext cx="594382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682" y="1674673"/>
            <a:ext cx="26469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ore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xample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73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0222"/>
            <a:ext cx="9084538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18 month old infant is admitted from ED after presenting with acute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ellulitis of the  R foot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Was running on granddad's dock and got a splinter.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After a day the foot was red and the splinter was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removed by pediatrician who put the child on Keflex </a:t>
            </a:r>
          </a:p>
          <a:p>
            <a:r>
              <a:rPr lang="en-US" sz="2400" dirty="0" smtClean="0"/>
              <a:t>                               and topical ointment.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Over two days it got better before it got worse.</a:t>
            </a:r>
          </a:p>
          <a:p>
            <a:r>
              <a:rPr lang="en-US" sz="2400" dirty="0" smtClean="0"/>
              <a:t>The foot became red and she would not bear weight.</a:t>
            </a:r>
          </a:p>
          <a:p>
            <a:r>
              <a:rPr lang="en-US" sz="2400" dirty="0" smtClean="0"/>
              <a:t>Patient admitted from ED with WBC of 15.7 and ESR of 23.  The X-ray 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as remarkable only for soft tissue swelling. </a:t>
            </a:r>
            <a:r>
              <a:rPr lang="en-US" sz="2400" dirty="0"/>
              <a:t> </a:t>
            </a:r>
            <a:r>
              <a:rPr lang="en-US" sz="2400" dirty="0" smtClean="0"/>
              <a:t>No </a:t>
            </a:r>
            <a:r>
              <a:rPr lang="en-US" sz="2400" dirty="0" err="1" smtClean="0"/>
              <a:t>fb</a:t>
            </a:r>
            <a:r>
              <a:rPr lang="en-US" sz="2400" dirty="0" smtClean="0"/>
              <a:t> noted on PE or </a:t>
            </a:r>
            <a:r>
              <a:rPr lang="en-US" sz="2400" dirty="0" err="1" smtClean="0"/>
              <a:t>Xray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Admission </a:t>
            </a:r>
            <a:r>
              <a:rPr lang="en-US" sz="2400" dirty="0" err="1" smtClean="0"/>
              <a:t>Dx</a:t>
            </a:r>
            <a:r>
              <a:rPr lang="en-US" sz="2400" dirty="0" smtClean="0"/>
              <a:t> – Acute cellulitis, presumed secondary to Staphylococcus</a:t>
            </a:r>
          </a:p>
          <a:p>
            <a:r>
              <a:rPr lang="en-US" sz="2400" dirty="0" smtClean="0"/>
              <a:t>plantar surface, R foot,  foreign body previously removed</a:t>
            </a:r>
          </a:p>
          <a:p>
            <a:r>
              <a:rPr lang="en-US" sz="2400" dirty="0" smtClean="0"/>
              <a:t>Failure of outpatient antibiotics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219"/>
            <a:ext cx="2107120" cy="1578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1736"/>
            <a:ext cx="4038600" cy="126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4" y="5591736"/>
            <a:ext cx="7218946" cy="13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260"/>
            <a:ext cx="88231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Patient placed on IV clindamycin, warm soaks, elevation  –</a:t>
            </a:r>
          </a:p>
          <a:p>
            <a:r>
              <a:rPr lang="en-US" sz="2400" dirty="0" smtClean="0"/>
              <a:t>and it got better before it got worse.  </a:t>
            </a:r>
          </a:p>
          <a:p>
            <a:r>
              <a:rPr lang="en-US" sz="2400" dirty="0" smtClean="0"/>
              <a:t>MRI showed osteomyelitis and patient taken to the OR where cultures  grow Pseudomonas.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525" y="1600869"/>
            <a:ext cx="2367916" cy="2596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862890"/>
            <a:ext cx="5267158" cy="2463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5158" y="4721662"/>
            <a:ext cx="549369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what about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osteomyelitis?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47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8" y="240632"/>
            <a:ext cx="8206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Acute osteomyelitis of the right calcaneus 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due to pseudomonas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737" y="2112211"/>
            <a:ext cx="5816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1. 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2.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3.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4543" y="2018632"/>
            <a:ext cx="6354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 on admission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0259" y="3316406"/>
            <a:ext cx="67706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Hospital Acquired Condition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4543" y="4447912"/>
            <a:ext cx="7240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Spontaneous generation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138" y="4618000"/>
            <a:ext cx="8530896" cy="1083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5" y="4239812"/>
            <a:ext cx="1764632" cy="17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84" y="3424321"/>
            <a:ext cx="4946316" cy="3594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4745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4060" y="263850"/>
            <a:ext cx="502773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Whatever</a:t>
            </a:r>
          </a:p>
          <a:p>
            <a:pPr algn="ctr"/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ou think</a:t>
            </a:r>
            <a:r>
              <a:rPr lang="is-I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501" y="4999335"/>
            <a:ext cx="317849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Document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 EMR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1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58" y="0"/>
            <a:ext cx="514684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632" y="240631"/>
            <a:ext cx="338891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</a:t>
            </a:r>
            <a:r>
              <a:rPr lang="en-US" sz="4000" dirty="0" smtClean="0">
                <a:solidFill>
                  <a:srgbClr val="FFFF00"/>
                </a:solidFill>
              </a:rPr>
              <a:t>ith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EMR’s,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now,</a:t>
            </a:r>
          </a:p>
          <a:p>
            <a:r>
              <a:rPr lang="en-US" sz="4000" dirty="0">
                <a:solidFill>
                  <a:srgbClr val="FFFF00"/>
                </a:solidFill>
              </a:rPr>
              <a:t>m</a:t>
            </a:r>
            <a:r>
              <a:rPr lang="en-US" sz="4000" dirty="0" smtClean="0">
                <a:solidFill>
                  <a:srgbClr val="FFFF00"/>
                </a:solidFill>
              </a:rPr>
              <a:t>ore</a:t>
            </a:r>
          </a:p>
          <a:p>
            <a:r>
              <a:rPr lang="en-US" sz="4000" dirty="0">
                <a:solidFill>
                  <a:srgbClr val="FFFF00"/>
                </a:solidFill>
              </a:rPr>
              <a:t>t</a:t>
            </a:r>
            <a:r>
              <a:rPr lang="en-US" sz="4000" dirty="0" smtClean="0">
                <a:solidFill>
                  <a:srgbClr val="FFFF00"/>
                </a:solidFill>
              </a:rPr>
              <a:t>han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ever,</a:t>
            </a:r>
          </a:p>
          <a:p>
            <a:r>
              <a:rPr lang="en-US" sz="4000" dirty="0">
                <a:solidFill>
                  <a:srgbClr val="FFFF00"/>
                </a:solidFill>
              </a:rPr>
              <a:t>i</a:t>
            </a:r>
            <a:r>
              <a:rPr lang="en-US" sz="4000" dirty="0" smtClean="0">
                <a:solidFill>
                  <a:srgbClr val="FFFF00"/>
                </a:solidFill>
              </a:rPr>
              <a:t>t’s all</a:t>
            </a:r>
          </a:p>
          <a:p>
            <a:r>
              <a:rPr lang="en-US" sz="4000" dirty="0">
                <a:solidFill>
                  <a:srgbClr val="FFFF00"/>
                </a:solidFill>
              </a:rPr>
              <a:t>a</a:t>
            </a:r>
            <a:r>
              <a:rPr lang="en-US" sz="4000" dirty="0" smtClean="0">
                <a:solidFill>
                  <a:srgbClr val="FFFF00"/>
                </a:solidFill>
              </a:rPr>
              <a:t>bout </a:t>
            </a:r>
          </a:p>
          <a:p>
            <a:r>
              <a:rPr lang="en-US" sz="4000" dirty="0">
                <a:solidFill>
                  <a:srgbClr val="FFFF00"/>
                </a:solidFill>
              </a:rPr>
              <a:t>t</a:t>
            </a:r>
            <a:r>
              <a:rPr lang="en-US" sz="4000" dirty="0" smtClean="0">
                <a:solidFill>
                  <a:srgbClr val="FFFF00"/>
                </a:solidFill>
              </a:rPr>
              <a:t>he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documentation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5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052" y="360948"/>
            <a:ext cx="8819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EMR needs to accurately and specifically reflect</a:t>
            </a:r>
          </a:p>
          <a:p>
            <a:r>
              <a:rPr lang="en-US" sz="3200" dirty="0"/>
              <a:t>t</a:t>
            </a:r>
            <a:r>
              <a:rPr lang="en-US" sz="3200" dirty="0" smtClean="0"/>
              <a:t>he patient’s condition 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47052" y="4883347"/>
            <a:ext cx="86413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Whether their condition was present on admission</a:t>
            </a:r>
          </a:p>
          <a:p>
            <a:r>
              <a:rPr lang="en-US" sz="3200" dirty="0">
                <a:solidFill>
                  <a:srgbClr val="FFFFFF"/>
                </a:solidFill>
              </a:rPr>
              <a:t>o</a:t>
            </a:r>
            <a:r>
              <a:rPr lang="en-US" sz="3200" dirty="0" smtClean="0">
                <a:solidFill>
                  <a:srgbClr val="FFFFFF"/>
                </a:solidFill>
              </a:rPr>
              <a:t>r it developed in the hospital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4255308" cy="1537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307" y="0"/>
            <a:ext cx="4888693" cy="1537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70" y="1604349"/>
            <a:ext cx="4230645" cy="5293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What we don’t want,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</a:t>
            </a:r>
            <a:r>
              <a:rPr lang="en-US" sz="3200" dirty="0" smtClean="0">
                <a:solidFill>
                  <a:srgbClr val="FFFFFF"/>
                </a:solidFill>
              </a:rPr>
              <a:t>s to negatively impact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t</a:t>
            </a:r>
            <a:r>
              <a:rPr lang="en-US" sz="3200" dirty="0" smtClean="0">
                <a:solidFill>
                  <a:srgbClr val="FFFFFF"/>
                </a:solidFill>
              </a:rPr>
              <a:t>he Children's Hospital</a:t>
            </a:r>
          </a:p>
          <a:p>
            <a:r>
              <a:rPr lang="en-US" sz="3200" dirty="0">
                <a:solidFill>
                  <a:srgbClr val="FFFFFF"/>
                </a:solidFill>
              </a:rPr>
              <a:t>s</a:t>
            </a:r>
            <a:r>
              <a:rPr lang="en-US" sz="3200" dirty="0" smtClean="0">
                <a:solidFill>
                  <a:srgbClr val="FFFFFF"/>
                </a:solidFill>
              </a:rPr>
              <a:t>econdary to the </a:t>
            </a:r>
          </a:p>
          <a:p>
            <a:r>
              <a:rPr lang="en-US" sz="3200" b="1" i="1" dirty="0" smtClean="0">
                <a:solidFill>
                  <a:srgbClr val="CCFFCC"/>
                </a:solidFill>
              </a:rPr>
              <a:t>lack of attention </a:t>
            </a:r>
            <a:r>
              <a:rPr lang="en-US" sz="3200" dirty="0" smtClean="0">
                <a:solidFill>
                  <a:srgbClr val="FFFFFF"/>
                </a:solidFill>
              </a:rPr>
              <a:t>to</a:t>
            </a:r>
          </a:p>
          <a:p>
            <a:r>
              <a:rPr lang="en-US" sz="3200" u="sng" dirty="0" smtClean="0">
                <a:solidFill>
                  <a:srgbClr val="FFFFFF"/>
                </a:solidFill>
              </a:rPr>
              <a:t>complete</a:t>
            </a:r>
            <a:r>
              <a:rPr lang="en-US" sz="3200" dirty="0" smtClean="0">
                <a:solidFill>
                  <a:srgbClr val="FFFFFF"/>
                </a:solidFill>
              </a:rPr>
              <a:t> and </a:t>
            </a:r>
            <a:r>
              <a:rPr lang="en-US" sz="3200" u="sng" dirty="0" smtClean="0">
                <a:solidFill>
                  <a:srgbClr val="FFFFFF"/>
                </a:solidFill>
              </a:rPr>
              <a:t>specific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documentation in the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EMR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including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“</a:t>
            </a:r>
            <a:r>
              <a:rPr lang="en-US" sz="3200" b="1" dirty="0" smtClean="0">
                <a:solidFill>
                  <a:srgbClr val="FFFF00"/>
                </a:solidFill>
              </a:rPr>
              <a:t>Present on Admission</a:t>
            </a:r>
            <a:r>
              <a:rPr lang="en-US" sz="3200" dirty="0" smtClean="0">
                <a:solidFill>
                  <a:srgbClr val="FFFF00"/>
                </a:solidFill>
              </a:rPr>
              <a:t>”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475" y="1537369"/>
            <a:ext cx="4772526" cy="53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0842"/>
            <a:ext cx="9144000" cy="399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268"/>
            <a:ext cx="9144000" cy="29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8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9500"/>
            <a:ext cx="4013200" cy="6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0" y="6159500"/>
            <a:ext cx="1436189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389" y="6159499"/>
            <a:ext cx="3694611" cy="711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312291"/>
            <a:ext cx="3796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Working together for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        </a:t>
            </a:r>
            <a:r>
              <a:rPr lang="en-US" sz="3200" b="1" dirty="0" err="1" smtClean="0">
                <a:solidFill>
                  <a:schemeClr val="bg1"/>
                </a:solidFill>
              </a:rPr>
              <a:t>Wolfson’s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" y="4792416"/>
            <a:ext cx="2589579" cy="2065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905" y="301527"/>
            <a:ext cx="2035403" cy="305866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755767" y="3153600"/>
            <a:ext cx="3830138" cy="225423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13" y="5656622"/>
            <a:ext cx="2076786" cy="1201378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 flipH="1">
            <a:off x="4864129" y="560727"/>
            <a:ext cx="2531420" cy="101008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Callout 12"/>
          <p:cNvSpPr/>
          <p:nvPr/>
        </p:nvSpPr>
        <p:spPr>
          <a:xfrm>
            <a:off x="490935" y="3274560"/>
            <a:ext cx="3036556" cy="139968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08427" y="7344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sure it’s</a:t>
            </a:r>
          </a:p>
          <a:p>
            <a:r>
              <a:rPr lang="en-US" dirty="0" smtClean="0"/>
              <a:t>a duck?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2554" y="3360193"/>
            <a:ext cx="1813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a duck</a:t>
            </a:r>
          </a:p>
          <a:p>
            <a:r>
              <a:rPr lang="is-IS" dirty="0" smtClean="0"/>
              <a:t>…...........</a:t>
            </a:r>
          </a:p>
          <a:p>
            <a:r>
              <a:rPr lang="is-IS" dirty="0" smtClean="0"/>
              <a:t>Yup, it’s</a:t>
            </a:r>
          </a:p>
          <a:p>
            <a:r>
              <a:rPr lang="en-US" dirty="0"/>
              <a:t>a</a:t>
            </a:r>
            <a:r>
              <a:rPr lang="is-IS" dirty="0" smtClean="0"/>
              <a:t>bsolutely a duck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87800" y="4083657"/>
            <a:ext cx="26139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Pneumonia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192" y="2008295"/>
            <a:ext cx="4179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Acute Appendicitis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6188" y="204665"/>
            <a:ext cx="45761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Acute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vaso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-occlusive 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risis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econdary to SCD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7238" y="5271884"/>
            <a:ext cx="431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Comminuted fracture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Left distal femur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33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801"/>
            <a:ext cx="3492500" cy="3583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84977"/>
            <a:ext cx="4762500" cy="28001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021680" y="950400"/>
            <a:ext cx="3291711" cy="246782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 flipH="1">
            <a:off x="1278669" y="84977"/>
            <a:ext cx="4034722" cy="1262546"/>
          </a:xfrm>
          <a:prstGeom prst="wedgeEllipseCallou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25432" y="280275"/>
            <a:ext cx="1873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Really </a:t>
            </a:r>
            <a:r>
              <a:rPr lang="is-IS" dirty="0" smtClean="0"/>
              <a:t>….. </a:t>
            </a:r>
            <a:r>
              <a:rPr lang="en-US" dirty="0"/>
              <a:t>a</a:t>
            </a:r>
            <a:r>
              <a:rPr lang="is-IS" dirty="0" smtClean="0"/>
              <a:t> </a:t>
            </a:r>
          </a:p>
          <a:p>
            <a:r>
              <a:rPr lang="en-US" dirty="0"/>
              <a:t>d</a:t>
            </a:r>
            <a:r>
              <a:rPr lang="is-IS" dirty="0" smtClean="0"/>
              <a:t>uck </a:t>
            </a:r>
            <a:r>
              <a:rPr lang="is-IS" i="1" dirty="0" smtClean="0"/>
              <a:t>or</a:t>
            </a:r>
            <a:r>
              <a:rPr lang="is-IS" dirty="0" smtClean="0"/>
              <a:t> a horse...</a:t>
            </a:r>
          </a:p>
          <a:p>
            <a:r>
              <a:rPr lang="is-IS" dirty="0" smtClean="0"/>
              <a:t>Ok, just send it up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99" y="3274801"/>
            <a:ext cx="3734905" cy="3583199"/>
          </a:xfrm>
          <a:prstGeom prst="rect">
            <a:avLst/>
          </a:prstGeom>
        </p:spPr>
      </p:pic>
      <p:sp>
        <p:nvSpPr>
          <p:cNvPr id="12" name="Action Button: Help 11">
            <a:hlinkClick r:id="" action="ppaction://noaction" highlightClick="1"/>
          </p:cNvPr>
          <p:cNvSpPr/>
          <p:nvPr/>
        </p:nvSpPr>
        <p:spPr>
          <a:xfrm>
            <a:off x="7368504" y="3274802"/>
            <a:ext cx="1639653" cy="3232934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8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90" y="195701"/>
            <a:ext cx="3269214" cy="4266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210" y="300454"/>
            <a:ext cx="3802153" cy="385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18" y="4590095"/>
            <a:ext cx="5883779" cy="20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38" y="576137"/>
            <a:ext cx="3756699" cy="3401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44" y="576137"/>
            <a:ext cx="3412672" cy="5473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39" y="4262744"/>
            <a:ext cx="3079949" cy="25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5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918" y="0"/>
            <a:ext cx="4522082" cy="4661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21918" cy="4661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637" y="4910263"/>
            <a:ext cx="71734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CFFCC"/>
                </a:solidFill>
              </a:rPr>
              <a:t>So – the principle diagnosis should be</a:t>
            </a:r>
            <a:r>
              <a:rPr lang="is-IS" sz="3200" i="1" dirty="0" smtClean="0">
                <a:solidFill>
                  <a:srgbClr val="CCFFCC"/>
                </a:solidFill>
              </a:rPr>
              <a:t>…....</a:t>
            </a:r>
            <a:endParaRPr lang="en-US" sz="3200" i="1" dirty="0" smtClean="0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943" y="5667301"/>
            <a:ext cx="2271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Duck  -</a:t>
            </a:r>
            <a:endParaRPr lang="en-US" sz="5400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4105" y="5720606"/>
            <a:ext cx="6040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FF00"/>
                </a:solidFill>
              </a:rPr>
              <a:t>“present on admission”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0479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023" y="1455677"/>
            <a:ext cx="4660609" cy="316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575" y="162800"/>
            <a:ext cx="62958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History 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Physical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6781"/>
            <a:ext cx="3815292" cy="5816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Assumes </a:t>
            </a:r>
          </a:p>
          <a:p>
            <a:r>
              <a:rPr lang="en-US" sz="6000" dirty="0" smtClean="0">
                <a:solidFill>
                  <a:srgbClr val="FFFF00"/>
                </a:solidFill>
              </a:rPr>
              <a:t>POA</a:t>
            </a:r>
          </a:p>
          <a:p>
            <a:endParaRPr lang="en-US" sz="3600" dirty="0"/>
          </a:p>
          <a:p>
            <a:r>
              <a:rPr lang="en-US" sz="3600" u="sng" dirty="0" smtClean="0">
                <a:solidFill>
                  <a:srgbClr val="660066"/>
                </a:solidFill>
              </a:rPr>
              <a:t>Document in H&amp;P </a:t>
            </a:r>
            <a:r>
              <a:rPr lang="en-US" sz="3600" dirty="0" smtClean="0">
                <a:solidFill>
                  <a:srgbClr val="660066"/>
                </a:solidFill>
              </a:rPr>
              <a:t>-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Presumptive PDX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Active diagnoses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Catheters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Decubitus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504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-74703"/>
            <a:ext cx="3276600" cy="6168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0558" y="170749"/>
            <a:ext cx="2148320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STRONG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WORDS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Presumed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Probable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Likely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Suspected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690" y="0"/>
            <a:ext cx="2245502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eak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Words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 smtClean="0">
                <a:solidFill>
                  <a:schemeClr val="bg1"/>
                </a:solidFill>
              </a:rPr>
              <a:t>Suspicious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 smtClean="0">
                <a:solidFill>
                  <a:schemeClr val="bg1"/>
                </a:solidFill>
              </a:rPr>
              <a:t>Consistent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</a:rPr>
              <a:t>      with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 smtClean="0">
                <a:solidFill>
                  <a:schemeClr val="bg1"/>
                </a:solidFill>
              </a:rPr>
              <a:t>Consider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P</a:t>
            </a:r>
            <a:r>
              <a:rPr lang="en-US" sz="3600" i="1" dirty="0" smtClean="0">
                <a:solidFill>
                  <a:schemeClr val="bg1"/>
                </a:solidFill>
              </a:rPr>
              <a:t>ossible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28" y="6196982"/>
            <a:ext cx="893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 can code from the strong words – not from weak ones.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05106" y="5612206"/>
            <a:ext cx="2557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Words matter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6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603</Words>
  <Application>Microsoft Macintosh PowerPoint</Application>
  <PresentationFormat>On-screen Show (4:3)</PresentationFormat>
  <Paragraphs>180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campbell</dc:creator>
  <cp:lastModifiedBy>james campbell</cp:lastModifiedBy>
  <cp:revision>50</cp:revision>
  <dcterms:created xsi:type="dcterms:W3CDTF">2017-11-26T18:14:09Z</dcterms:created>
  <dcterms:modified xsi:type="dcterms:W3CDTF">2017-11-27T04:25:08Z</dcterms:modified>
</cp:coreProperties>
</file>