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tags/tag1.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1" r:id="rId6"/>
    <p:sldId id="262" r:id="rId7"/>
    <p:sldId id="263" r:id="rId8"/>
    <p:sldId id="267" r:id="rId9"/>
    <p:sldId id="264" r:id="rId10"/>
    <p:sldId id="265" r:id="rId11"/>
    <p:sldId id="271" r:id="rId12"/>
    <p:sldId id="272" r:id="rId13"/>
    <p:sldId id="273" r:id="rId14"/>
    <p:sldId id="274" r:id="rId15"/>
    <p:sldId id="275" r:id="rId16"/>
    <p:sldId id="269"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2D70E"/>
    <a:srgbClr val="14726C"/>
    <a:srgbClr val="465F6E"/>
    <a:srgbClr val="516F81"/>
    <a:srgbClr val="41748D"/>
    <a:srgbClr val="005288"/>
    <a:srgbClr val="4D4D4D"/>
    <a:srgbClr val="7A99AC"/>
    <a:srgbClr val="6F90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22"/>
    <p:restoredTop sz="94652"/>
  </p:normalViewPr>
  <p:slideViewPr>
    <p:cSldViewPr snapToGrid="0">
      <p:cViewPr varScale="1">
        <p:scale>
          <a:sx n="84" d="100"/>
          <a:sy n="84" d="100"/>
        </p:scale>
        <p:origin x="-418"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9EB9EE-2A4A-4931-8833-E0A699F03BE5}" type="datetimeFigureOut">
              <a:rPr lang="en-US" smtClean="0"/>
              <a:t>2/27/2018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951048-DD7B-48F6-BDAF-3B91EB850C85}" type="slidenum">
              <a:rPr lang="en-US" smtClean="0"/>
              <a:t>‹#›</a:t>
            </a:fld>
            <a:endParaRPr lang="en-US" dirty="0"/>
          </a:p>
        </p:txBody>
      </p:sp>
    </p:spTree>
    <p:extLst>
      <p:ext uri="{BB962C8B-B14F-4D97-AF65-F5344CB8AC3E}">
        <p14:creationId xmlns:p14="http://schemas.microsoft.com/office/powerpoint/2010/main" val="55467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Children’s Hospital is Free Leaning – governance as a hospital within a hospital with Operations are Free standing</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02756" indent="-270291">
              <a:defRPr>
                <a:solidFill>
                  <a:schemeClr val="tx1"/>
                </a:solidFill>
                <a:latin typeface="Calibri" panose="020F0502020204030204" pitchFamily="34" charset="0"/>
              </a:defRPr>
            </a:lvl2pPr>
            <a:lvl3pPr marL="1081164" indent="-216233">
              <a:defRPr>
                <a:solidFill>
                  <a:schemeClr val="tx1"/>
                </a:solidFill>
                <a:latin typeface="Calibri" panose="020F0502020204030204" pitchFamily="34" charset="0"/>
              </a:defRPr>
            </a:lvl3pPr>
            <a:lvl4pPr marL="1513629" indent="-216233">
              <a:defRPr>
                <a:solidFill>
                  <a:schemeClr val="tx1"/>
                </a:solidFill>
                <a:latin typeface="Calibri" panose="020F0502020204030204" pitchFamily="34" charset="0"/>
              </a:defRPr>
            </a:lvl4pPr>
            <a:lvl5pPr marL="1946095" indent="-216233">
              <a:defRPr>
                <a:solidFill>
                  <a:schemeClr val="tx1"/>
                </a:solidFill>
                <a:latin typeface="Calibri" panose="020F0502020204030204" pitchFamily="34" charset="0"/>
              </a:defRPr>
            </a:lvl5pPr>
            <a:lvl6pPr marL="2378560" indent="-216233" defTabSz="432465" eaLnBrk="0" fontAlgn="base" hangingPunct="0">
              <a:spcBef>
                <a:spcPct val="0"/>
              </a:spcBef>
              <a:spcAft>
                <a:spcPct val="0"/>
              </a:spcAft>
              <a:defRPr>
                <a:solidFill>
                  <a:schemeClr val="tx1"/>
                </a:solidFill>
                <a:latin typeface="Calibri" panose="020F0502020204030204" pitchFamily="34" charset="0"/>
              </a:defRPr>
            </a:lvl6pPr>
            <a:lvl7pPr marL="2811026" indent="-216233" defTabSz="432465" eaLnBrk="0" fontAlgn="base" hangingPunct="0">
              <a:spcBef>
                <a:spcPct val="0"/>
              </a:spcBef>
              <a:spcAft>
                <a:spcPct val="0"/>
              </a:spcAft>
              <a:defRPr>
                <a:solidFill>
                  <a:schemeClr val="tx1"/>
                </a:solidFill>
                <a:latin typeface="Calibri" panose="020F0502020204030204" pitchFamily="34" charset="0"/>
              </a:defRPr>
            </a:lvl7pPr>
            <a:lvl8pPr marL="3243491" indent="-216233" defTabSz="432465" eaLnBrk="0" fontAlgn="base" hangingPunct="0">
              <a:spcBef>
                <a:spcPct val="0"/>
              </a:spcBef>
              <a:spcAft>
                <a:spcPct val="0"/>
              </a:spcAft>
              <a:defRPr>
                <a:solidFill>
                  <a:schemeClr val="tx1"/>
                </a:solidFill>
                <a:latin typeface="Calibri" panose="020F0502020204030204" pitchFamily="34" charset="0"/>
              </a:defRPr>
            </a:lvl8pPr>
            <a:lvl9pPr marL="3675957" indent="-216233" defTabSz="43246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038156A-1FEF-490E-AE30-19196F51C54F}" type="slidenum">
              <a:rPr lang="en-US" altLang="en-US" smtClean="0"/>
              <a:pPr fontAlgn="base">
                <a:spcBef>
                  <a:spcPct val="0"/>
                </a:spcBef>
                <a:spcAft>
                  <a:spcPct val="0"/>
                </a:spcAft>
              </a:pPr>
              <a:t>4</a:t>
            </a:fld>
            <a:endParaRPr lang="en-US" altLang="en-US" dirty="0"/>
          </a:p>
        </p:txBody>
      </p:sp>
    </p:spTree>
    <p:extLst>
      <p:ext uri="{BB962C8B-B14F-4D97-AF65-F5344CB8AC3E}">
        <p14:creationId xmlns:p14="http://schemas.microsoft.com/office/powerpoint/2010/main" val="191179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MAGEC system is designed for early onset scoliosis, which is defined as skeletally immature patients less than 10 years old.  </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02756" indent="-270291">
              <a:defRPr>
                <a:solidFill>
                  <a:schemeClr val="tx1"/>
                </a:solidFill>
                <a:latin typeface="Calibri" panose="020F0502020204030204" pitchFamily="34" charset="0"/>
              </a:defRPr>
            </a:lvl2pPr>
            <a:lvl3pPr marL="1081164" indent="-216233">
              <a:defRPr>
                <a:solidFill>
                  <a:schemeClr val="tx1"/>
                </a:solidFill>
                <a:latin typeface="Calibri" panose="020F0502020204030204" pitchFamily="34" charset="0"/>
              </a:defRPr>
            </a:lvl3pPr>
            <a:lvl4pPr marL="1513629" indent="-216233">
              <a:defRPr>
                <a:solidFill>
                  <a:schemeClr val="tx1"/>
                </a:solidFill>
                <a:latin typeface="Calibri" panose="020F0502020204030204" pitchFamily="34" charset="0"/>
              </a:defRPr>
            </a:lvl4pPr>
            <a:lvl5pPr marL="1946095" indent="-216233">
              <a:defRPr>
                <a:solidFill>
                  <a:schemeClr val="tx1"/>
                </a:solidFill>
                <a:latin typeface="Calibri" panose="020F0502020204030204" pitchFamily="34" charset="0"/>
              </a:defRPr>
            </a:lvl5pPr>
            <a:lvl6pPr marL="2378560" indent="-216233" defTabSz="432465" eaLnBrk="0" fontAlgn="base" hangingPunct="0">
              <a:spcBef>
                <a:spcPct val="0"/>
              </a:spcBef>
              <a:spcAft>
                <a:spcPct val="0"/>
              </a:spcAft>
              <a:defRPr>
                <a:solidFill>
                  <a:schemeClr val="tx1"/>
                </a:solidFill>
                <a:latin typeface="Calibri" panose="020F0502020204030204" pitchFamily="34" charset="0"/>
              </a:defRPr>
            </a:lvl6pPr>
            <a:lvl7pPr marL="2811026" indent="-216233" defTabSz="432465" eaLnBrk="0" fontAlgn="base" hangingPunct="0">
              <a:spcBef>
                <a:spcPct val="0"/>
              </a:spcBef>
              <a:spcAft>
                <a:spcPct val="0"/>
              </a:spcAft>
              <a:defRPr>
                <a:solidFill>
                  <a:schemeClr val="tx1"/>
                </a:solidFill>
                <a:latin typeface="Calibri" panose="020F0502020204030204" pitchFamily="34" charset="0"/>
              </a:defRPr>
            </a:lvl7pPr>
            <a:lvl8pPr marL="3243491" indent="-216233" defTabSz="432465" eaLnBrk="0" fontAlgn="base" hangingPunct="0">
              <a:spcBef>
                <a:spcPct val="0"/>
              </a:spcBef>
              <a:spcAft>
                <a:spcPct val="0"/>
              </a:spcAft>
              <a:defRPr>
                <a:solidFill>
                  <a:schemeClr val="tx1"/>
                </a:solidFill>
                <a:latin typeface="Calibri" panose="020F0502020204030204" pitchFamily="34" charset="0"/>
              </a:defRPr>
            </a:lvl8pPr>
            <a:lvl9pPr marL="3675957" indent="-216233" defTabSz="43246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A14C718-B6A4-42D9-962D-1B7B52564181}" type="slidenum">
              <a:rPr lang="en-US" altLang="en-US" smtClean="0"/>
              <a:pPr fontAlgn="base">
                <a:spcBef>
                  <a:spcPct val="0"/>
                </a:spcBef>
                <a:spcAft>
                  <a:spcPct val="0"/>
                </a:spcAft>
              </a:pPr>
              <a:t>11</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Pectus Excavatum is a congenital deformity characterized by a sunken chest which can affect heart and lung function.  The heart is often displaced to the left side of the chest and there is often compression o the heart and lungs.  The deformity usually becomes more pronounced during the teen years, requiring correction.  </a:t>
            </a:r>
          </a:p>
          <a:p>
            <a:pPr eaLnBrk="1" hangingPunct="1">
              <a:spcBef>
                <a:spcPct val="0"/>
              </a:spcBef>
            </a:pPr>
            <a:r>
              <a:rPr lang="en-US" altLang="en-US" dirty="0" smtClean="0"/>
              <a:t>A PNEUMOTHORAX is inherent and should not be coded as a secondary diagnosis unless it becomes a ‘persistent pneumothorax’ or need for additional chest tube placement. </a:t>
            </a:r>
          </a:p>
          <a:p>
            <a:pPr eaLnBrk="1" hangingPunct="1">
              <a:spcBef>
                <a:spcPct val="0"/>
              </a:spcBef>
            </a:pPr>
            <a:r>
              <a:rPr lang="en-US" altLang="en-US" dirty="0" smtClean="0"/>
              <a:t> </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02756" indent="-270291">
              <a:defRPr>
                <a:solidFill>
                  <a:schemeClr val="tx1"/>
                </a:solidFill>
                <a:latin typeface="Calibri" panose="020F0502020204030204" pitchFamily="34" charset="0"/>
              </a:defRPr>
            </a:lvl2pPr>
            <a:lvl3pPr marL="1081164" indent="-216233">
              <a:defRPr>
                <a:solidFill>
                  <a:schemeClr val="tx1"/>
                </a:solidFill>
                <a:latin typeface="Calibri" panose="020F0502020204030204" pitchFamily="34" charset="0"/>
              </a:defRPr>
            </a:lvl3pPr>
            <a:lvl4pPr marL="1513629" indent="-216233">
              <a:defRPr>
                <a:solidFill>
                  <a:schemeClr val="tx1"/>
                </a:solidFill>
                <a:latin typeface="Calibri" panose="020F0502020204030204" pitchFamily="34" charset="0"/>
              </a:defRPr>
            </a:lvl4pPr>
            <a:lvl5pPr marL="1946095" indent="-216233">
              <a:defRPr>
                <a:solidFill>
                  <a:schemeClr val="tx1"/>
                </a:solidFill>
                <a:latin typeface="Calibri" panose="020F0502020204030204" pitchFamily="34" charset="0"/>
              </a:defRPr>
            </a:lvl5pPr>
            <a:lvl6pPr marL="2378560" indent="-216233" defTabSz="432465" eaLnBrk="0" fontAlgn="base" hangingPunct="0">
              <a:spcBef>
                <a:spcPct val="0"/>
              </a:spcBef>
              <a:spcAft>
                <a:spcPct val="0"/>
              </a:spcAft>
              <a:defRPr>
                <a:solidFill>
                  <a:schemeClr val="tx1"/>
                </a:solidFill>
                <a:latin typeface="Calibri" panose="020F0502020204030204" pitchFamily="34" charset="0"/>
              </a:defRPr>
            </a:lvl6pPr>
            <a:lvl7pPr marL="2811026" indent="-216233" defTabSz="432465" eaLnBrk="0" fontAlgn="base" hangingPunct="0">
              <a:spcBef>
                <a:spcPct val="0"/>
              </a:spcBef>
              <a:spcAft>
                <a:spcPct val="0"/>
              </a:spcAft>
              <a:defRPr>
                <a:solidFill>
                  <a:schemeClr val="tx1"/>
                </a:solidFill>
                <a:latin typeface="Calibri" panose="020F0502020204030204" pitchFamily="34" charset="0"/>
              </a:defRPr>
            </a:lvl7pPr>
            <a:lvl8pPr marL="3243491" indent="-216233" defTabSz="432465" eaLnBrk="0" fontAlgn="base" hangingPunct="0">
              <a:spcBef>
                <a:spcPct val="0"/>
              </a:spcBef>
              <a:spcAft>
                <a:spcPct val="0"/>
              </a:spcAft>
              <a:defRPr>
                <a:solidFill>
                  <a:schemeClr val="tx1"/>
                </a:solidFill>
                <a:latin typeface="Calibri" panose="020F0502020204030204" pitchFamily="34" charset="0"/>
              </a:defRPr>
            </a:lvl8pPr>
            <a:lvl9pPr marL="3675957" indent="-216233" defTabSz="43246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E7C1984-4597-4912-B28B-826E1D517E0E}" type="slidenum">
              <a:rPr lang="en-US" altLang="en-US" smtClean="0"/>
              <a:pPr fontAlgn="base">
                <a:spcBef>
                  <a:spcPct val="0"/>
                </a:spcBef>
                <a:spcAft>
                  <a:spcPct val="0"/>
                </a:spcAft>
              </a:pPr>
              <a:t>12</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51048-DD7B-48F6-BDAF-3B91EB850C85}" type="slidenum">
              <a:rPr lang="en-US" smtClean="0"/>
              <a:t>17</a:t>
            </a:fld>
            <a:endParaRPr lang="en-US" dirty="0"/>
          </a:p>
        </p:txBody>
      </p:sp>
    </p:spTree>
    <p:extLst>
      <p:ext uri="{BB962C8B-B14F-4D97-AF65-F5344CB8AC3E}">
        <p14:creationId xmlns:p14="http://schemas.microsoft.com/office/powerpoint/2010/main" val="326660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2915" y="676398"/>
            <a:ext cx="7036047" cy="533400"/>
          </a:xfrm>
        </p:spPr>
        <p:txBody>
          <a:bodyPr wrap="none">
            <a:noAutofit/>
          </a:bodyPr>
          <a:lstStyle>
            <a:lvl1pPr algn="l">
              <a:defRPr sz="3600">
                <a:solidFill>
                  <a:schemeClr val="bg1"/>
                </a:solidFill>
                <a:latin typeface="+mn-lt"/>
              </a:defRPr>
            </a:lvl1pPr>
          </a:lstStyle>
          <a:p>
            <a:r>
              <a:rPr lang="en-US"/>
              <a:t>Click to edit Master title style</a:t>
            </a:r>
            <a:endParaRPr lang="en-US" dirty="0"/>
          </a:p>
        </p:txBody>
      </p:sp>
      <p:sp>
        <p:nvSpPr>
          <p:cNvPr id="4" name="TextBox 3"/>
          <p:cNvSpPr txBox="1"/>
          <p:nvPr userDrawn="1"/>
        </p:nvSpPr>
        <p:spPr>
          <a:xfrm>
            <a:off x="11280561" y="4536489"/>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112570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Layou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7" name="Text Placeholder 3"/>
          <p:cNvSpPr>
            <a:spLocks noGrp="1"/>
          </p:cNvSpPr>
          <p:nvPr>
            <p:ph type="body" sz="half" idx="2"/>
          </p:nvPr>
        </p:nvSpPr>
        <p:spPr>
          <a:xfrm>
            <a:off x="609602" y="5285042"/>
            <a:ext cx="8243329" cy="868870"/>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hart Placeholder 7"/>
          <p:cNvSpPr>
            <a:spLocks noGrp="1"/>
          </p:cNvSpPr>
          <p:nvPr>
            <p:ph type="chart" sz="quarter" idx="10"/>
          </p:nvPr>
        </p:nvSpPr>
        <p:spPr>
          <a:xfrm>
            <a:off x="609432" y="1554988"/>
            <a:ext cx="8241961" cy="3602228"/>
          </a:xfrm>
        </p:spPr>
        <p:txBody>
          <a:bodyPr>
            <a:normAutofit/>
          </a:bodyPr>
          <a:lstStyle>
            <a:lvl1pPr>
              <a:defRPr sz="3200">
                <a:solidFill>
                  <a:schemeClr val="accent6"/>
                </a:solidFill>
              </a:defRPr>
            </a:lvl1pPr>
          </a:lstStyle>
          <a:p>
            <a:r>
              <a:rPr lang="en-US" dirty="0"/>
              <a:t>Click icon to add chart</a:t>
            </a:r>
          </a:p>
        </p:txBody>
      </p:sp>
    </p:spTree>
    <p:extLst>
      <p:ext uri="{BB962C8B-B14F-4D97-AF65-F5344CB8AC3E}">
        <p14:creationId xmlns:p14="http://schemas.microsoft.com/office/powerpoint/2010/main" val="21859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Layout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7" name="Text Placeholder 3"/>
          <p:cNvSpPr>
            <a:spLocks noGrp="1"/>
          </p:cNvSpPr>
          <p:nvPr>
            <p:ph type="body" sz="half" idx="2"/>
          </p:nvPr>
        </p:nvSpPr>
        <p:spPr>
          <a:xfrm>
            <a:off x="609602" y="5285042"/>
            <a:ext cx="8243329" cy="868870"/>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hart Placeholder 7"/>
          <p:cNvSpPr>
            <a:spLocks noGrp="1"/>
          </p:cNvSpPr>
          <p:nvPr>
            <p:ph type="chart" sz="quarter" idx="10"/>
          </p:nvPr>
        </p:nvSpPr>
        <p:spPr>
          <a:xfrm>
            <a:off x="609432" y="1554988"/>
            <a:ext cx="8241961" cy="3602228"/>
          </a:xfrm>
        </p:spPr>
        <p:txBody>
          <a:bodyPr>
            <a:normAutofit/>
          </a:bodyPr>
          <a:lstStyle>
            <a:lvl1pPr>
              <a:defRPr sz="3200">
                <a:solidFill>
                  <a:schemeClr val="accent6"/>
                </a:solidFill>
              </a:defRPr>
            </a:lvl1pPr>
          </a:lstStyle>
          <a:p>
            <a:r>
              <a:rPr lang="en-US" dirty="0"/>
              <a:t>Click icon to add chart</a:t>
            </a:r>
          </a:p>
        </p:txBody>
      </p:sp>
    </p:spTree>
    <p:extLst>
      <p:ext uri="{BB962C8B-B14F-4D97-AF65-F5344CB8AC3E}">
        <p14:creationId xmlns:p14="http://schemas.microsoft.com/office/powerpoint/2010/main" val="4105207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Only Layou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953827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Only Layout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39112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Layou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20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Layout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618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scri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041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453301" y="1557132"/>
            <a:ext cx="5486400" cy="49198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6143" y="1557134"/>
            <a:ext cx="5486400" cy="49198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2500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3301" y="1535112"/>
            <a:ext cx="54864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3301" y="2174874"/>
            <a:ext cx="5486400" cy="43319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59587" y="1535113"/>
            <a:ext cx="54864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59587" y="2174875"/>
            <a:ext cx="5486400" cy="43319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2569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53302" y="1555335"/>
            <a:ext cx="11260135" cy="49756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610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6153" y="4576380"/>
            <a:ext cx="6440905" cy="1235556"/>
          </a:xfrm>
        </p:spPr>
        <p:txBody>
          <a:bodyPr wrap="square" anchor="t">
            <a:normAutofit/>
          </a:bodyPr>
          <a:lstStyle>
            <a:lvl1pPr algn="l">
              <a:defRPr sz="3200" b="0"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92729" y="3300634"/>
            <a:ext cx="6391921" cy="118073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1035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_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6153" y="4576380"/>
            <a:ext cx="6440905" cy="1235556"/>
          </a:xfrm>
        </p:spPr>
        <p:txBody>
          <a:bodyPr wrap="square" anchor="t">
            <a:normAutofit/>
          </a:bodyPr>
          <a:lstStyle>
            <a:lvl1pPr algn="l">
              <a:defRPr sz="3200" b="0"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92729" y="3300634"/>
            <a:ext cx="6391921" cy="118073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080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6153" y="4576380"/>
            <a:ext cx="6440905" cy="1235556"/>
          </a:xfrm>
        </p:spPr>
        <p:txBody>
          <a:bodyPr wrap="square" anchor="t">
            <a:normAutofit/>
          </a:bodyPr>
          <a:lstStyle>
            <a:lvl1pPr algn="l">
              <a:defRPr sz="3200" b="0"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92729" y="3300634"/>
            <a:ext cx="6391921" cy="118073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317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_S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6153" y="4576380"/>
            <a:ext cx="6440905" cy="1235556"/>
          </a:xfrm>
        </p:spPr>
        <p:txBody>
          <a:bodyPr wrap="square" anchor="t">
            <a:normAutofit/>
          </a:bodyPr>
          <a:lstStyle>
            <a:lvl1pPr algn="l">
              <a:defRPr sz="3200" b="0"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92729" y="3300634"/>
            <a:ext cx="6391921" cy="118073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209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600" y="1600200"/>
            <a:ext cx="10972800" cy="4535423"/>
          </a:xfrm>
          <a:prstGeom prst="rect">
            <a:avLst/>
          </a:prstGeom>
        </p:spPr>
        <p:txBody>
          <a:bodyPr vert="horz" lIns="91440" tIns="45720" rIns="91440" bIns="45720" rtlCol="0">
            <a:norm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2078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600" y="1600200"/>
            <a:ext cx="10972800" cy="4535423"/>
          </a:xfrm>
          <a:prstGeom prst="rect">
            <a:avLst/>
          </a:prstGeom>
        </p:spPr>
        <p:txBody>
          <a:bodyPr vert="horz" lIns="91440" tIns="45720" rIns="91440" bIns="45720" rtlCol="0">
            <a:norm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3811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and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7858" y="4645152"/>
            <a:ext cx="8251649" cy="566738"/>
          </a:xfrm>
        </p:spPr>
        <p:txBody>
          <a:bodyPr anchor="b">
            <a:noAutofit/>
          </a:bodyPr>
          <a:lstStyle>
            <a:lvl1pPr algn="l">
              <a:defRPr sz="2400" b="0">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37858" y="612778"/>
            <a:ext cx="8251649" cy="377634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37858" y="5257610"/>
            <a:ext cx="8251649" cy="905446"/>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0152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7858" y="4645152"/>
            <a:ext cx="8251649" cy="566738"/>
          </a:xfrm>
        </p:spPr>
        <p:txBody>
          <a:bodyPr anchor="b">
            <a:noAutofit/>
          </a:bodyPr>
          <a:lstStyle>
            <a:lvl1pPr algn="l">
              <a:defRPr sz="2400" b="0">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37858" y="612778"/>
            <a:ext cx="8251649" cy="377634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37858" y="5257610"/>
            <a:ext cx="8251649" cy="905446"/>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79226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171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768291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2" r:id="rId3"/>
    <p:sldLayoutId id="2147483663" r:id="rId4"/>
    <p:sldLayoutId id="2147483664" r:id="rId5"/>
    <p:sldLayoutId id="2147483654" r:id="rId6"/>
    <p:sldLayoutId id="2147483665" r:id="rId7"/>
    <p:sldLayoutId id="2147483657" r:id="rId8"/>
    <p:sldLayoutId id="2147483668" r:id="rId9"/>
    <p:sldLayoutId id="2147483658" r:id="rId10"/>
    <p:sldLayoutId id="2147483669" r:id="rId11"/>
    <p:sldLayoutId id="2147483661" r:id="rId12"/>
    <p:sldLayoutId id="2147483666" r:id="rId13"/>
    <p:sldLayoutId id="2147483655" r:id="rId14"/>
    <p:sldLayoutId id="2147483667" r:id="rId15"/>
    <p:sldLayoutId id="2147483660" r:id="rId16"/>
    <p:sldLayoutId id="2147483670" r:id="rId17"/>
    <p:sldLayoutId id="2147483671" r:id="rId18"/>
    <p:sldLayoutId id="2147483672" r:id="rId19"/>
  </p:sldLayoutIdLst>
  <p:txStyles>
    <p:titleStyle>
      <a:lvl1pPr algn="l" defTabSz="914400" rtl="0" eaLnBrk="1" latinLnBrk="0" hangingPunct="1">
        <a:spcBef>
          <a:spcPct val="0"/>
        </a:spcBef>
        <a:buNone/>
        <a:defRPr sz="3200" kern="1200">
          <a:solidFill>
            <a:schemeClr val="tx1"/>
          </a:solidFill>
          <a:latin typeface="+mn-lt"/>
          <a:ea typeface="+mj-ea"/>
          <a:cs typeface="+mj-cs"/>
        </a:defRPr>
      </a:lvl1pPr>
    </p:titleStyle>
    <p:bodyStyle>
      <a:lvl1pPr marL="0" indent="0" algn="l" defTabSz="914400" rtl="0" eaLnBrk="1" latinLnBrk="0" hangingPunct="1">
        <a:spcBef>
          <a:spcPct val="20000"/>
        </a:spcBef>
        <a:buClr>
          <a:srgbClr val="005288"/>
        </a:buClr>
        <a:buSzPct val="120000"/>
        <a:buFontTx/>
        <a:buNone/>
        <a:defRPr sz="2200" kern="1200" spc="-20" baseline="0">
          <a:solidFill>
            <a:schemeClr val="accent6"/>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mailto:bridgema@mus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2915" y="676398"/>
            <a:ext cx="10716585" cy="977142"/>
          </a:xfrm>
        </p:spPr>
        <p:txBody>
          <a:bodyPr>
            <a:noAutofit/>
          </a:bodyPr>
          <a:lstStyle/>
          <a:p>
            <a:r>
              <a:rPr lang="en-US" sz="3600" dirty="0"/>
              <a:t>A Hodge-Podge of ICD-10-CM/PCS </a:t>
            </a:r>
            <a:br>
              <a:rPr lang="en-US" sz="3600" dirty="0"/>
            </a:br>
            <a:r>
              <a:rPr lang="en-US" sz="3600" dirty="0"/>
              <a:t>Coding Issues Related to Pediatrics and Neonates</a:t>
            </a:r>
          </a:p>
        </p:txBody>
      </p:sp>
    </p:spTree>
    <p:extLst>
      <p:ext uri="{BB962C8B-B14F-4D97-AF65-F5344CB8AC3E}">
        <p14:creationId xmlns:p14="http://schemas.microsoft.com/office/powerpoint/2010/main" val="1581696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70396-9802-48CF-9557-75494AE69F00}"/>
              </a:ext>
            </a:extLst>
          </p:cNvPr>
          <p:cNvSpPr>
            <a:spLocks noGrp="1"/>
          </p:cNvSpPr>
          <p:nvPr>
            <p:ph type="title"/>
          </p:nvPr>
        </p:nvSpPr>
        <p:spPr>
          <a:xfrm>
            <a:off x="609600" y="274638"/>
            <a:ext cx="10972800" cy="931993"/>
          </a:xfrm>
        </p:spPr>
        <p:txBody>
          <a:bodyPr/>
          <a:lstStyle/>
          <a:p>
            <a:r>
              <a:rPr lang="en-US" dirty="0"/>
              <a:t>ALTE vs BRUE</a:t>
            </a:r>
          </a:p>
        </p:txBody>
      </p:sp>
      <p:sp>
        <p:nvSpPr>
          <p:cNvPr id="3" name="Content Placeholder 2">
            <a:extLst>
              <a:ext uri="{FF2B5EF4-FFF2-40B4-BE49-F238E27FC236}">
                <a16:creationId xmlns:a16="http://schemas.microsoft.com/office/drawing/2014/main" xmlns="" id="{10380864-B8E6-47AA-8D18-7A29A70F3EEC}"/>
              </a:ext>
            </a:extLst>
          </p:cNvPr>
          <p:cNvSpPr>
            <a:spLocks noGrp="1"/>
          </p:cNvSpPr>
          <p:nvPr>
            <p:ph idx="1"/>
          </p:nvPr>
        </p:nvSpPr>
        <p:spPr>
          <a:xfrm>
            <a:off x="465932" y="1297717"/>
            <a:ext cx="11260135" cy="4975616"/>
          </a:xfrm>
        </p:spPr>
        <p:txBody>
          <a:bodyPr>
            <a:normAutofit fontScale="92500" lnSpcReduction="20000"/>
          </a:bodyPr>
          <a:lstStyle/>
          <a:p>
            <a:pPr marL="342900" indent="-342900">
              <a:buFont typeface="Arial" panose="020B0604020202020204" pitchFamily="34" charset="0"/>
              <a:buChar char="•"/>
            </a:pPr>
            <a:r>
              <a:rPr lang="en-US" dirty="0"/>
              <a:t>Apparent Life-Threatening Event (ALTE) and Brief, Resolved, Unexplained Event (BRUE) </a:t>
            </a:r>
          </a:p>
          <a:p>
            <a:pPr marL="800100" lvl="1" indent="-342900">
              <a:buFont typeface="Arial" panose="020B0604020202020204" pitchFamily="34" charset="0"/>
              <a:buChar char="•"/>
            </a:pPr>
            <a:r>
              <a:rPr lang="en-US" dirty="0"/>
              <a:t>Group of symptoms occurring in infants involving the sudden onset of apnea, cyanosis, decreased muscle tone and altered responsiveness </a:t>
            </a:r>
          </a:p>
          <a:p>
            <a:pPr marL="800100" lvl="1" indent="-342900">
              <a:buFont typeface="Arial" panose="020B0604020202020204" pitchFamily="34" charset="0"/>
              <a:buChar char="•"/>
            </a:pPr>
            <a:r>
              <a:rPr lang="en-US" dirty="0"/>
              <a:t>Most common in 10 to 12 weeks of age; up to one year of age</a:t>
            </a:r>
          </a:p>
          <a:p>
            <a:pPr marL="800100" lvl="1" indent="-342900">
              <a:buFont typeface="Arial" panose="020B0604020202020204" pitchFamily="34" charset="0"/>
              <a:buChar char="•"/>
            </a:pPr>
            <a:r>
              <a:rPr lang="en-US" dirty="0"/>
              <a:t>Unexplained events</a:t>
            </a:r>
          </a:p>
          <a:p>
            <a:pPr marL="1257300" lvl="2" indent="-342900">
              <a:buFont typeface="Arial" panose="020B0604020202020204" pitchFamily="34" charset="0"/>
              <a:buChar char="•"/>
            </a:pPr>
            <a:r>
              <a:rPr lang="en-US" dirty="0"/>
              <a:t>Possibly digestive, neurologic, respiratory, infectious, cardiac, metabolic, or traumatic </a:t>
            </a:r>
          </a:p>
          <a:p>
            <a:pPr marL="1257300" lvl="2"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American Academy of Pediatrics recommends the use of the term </a:t>
            </a:r>
            <a:r>
              <a:rPr lang="en-US" b="1" dirty="0"/>
              <a:t>BRUE </a:t>
            </a:r>
          </a:p>
          <a:p>
            <a:endParaRPr lang="en-US" b="1" dirty="0"/>
          </a:p>
          <a:p>
            <a:pPr marL="342900" indent="-342900">
              <a:buFont typeface="Arial" panose="020B0604020202020204" pitchFamily="34" charset="0"/>
              <a:buChar char="•"/>
            </a:pPr>
            <a:r>
              <a:rPr lang="en-US" b="1" dirty="0"/>
              <a:t>R68.13 Apparent life-threatening event in infants </a:t>
            </a:r>
          </a:p>
          <a:p>
            <a:pPr marL="1257300" lvl="2" indent="-342900">
              <a:buFont typeface="Arial" panose="020B0604020202020204" pitchFamily="34" charset="0"/>
              <a:buChar char="•"/>
            </a:pPr>
            <a:r>
              <a:rPr lang="en-US" dirty="0"/>
              <a:t>Apparent life-threatening event in newborn</a:t>
            </a:r>
          </a:p>
          <a:p>
            <a:pPr marL="1257300" lvl="2" indent="-342900">
              <a:buFont typeface="Arial" panose="020B0604020202020204" pitchFamily="34" charset="0"/>
              <a:buChar char="•"/>
            </a:pPr>
            <a:r>
              <a:rPr lang="en-US" dirty="0"/>
              <a:t>Brief resolved unexplained event (BRUE)</a:t>
            </a:r>
          </a:p>
          <a:p>
            <a:pPr marL="800100" lvl="1" indent="-342900">
              <a:buFont typeface="Arial" panose="020B0604020202020204" pitchFamily="34" charset="0"/>
              <a:buChar char="•"/>
            </a:pPr>
            <a:r>
              <a:rPr lang="en-US" dirty="0"/>
              <a:t>CODE FIRST:  Code first confirmed diagnosis, if known</a:t>
            </a:r>
          </a:p>
          <a:p>
            <a:pPr marL="800100" lvl="1" indent="-342900">
              <a:buFont typeface="Arial" panose="020B0604020202020204" pitchFamily="34" charset="0"/>
              <a:buChar char="•"/>
            </a:pPr>
            <a:r>
              <a:rPr lang="en-US" dirty="0"/>
              <a:t>USE ADDITIONAL: Use additional code (s) for associated signs and symptoms if no confirmed diagnosis established, or if signs and symptoms are not associated routinely with confirmed diagnosis, or provide additional information for cause of ALTE</a:t>
            </a:r>
          </a:p>
        </p:txBody>
      </p:sp>
    </p:spTree>
    <p:extLst>
      <p:ext uri="{BB962C8B-B14F-4D97-AF65-F5344CB8AC3E}">
        <p14:creationId xmlns:p14="http://schemas.microsoft.com/office/powerpoint/2010/main" val="3077724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altLang="en-US" dirty="0" smtClean="0"/>
              <a:t>Early-Onset Scoliosis: MAGEC</a:t>
            </a:r>
            <a:r>
              <a:rPr lang="en-US" altLang="en-US" sz="1800" dirty="0" smtClean="0"/>
              <a:t>® </a:t>
            </a:r>
          </a:p>
        </p:txBody>
      </p:sp>
      <p:sp>
        <p:nvSpPr>
          <p:cNvPr id="88067" name="Content Placeholder 2"/>
          <p:cNvSpPr>
            <a:spLocks noGrp="1"/>
          </p:cNvSpPr>
          <p:nvPr>
            <p:ph idx="1"/>
          </p:nvPr>
        </p:nvSpPr>
        <p:spPr>
          <a:xfrm>
            <a:off x="452967" y="1487489"/>
            <a:ext cx="11260667" cy="5043487"/>
          </a:xfrm>
        </p:spPr>
        <p:txBody>
          <a:bodyPr/>
          <a:lstStyle/>
          <a:p>
            <a:pPr eaLnBrk="1" hangingPunct="1"/>
            <a:r>
              <a:rPr lang="en-US" altLang="en-US" dirty="0" smtClean="0">
                <a:cs typeface="Arial" panose="020B0604020202020204" pitchFamily="34" charset="0"/>
              </a:rPr>
              <a:t>Growing rods require multiple surgeries that increase the risk of complications and increased hospitalizations</a:t>
            </a:r>
          </a:p>
          <a:p>
            <a:pPr eaLnBrk="1" hangingPunct="1"/>
            <a:endParaRPr lang="en-US" altLang="en-US" dirty="0" smtClean="0">
              <a:cs typeface="Arial" panose="020B0604020202020204" pitchFamily="34" charset="0"/>
            </a:endParaRPr>
          </a:p>
          <a:p>
            <a:pPr eaLnBrk="1" hangingPunct="1"/>
            <a:r>
              <a:rPr lang="en-US" altLang="en-US" dirty="0" smtClean="0">
                <a:cs typeface="Arial" panose="020B0604020202020204" pitchFamily="34" charset="0"/>
              </a:rPr>
              <a:t>MAGnetic Expansion Control (MAGEC</a:t>
            </a:r>
            <a:r>
              <a:rPr lang="en-US" altLang="en-US" sz="1600" dirty="0" smtClean="0">
                <a:cs typeface="Arial" panose="020B0604020202020204" pitchFamily="34" charset="0"/>
              </a:rPr>
              <a:t>®</a:t>
            </a:r>
            <a:r>
              <a:rPr lang="en-US" altLang="en-US" dirty="0" smtClean="0">
                <a:cs typeface="Arial" panose="020B0604020202020204" pitchFamily="34" charset="0"/>
              </a:rPr>
              <a:t>) is a non-invasive treatment for children with early-onset scoliosis (EOS)</a:t>
            </a:r>
          </a:p>
          <a:p>
            <a:pPr lvl="1" eaLnBrk="1" hangingPunct="1"/>
            <a:r>
              <a:rPr lang="en-US" altLang="en-US" dirty="0" smtClean="0">
                <a:cs typeface="Arial" panose="020B0604020202020204" pitchFamily="34" charset="0"/>
              </a:rPr>
              <a:t>After the initial implantation of the rod, doctors use an external remote control outside of the body to lengthen the magnetically controlled rod as the child grows</a:t>
            </a:r>
          </a:p>
          <a:p>
            <a:pPr lvl="1" eaLnBrk="1" hangingPunct="1"/>
            <a:r>
              <a:rPr lang="en-US" altLang="en-US" dirty="0" smtClean="0">
                <a:cs typeface="Arial" panose="020B0604020202020204" pitchFamily="34" charset="0"/>
              </a:rPr>
              <a:t>Non-invasive adjustments done in clinics </a:t>
            </a:r>
          </a:p>
          <a:p>
            <a:pPr lvl="1" eaLnBrk="1" hangingPunct="1"/>
            <a:r>
              <a:rPr lang="en-US" altLang="en-US" dirty="0" smtClean="0">
                <a:cs typeface="Arial" panose="020B0604020202020204" pitchFamily="34" charset="0"/>
              </a:rPr>
              <a:t>Minimizing risks of surgical adjustments</a:t>
            </a:r>
          </a:p>
          <a:p>
            <a:pPr lvl="1" eaLnBrk="1" hangingPunct="1"/>
            <a:r>
              <a:rPr lang="en-US" altLang="en-US" dirty="0" smtClean="0">
                <a:cs typeface="Arial" panose="020B0604020202020204" pitchFamily="34" charset="0"/>
              </a:rPr>
              <a:t>Reducing healthcare costs </a:t>
            </a:r>
          </a:p>
          <a:p>
            <a:pPr eaLnBrk="1" hangingPunct="1"/>
            <a:endParaRPr lang="en-US" altLang="en-US" b="1" dirty="0" smtClean="0">
              <a:cs typeface="Arial" panose="020B0604020202020204" pitchFamily="34" charset="0"/>
            </a:endParaRPr>
          </a:p>
          <a:p>
            <a:pPr eaLnBrk="1" hangingPunct="1"/>
            <a:r>
              <a:rPr lang="en-US" altLang="en-US" b="1" dirty="0" smtClean="0">
                <a:cs typeface="Arial" panose="020B0604020202020204" pitchFamily="34" charset="0"/>
              </a:rPr>
              <a:t>CMS granted a New Technology Add-on Payment for use of MAGEC</a:t>
            </a:r>
            <a:r>
              <a:rPr lang="en-US" altLang="en-US" sz="1800" b="1" dirty="0" smtClean="0">
                <a:cs typeface="Arial" panose="020B0604020202020204" pitchFamily="34" charset="0"/>
              </a:rPr>
              <a:t>®</a:t>
            </a:r>
          </a:p>
        </p:txBody>
      </p:sp>
    </p:spTree>
    <p:custDataLst>
      <p:tags r:id="rId1"/>
    </p:custDataLst>
    <p:extLst>
      <p:ext uri="{BB962C8B-B14F-4D97-AF65-F5344CB8AC3E}">
        <p14:creationId xmlns:p14="http://schemas.microsoft.com/office/powerpoint/2010/main" val="3798219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altLang="en-US" dirty="0" smtClean="0"/>
              <a:t>Pectus Excavatum—NUSS Procedure</a:t>
            </a:r>
          </a:p>
        </p:txBody>
      </p:sp>
      <p:sp>
        <p:nvSpPr>
          <p:cNvPr id="91139" name="Content Placeholder 2"/>
          <p:cNvSpPr>
            <a:spLocks noGrp="1"/>
          </p:cNvSpPr>
          <p:nvPr>
            <p:ph idx="1"/>
          </p:nvPr>
        </p:nvSpPr>
        <p:spPr>
          <a:xfrm>
            <a:off x="452967" y="1487488"/>
            <a:ext cx="11260667" cy="5175250"/>
          </a:xfrm>
        </p:spPr>
        <p:txBody>
          <a:bodyPr/>
          <a:lstStyle/>
          <a:p>
            <a:pPr eaLnBrk="1" hangingPunct="1"/>
            <a:r>
              <a:rPr lang="en-US" altLang="en-US" sz="2400" dirty="0" smtClean="0">
                <a:cs typeface="Arial" panose="020B0604020202020204" pitchFamily="34" charset="0"/>
              </a:rPr>
              <a:t>The Nuss procedure is often referred to as </a:t>
            </a:r>
            <a:r>
              <a:rPr lang="en-US" altLang="en-US" sz="2400" i="1" dirty="0" smtClean="0">
                <a:cs typeface="Arial" panose="020B0604020202020204" pitchFamily="34" charset="0"/>
              </a:rPr>
              <a:t>minimally invasive repair of pectus excavatum </a:t>
            </a:r>
            <a:r>
              <a:rPr lang="en-US" altLang="en-US" sz="2400" dirty="0" smtClean="0">
                <a:cs typeface="Arial" panose="020B0604020202020204" pitchFamily="34" charset="0"/>
              </a:rPr>
              <a:t>(MIRPE). This procedure places a curved steel bar under the sternum, which expands the pectus deformity. The approach is usually percutaneous endoscopic. The bar corrects the depression and can be removed in a minimum of 2 years.</a:t>
            </a:r>
          </a:p>
          <a:p>
            <a:pPr eaLnBrk="1" hangingPunct="1"/>
            <a:endParaRPr lang="en-US" altLang="en-US" sz="2400" dirty="0" smtClean="0">
              <a:cs typeface="Arial" panose="020B0604020202020204" pitchFamily="34" charset="0"/>
            </a:endParaRPr>
          </a:p>
          <a:p>
            <a:pPr eaLnBrk="1" hangingPunct="1"/>
            <a:r>
              <a:rPr lang="en-US" altLang="en-US" sz="2400" dirty="0" smtClean="0">
                <a:cs typeface="Arial" panose="020B0604020202020204" pitchFamily="34" charset="0"/>
              </a:rPr>
              <a:t>Submitted to </a:t>
            </a:r>
            <a:r>
              <a:rPr lang="en-US" altLang="en-US" sz="2400" i="1" dirty="0" smtClean="0">
                <a:cs typeface="Arial" panose="020B0604020202020204" pitchFamily="34" charset="0"/>
              </a:rPr>
              <a:t>Coding Clinic </a:t>
            </a:r>
            <a:r>
              <a:rPr lang="en-US" altLang="en-US" sz="2400" dirty="0" smtClean="0">
                <a:cs typeface="Arial" panose="020B0604020202020204" pitchFamily="34" charset="0"/>
              </a:rPr>
              <a:t>for guidance on appropriate root operation.</a:t>
            </a:r>
          </a:p>
        </p:txBody>
      </p:sp>
    </p:spTree>
    <p:custDataLst>
      <p:tags r:id="rId1"/>
    </p:custDataLst>
    <p:extLst>
      <p:ext uri="{BB962C8B-B14F-4D97-AF65-F5344CB8AC3E}">
        <p14:creationId xmlns:p14="http://schemas.microsoft.com/office/powerpoint/2010/main" val="1065175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altLang="en-US" dirty="0" smtClean="0"/>
              <a:t>AHA Central Office Response </a:t>
            </a:r>
          </a:p>
        </p:txBody>
      </p:sp>
      <p:sp>
        <p:nvSpPr>
          <p:cNvPr id="93187" name="Content Placeholder 2"/>
          <p:cNvSpPr>
            <a:spLocks noGrp="1"/>
          </p:cNvSpPr>
          <p:nvPr>
            <p:ph idx="1"/>
          </p:nvPr>
        </p:nvSpPr>
        <p:spPr>
          <a:xfrm>
            <a:off x="452967" y="1487489"/>
            <a:ext cx="11260667" cy="5043487"/>
          </a:xfrm>
        </p:spPr>
        <p:txBody>
          <a:bodyPr/>
          <a:lstStyle/>
          <a:p>
            <a:pPr eaLnBrk="1" hangingPunct="1">
              <a:lnSpc>
                <a:spcPct val="80000"/>
              </a:lnSpc>
            </a:pPr>
            <a:r>
              <a:rPr lang="en-US" altLang="en-US" sz="2300" dirty="0" smtClean="0">
                <a:cs typeface="Arial" panose="020B0604020202020204" pitchFamily="34" charset="0"/>
              </a:rPr>
              <a:t>AHA Central Office response:  </a:t>
            </a:r>
          </a:p>
          <a:p>
            <a:pPr lvl="1" eaLnBrk="1" hangingPunct="1">
              <a:lnSpc>
                <a:spcPct val="80000"/>
              </a:lnSpc>
            </a:pPr>
            <a:r>
              <a:rPr lang="en-US" altLang="en-US" sz="2500" i="1" dirty="0" smtClean="0">
                <a:cs typeface="Arial" panose="020B0604020202020204" pitchFamily="34" charset="0"/>
              </a:rPr>
              <a:t>The intent of the NUSS procedure is to reposition the sternum, which then corrects the deformity (pectus excavatum). Therefore, assign the appropriate code with the root operation “reposition” with body part “sternum” for the correction of pectus excavatum using a Nuss bar.</a:t>
            </a:r>
          </a:p>
          <a:p>
            <a:pPr lvl="1" eaLnBrk="1" hangingPunct="1">
              <a:lnSpc>
                <a:spcPct val="80000"/>
              </a:lnSpc>
              <a:buFont typeface="Arial" panose="020B0604020202020204" pitchFamily="34" charset="0"/>
              <a:buNone/>
            </a:pPr>
            <a:endParaRPr lang="en-US" altLang="en-US" sz="1800" i="1" dirty="0" smtClean="0">
              <a:cs typeface="Arial" panose="020B0604020202020204" pitchFamily="34" charset="0"/>
            </a:endParaRPr>
          </a:p>
          <a:p>
            <a:pPr eaLnBrk="1" hangingPunct="1">
              <a:lnSpc>
                <a:spcPct val="80000"/>
              </a:lnSpc>
            </a:pPr>
            <a:r>
              <a:rPr lang="en-US" altLang="en-US" sz="2300" b="1" i="1" dirty="0" smtClean="0">
                <a:cs typeface="Arial" panose="020B0604020202020204" pitchFamily="34" charset="0"/>
              </a:rPr>
              <a:t>ICD-10-PCS: </a:t>
            </a:r>
            <a:r>
              <a:rPr lang="en-US" altLang="en-US" sz="2300" b="1" dirty="0" smtClean="0">
                <a:cs typeface="Arial" panose="020B0604020202020204" pitchFamily="34" charset="0"/>
              </a:rPr>
              <a:t>0PS044Z</a:t>
            </a:r>
          </a:p>
          <a:p>
            <a:pPr marL="696913" lvl="2" indent="-223838" eaLnBrk="1" hangingPunct="1">
              <a:lnSpc>
                <a:spcPct val="80000"/>
              </a:lnSpc>
            </a:pPr>
            <a:r>
              <a:rPr lang="en-US" altLang="en-US" sz="2000" dirty="0" smtClean="0">
                <a:cs typeface="Arial" panose="020B0604020202020204" pitchFamily="34" charset="0"/>
              </a:rPr>
              <a:t>Section:		0  -  Med-surg</a:t>
            </a:r>
          </a:p>
          <a:p>
            <a:pPr marL="696913" lvl="2" indent="-223838" eaLnBrk="1" hangingPunct="1">
              <a:lnSpc>
                <a:spcPct val="80000"/>
              </a:lnSpc>
            </a:pPr>
            <a:r>
              <a:rPr lang="en-US" altLang="en-US" sz="2000" dirty="0" smtClean="0">
                <a:cs typeface="Arial" panose="020B0604020202020204" pitchFamily="34" charset="0"/>
              </a:rPr>
              <a:t>Body system:	P  -  Upper bones</a:t>
            </a:r>
          </a:p>
          <a:p>
            <a:pPr marL="696913" lvl="2" indent="-223838" eaLnBrk="1" hangingPunct="1">
              <a:lnSpc>
                <a:spcPct val="80000"/>
              </a:lnSpc>
            </a:pPr>
            <a:r>
              <a:rPr lang="en-US" altLang="en-US" sz="2000" dirty="0" smtClean="0">
                <a:cs typeface="Arial" panose="020B0604020202020204" pitchFamily="34" charset="0"/>
              </a:rPr>
              <a:t>Operation:	S  -  </a:t>
            </a:r>
            <a:r>
              <a:rPr lang="en-US" altLang="en-US" sz="2000" b="1" dirty="0" smtClean="0">
                <a:cs typeface="Arial" panose="020B0604020202020204" pitchFamily="34" charset="0"/>
              </a:rPr>
              <a:t>Reposition</a:t>
            </a:r>
          </a:p>
          <a:p>
            <a:pPr marL="696913" lvl="2" indent="-223838" eaLnBrk="1" hangingPunct="1">
              <a:lnSpc>
                <a:spcPct val="80000"/>
              </a:lnSpc>
            </a:pPr>
            <a:r>
              <a:rPr lang="en-US" altLang="en-US" sz="2000" dirty="0" smtClean="0">
                <a:cs typeface="Arial" panose="020B0604020202020204" pitchFamily="34" charset="0"/>
              </a:rPr>
              <a:t>Body part:		0  -  </a:t>
            </a:r>
            <a:r>
              <a:rPr lang="en-US" altLang="en-US" sz="2000" b="1" dirty="0" smtClean="0">
                <a:cs typeface="Arial" panose="020B0604020202020204" pitchFamily="34" charset="0"/>
              </a:rPr>
              <a:t>Sternum</a:t>
            </a:r>
          </a:p>
          <a:p>
            <a:pPr marL="696913" lvl="2" indent="-223838" eaLnBrk="1" hangingPunct="1">
              <a:lnSpc>
                <a:spcPct val="80000"/>
              </a:lnSpc>
            </a:pPr>
            <a:r>
              <a:rPr lang="en-US" altLang="en-US" sz="2000" dirty="0" smtClean="0">
                <a:cs typeface="Arial" panose="020B0604020202020204" pitchFamily="34" charset="0"/>
              </a:rPr>
              <a:t>Approach:	4  -  Percutaneous endoscopic</a:t>
            </a:r>
          </a:p>
          <a:p>
            <a:pPr marL="696913" lvl="2" indent="-223838" eaLnBrk="1" hangingPunct="1">
              <a:lnSpc>
                <a:spcPct val="80000"/>
              </a:lnSpc>
            </a:pPr>
            <a:r>
              <a:rPr lang="en-US" altLang="en-US" sz="2000" dirty="0" smtClean="0">
                <a:cs typeface="Arial" panose="020B0604020202020204" pitchFamily="34" charset="0"/>
              </a:rPr>
              <a:t>Device:		4  -  Internal fixation device</a:t>
            </a:r>
          </a:p>
          <a:p>
            <a:pPr marL="696913" lvl="2" indent="-223838" eaLnBrk="1" hangingPunct="1">
              <a:lnSpc>
                <a:spcPct val="80000"/>
              </a:lnSpc>
            </a:pPr>
            <a:r>
              <a:rPr lang="en-US" altLang="en-US" sz="2000" dirty="0" smtClean="0">
                <a:cs typeface="Arial" panose="020B0604020202020204" pitchFamily="34" charset="0"/>
              </a:rPr>
              <a:t>Qualifier:		Z  -  None</a:t>
            </a:r>
          </a:p>
          <a:p>
            <a:pPr eaLnBrk="1" hangingPunct="1">
              <a:lnSpc>
                <a:spcPct val="80000"/>
              </a:lnSpc>
            </a:pPr>
            <a:endParaRPr lang="en-US" altLang="en-US" sz="2000" dirty="0" smtClean="0">
              <a:cs typeface="Arial" panose="020B0604020202020204" pitchFamily="34" charset="0"/>
            </a:endParaRPr>
          </a:p>
        </p:txBody>
      </p:sp>
    </p:spTree>
    <p:custDataLst>
      <p:tags r:id="rId1"/>
    </p:custDataLst>
    <p:extLst>
      <p:ext uri="{BB962C8B-B14F-4D97-AF65-F5344CB8AC3E}">
        <p14:creationId xmlns:p14="http://schemas.microsoft.com/office/powerpoint/2010/main" val="3778075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altLang="en-US" dirty="0" smtClean="0"/>
              <a:t>Pectus Excavatum—Ravitch Procedure </a:t>
            </a:r>
          </a:p>
        </p:txBody>
      </p:sp>
      <p:sp>
        <p:nvSpPr>
          <p:cNvPr id="94211" name="Content Placeholder 2"/>
          <p:cNvSpPr>
            <a:spLocks noGrp="1"/>
          </p:cNvSpPr>
          <p:nvPr>
            <p:ph idx="1"/>
          </p:nvPr>
        </p:nvSpPr>
        <p:spPr>
          <a:xfrm>
            <a:off x="452967" y="1487489"/>
            <a:ext cx="11260667" cy="4848225"/>
          </a:xfrm>
        </p:spPr>
        <p:txBody>
          <a:bodyPr/>
          <a:lstStyle/>
          <a:p>
            <a:pPr eaLnBrk="1" hangingPunct="1"/>
            <a:r>
              <a:rPr lang="en-US" altLang="en-US" dirty="0" smtClean="0">
                <a:cs typeface="Arial" panose="020B0604020202020204" pitchFamily="34" charset="0"/>
              </a:rPr>
              <a:t>The Ravitch procedure involves removing the ends of the ribs and costal cartilage while preserving the lining of the cartilage. The sternum is broken and the stabilizing bar is attached to reposition the sternum. </a:t>
            </a:r>
          </a:p>
          <a:p>
            <a:pPr eaLnBrk="1" hangingPunct="1"/>
            <a:endParaRPr lang="en-US" altLang="en-US" dirty="0" smtClean="0">
              <a:cs typeface="Arial" panose="020B0604020202020204" pitchFamily="34" charset="0"/>
            </a:endParaRPr>
          </a:p>
          <a:p>
            <a:pPr eaLnBrk="1" hangingPunct="1"/>
            <a:r>
              <a:rPr lang="en-US" altLang="en-US" dirty="0" smtClean="0">
                <a:cs typeface="Arial" panose="020B0604020202020204" pitchFamily="34" charset="0"/>
              </a:rPr>
              <a:t>Root operation for Ravitch procedure: Reposition.</a:t>
            </a:r>
            <a:endParaRPr lang="en-US" altLang="en-US" sz="2200" dirty="0" smtClean="0">
              <a:cs typeface="Arial" panose="020B0604020202020204" pitchFamily="34" charset="0"/>
            </a:endParaRPr>
          </a:p>
          <a:p>
            <a:pPr marL="457200" lvl="1" indent="0" eaLnBrk="1" hangingPunct="1">
              <a:buFont typeface="Arial" panose="020B0604020202020204" pitchFamily="34" charset="0"/>
              <a:buNone/>
            </a:pPr>
            <a:endParaRPr lang="en-US" altLang="en-US" dirty="0" smtClean="0">
              <a:cs typeface="Arial" panose="020B0604020202020204" pitchFamily="34" charset="0"/>
            </a:endParaRPr>
          </a:p>
          <a:p>
            <a:pPr eaLnBrk="1" hangingPunct="1">
              <a:buFont typeface="Arial" panose="020B0604020202020204" pitchFamily="34" charset="0"/>
              <a:buNone/>
            </a:pPr>
            <a:endParaRPr lang="en-US" altLang="en-US" dirty="0" smtClean="0">
              <a:cs typeface="Arial" panose="020B0604020202020204" pitchFamily="34" charset="0"/>
            </a:endParaRPr>
          </a:p>
        </p:txBody>
      </p:sp>
      <p:sp>
        <p:nvSpPr>
          <p:cNvPr id="94212" name="TextBox 3"/>
          <p:cNvSpPr txBox="1">
            <a:spLocks noChangeArrowheads="1"/>
          </p:cNvSpPr>
          <p:nvPr/>
        </p:nvSpPr>
        <p:spPr bwMode="auto">
          <a:xfrm>
            <a:off x="452967" y="5597526"/>
            <a:ext cx="1126066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Clr>
                <a:schemeClr val="accent2"/>
              </a:buClr>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a:spcAft>
                <a:spcPts val="600"/>
              </a:spcAft>
              <a:buClr>
                <a:schemeClr val="accent2"/>
              </a:buClr>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spcAft>
                <a:spcPts val="600"/>
              </a:spcAft>
              <a:buClr>
                <a:schemeClr val="accent2"/>
              </a:buClr>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r" eaLnBrk="1" hangingPunct="1">
              <a:spcAft>
                <a:spcPct val="0"/>
              </a:spcAft>
              <a:buClrTx/>
              <a:buFontTx/>
              <a:buNone/>
            </a:pPr>
            <a:r>
              <a:rPr lang="en-US" altLang="en-US" sz="1400" dirty="0"/>
              <a:t>ICD-10-CM/PCS </a:t>
            </a:r>
            <a:r>
              <a:rPr lang="en-US" altLang="en-US" sz="1400" i="1" dirty="0"/>
              <a:t>Coding Clinic, </a:t>
            </a:r>
            <a:r>
              <a:rPr lang="en-US" altLang="en-US" sz="1400" dirty="0"/>
              <a:t>Fourth Quarter 2015 Pages: 33-34 </a:t>
            </a:r>
          </a:p>
          <a:p>
            <a:pPr algn="r" eaLnBrk="1" hangingPunct="1">
              <a:spcAft>
                <a:spcPct val="0"/>
              </a:spcAft>
              <a:buClrTx/>
              <a:buFontTx/>
              <a:buNone/>
            </a:pPr>
            <a:r>
              <a:rPr lang="en-US" altLang="en-US" sz="1400" dirty="0"/>
              <a:t>Effective with discharges: November 13, 2015</a:t>
            </a:r>
          </a:p>
          <a:p>
            <a:pPr lvl="1" algn="ctr" eaLnBrk="1" hangingPunct="1">
              <a:spcAft>
                <a:spcPct val="0"/>
              </a:spcAft>
              <a:buClrTx/>
              <a:buFontTx/>
              <a:buNone/>
            </a:pPr>
            <a:endParaRPr lang="en-US" altLang="en-US" sz="2000" dirty="0"/>
          </a:p>
        </p:txBody>
      </p:sp>
    </p:spTree>
    <p:custDataLst>
      <p:tags r:id="rId1"/>
    </p:custDataLst>
    <p:extLst>
      <p:ext uri="{BB962C8B-B14F-4D97-AF65-F5344CB8AC3E}">
        <p14:creationId xmlns:p14="http://schemas.microsoft.com/office/powerpoint/2010/main" val="3964117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ea typeface="+mj-ea"/>
              </a:rPr>
              <a:t>ICD-10 </a:t>
            </a:r>
            <a:r>
              <a:rPr lang="en-US" dirty="0" smtClean="0">
                <a:ea typeface="+mj-ea"/>
              </a:rPr>
              <a:t>Mapping </a:t>
            </a:r>
            <a:r>
              <a:rPr lang="en-US" dirty="0">
                <a:ea typeface="+mj-ea"/>
              </a:rPr>
              <a:t>of Pectus Excavatum Repair</a:t>
            </a:r>
          </a:p>
        </p:txBody>
      </p:sp>
      <p:sp>
        <p:nvSpPr>
          <p:cNvPr id="95235" name="Content Placeholder 2"/>
          <p:cNvSpPr>
            <a:spLocks noGrp="1"/>
          </p:cNvSpPr>
          <p:nvPr>
            <p:ph idx="1"/>
          </p:nvPr>
        </p:nvSpPr>
        <p:spPr>
          <a:xfrm>
            <a:off x="452967" y="1487489"/>
            <a:ext cx="11260667" cy="5043487"/>
          </a:xfrm>
        </p:spPr>
        <p:txBody>
          <a:bodyPr/>
          <a:lstStyle/>
          <a:p>
            <a:pPr eaLnBrk="1" hangingPunct="1">
              <a:lnSpc>
                <a:spcPct val="90000"/>
              </a:lnSpc>
            </a:pPr>
            <a:r>
              <a:rPr lang="en-US" altLang="en-US" sz="2600" dirty="0" smtClean="0">
                <a:cs typeface="Arial" panose="020B0604020202020204" pitchFamily="34" charset="0"/>
              </a:rPr>
              <a:t>Using the root operation of </a:t>
            </a:r>
            <a:r>
              <a:rPr lang="en-US" altLang="en-US" sz="2600" b="1" i="1" dirty="0" smtClean="0">
                <a:cs typeface="Arial" panose="020B0604020202020204" pitchFamily="34" charset="0"/>
              </a:rPr>
              <a:t>Reposition</a:t>
            </a:r>
            <a:r>
              <a:rPr lang="en-US" altLang="en-US" sz="2600" dirty="0" smtClean="0">
                <a:cs typeface="Arial" panose="020B0604020202020204" pitchFamily="34" charset="0"/>
              </a:rPr>
              <a:t> for the NUSS or Ravitch procedure maps out to:</a:t>
            </a:r>
          </a:p>
          <a:p>
            <a:pPr lvl="1" eaLnBrk="1" hangingPunct="1">
              <a:lnSpc>
                <a:spcPct val="90000"/>
              </a:lnSpc>
            </a:pPr>
            <a:r>
              <a:rPr lang="en-US" altLang="en-US" sz="2200" dirty="0" smtClean="0">
                <a:cs typeface="Arial" panose="020B0604020202020204" pitchFamily="34" charset="0"/>
              </a:rPr>
              <a:t>MS-DRG 983 Extensive OR Procedure Unrelated to Principal Diagnosis  </a:t>
            </a:r>
          </a:p>
          <a:p>
            <a:pPr lvl="1" eaLnBrk="1" hangingPunct="1">
              <a:lnSpc>
                <a:spcPct val="90000"/>
              </a:lnSpc>
              <a:buFont typeface="Arial" panose="020B0604020202020204" pitchFamily="34" charset="0"/>
              <a:buNone/>
            </a:pPr>
            <a:r>
              <a:rPr lang="en-US" altLang="en-US" sz="2200" dirty="0" smtClean="0">
                <a:cs typeface="Arial" panose="020B0604020202020204" pitchFamily="34" charset="0"/>
              </a:rPr>
              <a:t>	or</a:t>
            </a:r>
          </a:p>
          <a:p>
            <a:pPr lvl="1" eaLnBrk="1" hangingPunct="1">
              <a:lnSpc>
                <a:spcPct val="90000"/>
              </a:lnSpc>
            </a:pPr>
            <a:r>
              <a:rPr lang="en-US" altLang="en-US" sz="2200" dirty="0" smtClean="0">
                <a:cs typeface="Arial" panose="020B0604020202020204" pitchFamily="34" charset="0"/>
              </a:rPr>
              <a:t>APR-DRG 951 Moderate Extensive Procedure-Unrelated Principal Diagnosis</a:t>
            </a:r>
          </a:p>
          <a:p>
            <a:pPr eaLnBrk="1" hangingPunct="1">
              <a:lnSpc>
                <a:spcPct val="90000"/>
              </a:lnSpc>
            </a:pPr>
            <a:endParaRPr lang="en-US" altLang="en-US" sz="2600" dirty="0" smtClean="0">
              <a:cs typeface="Arial" panose="020B0604020202020204" pitchFamily="34" charset="0"/>
            </a:endParaRPr>
          </a:p>
          <a:p>
            <a:pPr eaLnBrk="1" hangingPunct="1">
              <a:lnSpc>
                <a:spcPct val="90000"/>
              </a:lnSpc>
            </a:pPr>
            <a:r>
              <a:rPr lang="en-US" altLang="en-US" sz="2600" dirty="0" smtClean="0">
                <a:cs typeface="Arial" panose="020B0604020202020204" pitchFamily="34" charset="0"/>
              </a:rPr>
              <a:t>In ICD-9, the repair of a pectus excavatum is mapped to:</a:t>
            </a:r>
          </a:p>
          <a:p>
            <a:pPr lvl="1" eaLnBrk="1" hangingPunct="1">
              <a:lnSpc>
                <a:spcPct val="90000"/>
              </a:lnSpc>
            </a:pPr>
            <a:r>
              <a:rPr lang="en-US" altLang="en-US" sz="2200" dirty="0" smtClean="0">
                <a:cs typeface="Arial" panose="020B0604020202020204" pitchFamily="34" charset="0"/>
              </a:rPr>
              <a:t>MS-DRG 165-164-163 Major Chest Procedures</a:t>
            </a:r>
          </a:p>
          <a:p>
            <a:pPr marL="228600" lvl="1" indent="0" eaLnBrk="1" hangingPunct="1">
              <a:lnSpc>
                <a:spcPct val="90000"/>
              </a:lnSpc>
              <a:buNone/>
            </a:pPr>
            <a:r>
              <a:rPr lang="en-US" altLang="en-US" sz="2200" dirty="0" smtClean="0">
                <a:cs typeface="Arial" panose="020B0604020202020204" pitchFamily="34" charset="0"/>
              </a:rPr>
              <a:t>   or</a:t>
            </a:r>
          </a:p>
          <a:p>
            <a:pPr lvl="1" eaLnBrk="1" hangingPunct="1">
              <a:lnSpc>
                <a:spcPct val="90000"/>
              </a:lnSpc>
            </a:pPr>
            <a:r>
              <a:rPr lang="en-US" altLang="en-US" sz="2200" dirty="0" smtClean="0">
                <a:cs typeface="Arial" panose="020B0604020202020204" pitchFamily="34" charset="0"/>
              </a:rPr>
              <a:t>APR-DRG 120 Major Respiratory &amp; Chest Procedures</a:t>
            </a:r>
          </a:p>
          <a:p>
            <a:pPr eaLnBrk="1" hangingPunct="1">
              <a:lnSpc>
                <a:spcPct val="90000"/>
              </a:lnSpc>
            </a:pPr>
            <a:endParaRPr lang="en-US" altLang="en-US" sz="2600" dirty="0" smtClean="0">
              <a:cs typeface="Arial" panose="020B0604020202020204" pitchFamily="34" charset="0"/>
            </a:endParaRPr>
          </a:p>
        </p:txBody>
      </p:sp>
    </p:spTree>
    <p:custDataLst>
      <p:tags r:id="rId1"/>
    </p:custDataLst>
    <p:extLst>
      <p:ext uri="{BB962C8B-B14F-4D97-AF65-F5344CB8AC3E}">
        <p14:creationId xmlns:p14="http://schemas.microsoft.com/office/powerpoint/2010/main" val="3704420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on “Concern for” </a:t>
            </a:r>
            <a:endParaRPr lang="en-US" dirty="0"/>
          </a:p>
        </p:txBody>
      </p:sp>
      <p:sp>
        <p:nvSpPr>
          <p:cNvPr id="3" name="Content Placeholder 2"/>
          <p:cNvSpPr>
            <a:spLocks noGrp="1"/>
          </p:cNvSpPr>
          <p:nvPr>
            <p:ph idx="1"/>
          </p:nvPr>
        </p:nvSpPr>
        <p:spPr/>
        <p:txBody>
          <a:bodyPr>
            <a:normAutofit lnSpcReduction="10000"/>
          </a:bodyPr>
          <a:lstStyle/>
          <a:p>
            <a:r>
              <a:rPr lang="en-US" b="1" i="1" dirty="0"/>
              <a:t>Coding Clinic, first Quarter 2018, page 18</a:t>
            </a:r>
          </a:p>
          <a:p>
            <a:r>
              <a:rPr lang="en-US" sz="2400" b="1" dirty="0"/>
              <a:t>“Concern for” is a term that should be interpreted as an uncertain diagnosis and coded following the guidelines for “uncertain diagnosis” in the inpatient setting.  </a:t>
            </a:r>
          </a:p>
          <a:p>
            <a:endParaRPr lang="en-US" sz="2400" dirty="0"/>
          </a:p>
          <a:p>
            <a:r>
              <a:rPr lang="en-US" i="1" dirty="0" smtClean="0"/>
              <a:t>ICD-10-CM </a:t>
            </a:r>
            <a:r>
              <a:rPr lang="en-US" i="1" dirty="0"/>
              <a:t>Official Guidelines for Coding and Reporting </a:t>
            </a:r>
            <a:r>
              <a:rPr lang="en-US" b="1" i="1" dirty="0"/>
              <a:t>FY 2018 </a:t>
            </a:r>
            <a:r>
              <a:rPr lang="en-US" i="1" dirty="0"/>
              <a:t>Page 107 of 117 </a:t>
            </a:r>
          </a:p>
          <a:p>
            <a:r>
              <a:rPr lang="en-US" b="1" dirty="0" smtClean="0"/>
              <a:t>C</a:t>
            </a:r>
            <a:r>
              <a:rPr lang="en-US" b="1" dirty="0"/>
              <a:t>. Uncertain Diagnosis </a:t>
            </a:r>
            <a:endParaRPr lang="en-US" dirty="0"/>
          </a:p>
          <a:p>
            <a:r>
              <a:rPr lang="en-US" dirty="0"/>
              <a:t>If the diagnosis documented at the time of discharge is qualified as “probable”, “suspected”, “likely”, “questionable”, “possible”, or “still to be ruled out” or other similar terms indicating uncertainty, </a:t>
            </a:r>
            <a:r>
              <a:rPr lang="en-US" b="1" dirty="0"/>
              <a:t>code the condition as if it existed or was established</a:t>
            </a:r>
            <a:r>
              <a:rPr lang="en-US" dirty="0"/>
              <a:t>. The bases for these guidelines are the diagnostic workup, arrangements for further workup or observation, and initial therapeutic approach that correspond most closely with the established diagnosis. </a:t>
            </a:r>
          </a:p>
          <a:p>
            <a:r>
              <a:rPr lang="en-US" b="1" dirty="0"/>
              <a:t>Note: </a:t>
            </a:r>
            <a:r>
              <a:rPr lang="en-US" dirty="0"/>
              <a:t>This guideline is applicable only to inpatient admissions to short-term, acute, long-term </a:t>
            </a:r>
            <a:r>
              <a:rPr lang="en-US" dirty="0" smtClean="0"/>
              <a:t>care </a:t>
            </a:r>
            <a:r>
              <a:rPr lang="en-US" dirty="0"/>
              <a:t>and psychiatric hospitals. </a:t>
            </a:r>
            <a:endParaRPr lang="en-US" dirty="0" smtClean="0"/>
          </a:p>
        </p:txBody>
      </p:sp>
    </p:spTree>
    <p:extLst>
      <p:ext uri="{BB962C8B-B14F-4D97-AF65-F5344CB8AC3E}">
        <p14:creationId xmlns:p14="http://schemas.microsoft.com/office/powerpoint/2010/main" val="684462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423D1E3-940A-45F2-A140-E3AC0FE90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22" y="1292760"/>
            <a:ext cx="6905625" cy="3200400"/>
          </a:xfrm>
          <a:prstGeom prst="rect">
            <a:avLst/>
          </a:prstGeom>
        </p:spPr>
      </p:pic>
      <p:sp>
        <p:nvSpPr>
          <p:cNvPr id="4" name="TextBox 3">
            <a:extLst>
              <a:ext uri="{FF2B5EF4-FFF2-40B4-BE49-F238E27FC236}">
                <a16:creationId xmlns:a16="http://schemas.microsoft.com/office/drawing/2014/main" xmlns="" id="{837CB08F-D682-479F-A8F1-F4C32277284D}"/>
              </a:ext>
            </a:extLst>
          </p:cNvPr>
          <p:cNvSpPr txBox="1"/>
          <p:nvPr/>
        </p:nvSpPr>
        <p:spPr>
          <a:xfrm>
            <a:off x="7734511" y="1461799"/>
            <a:ext cx="3982467" cy="2677656"/>
          </a:xfrm>
          <a:prstGeom prst="rect">
            <a:avLst/>
          </a:prstGeom>
          <a:noFill/>
        </p:spPr>
        <p:txBody>
          <a:bodyPr wrap="square" rtlCol="0">
            <a:spAutoFit/>
          </a:bodyPr>
          <a:lstStyle/>
          <a:p>
            <a:r>
              <a:rPr lang="en-US" sz="5400" dirty="0"/>
              <a:t>Thank You!  </a:t>
            </a:r>
          </a:p>
          <a:p>
            <a:endParaRPr lang="en-US" sz="5400" dirty="0"/>
          </a:p>
          <a:p>
            <a:r>
              <a:rPr lang="en-US" sz="5400" dirty="0"/>
              <a:t>Questions?</a:t>
            </a:r>
            <a:endParaRPr lang="en-US" sz="6000" dirty="0"/>
          </a:p>
        </p:txBody>
      </p:sp>
      <p:sp>
        <p:nvSpPr>
          <p:cNvPr id="5" name="TextBox 4">
            <a:extLst>
              <a:ext uri="{FF2B5EF4-FFF2-40B4-BE49-F238E27FC236}">
                <a16:creationId xmlns:a16="http://schemas.microsoft.com/office/drawing/2014/main" xmlns="" id="{47885A79-9BC6-461B-900F-DEA854B8F66D}"/>
              </a:ext>
            </a:extLst>
          </p:cNvPr>
          <p:cNvSpPr txBox="1"/>
          <p:nvPr/>
        </p:nvSpPr>
        <p:spPr>
          <a:xfrm>
            <a:off x="925217" y="5222759"/>
            <a:ext cx="5016296" cy="1169551"/>
          </a:xfrm>
          <a:prstGeom prst="rect">
            <a:avLst/>
          </a:prstGeom>
          <a:noFill/>
        </p:spPr>
        <p:txBody>
          <a:bodyPr wrap="square" rtlCol="0">
            <a:spAutoFit/>
          </a:bodyPr>
          <a:lstStyle/>
          <a:p>
            <a:r>
              <a:rPr lang="en-US" sz="2000" dirty="0"/>
              <a:t>Karen Bridgeman, MSN, RN, </a:t>
            </a:r>
            <a:r>
              <a:rPr lang="en-US" sz="2000" dirty="0" smtClean="0"/>
              <a:t>CCDS </a:t>
            </a:r>
          </a:p>
          <a:p>
            <a:endParaRPr lang="en-US" sz="1000" dirty="0" smtClean="0">
              <a:hlinkClick r:id="rId4"/>
            </a:endParaRPr>
          </a:p>
          <a:p>
            <a:r>
              <a:rPr lang="en-US" sz="2000" dirty="0" smtClean="0">
                <a:hlinkClick r:id="rId4"/>
              </a:rPr>
              <a:t>bridgema@musc.edu</a:t>
            </a:r>
            <a:endParaRPr lang="en-US" sz="2000" dirty="0"/>
          </a:p>
          <a:p>
            <a:endParaRPr lang="en-US" sz="2000" dirty="0"/>
          </a:p>
        </p:txBody>
      </p:sp>
    </p:spTree>
    <p:extLst>
      <p:ext uri="{BB962C8B-B14F-4D97-AF65-F5344CB8AC3E}">
        <p14:creationId xmlns:p14="http://schemas.microsoft.com/office/powerpoint/2010/main" val="148297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Objectives</a:t>
            </a:r>
          </a:p>
        </p:txBody>
      </p:sp>
      <p:sp>
        <p:nvSpPr>
          <p:cNvPr id="5" name="Content Placeholder 4"/>
          <p:cNvSpPr>
            <a:spLocks noGrp="1"/>
          </p:cNvSpPr>
          <p:nvPr>
            <p:ph idx="1"/>
          </p:nvPr>
        </p:nvSpPr>
        <p:spPr/>
        <p:txBody>
          <a:bodyPr/>
          <a:lstStyle/>
          <a:p>
            <a:r>
              <a:rPr lang="en-US" dirty="0"/>
              <a:t>At the completion of this educational activity the participant will be able to:</a:t>
            </a:r>
          </a:p>
          <a:p>
            <a:endParaRPr lang="en-US" dirty="0"/>
          </a:p>
          <a:p>
            <a:pPr marL="457200" indent="-457200">
              <a:buAutoNum type="arabicPeriod"/>
            </a:pPr>
            <a:r>
              <a:rPr lang="en-US" dirty="0"/>
              <a:t>Discuss some common coding issues relating to the neonatal population.</a:t>
            </a:r>
          </a:p>
          <a:p>
            <a:pPr marL="457200" indent="-457200">
              <a:buAutoNum type="arabicPeriod"/>
            </a:pPr>
            <a:r>
              <a:rPr lang="en-US" dirty="0"/>
              <a:t>Discuss some common coding issues relating to the pediatric population.</a:t>
            </a:r>
          </a:p>
          <a:p>
            <a:pPr marL="457200" indent="-457200">
              <a:buAutoNum type="arabicPeriod"/>
            </a:pPr>
            <a:r>
              <a:rPr lang="en-US" dirty="0"/>
              <a:t>Discuss recent changes in ICD-10-CM/PCS Coding. </a:t>
            </a:r>
          </a:p>
        </p:txBody>
      </p:sp>
    </p:spTree>
    <p:extLst>
      <p:ext uri="{BB962C8B-B14F-4D97-AF65-F5344CB8AC3E}">
        <p14:creationId xmlns:p14="http://schemas.microsoft.com/office/powerpoint/2010/main" val="2006129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915E5DC-4E09-4539-A15D-D3644D649B2A}"/>
              </a:ext>
            </a:extLst>
          </p:cNvPr>
          <p:cNvPicPr>
            <a:picLocks noChangeAspect="1"/>
          </p:cNvPicPr>
          <p:nvPr/>
        </p:nvPicPr>
        <p:blipFill>
          <a:blip r:embed="rId2"/>
          <a:stretch>
            <a:fillRect/>
          </a:stretch>
        </p:blipFill>
        <p:spPr>
          <a:xfrm>
            <a:off x="7078773" y="5021826"/>
            <a:ext cx="4107057" cy="1680160"/>
          </a:xfrm>
          <a:prstGeom prst="rect">
            <a:avLst/>
          </a:prstGeom>
        </p:spPr>
      </p:pic>
      <p:sp>
        <p:nvSpPr>
          <p:cNvPr id="5" name="Title 4">
            <a:extLst>
              <a:ext uri="{FF2B5EF4-FFF2-40B4-BE49-F238E27FC236}">
                <a16:creationId xmlns:a16="http://schemas.microsoft.com/office/drawing/2014/main" xmlns="" id="{A008B3AB-775D-4219-8FD4-83547547F5EC}"/>
              </a:ext>
            </a:extLst>
          </p:cNvPr>
          <p:cNvSpPr>
            <a:spLocks noGrp="1"/>
          </p:cNvSpPr>
          <p:nvPr>
            <p:ph type="title"/>
          </p:nvPr>
        </p:nvSpPr>
        <p:spPr/>
        <p:txBody>
          <a:bodyPr/>
          <a:lstStyle/>
          <a:p>
            <a:r>
              <a:rPr lang="en-US" dirty="0"/>
              <a:t>Medical University of South Carolina</a:t>
            </a:r>
          </a:p>
        </p:txBody>
      </p:sp>
      <p:sp>
        <p:nvSpPr>
          <p:cNvPr id="6" name="Content Placeholder 5">
            <a:extLst>
              <a:ext uri="{FF2B5EF4-FFF2-40B4-BE49-F238E27FC236}">
                <a16:creationId xmlns:a16="http://schemas.microsoft.com/office/drawing/2014/main" xmlns="" id="{7A690485-9FD7-4F94-9889-CF4C539C8DCA}"/>
              </a:ext>
            </a:extLst>
          </p:cNvPr>
          <p:cNvSpPr>
            <a:spLocks noGrp="1"/>
          </p:cNvSpPr>
          <p:nvPr>
            <p:ph sz="half" idx="1"/>
          </p:nvPr>
        </p:nvSpPr>
        <p:spPr/>
        <p:txBody>
          <a:bodyPr>
            <a:normAutofit/>
          </a:bodyPr>
          <a:lstStyle/>
          <a:p>
            <a:r>
              <a:rPr lang="en-US" altLang="en-US" sz="2600" dirty="0">
                <a:cs typeface="Arial" panose="020B0604020202020204" pitchFamily="34" charset="0"/>
              </a:rPr>
              <a:t>Major academic and tertiary patient referral center for all of South Carolina</a:t>
            </a:r>
          </a:p>
          <a:p>
            <a:r>
              <a:rPr lang="en-US" altLang="en-US" sz="2600" dirty="0">
                <a:cs typeface="Arial" panose="020B0604020202020204" pitchFamily="34" charset="0"/>
              </a:rPr>
              <a:t>Three hospitals</a:t>
            </a:r>
          </a:p>
          <a:p>
            <a:pPr lvl="1"/>
            <a:r>
              <a:rPr lang="en-US" altLang="en-US" sz="2600" dirty="0">
                <a:cs typeface="Arial" panose="020B0604020202020204" pitchFamily="34" charset="0"/>
              </a:rPr>
              <a:t>University</a:t>
            </a:r>
          </a:p>
          <a:p>
            <a:pPr lvl="1"/>
            <a:r>
              <a:rPr lang="en-US" altLang="en-US" sz="2600" dirty="0">
                <a:cs typeface="Arial" panose="020B0604020202020204" pitchFamily="34" charset="0"/>
              </a:rPr>
              <a:t>Institute of Psychiatry</a:t>
            </a:r>
          </a:p>
          <a:p>
            <a:pPr lvl="1"/>
            <a:r>
              <a:rPr lang="en-US" altLang="en-US" sz="2600" dirty="0">
                <a:cs typeface="Arial" panose="020B0604020202020204" pitchFamily="34" charset="0"/>
              </a:rPr>
              <a:t>Children’s</a:t>
            </a:r>
          </a:p>
          <a:p>
            <a:r>
              <a:rPr lang="en-US" altLang="en-US" sz="2600" dirty="0">
                <a:cs typeface="Arial" panose="020B0604020202020204" pitchFamily="34" charset="0"/>
              </a:rPr>
              <a:t>709 beds</a:t>
            </a:r>
          </a:p>
          <a:p>
            <a:r>
              <a:rPr lang="en-US" altLang="en-US" sz="2600" dirty="0">
                <a:cs typeface="Arial" panose="020B0604020202020204" pitchFamily="34" charset="0"/>
              </a:rPr>
              <a:t>Level I trauma center</a:t>
            </a:r>
          </a:p>
          <a:p>
            <a:endParaRPr lang="en-US" dirty="0"/>
          </a:p>
        </p:txBody>
      </p:sp>
      <p:sp>
        <p:nvSpPr>
          <p:cNvPr id="7" name="Content Placeholder 6">
            <a:extLst>
              <a:ext uri="{FF2B5EF4-FFF2-40B4-BE49-F238E27FC236}">
                <a16:creationId xmlns:a16="http://schemas.microsoft.com/office/drawing/2014/main" xmlns="" id="{EEBF9DB7-11F4-4A03-AA62-3A882D0EFEB6}"/>
              </a:ext>
            </a:extLst>
          </p:cNvPr>
          <p:cNvSpPr>
            <a:spLocks noGrp="1"/>
          </p:cNvSpPr>
          <p:nvPr>
            <p:ph sz="half" idx="2"/>
          </p:nvPr>
        </p:nvSpPr>
        <p:spPr>
          <a:xfrm>
            <a:off x="6256142" y="1557134"/>
            <a:ext cx="5752321" cy="4919869"/>
          </a:xfrm>
        </p:spPr>
        <p:txBody>
          <a:bodyPr>
            <a:normAutofit/>
          </a:bodyPr>
          <a:lstStyle/>
          <a:p>
            <a:r>
              <a:rPr lang="en-US" i="1" dirty="0"/>
              <a:t>US News &amp; World Report’s</a:t>
            </a:r>
            <a:r>
              <a:rPr lang="en-US" dirty="0"/>
              <a:t> 2017-2018 #1 hospital in South Carolina</a:t>
            </a:r>
          </a:p>
          <a:p>
            <a:r>
              <a:rPr lang="en-US" dirty="0"/>
              <a:t>Awarded</a:t>
            </a:r>
          </a:p>
          <a:p>
            <a:pPr lvl="1"/>
            <a:r>
              <a:rPr lang="en-US" sz="2800" dirty="0"/>
              <a:t>Telehealth Center of Excellence</a:t>
            </a:r>
          </a:p>
          <a:p>
            <a:r>
              <a:rPr lang="en-US" dirty="0"/>
              <a:t>Magnet Designate for Nursing excellence</a:t>
            </a:r>
          </a:p>
          <a:p>
            <a:endParaRPr lang="en-US" dirty="0"/>
          </a:p>
        </p:txBody>
      </p:sp>
    </p:spTree>
    <p:extLst>
      <p:ext uri="{BB962C8B-B14F-4D97-AF65-F5344CB8AC3E}">
        <p14:creationId xmlns:p14="http://schemas.microsoft.com/office/powerpoint/2010/main" val="455885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ea typeface="+mj-ea"/>
              </a:rPr>
              <a:t>MUSC Children’s Health</a:t>
            </a:r>
          </a:p>
        </p:txBody>
      </p:sp>
      <p:sp>
        <p:nvSpPr>
          <p:cNvPr id="4" name="Text Placeholder 3"/>
          <p:cNvSpPr>
            <a:spLocks noGrp="1"/>
          </p:cNvSpPr>
          <p:nvPr>
            <p:ph type="body" idx="1"/>
          </p:nvPr>
        </p:nvSpPr>
        <p:spPr>
          <a:xfrm>
            <a:off x="452967" y="1535113"/>
            <a:ext cx="5486400" cy="639762"/>
          </a:xfrm>
        </p:spPr>
        <p:txBody>
          <a:bodyPr rtlCol="0" anchor="ctr">
            <a:normAutofit/>
          </a:bodyPr>
          <a:lstStyle/>
          <a:p>
            <a:pPr eaLnBrk="1" fontAlgn="auto" hangingPunct="1">
              <a:spcBef>
                <a:spcPts val="0"/>
              </a:spcBef>
              <a:buFont typeface="Arial"/>
              <a:buNone/>
              <a:defRPr/>
            </a:pPr>
            <a:r>
              <a:rPr lang="en-US" dirty="0">
                <a:ea typeface="+mn-ea"/>
              </a:rPr>
              <a:t>US News &amp; World Report</a:t>
            </a:r>
          </a:p>
        </p:txBody>
      </p:sp>
      <p:pic>
        <p:nvPicPr>
          <p:cNvPr id="5" name="Picture 4">
            <a:extLst>
              <a:ext uri="{FF2B5EF4-FFF2-40B4-BE49-F238E27FC236}">
                <a16:creationId xmlns:a16="http://schemas.microsoft.com/office/drawing/2014/main" xmlns="" id="{BF8A839C-D9CA-49C9-AD22-4D1D17DEF2AF}"/>
              </a:ext>
            </a:extLst>
          </p:cNvPr>
          <p:cNvPicPr>
            <a:picLocks noChangeAspect="1"/>
          </p:cNvPicPr>
          <p:nvPr/>
        </p:nvPicPr>
        <p:blipFill>
          <a:blip r:embed="rId4"/>
          <a:stretch>
            <a:fillRect/>
          </a:stretch>
        </p:blipFill>
        <p:spPr>
          <a:xfrm>
            <a:off x="6726634" y="160170"/>
            <a:ext cx="2981511" cy="1454151"/>
          </a:xfrm>
          <a:prstGeom prst="rect">
            <a:avLst/>
          </a:prstGeom>
        </p:spPr>
      </p:pic>
      <p:sp>
        <p:nvSpPr>
          <p:cNvPr id="17412" name="Content Placeholder 4"/>
          <p:cNvSpPr>
            <a:spLocks noGrp="1"/>
          </p:cNvSpPr>
          <p:nvPr>
            <p:ph sz="half" idx="2"/>
          </p:nvPr>
        </p:nvSpPr>
        <p:spPr>
          <a:xfrm>
            <a:off x="452967" y="2174875"/>
            <a:ext cx="5486400" cy="4332288"/>
          </a:xfrm>
        </p:spPr>
        <p:txBody>
          <a:bodyPr>
            <a:normAutofit/>
          </a:bodyPr>
          <a:lstStyle/>
          <a:p>
            <a:r>
              <a:rPr lang="en-US" altLang="en-US" dirty="0">
                <a:cs typeface="Arial" panose="020B0604020202020204" pitchFamily="34" charset="0"/>
              </a:rPr>
              <a:t> Ranked in the </a:t>
            </a:r>
            <a:r>
              <a:rPr lang="en-US" altLang="en-US" i="1" dirty="0">
                <a:cs typeface="Arial" panose="020B0604020202020204" pitchFamily="34" charset="0"/>
              </a:rPr>
              <a:t>US News &amp; World Report’s </a:t>
            </a:r>
            <a:r>
              <a:rPr lang="en-US" dirty="0"/>
              <a:t>America’s Best Children’s Hospitals</a:t>
            </a:r>
          </a:p>
          <a:p>
            <a:r>
              <a:rPr lang="en-US" dirty="0"/>
              <a:t>Nationally ranked in six specialties including:</a:t>
            </a:r>
          </a:p>
          <a:p>
            <a:pPr lvl="1"/>
            <a:r>
              <a:rPr lang="en-US" dirty="0"/>
              <a:t>#11 for cardiology and heart surgery</a:t>
            </a:r>
          </a:p>
          <a:p>
            <a:pPr lvl="1"/>
            <a:r>
              <a:rPr lang="en-US" dirty="0"/>
              <a:t>#28 for nephrology</a:t>
            </a:r>
          </a:p>
          <a:p>
            <a:pPr lvl="1"/>
            <a:r>
              <a:rPr lang="en-US" dirty="0"/>
              <a:t>#37 for urology</a:t>
            </a:r>
          </a:p>
          <a:p>
            <a:pPr lvl="1"/>
            <a:r>
              <a:rPr lang="en-US" dirty="0"/>
              <a:t>#47 gastroenterology and GI surgery</a:t>
            </a:r>
          </a:p>
          <a:p>
            <a:pPr lvl="1"/>
            <a:r>
              <a:rPr lang="en-US" dirty="0"/>
              <a:t>#45 for neurology and neurosurgery</a:t>
            </a:r>
          </a:p>
          <a:p>
            <a:pPr eaLnBrk="1" hangingPunct="1"/>
            <a:endParaRPr lang="en-US" altLang="en-US" dirty="0">
              <a:cs typeface="Arial" panose="020B0604020202020204" pitchFamily="34" charset="0"/>
            </a:endParaRPr>
          </a:p>
        </p:txBody>
      </p:sp>
      <p:sp>
        <p:nvSpPr>
          <p:cNvPr id="17413" name="Text Placeholder 5"/>
          <p:cNvSpPr>
            <a:spLocks noGrp="1"/>
          </p:cNvSpPr>
          <p:nvPr>
            <p:ph type="body" sz="quarter" idx="3"/>
          </p:nvPr>
        </p:nvSpPr>
        <p:spPr>
          <a:xfrm>
            <a:off x="6258984" y="1535113"/>
            <a:ext cx="5486400" cy="639762"/>
          </a:xfrm>
        </p:spPr>
        <p:txBody>
          <a:bodyPr anchor="ctr">
            <a:normAutofit/>
          </a:bodyPr>
          <a:lstStyle/>
          <a:p>
            <a:pPr eaLnBrk="1" hangingPunct="1"/>
            <a:r>
              <a:rPr lang="en-US" altLang="en-US" dirty="0">
                <a:cs typeface="Arial" panose="020B0604020202020204" pitchFamily="34" charset="0"/>
              </a:rPr>
              <a:t>Children’s Hospital</a:t>
            </a:r>
          </a:p>
        </p:txBody>
      </p:sp>
      <p:sp>
        <p:nvSpPr>
          <p:cNvPr id="17414" name="Content Placeholder 6"/>
          <p:cNvSpPr>
            <a:spLocks noGrp="1"/>
          </p:cNvSpPr>
          <p:nvPr>
            <p:ph sz="quarter" idx="4"/>
          </p:nvPr>
        </p:nvSpPr>
        <p:spPr>
          <a:xfrm>
            <a:off x="6258984" y="2174875"/>
            <a:ext cx="5486400" cy="4332288"/>
          </a:xfrm>
        </p:spPr>
        <p:txBody>
          <a:bodyPr>
            <a:normAutofit/>
          </a:bodyPr>
          <a:lstStyle/>
          <a:p>
            <a:pPr eaLnBrk="1" hangingPunct="1"/>
            <a:r>
              <a:rPr lang="en-US" altLang="en-US" dirty="0">
                <a:cs typeface="Arial" panose="020B0604020202020204" pitchFamily="34" charset="0"/>
              </a:rPr>
              <a:t>186 licensed beds</a:t>
            </a:r>
          </a:p>
          <a:p>
            <a:pPr eaLnBrk="1" hangingPunct="1"/>
            <a:r>
              <a:rPr lang="en-US" altLang="en-US" dirty="0">
                <a:cs typeface="Arial" panose="020B0604020202020204" pitchFamily="34" charset="0"/>
              </a:rPr>
              <a:t>Service lines </a:t>
            </a:r>
          </a:p>
          <a:p>
            <a:pPr lvl="1" eaLnBrk="1" hangingPunct="1"/>
            <a:r>
              <a:rPr lang="en-US" altLang="en-US" dirty="0">
                <a:cs typeface="Arial" panose="020B0604020202020204" pitchFamily="34" charset="0"/>
              </a:rPr>
              <a:t>Pediatric ICU</a:t>
            </a:r>
          </a:p>
          <a:p>
            <a:pPr lvl="1" eaLnBrk="1" hangingPunct="1"/>
            <a:r>
              <a:rPr lang="en-US" altLang="en-US" dirty="0">
                <a:cs typeface="Arial" panose="020B0604020202020204" pitchFamily="34" charset="0"/>
              </a:rPr>
              <a:t>Pediatric cardiology</a:t>
            </a:r>
          </a:p>
          <a:p>
            <a:pPr lvl="1" eaLnBrk="1" hangingPunct="1"/>
            <a:r>
              <a:rPr lang="en-US" altLang="en-US" dirty="0">
                <a:cs typeface="Arial" panose="020B0604020202020204" pitchFamily="34" charset="0"/>
              </a:rPr>
              <a:t>Pediatric hospitalists</a:t>
            </a:r>
          </a:p>
          <a:p>
            <a:pPr lvl="1" eaLnBrk="1" hangingPunct="1"/>
            <a:r>
              <a:rPr lang="en-US" altLang="en-US" dirty="0">
                <a:cs typeface="Arial" panose="020B0604020202020204" pitchFamily="34" charset="0"/>
              </a:rPr>
              <a:t>Pediatric hem-onc</a:t>
            </a:r>
          </a:p>
          <a:p>
            <a:pPr lvl="1" eaLnBrk="1" hangingPunct="1"/>
            <a:r>
              <a:rPr lang="en-US" altLang="en-US" dirty="0">
                <a:cs typeface="Arial" panose="020B0604020202020204" pitchFamily="34" charset="0"/>
              </a:rPr>
              <a:t>Pediatric pulmonary</a:t>
            </a:r>
          </a:p>
          <a:p>
            <a:pPr lvl="1" eaLnBrk="1" hangingPunct="1"/>
            <a:r>
              <a:rPr lang="en-US" altLang="en-US" dirty="0">
                <a:cs typeface="Arial" panose="020B0604020202020204" pitchFamily="34" charset="0"/>
              </a:rPr>
              <a:t>Pediatric neurology</a:t>
            </a:r>
          </a:p>
          <a:p>
            <a:pPr lvl="1" eaLnBrk="1" hangingPunct="1"/>
            <a:r>
              <a:rPr lang="en-US" altLang="en-US" dirty="0">
                <a:cs typeface="Arial" panose="020B0604020202020204" pitchFamily="34" charset="0"/>
              </a:rPr>
              <a:t>Pediatric emergency dept</a:t>
            </a:r>
          </a:p>
          <a:p>
            <a:pPr lvl="1" eaLnBrk="1" hangingPunct="1"/>
            <a:r>
              <a:rPr lang="en-US" altLang="en-US" dirty="0">
                <a:cs typeface="Arial" panose="020B0604020202020204" pitchFamily="34" charset="0"/>
              </a:rPr>
              <a:t>Neonatal services - Level III nursery</a:t>
            </a:r>
          </a:p>
        </p:txBody>
      </p:sp>
    </p:spTree>
    <p:custDataLst>
      <p:tags r:id="rId1"/>
    </p:custDataLst>
    <p:extLst>
      <p:ext uri="{BB962C8B-B14F-4D97-AF65-F5344CB8AC3E}">
        <p14:creationId xmlns:p14="http://schemas.microsoft.com/office/powerpoint/2010/main" val="3094846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Back! </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b="1" dirty="0"/>
              <a:t>R06.03  Acute Respiratory Distress</a:t>
            </a:r>
          </a:p>
          <a:p>
            <a:pPr marL="800100" lvl="1" indent="-342900">
              <a:buFont typeface="Arial" panose="020B0604020202020204" pitchFamily="34" charset="0"/>
              <a:buChar char="•"/>
            </a:pPr>
            <a:r>
              <a:rPr lang="en-US" dirty="0"/>
              <a:t>ICD-10-CM Alphabetic Index for discharges starting October 1, 2017</a:t>
            </a:r>
          </a:p>
          <a:p>
            <a:pPr marL="342900" indent="-342900">
              <a:buFont typeface="Arial" panose="020B0604020202020204" pitchFamily="34" charset="0"/>
              <a:buChar char="•"/>
            </a:pPr>
            <a:r>
              <a:rPr lang="en-US" dirty="0"/>
              <a:t>Tabular Listing – Chapter 18 Symptoms, Signs and Abnormal Clinical/Laboratory Findings</a:t>
            </a:r>
          </a:p>
          <a:p>
            <a:pPr marL="800100" lvl="1" indent="-342900">
              <a:buFont typeface="Arial" panose="020B0604020202020204" pitchFamily="34" charset="0"/>
              <a:buChar char="•"/>
            </a:pPr>
            <a:r>
              <a:rPr lang="en-US" dirty="0"/>
              <a:t>Abnormalities of breathing</a:t>
            </a:r>
          </a:p>
          <a:p>
            <a:pPr marL="342900" indent="-342900">
              <a:buFont typeface="Arial" panose="020B0604020202020204" pitchFamily="34" charset="0"/>
              <a:buChar char="•"/>
            </a:pPr>
            <a:r>
              <a:rPr lang="en-US" dirty="0"/>
              <a:t>Excludes 1</a:t>
            </a:r>
          </a:p>
          <a:p>
            <a:pPr marL="800100" lvl="1" indent="-342900">
              <a:buFont typeface="Arial" panose="020B0604020202020204" pitchFamily="34" charset="0"/>
              <a:buChar char="•"/>
            </a:pPr>
            <a:r>
              <a:rPr lang="en-US" dirty="0"/>
              <a:t>Acute respiratory distress syndrome</a:t>
            </a:r>
          </a:p>
          <a:p>
            <a:pPr marL="800100" lvl="1" indent="-342900">
              <a:buFont typeface="Arial" panose="020B0604020202020204" pitchFamily="34" charset="0"/>
              <a:buChar char="•"/>
            </a:pPr>
            <a:r>
              <a:rPr lang="en-US" dirty="0"/>
              <a:t>Respiratory arrest</a:t>
            </a:r>
          </a:p>
          <a:p>
            <a:pPr marL="800100" lvl="1" indent="-342900">
              <a:buFont typeface="Arial" panose="020B0604020202020204" pitchFamily="34" charset="0"/>
              <a:buChar char="•"/>
            </a:pPr>
            <a:r>
              <a:rPr lang="en-US" dirty="0"/>
              <a:t>Respiratory arrest of the newborn</a:t>
            </a:r>
          </a:p>
          <a:p>
            <a:pPr marL="800100" lvl="1" indent="-342900">
              <a:buFont typeface="Arial" panose="020B0604020202020204" pitchFamily="34" charset="0"/>
              <a:buChar char="•"/>
            </a:pPr>
            <a:r>
              <a:rPr lang="en-US" dirty="0"/>
              <a:t>Respiratory distress syndrome of the newborn</a:t>
            </a:r>
          </a:p>
          <a:p>
            <a:pPr marL="800100" lvl="1" indent="-342900">
              <a:buFont typeface="Arial" panose="020B0604020202020204" pitchFamily="34" charset="0"/>
              <a:buChar char="•"/>
            </a:pPr>
            <a:r>
              <a:rPr lang="en-US" dirty="0"/>
              <a:t>Respiratory failure</a:t>
            </a:r>
          </a:p>
          <a:p>
            <a:pPr marL="800100" lvl="1" indent="-342900">
              <a:buFont typeface="Arial" panose="020B0604020202020204" pitchFamily="34" charset="0"/>
              <a:buChar char="•"/>
            </a:pPr>
            <a:r>
              <a:rPr lang="en-US" dirty="0"/>
              <a:t>Respiratory failure of the newborn</a:t>
            </a:r>
          </a:p>
          <a:p>
            <a:endParaRPr lang="en-US" dirty="0"/>
          </a:p>
        </p:txBody>
      </p:sp>
      <p:pic>
        <p:nvPicPr>
          <p:cNvPr id="1026" name="Picture 2" descr="C:\Users\klb22\AppData\Local\Microsoft\Windows\Temporary Internet Files\Content.IE5\ZOEG2WYM\Rfc1394-Caution-Blan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430" y="2883877"/>
            <a:ext cx="5535580" cy="30030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54424" y="3961781"/>
            <a:ext cx="4009293" cy="2308324"/>
          </a:xfrm>
          <a:prstGeom prst="rect">
            <a:avLst/>
          </a:prstGeom>
          <a:noFill/>
        </p:spPr>
        <p:txBody>
          <a:bodyPr wrap="square" rtlCol="0">
            <a:spAutoFit/>
          </a:bodyPr>
          <a:lstStyle/>
          <a:p>
            <a:pPr algn="ctr">
              <a:lnSpc>
                <a:spcPct val="150000"/>
              </a:lnSpc>
            </a:pPr>
            <a:r>
              <a:rPr lang="en-US" dirty="0" smtClean="0">
                <a:solidFill>
                  <a:srgbClr val="333333"/>
                </a:solidFill>
                <a:latin typeface="Arial Black" panose="020B0A04020102020204" pitchFamily="34" charset="0"/>
                <a:cs typeface="Arial" panose="020B0604020202020204" pitchFamily="34" charset="0"/>
              </a:rPr>
              <a:t>POTENTIAL RISK FOR: </a:t>
            </a:r>
            <a:endParaRPr lang="en-US" dirty="0" smtClean="0">
              <a:solidFill>
                <a:srgbClr val="333333"/>
              </a:solidFill>
              <a:latin typeface="Arial Black" panose="020B0A04020102020204" pitchFamily="34" charset="0"/>
              <a:cs typeface="Arial" panose="020B0604020202020204" pitchFamily="34" charset="0"/>
            </a:endParaRPr>
          </a:p>
          <a:p>
            <a:pPr algn="ctr">
              <a:lnSpc>
                <a:spcPct val="150000"/>
              </a:lnSpc>
            </a:pPr>
            <a:r>
              <a:rPr lang="en-US" dirty="0" smtClean="0">
                <a:solidFill>
                  <a:srgbClr val="333333"/>
                </a:solidFill>
                <a:latin typeface="Arial Black" panose="020B0A04020102020204" pitchFamily="34" charset="0"/>
                <a:cs typeface="Arial" panose="020B0604020202020204" pitchFamily="34" charset="0"/>
              </a:rPr>
              <a:t>Decrease Reimbursement</a:t>
            </a:r>
          </a:p>
          <a:p>
            <a:pPr algn="ctr">
              <a:lnSpc>
                <a:spcPct val="150000"/>
              </a:lnSpc>
            </a:pPr>
            <a:r>
              <a:rPr lang="en-US" dirty="0" smtClean="0">
                <a:solidFill>
                  <a:srgbClr val="333333"/>
                </a:solidFill>
                <a:latin typeface="Arial Black" panose="020B0A04020102020204" pitchFamily="34" charset="0"/>
                <a:cs typeface="Arial" panose="020B0604020202020204" pitchFamily="34" charset="0"/>
              </a:rPr>
              <a:t>Decrease Severity of Illness</a:t>
            </a:r>
          </a:p>
          <a:p>
            <a:pPr algn="ctr">
              <a:lnSpc>
                <a:spcPct val="150000"/>
              </a:lnSpc>
            </a:pPr>
            <a:r>
              <a:rPr lang="en-US" dirty="0" smtClean="0">
                <a:solidFill>
                  <a:srgbClr val="333333"/>
                </a:solidFill>
                <a:latin typeface="Arial Black" panose="020B0A04020102020204" pitchFamily="34" charset="0"/>
                <a:cs typeface="Arial" panose="020B0604020202020204" pitchFamily="34" charset="0"/>
              </a:rPr>
              <a:t>Decrease Risk of Mortality</a:t>
            </a:r>
          </a:p>
          <a:p>
            <a:endParaRPr lang="en-US" dirty="0"/>
          </a:p>
          <a:p>
            <a:endParaRPr lang="en-US" dirty="0"/>
          </a:p>
        </p:txBody>
      </p:sp>
    </p:spTree>
    <p:extLst>
      <p:ext uri="{BB962C8B-B14F-4D97-AF65-F5344CB8AC3E}">
        <p14:creationId xmlns:p14="http://schemas.microsoft.com/office/powerpoint/2010/main" val="238902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CDI Considerations in Acute Respiratory Distress</a:t>
            </a:r>
          </a:p>
        </p:txBody>
      </p:sp>
      <p:sp>
        <p:nvSpPr>
          <p:cNvPr id="3" name="Content Placeholder 2"/>
          <p:cNvSpPr>
            <a:spLocks noGrp="1"/>
          </p:cNvSpPr>
          <p:nvPr>
            <p:ph idx="1"/>
          </p:nvPr>
        </p:nvSpPr>
        <p:spPr>
          <a:xfrm>
            <a:off x="453302" y="1555335"/>
            <a:ext cx="11537593" cy="4975616"/>
          </a:xfrm>
        </p:spPr>
        <p:txBody>
          <a:bodyPr>
            <a:normAutofit/>
          </a:bodyPr>
          <a:lstStyle/>
          <a:p>
            <a:pPr marL="342900" indent="-342900">
              <a:buFont typeface="Arial" panose="020B0604020202020204" pitchFamily="34" charset="0"/>
              <a:buChar char="•"/>
            </a:pPr>
            <a:r>
              <a:rPr lang="en-US" dirty="0"/>
              <a:t>CDI Specialists should do a thorough review of medical record to rule out any clinical indicators for acute respiratory failure.</a:t>
            </a:r>
          </a:p>
          <a:p>
            <a:pPr marL="342900" indent="-342900">
              <a:buFont typeface="Arial" panose="020B0604020202020204" pitchFamily="34" charset="0"/>
              <a:buChar char="•"/>
            </a:pPr>
            <a:r>
              <a:rPr lang="en-US" dirty="0"/>
              <a:t>Continue to educate the physicians on the differences between acute respiratory distress and acute respiratory failure.</a:t>
            </a:r>
          </a:p>
          <a:p>
            <a:pPr marL="342900" indent="-342900">
              <a:buFont typeface="Arial" panose="020B0604020202020204" pitchFamily="34" charset="0"/>
              <a:buChar char="•"/>
            </a:pPr>
            <a:r>
              <a:rPr lang="en-US" dirty="0"/>
              <a:t>Acute respiratory distress is a </a:t>
            </a:r>
            <a:r>
              <a:rPr lang="en-US" b="1" i="1" dirty="0"/>
              <a:t>symptom code </a:t>
            </a:r>
            <a:r>
              <a:rPr lang="en-US" dirty="0"/>
              <a:t>and should not be the principal diagnosis when related definitive diagnosis is established in the documentation.  </a:t>
            </a:r>
          </a:p>
          <a:p>
            <a:pPr marL="342900" indent="-342900">
              <a:buFont typeface="Arial" panose="020B0604020202020204" pitchFamily="34" charset="0"/>
              <a:buChar char="•"/>
            </a:pPr>
            <a:r>
              <a:rPr lang="en-US" dirty="0"/>
              <a:t>Acute respiratory distress </a:t>
            </a:r>
            <a:r>
              <a:rPr lang="en-US" b="1" i="1" dirty="0"/>
              <a:t>should not </a:t>
            </a:r>
            <a:r>
              <a:rPr lang="en-US" dirty="0"/>
              <a:t>be captured when inherent to the condition, such as</a:t>
            </a:r>
          </a:p>
          <a:p>
            <a:pPr marL="800100" lvl="1" indent="-342900">
              <a:buFont typeface="Arial" panose="020B0604020202020204" pitchFamily="34" charset="0"/>
              <a:buChar char="•"/>
            </a:pPr>
            <a:r>
              <a:rPr lang="en-US" dirty="0"/>
              <a:t>Asthma exacerbation</a:t>
            </a:r>
          </a:p>
          <a:p>
            <a:pPr marL="800100" lvl="1" indent="-342900">
              <a:buFont typeface="Arial" panose="020B0604020202020204" pitchFamily="34" charset="0"/>
              <a:buChar char="•"/>
            </a:pPr>
            <a:r>
              <a:rPr lang="en-US" dirty="0"/>
              <a:t>Bronchiolitis</a:t>
            </a:r>
          </a:p>
          <a:p>
            <a:pPr marL="800100" lvl="1" indent="-342900">
              <a:buFont typeface="Arial" panose="020B0604020202020204" pitchFamily="34" charset="0"/>
              <a:buChar char="•"/>
            </a:pPr>
            <a:r>
              <a:rPr lang="en-US" dirty="0"/>
              <a:t>Cystic Fibrosis</a:t>
            </a:r>
          </a:p>
          <a:p>
            <a:pPr marL="800100" lvl="1" indent="-342900">
              <a:buFont typeface="Arial" panose="020B0604020202020204" pitchFamily="34" charset="0"/>
              <a:buChar char="•"/>
            </a:pPr>
            <a:r>
              <a:rPr lang="en-US" dirty="0"/>
              <a:t>Pneumonia</a:t>
            </a:r>
          </a:p>
          <a:p>
            <a:pPr marL="800100" lvl="1" indent="-342900">
              <a:buFont typeface="Arial" panose="020B0604020202020204" pitchFamily="34" charset="0"/>
              <a:buChar char="•"/>
            </a:pPr>
            <a:r>
              <a:rPr lang="en-US" dirty="0"/>
              <a:t>Acute upper respiratory track infections</a:t>
            </a:r>
          </a:p>
          <a:p>
            <a:pPr marL="800100" lvl="1" indent="-342900">
              <a:buFont typeface="Arial" panose="020B0604020202020204" pitchFamily="34" charset="0"/>
              <a:buChar char="•"/>
            </a:pPr>
            <a:r>
              <a:rPr lang="en-US" dirty="0"/>
              <a:t>Bronchitis</a:t>
            </a:r>
          </a:p>
        </p:txBody>
      </p:sp>
    </p:spTree>
    <p:extLst>
      <p:ext uri="{BB962C8B-B14F-4D97-AF65-F5344CB8AC3E}">
        <p14:creationId xmlns:p14="http://schemas.microsoft.com/office/powerpoint/2010/main" val="2609605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Neonatal Respiratory Conditions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1" dirty="0"/>
              <a:t>P22 Respiratory distress of newborn</a:t>
            </a:r>
          </a:p>
          <a:p>
            <a:pPr lvl="1" indent="0">
              <a:buNone/>
            </a:pPr>
            <a:r>
              <a:rPr lang="en-US" dirty="0"/>
              <a:t>Excludes 1  </a:t>
            </a:r>
          </a:p>
          <a:p>
            <a:pPr marL="1257300" lvl="2" indent="-342900">
              <a:buFont typeface="Arial" panose="020B0604020202020204" pitchFamily="34" charset="0"/>
              <a:buChar char="•"/>
            </a:pPr>
            <a:r>
              <a:rPr lang="en-US" dirty="0"/>
              <a:t>Respiratory arrest of newborn (P28.81)</a:t>
            </a:r>
          </a:p>
          <a:p>
            <a:pPr marL="1257300" lvl="2" indent="-342900">
              <a:buFont typeface="Arial" panose="020B0604020202020204" pitchFamily="34" charset="0"/>
              <a:buChar char="•"/>
            </a:pPr>
            <a:r>
              <a:rPr lang="en-US" dirty="0"/>
              <a:t>Respiratory failure of newborn (P28.5)</a:t>
            </a:r>
          </a:p>
          <a:p>
            <a:r>
              <a:rPr lang="en-US" dirty="0"/>
              <a:t>		    	</a:t>
            </a:r>
          </a:p>
          <a:p>
            <a:pPr marL="800100" lvl="1" indent="-342900">
              <a:buFont typeface="Arial" panose="020B0604020202020204" pitchFamily="34" charset="0"/>
              <a:buChar char="•"/>
            </a:pPr>
            <a:r>
              <a:rPr lang="en-US" dirty="0"/>
              <a:t>P22.0  Respiratory distress syndrome of the newborn (RDS)</a:t>
            </a:r>
          </a:p>
          <a:p>
            <a:pPr marL="800100" lvl="1" indent="-342900">
              <a:buFont typeface="Arial" panose="020B0604020202020204" pitchFamily="34" charset="0"/>
              <a:buChar char="•"/>
            </a:pPr>
            <a:r>
              <a:rPr lang="en-US" dirty="0"/>
              <a:t>P22.1  Transient tachypnea of newborn (TTN)</a:t>
            </a:r>
          </a:p>
          <a:p>
            <a:pPr marL="800100" lvl="1" indent="-342900">
              <a:buFont typeface="Arial" panose="020B0604020202020204" pitchFamily="34" charset="0"/>
              <a:buChar char="•"/>
            </a:pPr>
            <a:r>
              <a:rPr lang="en-US" dirty="0"/>
              <a:t>P22.8  Other respiratory distress of newborn</a:t>
            </a:r>
          </a:p>
          <a:p>
            <a:pPr marL="800100" lvl="1" indent="-342900">
              <a:buFont typeface="Arial" panose="020B0604020202020204" pitchFamily="34" charset="0"/>
              <a:buChar char="•"/>
            </a:pPr>
            <a:r>
              <a:rPr lang="en-US" dirty="0"/>
              <a:t>P22.9  Respiratory distress of newborn, unspecified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Careful review for conflicting document</a:t>
            </a:r>
          </a:p>
          <a:p>
            <a:pPr marL="800100" lvl="1" indent="-342900">
              <a:buFont typeface="Arial" panose="020B0604020202020204" pitchFamily="34" charset="0"/>
              <a:buChar char="•"/>
            </a:pPr>
            <a:r>
              <a:rPr lang="en-US" dirty="0"/>
              <a:t>Educate physicians on need for specificity for coding </a:t>
            </a:r>
          </a:p>
          <a:p>
            <a:pPr marL="800100" lvl="1" indent="-342900">
              <a:buFont typeface="Arial" panose="020B0604020202020204" pitchFamily="34" charset="0"/>
              <a:buChar char="•"/>
            </a:pPr>
            <a:r>
              <a:rPr lang="en-US" dirty="0"/>
              <a:t>CAC/NLP – need for verify suggested codes</a:t>
            </a: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937402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44EA13E-ACDF-4FAD-9BE4-57AD58363981}"/>
              </a:ext>
            </a:extLst>
          </p:cNvPr>
          <p:cNvSpPr>
            <a:spLocks noGrp="1"/>
          </p:cNvSpPr>
          <p:nvPr>
            <p:ph type="title"/>
          </p:nvPr>
        </p:nvSpPr>
        <p:spPr/>
        <p:txBody>
          <a:bodyPr/>
          <a:lstStyle/>
          <a:p>
            <a:r>
              <a:rPr lang="en-US" dirty="0"/>
              <a:t>Respiratory Insufficiency in Newborn </a:t>
            </a:r>
          </a:p>
        </p:txBody>
      </p:sp>
      <p:pic>
        <p:nvPicPr>
          <p:cNvPr id="11" name="Content Placeholder 10">
            <a:extLst>
              <a:ext uri="{FF2B5EF4-FFF2-40B4-BE49-F238E27FC236}">
                <a16:creationId xmlns:a16="http://schemas.microsoft.com/office/drawing/2014/main" xmlns="" id="{690931BC-1158-473A-8E88-50A4A449EBB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0581" y="2112169"/>
            <a:ext cx="3810000" cy="3810000"/>
          </a:xfrm>
        </p:spPr>
      </p:pic>
      <p:sp>
        <p:nvSpPr>
          <p:cNvPr id="6" name="Content Placeholder 5">
            <a:extLst>
              <a:ext uri="{FF2B5EF4-FFF2-40B4-BE49-F238E27FC236}">
                <a16:creationId xmlns:a16="http://schemas.microsoft.com/office/drawing/2014/main" xmlns="" id="{4DE69CFD-C29F-4D9D-BACF-38A434D0FBE1}"/>
              </a:ext>
            </a:extLst>
          </p:cNvPr>
          <p:cNvSpPr>
            <a:spLocks noGrp="1"/>
          </p:cNvSpPr>
          <p:nvPr>
            <p:ph sz="half" idx="2"/>
          </p:nvPr>
        </p:nvSpPr>
        <p:spPr>
          <a:xfrm>
            <a:off x="4377128" y="1557134"/>
            <a:ext cx="7365415" cy="4919869"/>
          </a:xfrm>
        </p:spPr>
        <p:txBody>
          <a:bodyPr/>
          <a:lstStyle/>
          <a:p>
            <a:pPr algn="ctr"/>
            <a:r>
              <a:rPr lang="en-US" sz="3200" b="1" dirty="0"/>
              <a:t>Respiratory Insufficiency</a:t>
            </a:r>
          </a:p>
          <a:p>
            <a:pPr algn="ctr"/>
            <a:endParaRPr lang="en-US" sz="1600" dirty="0"/>
          </a:p>
          <a:p>
            <a:pPr algn="ctr"/>
            <a:endParaRPr lang="en-US" dirty="0"/>
          </a:p>
          <a:p>
            <a:pPr algn="ctr"/>
            <a:endParaRPr lang="en-US" dirty="0"/>
          </a:p>
          <a:p>
            <a:pPr algn="ctr"/>
            <a:r>
              <a:rPr lang="en-US" sz="3200" b="1" dirty="0"/>
              <a:t>Newborn</a:t>
            </a:r>
          </a:p>
          <a:p>
            <a:pPr algn="ctr"/>
            <a:endParaRPr lang="en-US" dirty="0"/>
          </a:p>
          <a:p>
            <a:pPr algn="ctr"/>
            <a:endParaRPr lang="en-US" dirty="0"/>
          </a:p>
          <a:p>
            <a:pPr algn="ctr"/>
            <a:endParaRPr lang="en-US" sz="1800" dirty="0"/>
          </a:p>
          <a:p>
            <a:pPr algn="ctr"/>
            <a:r>
              <a:rPr lang="en-US" sz="3200" b="1" dirty="0"/>
              <a:t>P28.5 Respiratory failure of newborn</a:t>
            </a:r>
          </a:p>
        </p:txBody>
      </p:sp>
      <p:sp>
        <p:nvSpPr>
          <p:cNvPr id="8" name="Arrow: Down 7">
            <a:extLst>
              <a:ext uri="{FF2B5EF4-FFF2-40B4-BE49-F238E27FC236}">
                <a16:creationId xmlns:a16="http://schemas.microsoft.com/office/drawing/2014/main" xmlns="" id="{8F9DD01A-CBA2-4A65-8BBD-079E4DB5FBB8}"/>
              </a:ext>
            </a:extLst>
          </p:cNvPr>
          <p:cNvSpPr/>
          <p:nvPr/>
        </p:nvSpPr>
        <p:spPr>
          <a:xfrm flipH="1">
            <a:off x="7854155" y="4017068"/>
            <a:ext cx="411359" cy="131913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xmlns="" id="{8A85A550-7C4B-4E50-81B9-74E76D237E2E}"/>
              </a:ext>
            </a:extLst>
          </p:cNvPr>
          <p:cNvSpPr/>
          <p:nvPr/>
        </p:nvSpPr>
        <p:spPr>
          <a:xfrm flipH="1">
            <a:off x="7854154" y="2109867"/>
            <a:ext cx="411360" cy="131913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9403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RDS vs BPD</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RDS usually affects premature babies less than 34 weeks gestation</a:t>
            </a:r>
          </a:p>
          <a:p>
            <a:pPr marL="800100" lvl="1" indent="-342900">
              <a:buFont typeface="Arial" panose="020B0604020202020204" pitchFamily="34" charset="0"/>
              <a:buChar char="•"/>
            </a:pPr>
            <a:r>
              <a:rPr lang="en-US" dirty="0"/>
              <a:t>Respiratory distress, acidosis, CXR w/ground glass appearance, surfactant administration</a:t>
            </a:r>
          </a:p>
          <a:p>
            <a:pPr marL="800100" lvl="1" indent="-342900">
              <a:buFont typeface="Arial" panose="020B0604020202020204" pitchFamily="34" charset="0"/>
              <a:buChar char="•"/>
            </a:pPr>
            <a:r>
              <a:rPr lang="en-US" dirty="0"/>
              <a:t>Breathing problems that remain by the time they reach their original birth date maybe be diagnosed as BPD</a:t>
            </a:r>
          </a:p>
          <a:p>
            <a:endParaRPr lang="en-US" dirty="0"/>
          </a:p>
          <a:p>
            <a:endParaRPr lang="en-US" dirty="0"/>
          </a:p>
          <a:p>
            <a:pPr marL="342900" indent="-342900">
              <a:buFont typeface="Arial" panose="020B0604020202020204" pitchFamily="34" charset="0"/>
              <a:buChar char="•"/>
            </a:pPr>
            <a:r>
              <a:rPr lang="en-US" dirty="0"/>
              <a:t>The tabular </a:t>
            </a:r>
            <a:r>
              <a:rPr lang="en-US" dirty="0" smtClean="0"/>
              <a:t>index for RDS has </a:t>
            </a:r>
            <a:r>
              <a:rPr lang="en-US" dirty="0"/>
              <a:t>removed the Excludes 1 note regarding bronchopulmonary </a:t>
            </a:r>
            <a:r>
              <a:rPr lang="en-US" dirty="0" smtClean="0"/>
              <a:t>dysplasia, therefore, RDS and BPD may be coded together</a:t>
            </a:r>
            <a:endParaRPr lang="en-US" dirty="0"/>
          </a:p>
          <a:p>
            <a:pPr marL="800100" lvl="1" indent="-342900"/>
            <a:r>
              <a:rPr lang="en-US" dirty="0"/>
              <a:t>Present on Admission Indicators</a:t>
            </a:r>
          </a:p>
          <a:p>
            <a:pPr marL="1257300" lvl="2" indent="-342900">
              <a:lnSpc>
                <a:spcPct val="150000"/>
              </a:lnSpc>
            </a:pPr>
            <a:r>
              <a:rPr lang="en-US" dirty="0"/>
              <a:t>RDS  </a:t>
            </a:r>
          </a:p>
          <a:p>
            <a:pPr marL="1257300" lvl="2" indent="-342900">
              <a:lnSpc>
                <a:spcPct val="150000"/>
              </a:lnSpc>
            </a:pPr>
            <a:r>
              <a:rPr lang="en-US" dirty="0"/>
              <a:t>BPD  </a:t>
            </a:r>
          </a:p>
          <a:p>
            <a:pPr lvl="1" indent="0">
              <a:buNone/>
            </a:pPr>
            <a:endParaRPr lang="en-US" dirty="0"/>
          </a:p>
        </p:txBody>
      </p:sp>
      <p:sp>
        <p:nvSpPr>
          <p:cNvPr id="4" name="Rectangle 3"/>
          <p:cNvSpPr/>
          <p:nvPr/>
        </p:nvSpPr>
        <p:spPr>
          <a:xfrm>
            <a:off x="2618117" y="5058566"/>
            <a:ext cx="267418" cy="267419"/>
          </a:xfrm>
          <a:prstGeom prst="rect">
            <a:avLst/>
          </a:prstGeom>
          <a:ln>
            <a:noFill/>
          </a:ln>
          <a:scene3d>
            <a:camera prst="orthographicFront"/>
            <a:lightRig rig="threePt" dir="t"/>
          </a:scene3d>
          <a:sp3d>
            <a:bevelT w="101600" prst="rible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Y</a:t>
            </a:r>
          </a:p>
        </p:txBody>
      </p:sp>
      <p:sp>
        <p:nvSpPr>
          <p:cNvPr id="6" name="Rectangle 5"/>
          <p:cNvSpPr/>
          <p:nvPr/>
        </p:nvSpPr>
        <p:spPr>
          <a:xfrm>
            <a:off x="2618117" y="5593327"/>
            <a:ext cx="267418" cy="267419"/>
          </a:xfrm>
          <a:prstGeom prst="rect">
            <a:avLst/>
          </a:prstGeom>
          <a:solidFill>
            <a:srgbClr val="C00000"/>
          </a:solidFill>
          <a:ln>
            <a:noFill/>
          </a:ln>
          <a:scene3d>
            <a:camera prst="orthographicFront"/>
            <a:lightRig rig="threePt" dir="t"/>
          </a:scene3d>
          <a:sp3d>
            <a:bevelT w="101600" prst="rible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N</a:t>
            </a:r>
          </a:p>
        </p:txBody>
      </p:sp>
    </p:spTree>
    <p:extLst>
      <p:ext uri="{BB962C8B-B14F-4D97-AF65-F5344CB8AC3E}">
        <p14:creationId xmlns:p14="http://schemas.microsoft.com/office/powerpoint/2010/main" val="33902763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USCHEA_PPT_Template_WideScreen">
  <a:themeElements>
    <a:clrScheme name="MUSCHealth_digital">
      <a:dk1>
        <a:srgbClr val="005288"/>
      </a:dk1>
      <a:lt1>
        <a:sysClr val="window" lastClr="FFFFFF"/>
      </a:lt1>
      <a:dk2>
        <a:srgbClr val="41748D"/>
      </a:dk2>
      <a:lt2>
        <a:srgbClr val="67C9D0"/>
      </a:lt2>
      <a:accent1>
        <a:srgbClr val="7A99AC"/>
      </a:accent1>
      <a:accent2>
        <a:srgbClr val="BBDDE6"/>
      </a:accent2>
      <a:accent3>
        <a:srgbClr val="D57800"/>
      </a:accent3>
      <a:accent4>
        <a:srgbClr val="C1BB6B"/>
      </a:accent4>
      <a:accent5>
        <a:srgbClr val="8AB43D"/>
      </a:accent5>
      <a:accent6>
        <a:srgbClr val="14726C"/>
      </a:accent6>
      <a:hlink>
        <a:srgbClr val="49948E"/>
      </a:hlink>
      <a:folHlink>
        <a:srgbClr val="000000"/>
      </a:folHlink>
    </a:clrScheme>
    <a:fontScheme name="MUSC_Health_web_safe_fon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8" id="{588F6B95-122F-9448-B7C8-3DF8C89946EB}" vid="{FB5B0E11-3288-E946-A40D-FEA1FB1A62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MUSCHEA_PPT_Template_WideScreen</Template>
  <TotalTime>299</TotalTime>
  <Words>1248</Words>
  <Application>Microsoft Office PowerPoint</Application>
  <PresentationFormat>Custom</PresentationFormat>
  <Paragraphs>181</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MUSCHEA_PPT_Template_WideScreen</vt:lpstr>
      <vt:lpstr>A Hodge-Podge of ICD-10-CM/PCS  Coding Issues Related to Pediatrics and Neonates</vt:lpstr>
      <vt:lpstr>Learning Objectives</vt:lpstr>
      <vt:lpstr>Medical University of South Carolina</vt:lpstr>
      <vt:lpstr>MUSC Children’s Health</vt:lpstr>
      <vt:lpstr>It’s Back! </vt:lpstr>
      <vt:lpstr>CDI Considerations in Acute Respiratory Distress</vt:lpstr>
      <vt:lpstr>Neonatal Respiratory Conditions</vt:lpstr>
      <vt:lpstr>Respiratory Insufficiency in Newborn </vt:lpstr>
      <vt:lpstr>RDS vs BPD</vt:lpstr>
      <vt:lpstr>ALTE vs BRUE</vt:lpstr>
      <vt:lpstr>Early-Onset Scoliosis: MAGEC® </vt:lpstr>
      <vt:lpstr>Pectus Excavatum—NUSS Procedure</vt:lpstr>
      <vt:lpstr>AHA Central Office Response </vt:lpstr>
      <vt:lpstr>Pectus Excavatum—Ravitch Procedure </vt:lpstr>
      <vt:lpstr>ICD-10 Mapping of Pectus Excavatum Repair</vt:lpstr>
      <vt:lpstr>Update on “Concern for” </vt:lpstr>
      <vt:lpstr>PowerPoint Presentation</vt:lpstr>
    </vt:vector>
  </TitlesOfParts>
  <Company>Medical University of South Carolina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MUSC User</dc:creator>
  <cp:lastModifiedBy>MUSC User</cp:lastModifiedBy>
  <cp:revision>31</cp:revision>
  <dcterms:created xsi:type="dcterms:W3CDTF">2018-02-22T14:25:04Z</dcterms:created>
  <dcterms:modified xsi:type="dcterms:W3CDTF">2018-02-27T20:40:25Z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