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D09130C-5CCA-4F24-BA2D-99394591D254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DEEE762-01C4-4849-8921-C031E24A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930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130C-5CCA-4F24-BA2D-99394591D254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E762-01C4-4849-8921-C031E24A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71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130C-5CCA-4F24-BA2D-99394591D254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E762-01C4-4849-8921-C031E24A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22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130C-5CCA-4F24-BA2D-99394591D254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E762-01C4-4849-8921-C031E24A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02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130C-5CCA-4F24-BA2D-99394591D254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E762-01C4-4849-8921-C031E24A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2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130C-5CCA-4F24-BA2D-99394591D254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E762-01C4-4849-8921-C031E24A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92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130C-5CCA-4F24-BA2D-99394591D254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E762-01C4-4849-8921-C031E24A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2140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D09130C-5CCA-4F24-BA2D-99394591D254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E762-01C4-4849-8921-C031E24A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170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D09130C-5CCA-4F24-BA2D-99394591D254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E762-01C4-4849-8921-C031E24A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390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130C-5CCA-4F24-BA2D-99394591D254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E762-01C4-4849-8921-C031E24A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39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130C-5CCA-4F24-BA2D-99394591D254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E762-01C4-4849-8921-C031E24A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88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130C-5CCA-4F24-BA2D-99394591D254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E762-01C4-4849-8921-C031E24A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66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130C-5CCA-4F24-BA2D-99394591D254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E762-01C4-4849-8921-C031E24A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95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130C-5CCA-4F24-BA2D-99394591D254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E762-01C4-4849-8921-C031E24A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38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130C-5CCA-4F24-BA2D-99394591D254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E762-01C4-4849-8921-C031E24A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804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130C-5CCA-4F24-BA2D-99394591D254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E762-01C4-4849-8921-C031E24A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3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130C-5CCA-4F24-BA2D-99394591D254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E762-01C4-4849-8921-C031E24A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177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D09130C-5CCA-4F24-BA2D-99394591D254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DEEE762-01C4-4849-8921-C031E24A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964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0A961-47E4-41CB-ADF3-E5266330FE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6050" y="579508"/>
            <a:ext cx="6152542" cy="258775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EBEBEB"/>
                </a:solidFill>
              </a:rPr>
              <a:t>ACDIS Oklahoma</a:t>
            </a:r>
            <a:br>
              <a:rPr lang="en-US" dirty="0">
                <a:solidFill>
                  <a:srgbClr val="EBEBEB"/>
                </a:solidFill>
              </a:rPr>
            </a:br>
            <a:r>
              <a:rPr lang="en-US" b="1" dirty="0">
                <a:solidFill>
                  <a:srgbClr val="EBEBEB"/>
                </a:solidFill>
              </a:rPr>
              <a:t>Save the Date</a:t>
            </a:r>
            <a:br>
              <a:rPr lang="en-US" dirty="0">
                <a:solidFill>
                  <a:srgbClr val="EBEBEB"/>
                </a:solidFill>
              </a:rPr>
            </a:br>
            <a:endParaRPr lang="en-US" dirty="0">
              <a:solidFill>
                <a:srgbClr val="EBEBEB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BEA143-C6A9-49A1-A013-F5A4C5D12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79621" y="2499621"/>
            <a:ext cx="6808573" cy="3555847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Friday, April 30, 2021</a:t>
            </a:r>
          </a:p>
          <a:p>
            <a:r>
              <a:rPr lang="en-US" dirty="0">
                <a:solidFill>
                  <a:schemeClr val="bg1"/>
                </a:solidFill>
              </a:rPr>
              <a:t>1200pm TO 200pm CST (2 </a:t>
            </a:r>
            <a:r>
              <a:rPr lang="en-US" dirty="0" err="1">
                <a:solidFill>
                  <a:schemeClr val="bg1"/>
                </a:solidFill>
              </a:rPr>
              <a:t>hrs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VIRTUAL WEBINAR Panelists</a:t>
            </a:r>
            <a:r>
              <a:rPr lang="en-US" dirty="0">
                <a:solidFill>
                  <a:schemeClr val="bg1"/>
                </a:solidFill>
              </a:rPr>
              <a:t>- </a:t>
            </a:r>
          </a:p>
          <a:p>
            <a:r>
              <a:rPr lang="en-US" b="1" dirty="0">
                <a:solidFill>
                  <a:schemeClr val="bg1"/>
                </a:solidFill>
              </a:rPr>
              <a:t>Guest Speaker</a:t>
            </a:r>
            <a:r>
              <a:rPr lang="en-US" dirty="0">
                <a:solidFill>
                  <a:schemeClr val="bg1"/>
                </a:solidFill>
              </a:rPr>
              <a:t>: Kim </a:t>
            </a:r>
            <a:r>
              <a:rPr lang="en-US" dirty="0" err="1">
                <a:solidFill>
                  <a:schemeClr val="bg1"/>
                </a:solidFill>
              </a:rPr>
              <a:t>felix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Rhia</a:t>
            </a:r>
            <a:r>
              <a:rPr lang="en-US" dirty="0">
                <a:solidFill>
                  <a:schemeClr val="bg1"/>
                </a:solidFill>
              </a:rPr>
              <a:t>, ccs</a:t>
            </a:r>
          </a:p>
          <a:p>
            <a:r>
              <a:rPr lang="en-US" b="1" dirty="0">
                <a:solidFill>
                  <a:schemeClr val="bg1"/>
                </a:solidFill>
              </a:rPr>
              <a:t>Chapter leaders</a:t>
            </a:r>
            <a:r>
              <a:rPr lang="en-US" dirty="0">
                <a:solidFill>
                  <a:schemeClr val="bg1"/>
                </a:solidFill>
              </a:rPr>
              <a:t>: Katherine Siemens &amp;</a:t>
            </a:r>
          </a:p>
          <a:p>
            <a:r>
              <a:rPr lang="en-US" dirty="0">
                <a:solidFill>
                  <a:schemeClr val="bg1"/>
                </a:solidFill>
              </a:rPr>
              <a:t>Darcy </a:t>
            </a:r>
            <a:r>
              <a:rPr lang="en-US" dirty="0" err="1">
                <a:solidFill>
                  <a:schemeClr val="bg1"/>
                </a:solidFill>
              </a:rPr>
              <a:t>Genisio</a:t>
            </a:r>
            <a:endParaRPr lang="en-US" dirty="0">
              <a:solidFill>
                <a:schemeClr val="bg1"/>
              </a:solidFill>
            </a:endParaRPr>
          </a:p>
          <a:p>
            <a:endParaRPr lang="en-US" sz="1700" b="1" dirty="0">
              <a:solidFill>
                <a:schemeClr val="bg1"/>
              </a:solidFill>
            </a:endParaRPr>
          </a:p>
          <a:p>
            <a:r>
              <a:rPr lang="en-US" sz="1700" b="1" dirty="0">
                <a:solidFill>
                  <a:schemeClr val="bg1"/>
                </a:solidFill>
              </a:rPr>
              <a:t>CEU’s- </a:t>
            </a:r>
            <a:r>
              <a:rPr lang="en-US" dirty="0">
                <a:solidFill>
                  <a:schemeClr val="bg1"/>
                </a:solidFill>
              </a:rPr>
              <a:t>1.5 CEU available to be sent to attendees</a:t>
            </a:r>
            <a:endParaRPr lang="en-US" sz="1700" b="1" dirty="0">
              <a:solidFill>
                <a:schemeClr val="bg1"/>
              </a:solidFill>
            </a:endParaRPr>
          </a:p>
          <a:p>
            <a:endParaRPr lang="en-US" sz="1700" b="1" dirty="0">
              <a:solidFill>
                <a:schemeClr val="bg1"/>
              </a:solidFill>
            </a:endParaRPr>
          </a:p>
          <a:p>
            <a:r>
              <a:rPr lang="en-US" sz="1700" b="1" dirty="0">
                <a:solidFill>
                  <a:schemeClr val="bg1"/>
                </a:solidFill>
              </a:rPr>
              <a:t>Free to attend (Do not have to be an ACDIS member</a:t>
            </a:r>
            <a:r>
              <a:rPr lang="en-US" b="1" dirty="0">
                <a:solidFill>
                  <a:schemeClr val="bg1"/>
                </a:solidFill>
              </a:rPr>
              <a:t>)</a:t>
            </a:r>
          </a:p>
        </p:txBody>
      </p:sp>
      <p:grpSp>
        <p:nvGrpSpPr>
          <p:cNvPr id="20" name="Group 11">
            <a:extLst>
              <a:ext uri="{FF2B5EF4-FFF2-40B4-BE49-F238E27FC236}">
                <a16:creationId xmlns:a16="http://schemas.microsoft.com/office/drawing/2014/main" id="{F41F5BDA-0140-462B-933C-538752EEA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23335" y="396836"/>
            <a:ext cx="4992157" cy="6058999"/>
            <a:chOff x="6776508" y="396836"/>
            <a:chExt cx="4992157" cy="605899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8AE763C-C631-453B-A3A7-09499D0DB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C0C2E541-1E75-440D-A59A-C2B3AB867C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36158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481FF14D-53DC-4EA3-8425-26F1B0F08F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47266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pic>
        <p:nvPicPr>
          <p:cNvPr id="7" name="Graphic 6" descr="Daily Calendar">
            <a:extLst>
              <a:ext uri="{FF2B5EF4-FFF2-40B4-BE49-F238E27FC236}">
                <a16:creationId xmlns:a16="http://schemas.microsoft.com/office/drawing/2014/main" id="{86A783CA-C8C4-43BB-8E3A-950883A3E5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95921" y="-180391"/>
            <a:ext cx="2878376" cy="2827413"/>
          </a:xfrm>
          <a:prstGeom prst="rect">
            <a:avLst/>
          </a:prstGeom>
        </p:spPr>
      </p:pic>
      <p:pic>
        <p:nvPicPr>
          <p:cNvPr id="23" name="Picture 2">
            <a:extLst>
              <a:ext uri="{FF2B5EF4-FFF2-40B4-BE49-F238E27FC236}">
                <a16:creationId xmlns:a16="http://schemas.microsoft.com/office/drawing/2014/main" id="{A11421B0-5E39-45FB-915E-2A4F5BC14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7" y="384431"/>
            <a:ext cx="1638300" cy="64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 descr="http://www.acdis.org/sites/acdis/files/CCDS_logo.jpg">
            <a:extLst>
              <a:ext uri="{FF2B5EF4-FFF2-40B4-BE49-F238E27FC236}">
                <a16:creationId xmlns:a16="http://schemas.microsoft.com/office/drawing/2014/main" id="{F76B108E-035A-46CC-AA61-2D1083EAEF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990" y="310822"/>
            <a:ext cx="856034" cy="7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406029F-6E93-4002-AB8E-970C06A3DE28}"/>
              </a:ext>
            </a:extLst>
          </p:cNvPr>
          <p:cNvSpPr txBox="1"/>
          <p:nvPr/>
        </p:nvSpPr>
        <p:spPr>
          <a:xfrm>
            <a:off x="0" y="2300181"/>
            <a:ext cx="5245919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TOPIC- 2020 CODING CLINIC UPDATES for CDI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Presented by: Kim Felix, </a:t>
            </a: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</a:rPr>
              <a:t>Vice President of Education &amp; Training for </a:t>
            </a:r>
            <a:r>
              <a:rPr lang="en-US" sz="1600" b="1" dirty="0" err="1">
                <a:solidFill>
                  <a:schemeClr val="accent6">
                    <a:lumMod val="50000"/>
                  </a:schemeClr>
                </a:solidFill>
              </a:rPr>
              <a:t>Intellis</a:t>
            </a:r>
            <a:endParaRPr lang="en-US" sz="16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16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1600" b="1" dirty="0">
                <a:solidFill>
                  <a:schemeClr val="accent6">
                    <a:lumMod val="50000"/>
                  </a:schemeClr>
                </a:solidFill>
              </a:rPr>
              <a:t>Please note: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Webinar is </a:t>
            </a:r>
            <a:r>
              <a:rPr lang="en-US" sz="1600" u="sng" dirty="0">
                <a:solidFill>
                  <a:schemeClr val="accent6">
                    <a:lumMod val="50000"/>
                  </a:schemeClr>
                </a:solidFill>
              </a:rPr>
              <a:t>2 hours</a:t>
            </a: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</a:rPr>
              <a:t> and we will be using the </a:t>
            </a:r>
            <a:r>
              <a:rPr lang="en-US" sz="1600" b="1" dirty="0" err="1">
                <a:solidFill>
                  <a:schemeClr val="accent6">
                    <a:lumMod val="50000"/>
                  </a:schemeClr>
                </a:solidFill>
              </a:rPr>
              <a:t>GoToWebinar</a:t>
            </a: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</a:rPr>
              <a:t> platform (*check system requirements prior to meeting)</a:t>
            </a:r>
          </a:p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			   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12" name="5-Point Star 11"/>
          <p:cNvSpPr/>
          <p:nvPr/>
        </p:nvSpPr>
        <p:spPr>
          <a:xfrm>
            <a:off x="9034679" y="2499621"/>
            <a:ext cx="2888644" cy="2494443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DO YOU HAVE A GUEST SPEAKER FOR OUR NEXT MEETING?</a:t>
            </a:r>
          </a:p>
        </p:txBody>
      </p:sp>
    </p:spTree>
    <p:extLst>
      <p:ext uri="{BB962C8B-B14F-4D97-AF65-F5344CB8AC3E}">
        <p14:creationId xmlns:p14="http://schemas.microsoft.com/office/powerpoint/2010/main" val="13593804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692</TotalTime>
  <Words>122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 Boardroom</vt:lpstr>
      <vt:lpstr>ACDIS Oklahoma Save the Date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 ACDIS  Save the Date</dc:title>
  <dc:creator>Just, Amanda K</dc:creator>
  <cp:lastModifiedBy>Darcy Genisio</cp:lastModifiedBy>
  <cp:revision>37</cp:revision>
  <cp:lastPrinted>2019-12-17T17:01:20Z</cp:lastPrinted>
  <dcterms:created xsi:type="dcterms:W3CDTF">2018-11-14T20:19:43Z</dcterms:created>
  <dcterms:modified xsi:type="dcterms:W3CDTF">2021-03-19T15:23:49Z</dcterms:modified>
</cp:coreProperties>
</file>