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915" r:id="rId3"/>
    <p:sldId id="259" r:id="rId4"/>
    <p:sldId id="911" r:id="rId5"/>
    <p:sldId id="913" r:id="rId6"/>
    <p:sldId id="906" r:id="rId7"/>
    <p:sldId id="258" r:id="rId8"/>
    <p:sldId id="907" r:id="rId9"/>
    <p:sldId id="926" r:id="rId10"/>
    <p:sldId id="908" r:id="rId11"/>
    <p:sldId id="909" r:id="rId12"/>
    <p:sldId id="912" r:id="rId13"/>
    <p:sldId id="916" r:id="rId14"/>
    <p:sldId id="917" r:id="rId15"/>
    <p:sldId id="918" r:id="rId16"/>
    <p:sldId id="920" r:id="rId17"/>
    <p:sldId id="924" r:id="rId18"/>
    <p:sldId id="922" r:id="rId19"/>
    <p:sldId id="923" r:id="rId20"/>
    <p:sldId id="921" r:id="rId21"/>
    <p:sldId id="919" r:id="rId22"/>
    <p:sldId id="900" r:id="rId23"/>
    <p:sldId id="91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7"/>
    <p:restoredTop sz="86384"/>
  </p:normalViewPr>
  <p:slideViewPr>
    <p:cSldViewPr snapToGrid="0" snapToObjects="1">
      <p:cViewPr>
        <p:scale>
          <a:sx n="84" d="100"/>
          <a:sy n="84" d="100"/>
        </p:scale>
        <p:origin x="-102" y="-6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4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svg"/><Relationship Id="rId1" Type="http://schemas.openxmlformats.org/officeDocument/2006/relationships/image" Target="../media/image12.png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svg"/><Relationship Id="rId1" Type="http://schemas.openxmlformats.org/officeDocument/2006/relationships/image" Target="../media/image12.png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BA82A-1B08-466D-9DB4-40FA40D533B0}" type="doc">
      <dgm:prSet loTypeId="urn:microsoft.com/office/officeart/2005/8/layout/venn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0E41446-354D-4534-8B54-8BA8C56B64DC}">
      <dgm:prSet custT="1"/>
      <dgm:spPr/>
      <dgm:t>
        <a:bodyPr/>
        <a:lstStyle/>
        <a:p>
          <a:pPr algn="ctr" rtl="0"/>
          <a:r>
            <a:rPr lang="en-US" sz="1400" b="0" dirty="0">
              <a:effectLst/>
              <a:latin typeface="Calibri" pitchFamily="34" charset="0"/>
              <a:cs typeface="Calibri" pitchFamily="34" charset="0"/>
            </a:rPr>
            <a:t>Physicians accurately describe the etiology/specificity of diseases</a:t>
          </a:r>
        </a:p>
      </dgm:t>
    </dgm:pt>
    <dgm:pt modelId="{D74A39A2-05FF-4EBE-9655-AD047979CAAD}" type="parTrans" cxnId="{EDB0D3AC-2196-4572-926F-4B4A52A825A4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4ACC8A-599B-488E-88EE-F997343F3418}" type="sibTrans" cxnId="{EDB0D3AC-2196-4572-926F-4B4A52A825A4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126AD7-7871-4CA0-B9E5-BC771D82F4F4}">
      <dgm:prSet custT="1"/>
      <dgm:spPr/>
      <dgm:t>
        <a:bodyPr/>
        <a:lstStyle/>
        <a:p>
          <a:pPr rtl="0"/>
          <a:r>
            <a:rPr lang="en-US" sz="1400" b="0" dirty="0">
              <a:effectLst/>
              <a:latin typeface="Calibri" pitchFamily="34" charset="0"/>
              <a:cs typeface="Calibri" pitchFamily="34" charset="0"/>
            </a:rPr>
            <a:t>Coders follow rules &amp; guidelines translating explicitly documented diagnoses and procedures</a:t>
          </a:r>
        </a:p>
      </dgm:t>
    </dgm:pt>
    <dgm:pt modelId="{CF813EB3-309D-431D-B205-D8AA7D72CD49}" type="parTrans" cxnId="{B8F91634-69B0-4F9D-9D4D-70034EE757ED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1EA80E-BB9C-45EC-8364-83E1FCB5775D}" type="sibTrans" cxnId="{B8F91634-69B0-4F9D-9D4D-70034EE757ED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1A0166-6E0D-4DE4-A02B-DFBB0761B966}">
      <dgm:prSet custT="1"/>
      <dgm:spPr/>
      <dgm:t>
        <a:bodyPr/>
        <a:lstStyle/>
        <a:p>
          <a:pPr rtl="0"/>
          <a:r>
            <a:rPr lang="en-US" sz="1400" b="0" dirty="0">
              <a:effectLst/>
              <a:latin typeface="Calibri" pitchFamily="34" charset="0"/>
              <a:cs typeface="Calibri" pitchFamily="34" charset="0"/>
            </a:rPr>
            <a:t>Mitigate fraud and abuse</a:t>
          </a:r>
        </a:p>
      </dgm:t>
    </dgm:pt>
    <dgm:pt modelId="{9657ADBF-EC43-4BF8-B91C-15BA81A9B1BB}" type="parTrans" cxnId="{4BC9DFA4-5812-4E60-A555-0EC615C01EE9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A54DDE-D736-4500-BF59-6A2275C808C3}" type="sibTrans" cxnId="{4BC9DFA4-5812-4E60-A555-0EC615C01EE9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E0DAF2-41E4-4381-9BA7-AB6FF4FAA9F7}">
      <dgm:prSet custT="1"/>
      <dgm:spPr/>
      <dgm:t>
        <a:bodyPr/>
        <a:lstStyle/>
        <a:p>
          <a:pPr rtl="0"/>
          <a:r>
            <a:rPr lang="en-US" sz="1400" b="0" dirty="0">
              <a:effectLst/>
              <a:latin typeface="Calibri" pitchFamily="34" charset="0"/>
              <a:cs typeface="Calibri" pitchFamily="34" charset="0"/>
            </a:rPr>
            <a:t>Enhance YOUR PROFILES</a:t>
          </a:r>
          <a:br>
            <a:rPr lang="en-US" sz="1400" b="0" dirty="0">
              <a:effectLst/>
              <a:latin typeface="Calibri" pitchFamily="34" charset="0"/>
              <a:cs typeface="Calibri" pitchFamily="34" charset="0"/>
            </a:rPr>
          </a:br>
          <a:r>
            <a:rPr lang="en-US" sz="1400" b="0" i="1" dirty="0">
              <a:effectLst/>
              <a:latin typeface="Calibri" pitchFamily="34" charset="0"/>
              <a:cs typeface="Calibri" pitchFamily="34" charset="0"/>
            </a:rPr>
            <a:t>Improve severity adjusted mortality rates</a:t>
          </a:r>
        </a:p>
      </dgm:t>
    </dgm:pt>
    <dgm:pt modelId="{08C90D10-B0B8-4637-9473-158DE338778B}" type="parTrans" cxnId="{EA2131A7-51BA-4FA6-9A9B-56B545B82324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8B0B0E-416C-48FF-86D9-49570E368FE5}" type="sibTrans" cxnId="{EA2131A7-51BA-4FA6-9A9B-56B545B82324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3229C5-ACBB-48B8-8932-6A31E641A76E}">
      <dgm:prSet custT="1"/>
      <dgm:spPr/>
      <dgm:t>
        <a:bodyPr/>
        <a:lstStyle/>
        <a:p>
          <a:pPr rtl="0"/>
          <a:r>
            <a:rPr lang="en-US" sz="1400" b="0" dirty="0">
              <a:effectLst/>
              <a:latin typeface="Calibri" pitchFamily="34" charset="0"/>
              <a:cs typeface="Calibri" pitchFamily="34" charset="0"/>
            </a:rPr>
            <a:t>Get the credit for the work</a:t>
          </a:r>
        </a:p>
      </dgm:t>
    </dgm:pt>
    <dgm:pt modelId="{EC3C63AD-84F5-49AA-B21F-AEA0C810EE48}" type="parTrans" cxnId="{B8C5C9A7-5C67-4574-ABA4-746C4FE7D6AF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4BC42B-44E6-4173-9F19-EC4017170A42}" type="sibTrans" cxnId="{B8C5C9A7-5C67-4574-ABA4-746C4FE7D6AF}">
      <dgm:prSet/>
      <dgm:spPr/>
      <dgm:t>
        <a:bodyPr/>
        <a:lstStyle/>
        <a:p>
          <a:endParaRPr lang="en-US" sz="200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9107F0-EF8D-46AA-A639-49A2A248E83D}">
      <dgm:prSet custT="1"/>
      <dgm:spPr/>
      <dgm:t>
        <a:bodyPr/>
        <a:lstStyle/>
        <a:p>
          <a:pPr rtl="0"/>
          <a:r>
            <a:rPr lang="en-US" sz="1400" b="1" dirty="0">
              <a:effectLst/>
              <a:latin typeface="Calibri" pitchFamily="34" charset="0"/>
              <a:cs typeface="Calibri" pitchFamily="34" charset="0"/>
            </a:rPr>
            <a:t>Improve patient care</a:t>
          </a:r>
        </a:p>
      </dgm:t>
    </dgm:pt>
    <dgm:pt modelId="{4600D3C4-463D-45E9-B7C2-697EDA496622}" type="parTrans" cxnId="{1E0384C3-A036-44E5-BF64-BA737335D426}">
      <dgm:prSet/>
      <dgm:spPr/>
      <dgm:t>
        <a:bodyPr/>
        <a:lstStyle/>
        <a:p>
          <a:endParaRPr lang="en-US"/>
        </a:p>
      </dgm:t>
    </dgm:pt>
    <dgm:pt modelId="{B2D1BCE7-8363-4457-9260-497D371BC8CA}" type="sibTrans" cxnId="{1E0384C3-A036-44E5-BF64-BA737335D426}">
      <dgm:prSet/>
      <dgm:spPr/>
      <dgm:t>
        <a:bodyPr/>
        <a:lstStyle/>
        <a:p>
          <a:endParaRPr lang="en-US"/>
        </a:p>
      </dgm:t>
    </dgm:pt>
    <dgm:pt modelId="{63E2E2C1-2C46-44E4-9AE4-11E98C22FBD5}" type="pres">
      <dgm:prSet presAssocID="{32DBA82A-1B08-466D-9DB4-40FA40D533B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D455D8-6760-4349-8D9F-2F4D75139BB2}" type="pres">
      <dgm:prSet presAssocID="{60E41446-354D-4534-8B54-8BA8C56B64DC}" presName="circ1" presStyleLbl="vennNode1" presStyleIdx="0" presStyleCnt="6"/>
      <dgm:spPr/>
    </dgm:pt>
    <dgm:pt modelId="{D438DE20-163F-4607-80CE-40598CDB04C7}" type="pres">
      <dgm:prSet presAssocID="{60E41446-354D-4534-8B54-8BA8C56B64DC}" presName="circ1Tx" presStyleLbl="revTx" presStyleIdx="0" presStyleCnt="0" custScaleX="127576" custScaleY="60968" custLinFactNeighborX="-999" custLinFactNeighborY="323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57F52-DB47-459E-B74B-D366E59A9439}" type="pres">
      <dgm:prSet presAssocID="{3F126AD7-7871-4CA0-B9E5-BC771D82F4F4}" presName="circ2" presStyleLbl="vennNode1" presStyleIdx="1" presStyleCnt="6"/>
      <dgm:spPr/>
    </dgm:pt>
    <dgm:pt modelId="{7D135C9C-7DC5-4762-BB3D-6773E355AC79}" type="pres">
      <dgm:prSet presAssocID="{3F126AD7-7871-4CA0-B9E5-BC771D82F4F4}" presName="circ2Tx" presStyleLbl="revTx" presStyleIdx="0" presStyleCnt="0" custScaleX="137629" custLinFactNeighborX="4917" custLinFactNeighborY="173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EDCCDB-0802-4B3B-9AC3-E71C3C92FAAC}" type="pres">
      <dgm:prSet presAssocID="{301A0166-6E0D-4DE4-A02B-DFBB0761B966}" presName="circ3" presStyleLbl="vennNode1" presStyleIdx="2" presStyleCnt="6"/>
      <dgm:spPr/>
    </dgm:pt>
    <dgm:pt modelId="{AFC2C6CA-3CAD-44FF-B274-28BC3F814081}" type="pres">
      <dgm:prSet presAssocID="{301A0166-6E0D-4DE4-A02B-DFBB0761B966}" presName="circ3Tx" presStyleLbl="revTx" presStyleIdx="0" presStyleCnt="0" custScaleY="49948" custLinFactNeighborX="-5359" custLinFactNeighborY="-71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CD338-7BDE-4AAE-BD93-2E09BDAF1D6C}" type="pres">
      <dgm:prSet presAssocID="{85E0DAF2-41E4-4381-9BA7-AB6FF4FAA9F7}" presName="circ4" presStyleLbl="vennNode1" presStyleIdx="3" presStyleCnt="6"/>
      <dgm:spPr/>
    </dgm:pt>
    <dgm:pt modelId="{D1083288-FBF3-4D15-A10A-0002AF85820A}" type="pres">
      <dgm:prSet presAssocID="{85E0DAF2-41E4-4381-9BA7-AB6FF4FAA9F7}" presName="circ4Tx" presStyleLbl="revTx" presStyleIdx="0" presStyleCnt="0" custScaleX="110566" custScaleY="68774" custLinFactNeighborY="-245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B4D48-5425-4A85-AE89-D5F3E02C2398}" type="pres">
      <dgm:prSet presAssocID="{8C3229C5-ACBB-48B8-8932-6A31E641A76E}" presName="circ5" presStyleLbl="vennNode1" presStyleIdx="4" presStyleCnt="6"/>
      <dgm:spPr/>
    </dgm:pt>
    <dgm:pt modelId="{1D85C161-B380-4DBA-B175-E6B35C5567D8}" type="pres">
      <dgm:prSet presAssocID="{8C3229C5-ACBB-48B8-8932-6A31E641A76E}" presName="circ5Tx" presStyleLbl="revTx" presStyleIdx="0" presStyleCnt="0" custScaleX="83083" custScaleY="64279" custLinFactNeighborX="15062" custLinFactNeighborY="-42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6A5BB-8E5B-4049-B3DE-E6D5D40E73FD}" type="pres">
      <dgm:prSet presAssocID="{C59107F0-EF8D-46AA-A639-49A2A248E83D}" presName="circ6" presStyleLbl="vennNode1" presStyleIdx="5" presStyleCnt="6"/>
      <dgm:spPr/>
    </dgm:pt>
    <dgm:pt modelId="{BA8753AE-BE35-4BC1-BA6C-F36350689F85}" type="pres">
      <dgm:prSet presAssocID="{C59107F0-EF8D-46AA-A639-49A2A248E83D}" presName="circ6Tx" presStyleLbl="revTx" presStyleIdx="0" presStyleCnt="0" custScaleY="37782" custLinFactNeighborX="14103" custLinFactNeighborY="11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0384C3-A036-44E5-BF64-BA737335D426}" srcId="{32DBA82A-1B08-466D-9DB4-40FA40D533B0}" destId="{C59107F0-EF8D-46AA-A639-49A2A248E83D}" srcOrd="5" destOrd="0" parTransId="{4600D3C4-463D-45E9-B7C2-697EDA496622}" sibTransId="{B2D1BCE7-8363-4457-9260-497D371BC8CA}"/>
    <dgm:cxn modelId="{B8F91634-69B0-4F9D-9D4D-70034EE757ED}" srcId="{32DBA82A-1B08-466D-9DB4-40FA40D533B0}" destId="{3F126AD7-7871-4CA0-B9E5-BC771D82F4F4}" srcOrd="1" destOrd="0" parTransId="{CF813EB3-309D-431D-B205-D8AA7D72CD49}" sibTransId="{2A1EA80E-BB9C-45EC-8364-83E1FCB5775D}"/>
    <dgm:cxn modelId="{EA2131A7-51BA-4FA6-9A9B-56B545B82324}" srcId="{32DBA82A-1B08-466D-9DB4-40FA40D533B0}" destId="{85E0DAF2-41E4-4381-9BA7-AB6FF4FAA9F7}" srcOrd="3" destOrd="0" parTransId="{08C90D10-B0B8-4637-9473-158DE338778B}" sibTransId="{C78B0B0E-416C-48FF-86D9-49570E368FE5}"/>
    <dgm:cxn modelId="{4BC9DFA4-5812-4E60-A555-0EC615C01EE9}" srcId="{32DBA82A-1B08-466D-9DB4-40FA40D533B0}" destId="{301A0166-6E0D-4DE4-A02B-DFBB0761B966}" srcOrd="2" destOrd="0" parTransId="{9657ADBF-EC43-4BF8-B91C-15BA81A9B1BB}" sibTransId="{52A54DDE-D736-4500-BF59-6A2275C808C3}"/>
    <dgm:cxn modelId="{CE3E5521-AF73-E543-B786-D13EC49C8B7B}" type="presOf" srcId="{3F126AD7-7871-4CA0-B9E5-BC771D82F4F4}" destId="{7D135C9C-7DC5-4762-BB3D-6773E355AC79}" srcOrd="0" destOrd="0" presId="urn:microsoft.com/office/officeart/2005/8/layout/venn1"/>
    <dgm:cxn modelId="{2481C861-26CE-8C46-93D6-F57E2240A460}" type="presOf" srcId="{301A0166-6E0D-4DE4-A02B-DFBB0761B966}" destId="{AFC2C6CA-3CAD-44FF-B274-28BC3F814081}" srcOrd="0" destOrd="0" presId="urn:microsoft.com/office/officeart/2005/8/layout/venn1"/>
    <dgm:cxn modelId="{20F96D8E-6D4E-B54F-9F9E-A21262A757FC}" type="presOf" srcId="{8C3229C5-ACBB-48B8-8932-6A31E641A76E}" destId="{1D85C161-B380-4DBA-B175-E6B35C5567D8}" srcOrd="0" destOrd="0" presId="urn:microsoft.com/office/officeart/2005/8/layout/venn1"/>
    <dgm:cxn modelId="{EDB0D3AC-2196-4572-926F-4B4A52A825A4}" srcId="{32DBA82A-1B08-466D-9DB4-40FA40D533B0}" destId="{60E41446-354D-4534-8B54-8BA8C56B64DC}" srcOrd="0" destOrd="0" parTransId="{D74A39A2-05FF-4EBE-9655-AD047979CAAD}" sibTransId="{9B4ACC8A-599B-488E-88EE-F997343F3418}"/>
    <dgm:cxn modelId="{F4AC7B70-339B-074E-8B91-4E4028DE42E4}" type="presOf" srcId="{32DBA82A-1B08-466D-9DB4-40FA40D533B0}" destId="{63E2E2C1-2C46-44E4-9AE4-11E98C22FBD5}" srcOrd="0" destOrd="0" presId="urn:microsoft.com/office/officeart/2005/8/layout/venn1"/>
    <dgm:cxn modelId="{846C708B-D97D-9441-91A7-97608D6B75DC}" type="presOf" srcId="{C59107F0-EF8D-46AA-A639-49A2A248E83D}" destId="{BA8753AE-BE35-4BC1-BA6C-F36350689F85}" srcOrd="0" destOrd="0" presId="urn:microsoft.com/office/officeart/2005/8/layout/venn1"/>
    <dgm:cxn modelId="{B8C5C9A7-5C67-4574-ABA4-746C4FE7D6AF}" srcId="{32DBA82A-1B08-466D-9DB4-40FA40D533B0}" destId="{8C3229C5-ACBB-48B8-8932-6A31E641A76E}" srcOrd="4" destOrd="0" parTransId="{EC3C63AD-84F5-49AA-B21F-AEA0C810EE48}" sibTransId="{0B4BC42B-44E6-4173-9F19-EC4017170A42}"/>
    <dgm:cxn modelId="{13ABBE8C-8C8A-C941-BABF-69F008426D2D}" type="presOf" srcId="{60E41446-354D-4534-8B54-8BA8C56B64DC}" destId="{D438DE20-163F-4607-80CE-40598CDB04C7}" srcOrd="0" destOrd="0" presId="urn:microsoft.com/office/officeart/2005/8/layout/venn1"/>
    <dgm:cxn modelId="{C777241A-4B3F-7D40-B57C-3A78FF5E25B6}" type="presOf" srcId="{85E0DAF2-41E4-4381-9BA7-AB6FF4FAA9F7}" destId="{D1083288-FBF3-4D15-A10A-0002AF85820A}" srcOrd="0" destOrd="0" presId="urn:microsoft.com/office/officeart/2005/8/layout/venn1"/>
    <dgm:cxn modelId="{C2B33842-37AD-3748-81A8-8C4BF9B69E3E}" type="presParOf" srcId="{63E2E2C1-2C46-44E4-9AE4-11E98C22FBD5}" destId="{8DD455D8-6760-4349-8D9F-2F4D75139BB2}" srcOrd="0" destOrd="0" presId="urn:microsoft.com/office/officeart/2005/8/layout/venn1"/>
    <dgm:cxn modelId="{F9E28EAC-A7E1-5349-B81D-A12C60F1C5D0}" type="presParOf" srcId="{63E2E2C1-2C46-44E4-9AE4-11E98C22FBD5}" destId="{D438DE20-163F-4607-80CE-40598CDB04C7}" srcOrd="1" destOrd="0" presId="urn:microsoft.com/office/officeart/2005/8/layout/venn1"/>
    <dgm:cxn modelId="{745246F3-5507-4F46-A33F-0F1A32C4C628}" type="presParOf" srcId="{63E2E2C1-2C46-44E4-9AE4-11E98C22FBD5}" destId="{D4657F52-DB47-459E-B74B-D366E59A9439}" srcOrd="2" destOrd="0" presId="urn:microsoft.com/office/officeart/2005/8/layout/venn1"/>
    <dgm:cxn modelId="{9A917CC7-9300-334F-A2C4-19E7F4ADBE4B}" type="presParOf" srcId="{63E2E2C1-2C46-44E4-9AE4-11E98C22FBD5}" destId="{7D135C9C-7DC5-4762-BB3D-6773E355AC79}" srcOrd="3" destOrd="0" presId="urn:microsoft.com/office/officeart/2005/8/layout/venn1"/>
    <dgm:cxn modelId="{25D07BCE-DBFA-EE41-9185-A23335F35881}" type="presParOf" srcId="{63E2E2C1-2C46-44E4-9AE4-11E98C22FBD5}" destId="{5AEDCCDB-0802-4B3B-9AC3-E71C3C92FAAC}" srcOrd="4" destOrd="0" presId="urn:microsoft.com/office/officeart/2005/8/layout/venn1"/>
    <dgm:cxn modelId="{7561058F-4E7F-584C-A384-D1A93BD28F80}" type="presParOf" srcId="{63E2E2C1-2C46-44E4-9AE4-11E98C22FBD5}" destId="{AFC2C6CA-3CAD-44FF-B274-28BC3F814081}" srcOrd="5" destOrd="0" presId="urn:microsoft.com/office/officeart/2005/8/layout/venn1"/>
    <dgm:cxn modelId="{A9C721D7-E0E4-1846-8CDF-2D8EA8D36F3C}" type="presParOf" srcId="{63E2E2C1-2C46-44E4-9AE4-11E98C22FBD5}" destId="{732CD338-7BDE-4AAE-BD93-2E09BDAF1D6C}" srcOrd="6" destOrd="0" presId="urn:microsoft.com/office/officeart/2005/8/layout/venn1"/>
    <dgm:cxn modelId="{39CCADCB-80F6-6B4A-8539-6ABCB63FD194}" type="presParOf" srcId="{63E2E2C1-2C46-44E4-9AE4-11E98C22FBD5}" destId="{D1083288-FBF3-4D15-A10A-0002AF85820A}" srcOrd="7" destOrd="0" presId="urn:microsoft.com/office/officeart/2005/8/layout/venn1"/>
    <dgm:cxn modelId="{22E22A0C-2209-2747-80CD-8209FB50730B}" type="presParOf" srcId="{63E2E2C1-2C46-44E4-9AE4-11E98C22FBD5}" destId="{ADEB4D48-5425-4A85-AE89-D5F3E02C2398}" srcOrd="8" destOrd="0" presId="urn:microsoft.com/office/officeart/2005/8/layout/venn1"/>
    <dgm:cxn modelId="{C4AD2532-F3D9-0F4B-BFDC-36A3BD6350B9}" type="presParOf" srcId="{63E2E2C1-2C46-44E4-9AE4-11E98C22FBD5}" destId="{1D85C161-B380-4DBA-B175-E6B35C5567D8}" srcOrd="9" destOrd="0" presId="urn:microsoft.com/office/officeart/2005/8/layout/venn1"/>
    <dgm:cxn modelId="{A8834842-D9F4-EE4C-8E92-7A2EFDB4F225}" type="presParOf" srcId="{63E2E2C1-2C46-44E4-9AE4-11E98C22FBD5}" destId="{C096A5BB-8E5B-4049-B3DE-E6D5D40E73FD}" srcOrd="10" destOrd="0" presId="urn:microsoft.com/office/officeart/2005/8/layout/venn1"/>
    <dgm:cxn modelId="{A28B3F1D-066F-9040-97BA-EBB628E8E3C4}" type="presParOf" srcId="{63E2E2C1-2C46-44E4-9AE4-11E98C22FBD5}" destId="{BA8753AE-BE35-4BC1-BA6C-F36350689F85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3AAED4-15CD-4CEF-BCA2-D8061470B71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CE7B384E-3B3F-4F48-B8B1-ED01AAF70F74}">
      <dgm:prSet/>
      <dgm:spPr/>
      <dgm:t>
        <a:bodyPr/>
        <a:lstStyle/>
        <a:p>
          <a:pPr>
            <a:defRPr cap="all"/>
          </a:pPr>
          <a:r>
            <a:rPr lang="en-US" b="0" i="0" dirty="0"/>
            <a:t>It’s requisite to discount all other factors before acknowledging the definitive diagnosis. </a:t>
          </a:r>
          <a:endParaRPr lang="en-US" dirty="0"/>
        </a:p>
      </dgm:t>
    </dgm:pt>
    <dgm:pt modelId="{B556F71E-C727-4726-9E1E-FA87BC957A44}" type="parTrans" cxnId="{CF4EA1C1-D4C2-4B97-9142-28B61574AEB6}">
      <dgm:prSet/>
      <dgm:spPr/>
      <dgm:t>
        <a:bodyPr/>
        <a:lstStyle/>
        <a:p>
          <a:endParaRPr lang="en-US"/>
        </a:p>
      </dgm:t>
    </dgm:pt>
    <dgm:pt modelId="{FBD14C01-FB8C-46B5-95A1-ADE67D0AD063}" type="sibTrans" cxnId="{CF4EA1C1-D4C2-4B97-9142-28B61574AEB6}">
      <dgm:prSet/>
      <dgm:spPr/>
      <dgm:t>
        <a:bodyPr/>
        <a:lstStyle/>
        <a:p>
          <a:endParaRPr lang="en-US"/>
        </a:p>
      </dgm:t>
    </dgm:pt>
    <dgm:pt modelId="{30BD18F3-0023-42FE-82AE-453A210B20D2}">
      <dgm:prSet/>
      <dgm:spPr/>
      <dgm:t>
        <a:bodyPr/>
        <a:lstStyle/>
        <a:p>
          <a:pPr>
            <a:defRPr cap="all"/>
          </a:pPr>
          <a:r>
            <a:rPr lang="en-US" b="0" i="0"/>
            <a:t>Meeting disease definition, criteria or protocol is only part of the equation. </a:t>
          </a:r>
          <a:endParaRPr lang="en-US"/>
        </a:p>
      </dgm:t>
    </dgm:pt>
    <dgm:pt modelId="{52AE59C6-B5D3-4783-9B38-62CE3285CC1B}" type="parTrans" cxnId="{5C669270-887B-4430-8A6E-A857F9D1AA71}">
      <dgm:prSet/>
      <dgm:spPr/>
      <dgm:t>
        <a:bodyPr/>
        <a:lstStyle/>
        <a:p>
          <a:endParaRPr lang="en-US"/>
        </a:p>
      </dgm:t>
    </dgm:pt>
    <dgm:pt modelId="{1A6F4017-1335-4F85-AB52-E690B3C35FA4}" type="sibTrans" cxnId="{5C669270-887B-4430-8A6E-A857F9D1AA71}">
      <dgm:prSet/>
      <dgm:spPr/>
      <dgm:t>
        <a:bodyPr/>
        <a:lstStyle/>
        <a:p>
          <a:endParaRPr lang="en-US"/>
        </a:p>
      </dgm:t>
    </dgm:pt>
    <dgm:pt modelId="{B0E02370-C150-48BA-851A-8C7D0017874F}">
      <dgm:prSet/>
      <dgm:spPr/>
      <dgm:t>
        <a:bodyPr/>
        <a:lstStyle/>
        <a:p>
          <a:pPr>
            <a:defRPr cap="all"/>
          </a:pPr>
          <a:r>
            <a:rPr lang="en-US" b="0" i="0"/>
            <a:t>Need to also equally consider response to therapy and the disease course to get to the definitive diagnosis.</a:t>
          </a:r>
          <a:endParaRPr lang="en-US"/>
        </a:p>
      </dgm:t>
    </dgm:pt>
    <dgm:pt modelId="{E2D3BE12-138E-4503-9930-7C545844FD00}" type="parTrans" cxnId="{59311164-DA1B-4531-ADE7-79D7D80D8DAE}">
      <dgm:prSet/>
      <dgm:spPr/>
      <dgm:t>
        <a:bodyPr/>
        <a:lstStyle/>
        <a:p>
          <a:endParaRPr lang="en-US"/>
        </a:p>
      </dgm:t>
    </dgm:pt>
    <dgm:pt modelId="{3337AE1A-A82A-4C89-B09F-86D6746D60BD}" type="sibTrans" cxnId="{59311164-DA1B-4531-ADE7-79D7D80D8DAE}">
      <dgm:prSet/>
      <dgm:spPr/>
      <dgm:t>
        <a:bodyPr/>
        <a:lstStyle/>
        <a:p>
          <a:endParaRPr lang="en-US"/>
        </a:p>
      </dgm:t>
    </dgm:pt>
    <dgm:pt modelId="{26EB7A4D-A33C-4557-B4A7-9420B4513E72}" type="pres">
      <dgm:prSet presAssocID="{013AAED4-15CD-4CEF-BCA2-D8061470B71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6D8620-6ACE-4B67-8507-9A9239AC5A91}" type="pres">
      <dgm:prSet presAssocID="{CE7B384E-3B3F-4F48-B8B1-ED01AAF70F74}" presName="compNode" presStyleCnt="0"/>
      <dgm:spPr/>
    </dgm:pt>
    <dgm:pt modelId="{EFFE2C5C-4DF5-4DEC-A4E3-3385C6286CC4}" type="pres">
      <dgm:prSet presAssocID="{CE7B384E-3B3F-4F48-B8B1-ED01AAF70F74}" presName="iconBgRect" presStyleLbl="bgShp" presStyleIdx="0" presStyleCnt="3"/>
      <dgm:spPr/>
    </dgm:pt>
    <dgm:pt modelId="{9AD1A2D0-01B3-486C-9188-CB9D0431D9FE}" type="pres">
      <dgm:prSet presAssocID="{CE7B384E-3B3F-4F48-B8B1-ED01AAF70F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60C74C03-5FD1-4BFB-8F25-93FC0161B208}" type="pres">
      <dgm:prSet presAssocID="{CE7B384E-3B3F-4F48-B8B1-ED01AAF70F74}" presName="spaceRect" presStyleCnt="0"/>
      <dgm:spPr/>
    </dgm:pt>
    <dgm:pt modelId="{F45ADF9D-BA39-4345-937A-E106DF666C8D}" type="pres">
      <dgm:prSet presAssocID="{CE7B384E-3B3F-4F48-B8B1-ED01AAF70F74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FC2C2C4-2930-406C-A1BA-6FAA59404BF8}" type="pres">
      <dgm:prSet presAssocID="{FBD14C01-FB8C-46B5-95A1-ADE67D0AD063}" presName="sibTrans" presStyleCnt="0"/>
      <dgm:spPr/>
    </dgm:pt>
    <dgm:pt modelId="{DF2BD38F-E8F9-4E04-94B8-3B1F7156529E}" type="pres">
      <dgm:prSet presAssocID="{30BD18F3-0023-42FE-82AE-453A210B20D2}" presName="compNode" presStyleCnt="0"/>
      <dgm:spPr/>
    </dgm:pt>
    <dgm:pt modelId="{E820F922-DF4A-41C9-8A3B-6E7F1C9F5636}" type="pres">
      <dgm:prSet presAssocID="{30BD18F3-0023-42FE-82AE-453A210B20D2}" presName="iconBgRect" presStyleLbl="bgShp" presStyleIdx="1" presStyleCnt="3"/>
      <dgm:spPr/>
    </dgm:pt>
    <dgm:pt modelId="{A7957DBA-DAF8-4B0A-9D4D-37969F3B7F57}" type="pres">
      <dgm:prSet presAssocID="{30BD18F3-0023-42FE-82AE-453A210B20D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F4AD646C-AE08-45B3-B86A-1A05A88CDA0A}" type="pres">
      <dgm:prSet presAssocID="{30BD18F3-0023-42FE-82AE-453A210B20D2}" presName="spaceRect" presStyleCnt="0"/>
      <dgm:spPr/>
    </dgm:pt>
    <dgm:pt modelId="{FEB2658E-2C8B-410E-9D33-DE95DAC0DC68}" type="pres">
      <dgm:prSet presAssocID="{30BD18F3-0023-42FE-82AE-453A210B20D2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9D27F6F-C8E2-4987-83ED-800D6DE1B570}" type="pres">
      <dgm:prSet presAssocID="{1A6F4017-1335-4F85-AB52-E690B3C35FA4}" presName="sibTrans" presStyleCnt="0"/>
      <dgm:spPr/>
    </dgm:pt>
    <dgm:pt modelId="{980992AF-A3EF-4447-A414-FBD795C8B9D9}" type="pres">
      <dgm:prSet presAssocID="{B0E02370-C150-48BA-851A-8C7D0017874F}" presName="compNode" presStyleCnt="0"/>
      <dgm:spPr/>
    </dgm:pt>
    <dgm:pt modelId="{738BA373-5AAC-4912-90DA-1CDA71E99FF4}" type="pres">
      <dgm:prSet presAssocID="{B0E02370-C150-48BA-851A-8C7D0017874F}" presName="iconBgRect" presStyleLbl="bgShp" presStyleIdx="2" presStyleCnt="3"/>
      <dgm:spPr/>
    </dgm:pt>
    <dgm:pt modelId="{62E11D65-1F19-4F31-840D-0920582C06BC}" type="pres">
      <dgm:prSet presAssocID="{B0E02370-C150-48BA-851A-8C7D0017874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09FB53B3-B75D-4468-8FF8-F6ADF80C284E}" type="pres">
      <dgm:prSet presAssocID="{B0E02370-C150-48BA-851A-8C7D0017874F}" presName="spaceRect" presStyleCnt="0"/>
      <dgm:spPr/>
    </dgm:pt>
    <dgm:pt modelId="{A7BBC94D-F1A7-44CA-BA10-516A44B5FEEF}" type="pres">
      <dgm:prSet presAssocID="{B0E02370-C150-48BA-851A-8C7D0017874F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2E1E3E-1A58-44DA-9154-60EA32F08427}" type="presOf" srcId="{B0E02370-C150-48BA-851A-8C7D0017874F}" destId="{A7BBC94D-F1A7-44CA-BA10-516A44B5FEEF}" srcOrd="0" destOrd="0" presId="urn:microsoft.com/office/officeart/2018/5/layout/IconCircleLabelList"/>
    <dgm:cxn modelId="{74B91E7D-F7B0-4671-878A-9CA8964ACAF6}" type="presOf" srcId="{CE7B384E-3B3F-4F48-B8B1-ED01AAF70F74}" destId="{F45ADF9D-BA39-4345-937A-E106DF666C8D}" srcOrd="0" destOrd="0" presId="urn:microsoft.com/office/officeart/2018/5/layout/IconCircleLabelList"/>
    <dgm:cxn modelId="{5C669270-887B-4430-8A6E-A857F9D1AA71}" srcId="{013AAED4-15CD-4CEF-BCA2-D8061470B71D}" destId="{30BD18F3-0023-42FE-82AE-453A210B20D2}" srcOrd="1" destOrd="0" parTransId="{52AE59C6-B5D3-4783-9B38-62CE3285CC1B}" sibTransId="{1A6F4017-1335-4F85-AB52-E690B3C35FA4}"/>
    <dgm:cxn modelId="{BE2557E1-7253-4721-AAEF-B8457E489714}" type="presOf" srcId="{30BD18F3-0023-42FE-82AE-453A210B20D2}" destId="{FEB2658E-2C8B-410E-9D33-DE95DAC0DC68}" srcOrd="0" destOrd="0" presId="urn:microsoft.com/office/officeart/2018/5/layout/IconCircleLabelList"/>
    <dgm:cxn modelId="{59311164-DA1B-4531-ADE7-79D7D80D8DAE}" srcId="{013AAED4-15CD-4CEF-BCA2-D8061470B71D}" destId="{B0E02370-C150-48BA-851A-8C7D0017874F}" srcOrd="2" destOrd="0" parTransId="{E2D3BE12-138E-4503-9930-7C545844FD00}" sibTransId="{3337AE1A-A82A-4C89-B09F-86D6746D60BD}"/>
    <dgm:cxn modelId="{CF4EA1C1-D4C2-4B97-9142-28B61574AEB6}" srcId="{013AAED4-15CD-4CEF-BCA2-D8061470B71D}" destId="{CE7B384E-3B3F-4F48-B8B1-ED01AAF70F74}" srcOrd="0" destOrd="0" parTransId="{B556F71E-C727-4726-9E1E-FA87BC957A44}" sibTransId="{FBD14C01-FB8C-46B5-95A1-ADE67D0AD063}"/>
    <dgm:cxn modelId="{29B9018C-5CE4-4C62-9C42-50242928CF5E}" type="presOf" srcId="{013AAED4-15CD-4CEF-BCA2-D8061470B71D}" destId="{26EB7A4D-A33C-4557-B4A7-9420B4513E72}" srcOrd="0" destOrd="0" presId="urn:microsoft.com/office/officeart/2018/5/layout/IconCircleLabelList"/>
    <dgm:cxn modelId="{0EE54194-93BB-482B-85A2-EE79269B75E4}" type="presParOf" srcId="{26EB7A4D-A33C-4557-B4A7-9420B4513E72}" destId="{226D8620-6ACE-4B67-8507-9A9239AC5A91}" srcOrd="0" destOrd="0" presId="urn:microsoft.com/office/officeart/2018/5/layout/IconCircleLabelList"/>
    <dgm:cxn modelId="{C5D1758F-BCED-4AD5-913A-4D3491C700A5}" type="presParOf" srcId="{226D8620-6ACE-4B67-8507-9A9239AC5A91}" destId="{EFFE2C5C-4DF5-4DEC-A4E3-3385C6286CC4}" srcOrd="0" destOrd="0" presId="urn:microsoft.com/office/officeart/2018/5/layout/IconCircleLabelList"/>
    <dgm:cxn modelId="{4583069E-7430-4C41-826F-40DB5F7F7FD1}" type="presParOf" srcId="{226D8620-6ACE-4B67-8507-9A9239AC5A91}" destId="{9AD1A2D0-01B3-486C-9188-CB9D0431D9FE}" srcOrd="1" destOrd="0" presId="urn:microsoft.com/office/officeart/2018/5/layout/IconCircleLabelList"/>
    <dgm:cxn modelId="{88681C49-C766-46EE-989E-4FE117383CB2}" type="presParOf" srcId="{226D8620-6ACE-4B67-8507-9A9239AC5A91}" destId="{60C74C03-5FD1-4BFB-8F25-93FC0161B208}" srcOrd="2" destOrd="0" presId="urn:microsoft.com/office/officeart/2018/5/layout/IconCircleLabelList"/>
    <dgm:cxn modelId="{1186AF19-3D5A-49CC-BAE4-5A6699B35DE4}" type="presParOf" srcId="{226D8620-6ACE-4B67-8507-9A9239AC5A91}" destId="{F45ADF9D-BA39-4345-937A-E106DF666C8D}" srcOrd="3" destOrd="0" presId="urn:microsoft.com/office/officeart/2018/5/layout/IconCircleLabelList"/>
    <dgm:cxn modelId="{7AC51314-0171-4A22-A1B8-2D094E470770}" type="presParOf" srcId="{26EB7A4D-A33C-4557-B4A7-9420B4513E72}" destId="{4FC2C2C4-2930-406C-A1BA-6FAA59404BF8}" srcOrd="1" destOrd="0" presId="urn:microsoft.com/office/officeart/2018/5/layout/IconCircleLabelList"/>
    <dgm:cxn modelId="{E3ECB23E-4F19-4CEA-8D51-A949409D59EC}" type="presParOf" srcId="{26EB7A4D-A33C-4557-B4A7-9420B4513E72}" destId="{DF2BD38F-E8F9-4E04-94B8-3B1F7156529E}" srcOrd="2" destOrd="0" presId="urn:microsoft.com/office/officeart/2018/5/layout/IconCircleLabelList"/>
    <dgm:cxn modelId="{B6A55992-07B0-42E4-A296-BCDB0BB81943}" type="presParOf" srcId="{DF2BD38F-E8F9-4E04-94B8-3B1F7156529E}" destId="{E820F922-DF4A-41C9-8A3B-6E7F1C9F5636}" srcOrd="0" destOrd="0" presId="urn:microsoft.com/office/officeart/2018/5/layout/IconCircleLabelList"/>
    <dgm:cxn modelId="{80ACE13B-78F0-402C-8111-59C77DB079C5}" type="presParOf" srcId="{DF2BD38F-E8F9-4E04-94B8-3B1F7156529E}" destId="{A7957DBA-DAF8-4B0A-9D4D-37969F3B7F57}" srcOrd="1" destOrd="0" presId="urn:microsoft.com/office/officeart/2018/5/layout/IconCircleLabelList"/>
    <dgm:cxn modelId="{56F34002-A48E-479C-87F3-E6F057B057FE}" type="presParOf" srcId="{DF2BD38F-E8F9-4E04-94B8-3B1F7156529E}" destId="{F4AD646C-AE08-45B3-B86A-1A05A88CDA0A}" srcOrd="2" destOrd="0" presId="urn:microsoft.com/office/officeart/2018/5/layout/IconCircleLabelList"/>
    <dgm:cxn modelId="{3E19137E-F860-4443-919B-917F6FCF09F3}" type="presParOf" srcId="{DF2BD38F-E8F9-4E04-94B8-3B1F7156529E}" destId="{FEB2658E-2C8B-410E-9D33-DE95DAC0DC68}" srcOrd="3" destOrd="0" presId="urn:microsoft.com/office/officeart/2018/5/layout/IconCircleLabelList"/>
    <dgm:cxn modelId="{3836FD94-B399-4210-85FC-93B85BDC9BC3}" type="presParOf" srcId="{26EB7A4D-A33C-4557-B4A7-9420B4513E72}" destId="{A9D27F6F-C8E2-4987-83ED-800D6DE1B570}" srcOrd="3" destOrd="0" presId="urn:microsoft.com/office/officeart/2018/5/layout/IconCircleLabelList"/>
    <dgm:cxn modelId="{66FFF69A-105D-4356-8018-BA7A09329D58}" type="presParOf" srcId="{26EB7A4D-A33C-4557-B4A7-9420B4513E72}" destId="{980992AF-A3EF-4447-A414-FBD795C8B9D9}" srcOrd="4" destOrd="0" presId="urn:microsoft.com/office/officeart/2018/5/layout/IconCircleLabelList"/>
    <dgm:cxn modelId="{ADE62557-872C-44BE-9F42-AFCC800878F9}" type="presParOf" srcId="{980992AF-A3EF-4447-A414-FBD795C8B9D9}" destId="{738BA373-5AAC-4912-90DA-1CDA71E99FF4}" srcOrd="0" destOrd="0" presId="urn:microsoft.com/office/officeart/2018/5/layout/IconCircleLabelList"/>
    <dgm:cxn modelId="{11B94E3D-3C72-4AD8-818D-93B0126C65A6}" type="presParOf" srcId="{980992AF-A3EF-4447-A414-FBD795C8B9D9}" destId="{62E11D65-1F19-4F31-840D-0920582C06BC}" srcOrd="1" destOrd="0" presId="urn:microsoft.com/office/officeart/2018/5/layout/IconCircleLabelList"/>
    <dgm:cxn modelId="{D146B7D7-4A68-4B65-A176-D9A451F13E69}" type="presParOf" srcId="{980992AF-A3EF-4447-A414-FBD795C8B9D9}" destId="{09FB53B3-B75D-4468-8FF8-F6ADF80C284E}" srcOrd="2" destOrd="0" presId="urn:microsoft.com/office/officeart/2018/5/layout/IconCircleLabelList"/>
    <dgm:cxn modelId="{87EA64DD-6D33-4096-83B4-D918744F39A2}" type="presParOf" srcId="{980992AF-A3EF-4447-A414-FBD795C8B9D9}" destId="{A7BBC94D-F1A7-44CA-BA10-516A44B5FEE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518EFA-43CC-4E28-84C8-C822021501F4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ECD45F6-EE2B-4BAC-839A-E4F5698CE6F0}">
      <dgm:prSet/>
      <dgm:spPr/>
      <dgm:t>
        <a:bodyPr/>
        <a:lstStyle/>
        <a:p>
          <a:r>
            <a:rPr lang="en-US"/>
            <a:t>Estimates that 258,000 patients die from the condition each year in the U.S. </a:t>
          </a:r>
        </a:p>
      </dgm:t>
    </dgm:pt>
    <dgm:pt modelId="{06EEA96D-A73E-4071-8110-F34D61A5AA8D}" type="parTrans" cxnId="{5AA0EDE7-5B35-40B8-B67C-CCE2B95D6176}">
      <dgm:prSet/>
      <dgm:spPr/>
      <dgm:t>
        <a:bodyPr/>
        <a:lstStyle/>
        <a:p>
          <a:endParaRPr lang="en-US"/>
        </a:p>
      </dgm:t>
    </dgm:pt>
    <dgm:pt modelId="{20ADE5A2-D366-4563-8010-7CA1F643A72B}" type="sibTrans" cxnId="{5AA0EDE7-5B35-40B8-B67C-CCE2B95D6176}">
      <dgm:prSet/>
      <dgm:spPr/>
      <dgm:t>
        <a:bodyPr/>
        <a:lstStyle/>
        <a:p>
          <a:endParaRPr lang="en-US"/>
        </a:p>
      </dgm:t>
    </dgm:pt>
    <dgm:pt modelId="{1A6E9728-BB09-44DA-A999-9BAE33DBFBAA}">
      <dgm:prSet/>
      <dgm:spPr/>
      <dgm:t>
        <a:bodyPr/>
        <a:lstStyle/>
        <a:p>
          <a:r>
            <a:rPr lang="en-US"/>
            <a:t>To save lives and improve the bottom line, hospitals across the nation are trying different approaches to reduce sepsis morbidity and mortatlity.</a:t>
          </a:r>
        </a:p>
      </dgm:t>
    </dgm:pt>
    <dgm:pt modelId="{ADF1AC86-45D0-449E-9D86-0563B5B954E4}" type="parTrans" cxnId="{03C707A5-FAA1-4D4D-85DB-197E785DA644}">
      <dgm:prSet/>
      <dgm:spPr/>
      <dgm:t>
        <a:bodyPr/>
        <a:lstStyle/>
        <a:p>
          <a:endParaRPr lang="en-US"/>
        </a:p>
      </dgm:t>
    </dgm:pt>
    <dgm:pt modelId="{7BFB72C0-BF50-42E5-ABE5-B98A679B156B}" type="sibTrans" cxnId="{03C707A5-FAA1-4D4D-85DB-197E785DA644}">
      <dgm:prSet/>
      <dgm:spPr/>
      <dgm:t>
        <a:bodyPr/>
        <a:lstStyle/>
        <a:p>
          <a:endParaRPr lang="en-US"/>
        </a:p>
      </dgm:t>
    </dgm:pt>
    <dgm:pt modelId="{2ABB7B93-1CD4-4141-B43C-3A6DBE0DC73F}">
      <dgm:prSet/>
      <dgm:spPr/>
      <dgm:t>
        <a:bodyPr/>
        <a:lstStyle/>
        <a:p>
          <a:r>
            <a:rPr lang="en-US"/>
            <a:t>At the same time, innovators strive to create ways to identify the condition earlier.</a:t>
          </a:r>
        </a:p>
      </dgm:t>
    </dgm:pt>
    <dgm:pt modelId="{97F020EA-80FF-445E-82F7-8728A30B735F}" type="parTrans" cxnId="{DFB637D3-E79A-489A-AC74-3D78B32A9DB9}">
      <dgm:prSet/>
      <dgm:spPr/>
      <dgm:t>
        <a:bodyPr/>
        <a:lstStyle/>
        <a:p>
          <a:endParaRPr lang="en-US"/>
        </a:p>
      </dgm:t>
    </dgm:pt>
    <dgm:pt modelId="{E893D48A-9922-42BC-9D79-B817D9337583}" type="sibTrans" cxnId="{DFB637D3-E79A-489A-AC74-3D78B32A9DB9}">
      <dgm:prSet/>
      <dgm:spPr/>
      <dgm:t>
        <a:bodyPr/>
        <a:lstStyle/>
        <a:p>
          <a:endParaRPr lang="en-US"/>
        </a:p>
      </dgm:t>
    </dgm:pt>
    <dgm:pt modelId="{EFDA9F8B-59EF-0446-9A05-33B43E30DA1C}" type="pres">
      <dgm:prSet presAssocID="{1A518EFA-43CC-4E28-84C8-C822021501F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0BA46A-BAD9-874F-92F4-90A1ACB5E4C3}" type="pres">
      <dgm:prSet presAssocID="{1A518EFA-43CC-4E28-84C8-C822021501F4}" presName="dummyMaxCanvas" presStyleCnt="0">
        <dgm:presLayoutVars/>
      </dgm:prSet>
      <dgm:spPr/>
    </dgm:pt>
    <dgm:pt modelId="{3D63FEE5-ECE5-9844-AB30-332BD17A3DED}" type="pres">
      <dgm:prSet presAssocID="{1A518EFA-43CC-4E28-84C8-C822021501F4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4FC427-1082-164E-9A1E-64553F9D080A}" type="pres">
      <dgm:prSet presAssocID="{1A518EFA-43CC-4E28-84C8-C822021501F4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23024-0C36-684C-9D60-08E2BDFBA6A0}" type="pres">
      <dgm:prSet presAssocID="{1A518EFA-43CC-4E28-84C8-C822021501F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07A169-7231-8D45-85D9-C7363CC989C0}" type="pres">
      <dgm:prSet presAssocID="{1A518EFA-43CC-4E28-84C8-C822021501F4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5799C-4E4B-0046-A9EE-4BE8BE77357A}" type="pres">
      <dgm:prSet presAssocID="{1A518EFA-43CC-4E28-84C8-C822021501F4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3D578-FB89-CD40-9032-A1E2673D0C35}" type="pres">
      <dgm:prSet presAssocID="{1A518EFA-43CC-4E28-84C8-C822021501F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1311D-9404-814F-A795-3F543734FC32}" type="pres">
      <dgm:prSet presAssocID="{1A518EFA-43CC-4E28-84C8-C822021501F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81132-4347-5F48-96F5-7D2CEE04112A}" type="pres">
      <dgm:prSet presAssocID="{1A518EFA-43CC-4E28-84C8-C822021501F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3CF67D-5DDF-BC43-9783-4A5513590EAC}" type="presOf" srcId="{20ADE5A2-D366-4563-8010-7CA1F643A72B}" destId="{3A07A169-7231-8D45-85D9-C7363CC989C0}" srcOrd="0" destOrd="0" presId="urn:microsoft.com/office/officeart/2005/8/layout/vProcess5"/>
    <dgm:cxn modelId="{B2837AD8-13A7-9946-AF89-618AA0E86BC7}" type="presOf" srcId="{1A6E9728-BB09-44DA-A999-9BAE33DBFBAA}" destId="{8661311D-9404-814F-A795-3F543734FC32}" srcOrd="1" destOrd="0" presId="urn:microsoft.com/office/officeart/2005/8/layout/vProcess5"/>
    <dgm:cxn modelId="{796F33F6-4E55-C24A-AC0F-0B8F722507F4}" type="presOf" srcId="{1A6E9728-BB09-44DA-A999-9BAE33DBFBAA}" destId="{D14FC427-1082-164E-9A1E-64553F9D080A}" srcOrd="0" destOrd="0" presId="urn:microsoft.com/office/officeart/2005/8/layout/vProcess5"/>
    <dgm:cxn modelId="{DFB637D3-E79A-489A-AC74-3D78B32A9DB9}" srcId="{1A518EFA-43CC-4E28-84C8-C822021501F4}" destId="{2ABB7B93-1CD4-4141-B43C-3A6DBE0DC73F}" srcOrd="2" destOrd="0" parTransId="{97F020EA-80FF-445E-82F7-8728A30B735F}" sibTransId="{E893D48A-9922-42BC-9D79-B817D9337583}"/>
    <dgm:cxn modelId="{FFAA60BC-2996-6542-8E18-FD90A6C9F7B0}" type="presOf" srcId="{9ECD45F6-EE2B-4BAC-839A-E4F5698CE6F0}" destId="{E293D578-FB89-CD40-9032-A1E2673D0C35}" srcOrd="1" destOrd="0" presId="urn:microsoft.com/office/officeart/2005/8/layout/vProcess5"/>
    <dgm:cxn modelId="{728DFE48-D4B1-CB4E-8B59-DE3DE6AC923C}" type="presOf" srcId="{9ECD45F6-EE2B-4BAC-839A-E4F5698CE6F0}" destId="{3D63FEE5-ECE5-9844-AB30-332BD17A3DED}" srcOrd="0" destOrd="0" presId="urn:microsoft.com/office/officeart/2005/8/layout/vProcess5"/>
    <dgm:cxn modelId="{5AA0EDE7-5B35-40B8-B67C-CCE2B95D6176}" srcId="{1A518EFA-43CC-4E28-84C8-C822021501F4}" destId="{9ECD45F6-EE2B-4BAC-839A-E4F5698CE6F0}" srcOrd="0" destOrd="0" parTransId="{06EEA96D-A73E-4071-8110-F34D61A5AA8D}" sibTransId="{20ADE5A2-D366-4563-8010-7CA1F643A72B}"/>
    <dgm:cxn modelId="{847D7C7F-E6B2-1D4D-84CB-6EBA874EA180}" type="presOf" srcId="{7BFB72C0-BF50-42E5-ABE5-B98A679B156B}" destId="{8F05799C-4E4B-0046-A9EE-4BE8BE77357A}" srcOrd="0" destOrd="0" presId="urn:microsoft.com/office/officeart/2005/8/layout/vProcess5"/>
    <dgm:cxn modelId="{03C707A5-FAA1-4D4D-85DB-197E785DA644}" srcId="{1A518EFA-43CC-4E28-84C8-C822021501F4}" destId="{1A6E9728-BB09-44DA-A999-9BAE33DBFBAA}" srcOrd="1" destOrd="0" parTransId="{ADF1AC86-45D0-449E-9D86-0563B5B954E4}" sibTransId="{7BFB72C0-BF50-42E5-ABE5-B98A679B156B}"/>
    <dgm:cxn modelId="{6A3C73C5-7564-EE4C-90F9-251EA65F60D0}" type="presOf" srcId="{1A518EFA-43CC-4E28-84C8-C822021501F4}" destId="{EFDA9F8B-59EF-0446-9A05-33B43E30DA1C}" srcOrd="0" destOrd="0" presId="urn:microsoft.com/office/officeart/2005/8/layout/vProcess5"/>
    <dgm:cxn modelId="{58113724-1F61-B046-B414-A9A2DF9D0881}" type="presOf" srcId="{2ABB7B93-1CD4-4141-B43C-3A6DBE0DC73F}" destId="{F4C81132-4347-5F48-96F5-7D2CEE04112A}" srcOrd="1" destOrd="0" presId="urn:microsoft.com/office/officeart/2005/8/layout/vProcess5"/>
    <dgm:cxn modelId="{6F3791AF-9EF9-6746-8596-D345A11A75F3}" type="presOf" srcId="{2ABB7B93-1CD4-4141-B43C-3A6DBE0DC73F}" destId="{0A723024-0C36-684C-9D60-08E2BDFBA6A0}" srcOrd="0" destOrd="0" presId="urn:microsoft.com/office/officeart/2005/8/layout/vProcess5"/>
    <dgm:cxn modelId="{2F91F074-B1C1-4C4B-A760-F3305C01FA85}" type="presParOf" srcId="{EFDA9F8B-59EF-0446-9A05-33B43E30DA1C}" destId="{DC0BA46A-BAD9-874F-92F4-90A1ACB5E4C3}" srcOrd="0" destOrd="0" presId="urn:microsoft.com/office/officeart/2005/8/layout/vProcess5"/>
    <dgm:cxn modelId="{AA4F7046-582A-B849-B041-666FC5808816}" type="presParOf" srcId="{EFDA9F8B-59EF-0446-9A05-33B43E30DA1C}" destId="{3D63FEE5-ECE5-9844-AB30-332BD17A3DED}" srcOrd="1" destOrd="0" presId="urn:microsoft.com/office/officeart/2005/8/layout/vProcess5"/>
    <dgm:cxn modelId="{D572D557-F041-7E44-80B8-A1F61265F63A}" type="presParOf" srcId="{EFDA9F8B-59EF-0446-9A05-33B43E30DA1C}" destId="{D14FC427-1082-164E-9A1E-64553F9D080A}" srcOrd="2" destOrd="0" presId="urn:microsoft.com/office/officeart/2005/8/layout/vProcess5"/>
    <dgm:cxn modelId="{6B92904C-B2E1-014E-93FB-8BF48F9082B2}" type="presParOf" srcId="{EFDA9F8B-59EF-0446-9A05-33B43E30DA1C}" destId="{0A723024-0C36-684C-9D60-08E2BDFBA6A0}" srcOrd="3" destOrd="0" presId="urn:microsoft.com/office/officeart/2005/8/layout/vProcess5"/>
    <dgm:cxn modelId="{CCF8A9A6-D4DE-AE41-8455-ACE7944AA871}" type="presParOf" srcId="{EFDA9F8B-59EF-0446-9A05-33B43E30DA1C}" destId="{3A07A169-7231-8D45-85D9-C7363CC989C0}" srcOrd="4" destOrd="0" presId="urn:microsoft.com/office/officeart/2005/8/layout/vProcess5"/>
    <dgm:cxn modelId="{3A1F38C2-D64C-B048-835A-7CE96ACBBF3C}" type="presParOf" srcId="{EFDA9F8B-59EF-0446-9A05-33B43E30DA1C}" destId="{8F05799C-4E4B-0046-A9EE-4BE8BE77357A}" srcOrd="5" destOrd="0" presId="urn:microsoft.com/office/officeart/2005/8/layout/vProcess5"/>
    <dgm:cxn modelId="{564592B7-770B-EE40-8252-7A86E0D444FE}" type="presParOf" srcId="{EFDA9F8B-59EF-0446-9A05-33B43E30DA1C}" destId="{E293D578-FB89-CD40-9032-A1E2673D0C35}" srcOrd="6" destOrd="0" presId="urn:microsoft.com/office/officeart/2005/8/layout/vProcess5"/>
    <dgm:cxn modelId="{5AF41E52-3553-1749-8BC7-645D2E1FD822}" type="presParOf" srcId="{EFDA9F8B-59EF-0446-9A05-33B43E30DA1C}" destId="{8661311D-9404-814F-A795-3F543734FC32}" srcOrd="7" destOrd="0" presId="urn:microsoft.com/office/officeart/2005/8/layout/vProcess5"/>
    <dgm:cxn modelId="{15C85631-5F81-BD44-8797-C8FC56238EB3}" type="presParOf" srcId="{EFDA9F8B-59EF-0446-9A05-33B43E30DA1C}" destId="{F4C81132-4347-5F48-96F5-7D2CEE0411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F67ED3-3D55-4083-A358-85F605B877BC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071D8DC-7036-4DF8-B9A1-C10111174DAD}">
      <dgm:prSet/>
      <dgm:spPr/>
      <dgm:t>
        <a:bodyPr/>
        <a:lstStyle/>
        <a:p>
          <a:r>
            <a:rPr lang="en-US" dirty="0"/>
            <a:t>pO</a:t>
          </a:r>
          <a:r>
            <a:rPr lang="en-US" baseline="-25000" dirty="0"/>
            <a:t>2</a:t>
          </a:r>
          <a:r>
            <a:rPr lang="en-US" dirty="0"/>
            <a:t> &lt;60 mm Hg or SpO</a:t>
          </a:r>
          <a:r>
            <a:rPr lang="en-US" baseline="-25000" dirty="0"/>
            <a:t>2</a:t>
          </a:r>
          <a:r>
            <a:rPr lang="en-US" dirty="0"/>
            <a:t> (pulse oximetry) &lt;91% @ room air</a:t>
          </a:r>
        </a:p>
      </dgm:t>
    </dgm:pt>
    <dgm:pt modelId="{13764209-19F7-44F0-9D3B-96F165065DE1}" type="parTrans" cxnId="{06C87AE6-99D2-4BF6-964B-0FCC5A16586B}">
      <dgm:prSet/>
      <dgm:spPr/>
      <dgm:t>
        <a:bodyPr/>
        <a:lstStyle/>
        <a:p>
          <a:endParaRPr lang="en-US"/>
        </a:p>
      </dgm:t>
    </dgm:pt>
    <dgm:pt modelId="{CBD9FB7B-B2B0-4B19-A291-B31A26BD2AC6}" type="sibTrans" cxnId="{06C87AE6-99D2-4BF6-964B-0FCC5A16586B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A52D4518-562F-45E7-BE03-2933F0D5028A}">
      <dgm:prSet/>
      <dgm:spPr/>
      <dgm:t>
        <a:bodyPr/>
        <a:lstStyle/>
        <a:p>
          <a:r>
            <a:rPr lang="en-US" dirty="0"/>
            <a:t>pCO</a:t>
          </a:r>
          <a:r>
            <a:rPr lang="en-US" baseline="-25000" dirty="0"/>
            <a:t>2</a:t>
          </a:r>
          <a:r>
            <a:rPr lang="en-US" dirty="0"/>
            <a:t> &gt;50 and pH &lt;7.35</a:t>
          </a:r>
        </a:p>
      </dgm:t>
    </dgm:pt>
    <dgm:pt modelId="{32951D19-BDFA-443A-A892-85D9C3A734BF}" type="parTrans" cxnId="{606F36D6-0DE8-4B2B-8176-093CAA306791}">
      <dgm:prSet/>
      <dgm:spPr/>
      <dgm:t>
        <a:bodyPr/>
        <a:lstStyle/>
        <a:p>
          <a:endParaRPr lang="en-US"/>
        </a:p>
      </dgm:t>
    </dgm:pt>
    <dgm:pt modelId="{43E6CC97-E747-463B-9025-81A749FB59FF}" type="sibTrans" cxnId="{606F36D6-0DE8-4B2B-8176-093CAA306791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8650F544-BF94-46C3-B7A7-2EE42C18A245}">
      <dgm:prSet/>
      <dgm:spPr/>
      <dgm:t>
        <a:bodyPr/>
        <a:lstStyle/>
        <a:p>
          <a:r>
            <a:rPr lang="en-US" dirty="0"/>
            <a:t>P/F ratio (pO</a:t>
          </a:r>
          <a:r>
            <a:rPr lang="en-US" baseline="-25000" dirty="0"/>
            <a:t>2</a:t>
          </a:r>
          <a:r>
            <a:rPr lang="en-US" dirty="0"/>
            <a:t>/FIO</a:t>
          </a:r>
          <a:r>
            <a:rPr lang="en-US" baseline="-25000" dirty="0"/>
            <a:t>2</a:t>
          </a:r>
          <a:r>
            <a:rPr lang="en-US" dirty="0"/>
            <a:t>) &lt;300</a:t>
          </a:r>
        </a:p>
      </dgm:t>
    </dgm:pt>
    <dgm:pt modelId="{B183E223-C9D0-4031-98F0-60D8E74CDDC5}" type="parTrans" cxnId="{86448967-2EE5-48A5-BE3D-90C5EE6FBA12}">
      <dgm:prSet/>
      <dgm:spPr/>
      <dgm:t>
        <a:bodyPr/>
        <a:lstStyle/>
        <a:p>
          <a:endParaRPr lang="en-US"/>
        </a:p>
      </dgm:t>
    </dgm:pt>
    <dgm:pt modelId="{249772C5-830A-4F43-B38A-F1685D2F00D4}" type="sibTrans" cxnId="{86448967-2EE5-48A5-BE3D-90C5EE6FBA1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BFA4751-8AEA-45E3-96EE-9816BF30C33F}">
      <dgm:prSet/>
      <dgm:spPr/>
      <dgm:t>
        <a:bodyPr/>
        <a:lstStyle/>
        <a:p>
          <a:r>
            <a:rPr lang="en-US" dirty="0"/>
            <a:t>pO2 decrease or pCO2 increase by 10 mm Hg from baseline (if Known)</a:t>
          </a:r>
        </a:p>
      </dgm:t>
    </dgm:pt>
    <dgm:pt modelId="{E9B25C23-527B-4928-8B26-458BEE81C2A2}" type="parTrans" cxnId="{C6B0D189-6E52-4237-B253-3E1A17AAA83B}">
      <dgm:prSet/>
      <dgm:spPr/>
      <dgm:t>
        <a:bodyPr/>
        <a:lstStyle/>
        <a:p>
          <a:endParaRPr lang="en-US"/>
        </a:p>
      </dgm:t>
    </dgm:pt>
    <dgm:pt modelId="{89E7A9CC-3EBA-4F37-A549-1D2314CB50CC}" type="sibTrans" cxnId="{C6B0D189-6E52-4237-B253-3E1A17AAA83B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A3A2F57-887D-4B47-9485-2BB190A614AD}" type="pres">
      <dgm:prSet presAssocID="{BAF67ED3-3D55-4083-A358-85F605B877BC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26C924-1DAE-C74C-B3C3-12659E9025D4}" type="pres">
      <dgm:prSet presAssocID="{D071D8DC-7036-4DF8-B9A1-C10111174DAD}" presName="compositeNode" presStyleCnt="0">
        <dgm:presLayoutVars>
          <dgm:bulletEnabled val="1"/>
        </dgm:presLayoutVars>
      </dgm:prSet>
      <dgm:spPr/>
    </dgm:pt>
    <dgm:pt modelId="{5C39EF25-1375-9541-B1E1-62783688C3C6}" type="pres">
      <dgm:prSet presAssocID="{D071D8DC-7036-4DF8-B9A1-C10111174DAD}" presName="bgRect" presStyleLbl="bgAccFollowNode1" presStyleIdx="0" presStyleCnt="4"/>
      <dgm:spPr/>
      <dgm:t>
        <a:bodyPr/>
        <a:lstStyle/>
        <a:p>
          <a:endParaRPr lang="en-US"/>
        </a:p>
      </dgm:t>
    </dgm:pt>
    <dgm:pt modelId="{122EB9EE-5AEE-8D43-9A9F-5806A12A14CC}" type="pres">
      <dgm:prSet presAssocID="{CBD9FB7B-B2B0-4B19-A291-B31A26BD2AC6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784FBBE-3893-6A42-BA59-3D8A8E3EFB1D}" type="pres">
      <dgm:prSet presAssocID="{D071D8DC-7036-4DF8-B9A1-C10111174DAD}" presName="bottomLine" presStyleLbl="alignNode1" presStyleIdx="1" presStyleCnt="8">
        <dgm:presLayoutVars/>
      </dgm:prSet>
      <dgm:spPr/>
    </dgm:pt>
    <dgm:pt modelId="{7484E785-6BEE-B540-8A4B-A7CD0F0365A6}" type="pres">
      <dgm:prSet presAssocID="{D071D8DC-7036-4DF8-B9A1-C10111174DAD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12333A-870F-5C4A-A6A6-DB8BD7BAB506}" type="pres">
      <dgm:prSet presAssocID="{CBD9FB7B-B2B0-4B19-A291-B31A26BD2AC6}" presName="sibTrans" presStyleCnt="0"/>
      <dgm:spPr/>
    </dgm:pt>
    <dgm:pt modelId="{477E9085-33B1-2A4D-BA0B-CF061781BD29}" type="pres">
      <dgm:prSet presAssocID="{A52D4518-562F-45E7-BE03-2933F0D5028A}" presName="compositeNode" presStyleCnt="0">
        <dgm:presLayoutVars>
          <dgm:bulletEnabled val="1"/>
        </dgm:presLayoutVars>
      </dgm:prSet>
      <dgm:spPr/>
    </dgm:pt>
    <dgm:pt modelId="{CE30B6C9-F4A9-4449-A342-98CD6EE937AC}" type="pres">
      <dgm:prSet presAssocID="{A52D4518-562F-45E7-BE03-2933F0D5028A}" presName="bgRect" presStyleLbl="bgAccFollowNode1" presStyleIdx="1" presStyleCnt="4"/>
      <dgm:spPr/>
      <dgm:t>
        <a:bodyPr/>
        <a:lstStyle/>
        <a:p>
          <a:endParaRPr lang="en-US"/>
        </a:p>
      </dgm:t>
    </dgm:pt>
    <dgm:pt modelId="{9C3B800B-F2D3-B345-B996-8F99A41F1854}" type="pres">
      <dgm:prSet presAssocID="{43E6CC97-E747-463B-9025-81A749FB59FF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9FB1A92-B556-0142-9DBB-1033C9ED805C}" type="pres">
      <dgm:prSet presAssocID="{A52D4518-562F-45E7-BE03-2933F0D5028A}" presName="bottomLine" presStyleLbl="alignNode1" presStyleIdx="3" presStyleCnt="8">
        <dgm:presLayoutVars/>
      </dgm:prSet>
      <dgm:spPr/>
    </dgm:pt>
    <dgm:pt modelId="{FB603FC6-793A-8648-8291-7FBD358500EF}" type="pres">
      <dgm:prSet presAssocID="{A52D4518-562F-45E7-BE03-2933F0D5028A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FE5B9-4DAB-EE4C-A7A8-71DF51EEA0D9}" type="pres">
      <dgm:prSet presAssocID="{43E6CC97-E747-463B-9025-81A749FB59FF}" presName="sibTrans" presStyleCnt="0"/>
      <dgm:spPr/>
    </dgm:pt>
    <dgm:pt modelId="{81379470-E536-A146-A0D7-384030917DCE}" type="pres">
      <dgm:prSet presAssocID="{8650F544-BF94-46C3-B7A7-2EE42C18A245}" presName="compositeNode" presStyleCnt="0">
        <dgm:presLayoutVars>
          <dgm:bulletEnabled val="1"/>
        </dgm:presLayoutVars>
      </dgm:prSet>
      <dgm:spPr/>
    </dgm:pt>
    <dgm:pt modelId="{0EF8D545-7F0D-E545-8E21-1FC9BB5F6552}" type="pres">
      <dgm:prSet presAssocID="{8650F544-BF94-46C3-B7A7-2EE42C18A245}" presName="bgRect" presStyleLbl="bgAccFollowNode1" presStyleIdx="2" presStyleCnt="4"/>
      <dgm:spPr/>
      <dgm:t>
        <a:bodyPr/>
        <a:lstStyle/>
        <a:p>
          <a:endParaRPr lang="en-US"/>
        </a:p>
      </dgm:t>
    </dgm:pt>
    <dgm:pt modelId="{385E3099-B203-E94E-88D7-8C15E4B9CBCC}" type="pres">
      <dgm:prSet presAssocID="{249772C5-830A-4F43-B38A-F1685D2F00D4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DCD5D9D3-8F65-924F-8FD3-8A5983A57614}" type="pres">
      <dgm:prSet presAssocID="{8650F544-BF94-46C3-B7A7-2EE42C18A245}" presName="bottomLine" presStyleLbl="alignNode1" presStyleIdx="5" presStyleCnt="8">
        <dgm:presLayoutVars/>
      </dgm:prSet>
      <dgm:spPr/>
    </dgm:pt>
    <dgm:pt modelId="{4760D78A-401A-C848-8316-5A0BA8192261}" type="pres">
      <dgm:prSet presAssocID="{8650F544-BF94-46C3-B7A7-2EE42C18A245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EB098-80B1-2F4E-8CDB-9164ED8F34C5}" type="pres">
      <dgm:prSet presAssocID="{249772C5-830A-4F43-B38A-F1685D2F00D4}" presName="sibTrans" presStyleCnt="0"/>
      <dgm:spPr/>
    </dgm:pt>
    <dgm:pt modelId="{292F9D91-8571-D14E-B19E-9A7C13F8C3CA}" type="pres">
      <dgm:prSet presAssocID="{1BFA4751-8AEA-45E3-96EE-9816BF30C33F}" presName="compositeNode" presStyleCnt="0">
        <dgm:presLayoutVars>
          <dgm:bulletEnabled val="1"/>
        </dgm:presLayoutVars>
      </dgm:prSet>
      <dgm:spPr/>
    </dgm:pt>
    <dgm:pt modelId="{383AB0BD-89C2-254E-A7FF-5F903C0F8898}" type="pres">
      <dgm:prSet presAssocID="{1BFA4751-8AEA-45E3-96EE-9816BF30C33F}" presName="bgRect" presStyleLbl="bgAccFollowNode1" presStyleIdx="3" presStyleCnt="4"/>
      <dgm:spPr/>
      <dgm:t>
        <a:bodyPr/>
        <a:lstStyle/>
        <a:p>
          <a:endParaRPr lang="en-US"/>
        </a:p>
      </dgm:t>
    </dgm:pt>
    <dgm:pt modelId="{F9B78AB5-046B-1542-863A-5C0571DC67FC}" type="pres">
      <dgm:prSet presAssocID="{89E7A9CC-3EBA-4F37-A549-1D2314CB50CC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DE685046-6B62-2540-B68A-FC18A0642F71}" type="pres">
      <dgm:prSet presAssocID="{1BFA4751-8AEA-45E3-96EE-9816BF30C33F}" presName="bottomLine" presStyleLbl="alignNode1" presStyleIdx="7" presStyleCnt="8">
        <dgm:presLayoutVars/>
      </dgm:prSet>
      <dgm:spPr/>
    </dgm:pt>
    <dgm:pt modelId="{034F40BC-B68A-9C4E-83A0-AC7462A146B3}" type="pres">
      <dgm:prSet presAssocID="{1BFA4751-8AEA-45E3-96EE-9816BF30C33F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A34F4B-3BAC-3449-AD4B-7DDFC3EDACDC}" type="presOf" srcId="{8650F544-BF94-46C3-B7A7-2EE42C18A245}" destId="{0EF8D545-7F0D-E545-8E21-1FC9BB5F6552}" srcOrd="0" destOrd="0" presId="urn:microsoft.com/office/officeart/2016/7/layout/BasicLinearProcessNumbered"/>
    <dgm:cxn modelId="{C6B0D189-6E52-4237-B253-3E1A17AAA83B}" srcId="{BAF67ED3-3D55-4083-A358-85F605B877BC}" destId="{1BFA4751-8AEA-45E3-96EE-9816BF30C33F}" srcOrd="3" destOrd="0" parTransId="{E9B25C23-527B-4928-8B26-458BEE81C2A2}" sibTransId="{89E7A9CC-3EBA-4F37-A549-1D2314CB50CC}"/>
    <dgm:cxn modelId="{24CD7505-ACAD-BC4C-AE7D-52D303E48629}" type="presOf" srcId="{D071D8DC-7036-4DF8-B9A1-C10111174DAD}" destId="{7484E785-6BEE-B540-8A4B-A7CD0F0365A6}" srcOrd="1" destOrd="0" presId="urn:microsoft.com/office/officeart/2016/7/layout/BasicLinearProcessNumbered"/>
    <dgm:cxn modelId="{06C87AE6-99D2-4BF6-964B-0FCC5A16586B}" srcId="{BAF67ED3-3D55-4083-A358-85F605B877BC}" destId="{D071D8DC-7036-4DF8-B9A1-C10111174DAD}" srcOrd="0" destOrd="0" parTransId="{13764209-19F7-44F0-9D3B-96F165065DE1}" sibTransId="{CBD9FB7B-B2B0-4B19-A291-B31A26BD2AC6}"/>
    <dgm:cxn modelId="{3E132298-E197-6943-9425-E121F0D38EA6}" type="presOf" srcId="{CBD9FB7B-B2B0-4B19-A291-B31A26BD2AC6}" destId="{122EB9EE-5AEE-8D43-9A9F-5806A12A14CC}" srcOrd="0" destOrd="0" presId="urn:microsoft.com/office/officeart/2016/7/layout/BasicLinearProcessNumbered"/>
    <dgm:cxn modelId="{B1DD5F2D-B45C-6644-9F78-6953CC68B5F0}" type="presOf" srcId="{1BFA4751-8AEA-45E3-96EE-9816BF30C33F}" destId="{034F40BC-B68A-9C4E-83A0-AC7462A146B3}" srcOrd="1" destOrd="0" presId="urn:microsoft.com/office/officeart/2016/7/layout/BasicLinearProcessNumbered"/>
    <dgm:cxn modelId="{09E1DC37-3DDB-8D44-917A-E78FC68994C1}" type="presOf" srcId="{1BFA4751-8AEA-45E3-96EE-9816BF30C33F}" destId="{383AB0BD-89C2-254E-A7FF-5F903C0F8898}" srcOrd="0" destOrd="0" presId="urn:microsoft.com/office/officeart/2016/7/layout/BasicLinearProcessNumbered"/>
    <dgm:cxn modelId="{882A1BD5-3488-C442-8AEA-392854316085}" type="presOf" srcId="{D071D8DC-7036-4DF8-B9A1-C10111174DAD}" destId="{5C39EF25-1375-9541-B1E1-62783688C3C6}" srcOrd="0" destOrd="0" presId="urn:microsoft.com/office/officeart/2016/7/layout/BasicLinearProcessNumbered"/>
    <dgm:cxn modelId="{AAEB1685-C23B-C146-83AD-611162A17496}" type="presOf" srcId="{8650F544-BF94-46C3-B7A7-2EE42C18A245}" destId="{4760D78A-401A-C848-8316-5A0BA8192261}" srcOrd="1" destOrd="0" presId="urn:microsoft.com/office/officeart/2016/7/layout/BasicLinearProcessNumbered"/>
    <dgm:cxn modelId="{C33BA77C-C433-E54D-B7B7-8F710E28D363}" type="presOf" srcId="{BAF67ED3-3D55-4083-A358-85F605B877BC}" destId="{0A3A2F57-887D-4B47-9485-2BB190A614AD}" srcOrd="0" destOrd="0" presId="urn:microsoft.com/office/officeart/2016/7/layout/BasicLinearProcessNumbered"/>
    <dgm:cxn modelId="{8B421BE6-717E-B34B-8647-D3677004FEBB}" type="presOf" srcId="{249772C5-830A-4F43-B38A-F1685D2F00D4}" destId="{385E3099-B203-E94E-88D7-8C15E4B9CBCC}" srcOrd="0" destOrd="0" presId="urn:microsoft.com/office/officeart/2016/7/layout/BasicLinearProcessNumbered"/>
    <dgm:cxn modelId="{86448967-2EE5-48A5-BE3D-90C5EE6FBA12}" srcId="{BAF67ED3-3D55-4083-A358-85F605B877BC}" destId="{8650F544-BF94-46C3-B7A7-2EE42C18A245}" srcOrd="2" destOrd="0" parTransId="{B183E223-C9D0-4031-98F0-60D8E74CDDC5}" sibTransId="{249772C5-830A-4F43-B38A-F1685D2F00D4}"/>
    <dgm:cxn modelId="{992E63E0-9428-5E43-9E48-C930A0DADEE9}" type="presOf" srcId="{A52D4518-562F-45E7-BE03-2933F0D5028A}" destId="{FB603FC6-793A-8648-8291-7FBD358500EF}" srcOrd="1" destOrd="0" presId="urn:microsoft.com/office/officeart/2016/7/layout/BasicLinearProcessNumbered"/>
    <dgm:cxn modelId="{DCD81DF4-E736-AD46-A508-EB5EE3DCCD53}" type="presOf" srcId="{89E7A9CC-3EBA-4F37-A549-1D2314CB50CC}" destId="{F9B78AB5-046B-1542-863A-5C0571DC67FC}" srcOrd="0" destOrd="0" presId="urn:microsoft.com/office/officeart/2016/7/layout/BasicLinearProcessNumbered"/>
    <dgm:cxn modelId="{CE703E92-24CF-9F43-BED7-A26E11BBD98F}" type="presOf" srcId="{A52D4518-562F-45E7-BE03-2933F0D5028A}" destId="{CE30B6C9-F4A9-4449-A342-98CD6EE937AC}" srcOrd="0" destOrd="0" presId="urn:microsoft.com/office/officeart/2016/7/layout/BasicLinearProcessNumbered"/>
    <dgm:cxn modelId="{12A9E430-F3F3-1A4F-93BD-7658CA04A80B}" type="presOf" srcId="{43E6CC97-E747-463B-9025-81A749FB59FF}" destId="{9C3B800B-F2D3-B345-B996-8F99A41F1854}" srcOrd="0" destOrd="0" presId="urn:microsoft.com/office/officeart/2016/7/layout/BasicLinearProcessNumbered"/>
    <dgm:cxn modelId="{606F36D6-0DE8-4B2B-8176-093CAA306791}" srcId="{BAF67ED3-3D55-4083-A358-85F605B877BC}" destId="{A52D4518-562F-45E7-BE03-2933F0D5028A}" srcOrd="1" destOrd="0" parTransId="{32951D19-BDFA-443A-A892-85D9C3A734BF}" sibTransId="{43E6CC97-E747-463B-9025-81A749FB59FF}"/>
    <dgm:cxn modelId="{E3FEE1FD-EFB5-714D-8932-A182C78ABF9A}" type="presParOf" srcId="{0A3A2F57-887D-4B47-9485-2BB190A614AD}" destId="{6C26C924-1DAE-C74C-B3C3-12659E9025D4}" srcOrd="0" destOrd="0" presId="urn:microsoft.com/office/officeart/2016/7/layout/BasicLinearProcessNumbered"/>
    <dgm:cxn modelId="{288D8CCE-B9BA-5745-8C91-99A653179137}" type="presParOf" srcId="{6C26C924-1DAE-C74C-B3C3-12659E9025D4}" destId="{5C39EF25-1375-9541-B1E1-62783688C3C6}" srcOrd="0" destOrd="0" presId="urn:microsoft.com/office/officeart/2016/7/layout/BasicLinearProcessNumbered"/>
    <dgm:cxn modelId="{0757889A-36C5-3640-8D98-994AE5A8D1D1}" type="presParOf" srcId="{6C26C924-1DAE-C74C-B3C3-12659E9025D4}" destId="{122EB9EE-5AEE-8D43-9A9F-5806A12A14CC}" srcOrd="1" destOrd="0" presId="urn:microsoft.com/office/officeart/2016/7/layout/BasicLinearProcessNumbered"/>
    <dgm:cxn modelId="{18B61E3B-B661-5C4B-9EE8-7A33D69D950B}" type="presParOf" srcId="{6C26C924-1DAE-C74C-B3C3-12659E9025D4}" destId="{0784FBBE-3893-6A42-BA59-3D8A8E3EFB1D}" srcOrd="2" destOrd="0" presId="urn:microsoft.com/office/officeart/2016/7/layout/BasicLinearProcessNumbered"/>
    <dgm:cxn modelId="{887F6B7A-A9BC-564C-B48D-3F866B8E38B4}" type="presParOf" srcId="{6C26C924-1DAE-C74C-B3C3-12659E9025D4}" destId="{7484E785-6BEE-B540-8A4B-A7CD0F0365A6}" srcOrd="3" destOrd="0" presId="urn:microsoft.com/office/officeart/2016/7/layout/BasicLinearProcessNumbered"/>
    <dgm:cxn modelId="{87D3A4C3-C493-0142-8D81-0149A20DF630}" type="presParOf" srcId="{0A3A2F57-887D-4B47-9485-2BB190A614AD}" destId="{4C12333A-870F-5C4A-A6A6-DB8BD7BAB506}" srcOrd="1" destOrd="0" presId="urn:microsoft.com/office/officeart/2016/7/layout/BasicLinearProcessNumbered"/>
    <dgm:cxn modelId="{554B6838-C40B-724A-8125-5D9A1504B3FB}" type="presParOf" srcId="{0A3A2F57-887D-4B47-9485-2BB190A614AD}" destId="{477E9085-33B1-2A4D-BA0B-CF061781BD29}" srcOrd="2" destOrd="0" presId="urn:microsoft.com/office/officeart/2016/7/layout/BasicLinearProcessNumbered"/>
    <dgm:cxn modelId="{A5820A1F-06EC-994F-B39F-19324019F2A7}" type="presParOf" srcId="{477E9085-33B1-2A4D-BA0B-CF061781BD29}" destId="{CE30B6C9-F4A9-4449-A342-98CD6EE937AC}" srcOrd="0" destOrd="0" presId="urn:microsoft.com/office/officeart/2016/7/layout/BasicLinearProcessNumbered"/>
    <dgm:cxn modelId="{C4DAC84A-3FB4-604E-8F58-053E30690580}" type="presParOf" srcId="{477E9085-33B1-2A4D-BA0B-CF061781BD29}" destId="{9C3B800B-F2D3-B345-B996-8F99A41F1854}" srcOrd="1" destOrd="0" presId="urn:microsoft.com/office/officeart/2016/7/layout/BasicLinearProcessNumbered"/>
    <dgm:cxn modelId="{FBCC8AEC-9958-674F-A136-133972F2F9F1}" type="presParOf" srcId="{477E9085-33B1-2A4D-BA0B-CF061781BD29}" destId="{09FB1A92-B556-0142-9DBB-1033C9ED805C}" srcOrd="2" destOrd="0" presId="urn:microsoft.com/office/officeart/2016/7/layout/BasicLinearProcessNumbered"/>
    <dgm:cxn modelId="{EC5B1430-9B32-BC4E-B059-C73D03E78240}" type="presParOf" srcId="{477E9085-33B1-2A4D-BA0B-CF061781BD29}" destId="{FB603FC6-793A-8648-8291-7FBD358500EF}" srcOrd="3" destOrd="0" presId="urn:microsoft.com/office/officeart/2016/7/layout/BasicLinearProcessNumbered"/>
    <dgm:cxn modelId="{451815BC-EC9F-1A46-BD5C-DE64FFC81740}" type="presParOf" srcId="{0A3A2F57-887D-4B47-9485-2BB190A614AD}" destId="{DABFE5B9-4DAB-EE4C-A7A8-71DF51EEA0D9}" srcOrd="3" destOrd="0" presId="urn:microsoft.com/office/officeart/2016/7/layout/BasicLinearProcessNumbered"/>
    <dgm:cxn modelId="{BD5EA388-2464-6344-BCE8-B222A11E9026}" type="presParOf" srcId="{0A3A2F57-887D-4B47-9485-2BB190A614AD}" destId="{81379470-E536-A146-A0D7-384030917DCE}" srcOrd="4" destOrd="0" presId="urn:microsoft.com/office/officeart/2016/7/layout/BasicLinearProcessNumbered"/>
    <dgm:cxn modelId="{1DADEDFD-28AD-E840-8B77-0F7953E5FFF5}" type="presParOf" srcId="{81379470-E536-A146-A0D7-384030917DCE}" destId="{0EF8D545-7F0D-E545-8E21-1FC9BB5F6552}" srcOrd="0" destOrd="0" presId="urn:microsoft.com/office/officeart/2016/7/layout/BasicLinearProcessNumbered"/>
    <dgm:cxn modelId="{39BEE29F-C46D-A442-8E9D-B242FEE4012C}" type="presParOf" srcId="{81379470-E536-A146-A0D7-384030917DCE}" destId="{385E3099-B203-E94E-88D7-8C15E4B9CBCC}" srcOrd="1" destOrd="0" presId="urn:microsoft.com/office/officeart/2016/7/layout/BasicLinearProcessNumbered"/>
    <dgm:cxn modelId="{2B92CE2E-602F-6046-9672-8930432526B9}" type="presParOf" srcId="{81379470-E536-A146-A0D7-384030917DCE}" destId="{DCD5D9D3-8F65-924F-8FD3-8A5983A57614}" srcOrd="2" destOrd="0" presId="urn:microsoft.com/office/officeart/2016/7/layout/BasicLinearProcessNumbered"/>
    <dgm:cxn modelId="{677218DA-2428-EF4B-B636-2224B8DB6659}" type="presParOf" srcId="{81379470-E536-A146-A0D7-384030917DCE}" destId="{4760D78A-401A-C848-8316-5A0BA8192261}" srcOrd="3" destOrd="0" presId="urn:microsoft.com/office/officeart/2016/7/layout/BasicLinearProcessNumbered"/>
    <dgm:cxn modelId="{EAD01110-588F-9C4E-9C4D-6189677BAD69}" type="presParOf" srcId="{0A3A2F57-887D-4B47-9485-2BB190A614AD}" destId="{D66EB098-80B1-2F4E-8CDB-9164ED8F34C5}" srcOrd="5" destOrd="0" presId="urn:microsoft.com/office/officeart/2016/7/layout/BasicLinearProcessNumbered"/>
    <dgm:cxn modelId="{1F5DE837-CEC1-934A-A3C1-B91E9E32DCE1}" type="presParOf" srcId="{0A3A2F57-887D-4B47-9485-2BB190A614AD}" destId="{292F9D91-8571-D14E-B19E-9A7C13F8C3CA}" srcOrd="6" destOrd="0" presId="urn:microsoft.com/office/officeart/2016/7/layout/BasicLinearProcessNumbered"/>
    <dgm:cxn modelId="{F8C860D4-F5D1-BF4B-A9F1-85FD0F9C6EDD}" type="presParOf" srcId="{292F9D91-8571-D14E-B19E-9A7C13F8C3CA}" destId="{383AB0BD-89C2-254E-A7FF-5F903C0F8898}" srcOrd="0" destOrd="0" presId="urn:microsoft.com/office/officeart/2016/7/layout/BasicLinearProcessNumbered"/>
    <dgm:cxn modelId="{19F0467B-6E1E-D149-8D8E-76690CC42256}" type="presParOf" srcId="{292F9D91-8571-D14E-B19E-9A7C13F8C3CA}" destId="{F9B78AB5-046B-1542-863A-5C0571DC67FC}" srcOrd="1" destOrd="0" presId="urn:microsoft.com/office/officeart/2016/7/layout/BasicLinearProcessNumbered"/>
    <dgm:cxn modelId="{ADC60ACE-6456-5A42-B241-545F97AD0EF0}" type="presParOf" srcId="{292F9D91-8571-D14E-B19E-9A7C13F8C3CA}" destId="{DE685046-6B62-2540-B68A-FC18A0642F71}" srcOrd="2" destOrd="0" presId="urn:microsoft.com/office/officeart/2016/7/layout/BasicLinearProcessNumbered"/>
    <dgm:cxn modelId="{7C2EBE5A-DC4F-6549-9ED9-86D6D1959487}" type="presParOf" srcId="{292F9D91-8571-D14E-B19E-9A7C13F8C3CA}" destId="{034F40BC-B68A-9C4E-83A0-AC7462A146B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D757D7-75CB-403C-BB35-29A8530C3EBF}" type="doc">
      <dgm:prSet loTypeId="urn:microsoft.com/office/officeart/2005/8/layout/list1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F701EAC-6DBA-49B5-A112-18AD3DEB5A0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Clinical Approach</a:t>
          </a:r>
        </a:p>
      </dgm:t>
    </dgm:pt>
    <dgm:pt modelId="{A20E5903-22AC-41EE-8099-A88A21D3DBA6}" type="parTrans" cxnId="{4E069FE7-0687-4399-8AA2-6A991C61CEFF}">
      <dgm:prSet/>
      <dgm:spPr/>
      <dgm:t>
        <a:bodyPr/>
        <a:lstStyle/>
        <a:p>
          <a:endParaRPr lang="en-US"/>
        </a:p>
      </dgm:t>
    </dgm:pt>
    <dgm:pt modelId="{16B5428A-C0E4-4D64-A4F9-76E6D6B19B1C}" type="sibTrans" cxnId="{4E069FE7-0687-4399-8AA2-6A991C61CEFF}">
      <dgm:prSet/>
      <dgm:spPr/>
      <dgm:t>
        <a:bodyPr/>
        <a:lstStyle/>
        <a:p>
          <a:endParaRPr lang="en-US"/>
        </a:p>
      </dgm:t>
    </dgm:pt>
    <dgm:pt modelId="{89C16281-8C6A-451F-8422-FC33860B41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Focus on the narrative</a:t>
          </a:r>
        </a:p>
      </dgm:t>
    </dgm:pt>
    <dgm:pt modelId="{5E063727-ECCA-4CB9-9BB7-B1AF030FE541}" type="parTrans" cxnId="{2F51B903-2B7E-4CE8-8EBF-46804BD78434}">
      <dgm:prSet/>
      <dgm:spPr/>
      <dgm:t>
        <a:bodyPr/>
        <a:lstStyle/>
        <a:p>
          <a:endParaRPr lang="en-US"/>
        </a:p>
      </dgm:t>
    </dgm:pt>
    <dgm:pt modelId="{47F4C83E-19C3-4D32-A3CA-32CBE9EABE69}" type="sibTrans" cxnId="{2F51B903-2B7E-4CE8-8EBF-46804BD78434}">
      <dgm:prSet/>
      <dgm:spPr/>
      <dgm:t>
        <a:bodyPr/>
        <a:lstStyle/>
        <a:p>
          <a:endParaRPr lang="en-US"/>
        </a:p>
      </dgm:t>
    </dgm:pt>
    <dgm:pt modelId="{A28D7DFE-6D39-4008-952C-4A3C2745F4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Evidence-based clarification</a:t>
          </a:r>
        </a:p>
      </dgm:t>
    </dgm:pt>
    <dgm:pt modelId="{63F3B085-FF85-4D00-AB7B-3C699258FEA1}" type="parTrans" cxnId="{70CF382B-B0C5-4910-9570-BE3BCA379276}">
      <dgm:prSet/>
      <dgm:spPr/>
      <dgm:t>
        <a:bodyPr/>
        <a:lstStyle/>
        <a:p>
          <a:endParaRPr lang="en-US"/>
        </a:p>
      </dgm:t>
    </dgm:pt>
    <dgm:pt modelId="{060C2734-7CE8-44E9-ABBB-33C6DE276C37}" type="sibTrans" cxnId="{70CF382B-B0C5-4910-9570-BE3BCA379276}">
      <dgm:prSet/>
      <dgm:spPr/>
      <dgm:t>
        <a:bodyPr/>
        <a:lstStyle/>
        <a:p>
          <a:endParaRPr lang="en-US"/>
        </a:p>
      </dgm:t>
    </dgm:pt>
    <dgm:pt modelId="{99ACCE31-7D45-41F6-BCDF-6F4FB8D3D33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Will it stand claims denial?</a:t>
          </a:r>
        </a:p>
      </dgm:t>
    </dgm:pt>
    <dgm:pt modelId="{6A6C13F0-7F77-48AF-8ECD-5541CD913A3F}" type="parTrans" cxnId="{0C42274E-4E20-4C1B-A00E-9CC4F78F1503}">
      <dgm:prSet/>
      <dgm:spPr/>
      <dgm:t>
        <a:bodyPr/>
        <a:lstStyle/>
        <a:p>
          <a:endParaRPr lang="en-US"/>
        </a:p>
      </dgm:t>
    </dgm:pt>
    <dgm:pt modelId="{0CC49F8F-E3C5-4DDD-AB48-F3D823F14A77}" type="sibTrans" cxnId="{0C42274E-4E20-4C1B-A00E-9CC4F78F1503}">
      <dgm:prSet/>
      <dgm:spPr/>
      <dgm:t>
        <a:bodyPr/>
        <a:lstStyle/>
        <a:p>
          <a:endParaRPr lang="en-US"/>
        </a:p>
      </dgm:t>
    </dgm:pt>
    <dgm:pt modelId="{E03692B3-0957-884B-BBE5-714A16945192}" type="pres">
      <dgm:prSet presAssocID="{B1D757D7-75CB-403C-BB35-29A8530C3EB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E98575-601E-A54A-951D-A5C6EBCB5379}" type="pres">
      <dgm:prSet presAssocID="{BF701EAC-6DBA-49B5-A112-18AD3DEB5A06}" presName="parentLin" presStyleCnt="0"/>
      <dgm:spPr/>
    </dgm:pt>
    <dgm:pt modelId="{565574DA-94FE-4C4B-8510-B4B30A3BF0DF}" type="pres">
      <dgm:prSet presAssocID="{BF701EAC-6DBA-49B5-A112-18AD3DEB5A0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E40429A-EF0E-2C44-8FE1-FAB499DD7CDF}" type="pres">
      <dgm:prSet presAssocID="{BF701EAC-6DBA-49B5-A112-18AD3DEB5A0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FD4157-D71C-6540-9994-AA2DD9A0F16C}" type="pres">
      <dgm:prSet presAssocID="{BF701EAC-6DBA-49B5-A112-18AD3DEB5A06}" presName="negativeSpace" presStyleCnt="0"/>
      <dgm:spPr/>
    </dgm:pt>
    <dgm:pt modelId="{7EB10C96-95DB-7344-A3C7-725D0A23833B}" type="pres">
      <dgm:prSet presAssocID="{BF701EAC-6DBA-49B5-A112-18AD3DEB5A06}" presName="childText" presStyleLbl="conFgAcc1" presStyleIdx="0" presStyleCnt="4">
        <dgm:presLayoutVars>
          <dgm:bulletEnabled val="1"/>
        </dgm:presLayoutVars>
      </dgm:prSet>
      <dgm:spPr/>
    </dgm:pt>
    <dgm:pt modelId="{00B3C7EA-3057-B645-A1CC-FA7E575AB64C}" type="pres">
      <dgm:prSet presAssocID="{16B5428A-C0E4-4D64-A4F9-76E6D6B19B1C}" presName="spaceBetweenRectangles" presStyleCnt="0"/>
      <dgm:spPr/>
    </dgm:pt>
    <dgm:pt modelId="{44940C09-F0A0-6B47-A5D5-DD717E722CC5}" type="pres">
      <dgm:prSet presAssocID="{89C16281-8C6A-451F-8422-FC33860B4185}" presName="parentLin" presStyleCnt="0"/>
      <dgm:spPr/>
    </dgm:pt>
    <dgm:pt modelId="{2D44E6B9-7170-8F49-B548-3F4693E1ECC8}" type="pres">
      <dgm:prSet presAssocID="{89C16281-8C6A-451F-8422-FC33860B418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2C4E711-B2E1-E94F-88A0-7893664C3BB6}" type="pres">
      <dgm:prSet presAssocID="{89C16281-8C6A-451F-8422-FC33860B418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337247-C916-0547-9745-DB0E27A51057}" type="pres">
      <dgm:prSet presAssocID="{89C16281-8C6A-451F-8422-FC33860B4185}" presName="negativeSpace" presStyleCnt="0"/>
      <dgm:spPr/>
    </dgm:pt>
    <dgm:pt modelId="{888248DE-1941-084C-9162-0EF00CD7AF42}" type="pres">
      <dgm:prSet presAssocID="{89C16281-8C6A-451F-8422-FC33860B4185}" presName="childText" presStyleLbl="conFgAcc1" presStyleIdx="1" presStyleCnt="4">
        <dgm:presLayoutVars>
          <dgm:bulletEnabled val="1"/>
        </dgm:presLayoutVars>
      </dgm:prSet>
      <dgm:spPr/>
    </dgm:pt>
    <dgm:pt modelId="{72DE3FA9-09C6-6C49-820D-654BA887C32F}" type="pres">
      <dgm:prSet presAssocID="{47F4C83E-19C3-4D32-A3CA-32CBE9EABE69}" presName="spaceBetweenRectangles" presStyleCnt="0"/>
      <dgm:spPr/>
    </dgm:pt>
    <dgm:pt modelId="{8F243E60-D595-1A4F-8CBB-29D9315FD368}" type="pres">
      <dgm:prSet presAssocID="{A28D7DFE-6D39-4008-952C-4A3C2745F498}" presName="parentLin" presStyleCnt="0"/>
      <dgm:spPr/>
    </dgm:pt>
    <dgm:pt modelId="{FD52A26D-55A8-034B-AB62-5669EDFF7930}" type="pres">
      <dgm:prSet presAssocID="{A28D7DFE-6D39-4008-952C-4A3C2745F498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5106169A-175B-CC4F-92D8-600DAFD4DAE4}" type="pres">
      <dgm:prSet presAssocID="{A28D7DFE-6D39-4008-952C-4A3C2745F49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E1A1A3-3170-9C49-9B44-ECF5411F5D8C}" type="pres">
      <dgm:prSet presAssocID="{A28D7DFE-6D39-4008-952C-4A3C2745F498}" presName="negativeSpace" presStyleCnt="0"/>
      <dgm:spPr/>
    </dgm:pt>
    <dgm:pt modelId="{F260833E-51F6-FC47-BC54-1BBBA7C7787A}" type="pres">
      <dgm:prSet presAssocID="{A28D7DFE-6D39-4008-952C-4A3C2745F498}" presName="childText" presStyleLbl="conFgAcc1" presStyleIdx="2" presStyleCnt="4">
        <dgm:presLayoutVars>
          <dgm:bulletEnabled val="1"/>
        </dgm:presLayoutVars>
      </dgm:prSet>
      <dgm:spPr/>
    </dgm:pt>
    <dgm:pt modelId="{A5F9AAE4-1A72-B943-8CC8-A3D55A3F1CFF}" type="pres">
      <dgm:prSet presAssocID="{060C2734-7CE8-44E9-ABBB-33C6DE276C37}" presName="spaceBetweenRectangles" presStyleCnt="0"/>
      <dgm:spPr/>
    </dgm:pt>
    <dgm:pt modelId="{24EB1614-226F-9244-A808-7ACEC6D32D02}" type="pres">
      <dgm:prSet presAssocID="{99ACCE31-7D45-41F6-BCDF-6F4FB8D3D334}" presName="parentLin" presStyleCnt="0"/>
      <dgm:spPr/>
    </dgm:pt>
    <dgm:pt modelId="{2E5FFA0B-8A06-604D-97FA-D7548216B680}" type="pres">
      <dgm:prSet presAssocID="{99ACCE31-7D45-41F6-BCDF-6F4FB8D3D334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545D131D-B3AB-624B-BACD-CA62F538FFA1}" type="pres">
      <dgm:prSet presAssocID="{99ACCE31-7D45-41F6-BCDF-6F4FB8D3D33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1D12F-E7D5-6747-B527-509A26DE41A8}" type="pres">
      <dgm:prSet presAssocID="{99ACCE31-7D45-41F6-BCDF-6F4FB8D3D334}" presName="negativeSpace" presStyleCnt="0"/>
      <dgm:spPr/>
    </dgm:pt>
    <dgm:pt modelId="{ABCE96EC-19AF-694C-9CB1-3E1B2F89A4BE}" type="pres">
      <dgm:prSet presAssocID="{99ACCE31-7D45-41F6-BCDF-6F4FB8D3D33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E069FE7-0687-4399-8AA2-6A991C61CEFF}" srcId="{B1D757D7-75CB-403C-BB35-29A8530C3EBF}" destId="{BF701EAC-6DBA-49B5-A112-18AD3DEB5A06}" srcOrd="0" destOrd="0" parTransId="{A20E5903-22AC-41EE-8099-A88A21D3DBA6}" sibTransId="{16B5428A-C0E4-4D64-A4F9-76E6D6B19B1C}"/>
    <dgm:cxn modelId="{E64AAFDA-F08B-BC43-B255-846157DD496D}" type="presOf" srcId="{99ACCE31-7D45-41F6-BCDF-6F4FB8D3D334}" destId="{545D131D-B3AB-624B-BACD-CA62F538FFA1}" srcOrd="1" destOrd="0" presId="urn:microsoft.com/office/officeart/2005/8/layout/list1"/>
    <dgm:cxn modelId="{403EAA06-6EB3-954E-B164-5BDAF8EBC42B}" type="presOf" srcId="{99ACCE31-7D45-41F6-BCDF-6F4FB8D3D334}" destId="{2E5FFA0B-8A06-604D-97FA-D7548216B680}" srcOrd="0" destOrd="0" presId="urn:microsoft.com/office/officeart/2005/8/layout/list1"/>
    <dgm:cxn modelId="{0F3EBC54-2F12-0F4D-B82D-8F84E525CFC1}" type="presOf" srcId="{BF701EAC-6DBA-49B5-A112-18AD3DEB5A06}" destId="{4E40429A-EF0E-2C44-8FE1-FAB499DD7CDF}" srcOrd="1" destOrd="0" presId="urn:microsoft.com/office/officeart/2005/8/layout/list1"/>
    <dgm:cxn modelId="{2F51B903-2B7E-4CE8-8EBF-46804BD78434}" srcId="{B1D757D7-75CB-403C-BB35-29A8530C3EBF}" destId="{89C16281-8C6A-451F-8422-FC33860B4185}" srcOrd="1" destOrd="0" parTransId="{5E063727-ECCA-4CB9-9BB7-B1AF030FE541}" sibTransId="{47F4C83E-19C3-4D32-A3CA-32CBE9EABE69}"/>
    <dgm:cxn modelId="{E8959D7E-D881-3C42-A731-BB8C9E08DB8E}" type="presOf" srcId="{A28D7DFE-6D39-4008-952C-4A3C2745F498}" destId="{5106169A-175B-CC4F-92D8-600DAFD4DAE4}" srcOrd="1" destOrd="0" presId="urn:microsoft.com/office/officeart/2005/8/layout/list1"/>
    <dgm:cxn modelId="{E7159D7D-34E3-1B40-B43D-C9E7D53031D4}" type="presOf" srcId="{89C16281-8C6A-451F-8422-FC33860B4185}" destId="{F2C4E711-B2E1-E94F-88A0-7893664C3BB6}" srcOrd="1" destOrd="0" presId="urn:microsoft.com/office/officeart/2005/8/layout/list1"/>
    <dgm:cxn modelId="{C77C3749-C00B-D449-8B80-EFEBD72E1E7C}" type="presOf" srcId="{B1D757D7-75CB-403C-BB35-29A8530C3EBF}" destId="{E03692B3-0957-884B-BBE5-714A16945192}" srcOrd="0" destOrd="0" presId="urn:microsoft.com/office/officeart/2005/8/layout/list1"/>
    <dgm:cxn modelId="{D160B9B5-4643-3444-BD6E-C8521718E8FF}" type="presOf" srcId="{BF701EAC-6DBA-49B5-A112-18AD3DEB5A06}" destId="{565574DA-94FE-4C4B-8510-B4B30A3BF0DF}" srcOrd="0" destOrd="0" presId="urn:microsoft.com/office/officeart/2005/8/layout/list1"/>
    <dgm:cxn modelId="{2AE9B286-76A0-E249-9DEB-BF8E7E65B9AE}" type="presOf" srcId="{89C16281-8C6A-451F-8422-FC33860B4185}" destId="{2D44E6B9-7170-8F49-B548-3F4693E1ECC8}" srcOrd="0" destOrd="0" presId="urn:microsoft.com/office/officeart/2005/8/layout/list1"/>
    <dgm:cxn modelId="{99D5BB84-2829-2D4B-8F9D-F8CFDEE5EF81}" type="presOf" srcId="{A28D7DFE-6D39-4008-952C-4A3C2745F498}" destId="{FD52A26D-55A8-034B-AB62-5669EDFF7930}" srcOrd="0" destOrd="0" presId="urn:microsoft.com/office/officeart/2005/8/layout/list1"/>
    <dgm:cxn modelId="{70CF382B-B0C5-4910-9570-BE3BCA379276}" srcId="{B1D757D7-75CB-403C-BB35-29A8530C3EBF}" destId="{A28D7DFE-6D39-4008-952C-4A3C2745F498}" srcOrd="2" destOrd="0" parTransId="{63F3B085-FF85-4D00-AB7B-3C699258FEA1}" sibTransId="{060C2734-7CE8-44E9-ABBB-33C6DE276C37}"/>
    <dgm:cxn modelId="{0C42274E-4E20-4C1B-A00E-9CC4F78F1503}" srcId="{B1D757D7-75CB-403C-BB35-29A8530C3EBF}" destId="{99ACCE31-7D45-41F6-BCDF-6F4FB8D3D334}" srcOrd="3" destOrd="0" parTransId="{6A6C13F0-7F77-48AF-8ECD-5541CD913A3F}" sibTransId="{0CC49F8F-E3C5-4DDD-AB48-F3D823F14A77}"/>
    <dgm:cxn modelId="{4E053774-14E3-D247-97A4-77BC72BA4D92}" type="presParOf" srcId="{E03692B3-0957-884B-BBE5-714A16945192}" destId="{1CE98575-601E-A54A-951D-A5C6EBCB5379}" srcOrd="0" destOrd="0" presId="urn:microsoft.com/office/officeart/2005/8/layout/list1"/>
    <dgm:cxn modelId="{C78E3B88-16E6-CD4E-8703-280586E3306E}" type="presParOf" srcId="{1CE98575-601E-A54A-951D-A5C6EBCB5379}" destId="{565574DA-94FE-4C4B-8510-B4B30A3BF0DF}" srcOrd="0" destOrd="0" presId="urn:microsoft.com/office/officeart/2005/8/layout/list1"/>
    <dgm:cxn modelId="{48A8AD44-6072-8249-A17B-DE1B0B4DEF4C}" type="presParOf" srcId="{1CE98575-601E-A54A-951D-A5C6EBCB5379}" destId="{4E40429A-EF0E-2C44-8FE1-FAB499DD7CDF}" srcOrd="1" destOrd="0" presId="urn:microsoft.com/office/officeart/2005/8/layout/list1"/>
    <dgm:cxn modelId="{ED9ABA10-8A02-2B44-97B4-2941C5ABFDE0}" type="presParOf" srcId="{E03692B3-0957-884B-BBE5-714A16945192}" destId="{27FD4157-D71C-6540-9994-AA2DD9A0F16C}" srcOrd="1" destOrd="0" presId="urn:microsoft.com/office/officeart/2005/8/layout/list1"/>
    <dgm:cxn modelId="{9D8274F5-74C6-094F-8D66-D2A613D6F15D}" type="presParOf" srcId="{E03692B3-0957-884B-BBE5-714A16945192}" destId="{7EB10C96-95DB-7344-A3C7-725D0A23833B}" srcOrd="2" destOrd="0" presId="urn:microsoft.com/office/officeart/2005/8/layout/list1"/>
    <dgm:cxn modelId="{0D77801B-0C49-8C45-86B6-A205E0B3F66B}" type="presParOf" srcId="{E03692B3-0957-884B-BBE5-714A16945192}" destId="{00B3C7EA-3057-B645-A1CC-FA7E575AB64C}" srcOrd="3" destOrd="0" presId="urn:microsoft.com/office/officeart/2005/8/layout/list1"/>
    <dgm:cxn modelId="{1F7111EC-5E3C-0641-8FA9-9764D11EBE68}" type="presParOf" srcId="{E03692B3-0957-884B-BBE5-714A16945192}" destId="{44940C09-F0A0-6B47-A5D5-DD717E722CC5}" srcOrd="4" destOrd="0" presId="urn:microsoft.com/office/officeart/2005/8/layout/list1"/>
    <dgm:cxn modelId="{004392BF-EA16-3240-8F65-B017640C4D0D}" type="presParOf" srcId="{44940C09-F0A0-6B47-A5D5-DD717E722CC5}" destId="{2D44E6B9-7170-8F49-B548-3F4693E1ECC8}" srcOrd="0" destOrd="0" presId="urn:microsoft.com/office/officeart/2005/8/layout/list1"/>
    <dgm:cxn modelId="{DE9E9EC0-4EF9-5E4A-A8A2-D2E467D7E1D2}" type="presParOf" srcId="{44940C09-F0A0-6B47-A5D5-DD717E722CC5}" destId="{F2C4E711-B2E1-E94F-88A0-7893664C3BB6}" srcOrd="1" destOrd="0" presId="urn:microsoft.com/office/officeart/2005/8/layout/list1"/>
    <dgm:cxn modelId="{E803CA2C-193C-BB44-B915-2C49F5F7A18F}" type="presParOf" srcId="{E03692B3-0957-884B-BBE5-714A16945192}" destId="{AB337247-C916-0547-9745-DB0E27A51057}" srcOrd="5" destOrd="0" presId="urn:microsoft.com/office/officeart/2005/8/layout/list1"/>
    <dgm:cxn modelId="{2F14DA5C-CAEF-B345-8085-E506A3474F62}" type="presParOf" srcId="{E03692B3-0957-884B-BBE5-714A16945192}" destId="{888248DE-1941-084C-9162-0EF00CD7AF42}" srcOrd="6" destOrd="0" presId="urn:microsoft.com/office/officeart/2005/8/layout/list1"/>
    <dgm:cxn modelId="{98655A11-0B3F-7A4A-8D8C-010E136E2F49}" type="presParOf" srcId="{E03692B3-0957-884B-BBE5-714A16945192}" destId="{72DE3FA9-09C6-6C49-820D-654BA887C32F}" srcOrd="7" destOrd="0" presId="urn:microsoft.com/office/officeart/2005/8/layout/list1"/>
    <dgm:cxn modelId="{7743A8FD-74D6-5349-B797-4949211BFE42}" type="presParOf" srcId="{E03692B3-0957-884B-BBE5-714A16945192}" destId="{8F243E60-D595-1A4F-8CBB-29D9315FD368}" srcOrd="8" destOrd="0" presId="urn:microsoft.com/office/officeart/2005/8/layout/list1"/>
    <dgm:cxn modelId="{0177B4D2-FE6A-3F43-9AAE-0AEC6888EF48}" type="presParOf" srcId="{8F243E60-D595-1A4F-8CBB-29D9315FD368}" destId="{FD52A26D-55A8-034B-AB62-5669EDFF7930}" srcOrd="0" destOrd="0" presId="urn:microsoft.com/office/officeart/2005/8/layout/list1"/>
    <dgm:cxn modelId="{494DB9BF-AED8-BD4E-945B-FCCEC9D88A55}" type="presParOf" srcId="{8F243E60-D595-1A4F-8CBB-29D9315FD368}" destId="{5106169A-175B-CC4F-92D8-600DAFD4DAE4}" srcOrd="1" destOrd="0" presId="urn:microsoft.com/office/officeart/2005/8/layout/list1"/>
    <dgm:cxn modelId="{99D0A37A-CB7D-3541-BD1D-9F3D43C1726D}" type="presParOf" srcId="{E03692B3-0957-884B-BBE5-714A16945192}" destId="{ACE1A1A3-3170-9C49-9B44-ECF5411F5D8C}" srcOrd="9" destOrd="0" presId="urn:microsoft.com/office/officeart/2005/8/layout/list1"/>
    <dgm:cxn modelId="{11B6D4E2-EA0E-C542-B478-D2CD6ACBBC0D}" type="presParOf" srcId="{E03692B3-0957-884B-BBE5-714A16945192}" destId="{F260833E-51F6-FC47-BC54-1BBBA7C7787A}" srcOrd="10" destOrd="0" presId="urn:microsoft.com/office/officeart/2005/8/layout/list1"/>
    <dgm:cxn modelId="{F49DFC73-7A90-AB44-BB22-01AEEED12F89}" type="presParOf" srcId="{E03692B3-0957-884B-BBE5-714A16945192}" destId="{A5F9AAE4-1A72-B943-8CC8-A3D55A3F1CFF}" srcOrd="11" destOrd="0" presId="urn:microsoft.com/office/officeart/2005/8/layout/list1"/>
    <dgm:cxn modelId="{7CB26E10-BFF5-C54F-9DA7-49E30C81F4A8}" type="presParOf" srcId="{E03692B3-0957-884B-BBE5-714A16945192}" destId="{24EB1614-226F-9244-A808-7ACEC6D32D02}" srcOrd="12" destOrd="0" presId="urn:microsoft.com/office/officeart/2005/8/layout/list1"/>
    <dgm:cxn modelId="{4CACC0F6-233C-1F4C-AB3D-EADAE19419CF}" type="presParOf" srcId="{24EB1614-226F-9244-A808-7ACEC6D32D02}" destId="{2E5FFA0B-8A06-604D-97FA-D7548216B680}" srcOrd="0" destOrd="0" presId="urn:microsoft.com/office/officeart/2005/8/layout/list1"/>
    <dgm:cxn modelId="{FC1C8723-71EB-E043-80C6-D4B21D750451}" type="presParOf" srcId="{24EB1614-226F-9244-A808-7ACEC6D32D02}" destId="{545D131D-B3AB-624B-BACD-CA62F538FFA1}" srcOrd="1" destOrd="0" presId="urn:microsoft.com/office/officeart/2005/8/layout/list1"/>
    <dgm:cxn modelId="{7F02B534-9805-CF47-983A-D028838FCC0D}" type="presParOf" srcId="{E03692B3-0957-884B-BBE5-714A16945192}" destId="{88E1D12F-E7D5-6747-B527-509A26DE41A8}" srcOrd="13" destOrd="0" presId="urn:microsoft.com/office/officeart/2005/8/layout/list1"/>
    <dgm:cxn modelId="{32C66476-9E43-BD46-BF39-766A6227E9EA}" type="presParOf" srcId="{E03692B3-0957-884B-BBE5-714A16945192}" destId="{ABCE96EC-19AF-694C-9CB1-3E1B2F89A4B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455D8-6760-4349-8D9F-2F4D75139BB2}">
      <dsp:nvSpPr>
        <dsp:cNvPr id="0" name=""/>
        <dsp:cNvSpPr/>
      </dsp:nvSpPr>
      <dsp:spPr>
        <a:xfrm>
          <a:off x="3243117" y="1131942"/>
          <a:ext cx="1543955" cy="154395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D438DE20-163F-4607-80CE-40598CDB04C7}">
      <dsp:nvSpPr>
        <dsp:cNvPr id="0" name=""/>
        <dsp:cNvSpPr/>
      </dsp:nvSpPr>
      <dsp:spPr>
        <a:xfrm>
          <a:off x="2764742" y="524882"/>
          <a:ext cx="2462145" cy="6409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>
              <a:effectLst/>
              <a:latin typeface="Calibri" pitchFamily="34" charset="0"/>
              <a:cs typeface="Calibri" pitchFamily="34" charset="0"/>
            </a:rPr>
            <a:t>Physicians accurately describe the etiology/specificity of diseases</a:t>
          </a:r>
        </a:p>
      </dsp:txBody>
      <dsp:txXfrm>
        <a:off x="2764742" y="524882"/>
        <a:ext cx="2462145" cy="640975"/>
      </dsp:txXfrm>
    </dsp:sp>
    <dsp:sp modelId="{D4657F52-DB47-459E-B74B-D366E59A9439}">
      <dsp:nvSpPr>
        <dsp:cNvPr id="0" name=""/>
        <dsp:cNvSpPr/>
      </dsp:nvSpPr>
      <dsp:spPr>
        <a:xfrm>
          <a:off x="3744259" y="1421309"/>
          <a:ext cx="1543955" cy="1543955"/>
        </a:xfrm>
        <a:prstGeom prst="ellipse">
          <a:avLst/>
        </a:prstGeom>
        <a:solidFill>
          <a:schemeClr val="accent5">
            <a:alpha val="50000"/>
            <a:hueOff val="-135193"/>
            <a:satOff val="-3619"/>
            <a:lumOff val="-125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7D135C9C-7DC5-4762-BB3D-6773E355AC79}">
      <dsp:nvSpPr>
        <dsp:cNvPr id="0" name=""/>
        <dsp:cNvSpPr/>
      </dsp:nvSpPr>
      <dsp:spPr>
        <a:xfrm>
          <a:off x="5148547" y="1180264"/>
          <a:ext cx="2517156" cy="11514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>
              <a:effectLst/>
              <a:latin typeface="Calibri" pitchFamily="34" charset="0"/>
              <a:cs typeface="Calibri" pitchFamily="34" charset="0"/>
            </a:rPr>
            <a:t>Coders follow rules &amp; guidelines translating explicitly documented diagnoses and procedures</a:t>
          </a:r>
        </a:p>
      </dsp:txBody>
      <dsp:txXfrm>
        <a:off x="5148547" y="1180264"/>
        <a:ext cx="2517156" cy="1151458"/>
      </dsp:txXfrm>
    </dsp:sp>
    <dsp:sp modelId="{5AEDCCDB-0802-4B3B-9AC3-E71C3C92FAAC}">
      <dsp:nvSpPr>
        <dsp:cNvPr id="0" name=""/>
        <dsp:cNvSpPr/>
      </dsp:nvSpPr>
      <dsp:spPr>
        <a:xfrm>
          <a:off x="3744259" y="2000042"/>
          <a:ext cx="1543955" cy="1543955"/>
        </a:xfrm>
        <a:prstGeom prst="ellipse">
          <a:avLst/>
        </a:prstGeom>
        <a:solidFill>
          <a:schemeClr val="accent5">
            <a:alpha val="50000"/>
            <a:hueOff val="-270386"/>
            <a:satOff val="-7238"/>
            <a:lumOff val="-251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AFC2C6CA-3CAD-44FF-B274-28BC3F814081}">
      <dsp:nvSpPr>
        <dsp:cNvPr id="0" name=""/>
        <dsp:cNvSpPr/>
      </dsp:nvSpPr>
      <dsp:spPr>
        <a:xfrm>
          <a:off x="5304711" y="2927756"/>
          <a:ext cx="1828943" cy="64264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>
              <a:effectLst/>
              <a:latin typeface="Calibri" pitchFamily="34" charset="0"/>
              <a:cs typeface="Calibri" pitchFamily="34" charset="0"/>
            </a:rPr>
            <a:t>Mitigate fraud and abuse</a:t>
          </a:r>
        </a:p>
      </dsp:txBody>
      <dsp:txXfrm>
        <a:off x="5304711" y="2927756"/>
        <a:ext cx="1828943" cy="642645"/>
      </dsp:txXfrm>
    </dsp:sp>
    <dsp:sp modelId="{732CD338-7BDE-4AAE-BD93-2E09BDAF1D6C}">
      <dsp:nvSpPr>
        <dsp:cNvPr id="0" name=""/>
        <dsp:cNvSpPr/>
      </dsp:nvSpPr>
      <dsp:spPr>
        <a:xfrm>
          <a:off x="3243117" y="2289909"/>
          <a:ext cx="1543955" cy="1543955"/>
        </a:xfrm>
        <a:prstGeom prst="ellipse">
          <a:avLst/>
        </a:prstGeom>
        <a:solidFill>
          <a:schemeClr val="accent5">
            <a:alpha val="50000"/>
            <a:hueOff val="-405579"/>
            <a:satOff val="-10857"/>
            <a:lumOff val="-376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D1083288-FBF3-4D15-A10A-0002AF85820A}">
      <dsp:nvSpPr>
        <dsp:cNvPr id="0" name=""/>
        <dsp:cNvSpPr/>
      </dsp:nvSpPr>
      <dsp:spPr>
        <a:xfrm>
          <a:off x="2948164" y="3840481"/>
          <a:ext cx="2133861" cy="72304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>
              <a:effectLst/>
              <a:latin typeface="Calibri" pitchFamily="34" charset="0"/>
              <a:cs typeface="Calibri" pitchFamily="34" charset="0"/>
            </a:rPr>
            <a:t>Enhance YOUR PROFILES</a:t>
          </a:r>
          <a:br>
            <a:rPr lang="en-US" sz="1400" b="0" kern="1200" dirty="0">
              <a:effectLst/>
              <a:latin typeface="Calibri" pitchFamily="34" charset="0"/>
              <a:cs typeface="Calibri" pitchFamily="34" charset="0"/>
            </a:rPr>
          </a:br>
          <a:r>
            <a:rPr lang="en-US" sz="1400" b="0" i="1" kern="1200" dirty="0">
              <a:effectLst/>
              <a:latin typeface="Calibri" pitchFamily="34" charset="0"/>
              <a:cs typeface="Calibri" pitchFamily="34" charset="0"/>
            </a:rPr>
            <a:t>Improve severity adjusted mortality rates</a:t>
          </a:r>
        </a:p>
      </dsp:txBody>
      <dsp:txXfrm>
        <a:off x="2948164" y="3840481"/>
        <a:ext cx="2133861" cy="723042"/>
      </dsp:txXfrm>
    </dsp:sp>
    <dsp:sp modelId="{ADEB4D48-5425-4A85-AE89-D5F3E02C2398}">
      <dsp:nvSpPr>
        <dsp:cNvPr id="0" name=""/>
        <dsp:cNvSpPr/>
      </dsp:nvSpPr>
      <dsp:spPr>
        <a:xfrm>
          <a:off x="2741975" y="2000042"/>
          <a:ext cx="1543955" cy="1543955"/>
        </a:xfrm>
        <a:prstGeom prst="ellipse">
          <a:avLst/>
        </a:prstGeom>
        <a:solidFill>
          <a:schemeClr val="accent5">
            <a:alpha val="50000"/>
            <a:hueOff val="-540772"/>
            <a:satOff val="-14476"/>
            <a:lumOff val="-502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1D85C161-B380-4DBA-B175-E6B35C5567D8}">
      <dsp:nvSpPr>
        <dsp:cNvPr id="0" name=""/>
        <dsp:cNvSpPr/>
      </dsp:nvSpPr>
      <dsp:spPr>
        <a:xfrm>
          <a:off x="1228698" y="2872489"/>
          <a:ext cx="1519541" cy="8270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>
              <a:effectLst/>
              <a:latin typeface="Calibri" pitchFamily="34" charset="0"/>
              <a:cs typeface="Calibri" pitchFamily="34" charset="0"/>
            </a:rPr>
            <a:t>Get the credit for the work</a:t>
          </a:r>
        </a:p>
      </dsp:txBody>
      <dsp:txXfrm>
        <a:off x="1228698" y="2872489"/>
        <a:ext cx="1519541" cy="827032"/>
      </dsp:txXfrm>
    </dsp:sp>
    <dsp:sp modelId="{C096A5BB-8E5B-4049-B3DE-E6D5D40E73FD}">
      <dsp:nvSpPr>
        <dsp:cNvPr id="0" name=""/>
        <dsp:cNvSpPr/>
      </dsp:nvSpPr>
      <dsp:spPr>
        <a:xfrm>
          <a:off x="2741975" y="1421309"/>
          <a:ext cx="1543955" cy="1543955"/>
        </a:xfrm>
        <a:prstGeom prst="ellipse">
          <a:avLst/>
        </a:prstGeom>
        <a:solidFill>
          <a:schemeClr val="accent5">
            <a:alpha val="50000"/>
            <a:hueOff val="-675965"/>
            <a:satOff val="-18095"/>
            <a:lumOff val="-627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BA8753AE-BE35-4BC1-BA6C-F36350689F85}">
      <dsp:nvSpPr>
        <dsp:cNvPr id="0" name=""/>
        <dsp:cNvSpPr/>
      </dsp:nvSpPr>
      <dsp:spPr>
        <a:xfrm>
          <a:off x="1056457" y="1395213"/>
          <a:ext cx="1828943" cy="4861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effectLst/>
              <a:latin typeface="Calibri" pitchFamily="34" charset="0"/>
              <a:cs typeface="Calibri" pitchFamily="34" charset="0"/>
            </a:rPr>
            <a:t>Improve patient care</a:t>
          </a:r>
        </a:p>
      </dsp:txBody>
      <dsp:txXfrm>
        <a:off x="1056457" y="1395213"/>
        <a:ext cx="1828943" cy="486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E2C5C-4DF5-4DEC-A4E3-3385C6286CC4}">
      <dsp:nvSpPr>
        <dsp:cNvPr id="0" name=""/>
        <dsp:cNvSpPr/>
      </dsp:nvSpPr>
      <dsp:spPr>
        <a:xfrm>
          <a:off x="624000" y="163717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1A2D0-01B3-486C-9188-CB9D0431D9FE}">
      <dsp:nvSpPr>
        <dsp:cNvPr id="0" name=""/>
        <dsp:cNvSpPr/>
      </dsp:nvSpPr>
      <dsp:spPr>
        <a:xfrm>
          <a:off x="1004250" y="543967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ADF9D-BA39-4345-937A-E106DF666C8D}">
      <dsp:nvSpPr>
        <dsp:cNvPr id="0" name=""/>
        <dsp:cNvSpPr/>
      </dsp:nvSpPr>
      <dsp:spPr>
        <a:xfrm>
          <a:off x="53625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b="0" i="0" kern="1200" dirty="0"/>
            <a:t>It’s requisite to discount all other factors before acknowledging the definitive diagnosis. </a:t>
          </a:r>
          <a:endParaRPr lang="en-US" sz="1200" kern="1200" dirty="0"/>
        </a:p>
      </dsp:txBody>
      <dsp:txXfrm>
        <a:off x="53625" y="2503718"/>
        <a:ext cx="2925000" cy="720000"/>
      </dsp:txXfrm>
    </dsp:sp>
    <dsp:sp modelId="{E820F922-DF4A-41C9-8A3B-6E7F1C9F5636}">
      <dsp:nvSpPr>
        <dsp:cNvPr id="0" name=""/>
        <dsp:cNvSpPr/>
      </dsp:nvSpPr>
      <dsp:spPr>
        <a:xfrm>
          <a:off x="4060875" y="163717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57DBA-DAF8-4B0A-9D4D-37969F3B7F57}">
      <dsp:nvSpPr>
        <dsp:cNvPr id="0" name=""/>
        <dsp:cNvSpPr/>
      </dsp:nvSpPr>
      <dsp:spPr>
        <a:xfrm>
          <a:off x="4441125" y="543967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2658E-2C8B-410E-9D33-DE95DAC0DC68}">
      <dsp:nvSpPr>
        <dsp:cNvPr id="0" name=""/>
        <dsp:cNvSpPr/>
      </dsp:nvSpPr>
      <dsp:spPr>
        <a:xfrm>
          <a:off x="3490500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b="0" i="0" kern="1200"/>
            <a:t>Meeting disease definition, criteria or protocol is only part of the equation. </a:t>
          </a:r>
          <a:endParaRPr lang="en-US" sz="1200" kern="1200"/>
        </a:p>
      </dsp:txBody>
      <dsp:txXfrm>
        <a:off x="3490500" y="2503718"/>
        <a:ext cx="2925000" cy="720000"/>
      </dsp:txXfrm>
    </dsp:sp>
    <dsp:sp modelId="{738BA373-5AAC-4912-90DA-1CDA71E99FF4}">
      <dsp:nvSpPr>
        <dsp:cNvPr id="0" name=""/>
        <dsp:cNvSpPr/>
      </dsp:nvSpPr>
      <dsp:spPr>
        <a:xfrm>
          <a:off x="7497750" y="163717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11D65-1F19-4F31-840D-0920582C06BC}">
      <dsp:nvSpPr>
        <dsp:cNvPr id="0" name=""/>
        <dsp:cNvSpPr/>
      </dsp:nvSpPr>
      <dsp:spPr>
        <a:xfrm>
          <a:off x="7878000" y="543967"/>
          <a:ext cx="1023750" cy="1023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BC94D-F1A7-44CA-BA10-516A44B5FEEF}">
      <dsp:nvSpPr>
        <dsp:cNvPr id="0" name=""/>
        <dsp:cNvSpPr/>
      </dsp:nvSpPr>
      <dsp:spPr>
        <a:xfrm>
          <a:off x="6927375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b="0" i="0" kern="1200"/>
            <a:t>Need to also equally consider response to therapy and the disease course to get to the definitive diagnosis.</a:t>
          </a:r>
          <a:endParaRPr lang="en-US" sz="1200" kern="1200"/>
        </a:p>
      </dsp:txBody>
      <dsp:txXfrm>
        <a:off x="6927375" y="2503718"/>
        <a:ext cx="2925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3FEE5-ECE5-9844-AB30-332BD17A3DED}">
      <dsp:nvSpPr>
        <dsp:cNvPr id="0" name=""/>
        <dsp:cNvSpPr/>
      </dsp:nvSpPr>
      <dsp:spPr>
        <a:xfrm>
          <a:off x="0" y="0"/>
          <a:ext cx="5139213" cy="13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Estimates that 258,000 patients die from the condition each year in the U.S. </a:t>
          </a:r>
        </a:p>
      </dsp:txBody>
      <dsp:txXfrm>
        <a:off x="40470" y="40470"/>
        <a:ext cx="3648187" cy="1300819"/>
      </dsp:txXfrm>
    </dsp:sp>
    <dsp:sp modelId="{D14FC427-1082-164E-9A1E-64553F9D080A}">
      <dsp:nvSpPr>
        <dsp:cNvPr id="0" name=""/>
        <dsp:cNvSpPr/>
      </dsp:nvSpPr>
      <dsp:spPr>
        <a:xfrm>
          <a:off x="453459" y="1612053"/>
          <a:ext cx="5139213" cy="13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83"/>
                <a:satOff val="-9047"/>
                <a:lumOff val="-3139"/>
                <a:alphaOff val="0"/>
                <a:tint val="96000"/>
                <a:lumMod val="104000"/>
              </a:schemeClr>
            </a:gs>
            <a:gs pos="100000">
              <a:schemeClr val="accent5">
                <a:hueOff val="-337983"/>
                <a:satOff val="-9047"/>
                <a:lumOff val="-3139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To save lives and improve the bottom line, hospitals across the nation are trying different approaches to reduce sepsis morbidity and mortatlity.</a:t>
          </a:r>
        </a:p>
      </dsp:txBody>
      <dsp:txXfrm>
        <a:off x="493929" y="1652523"/>
        <a:ext cx="3706669" cy="1300819"/>
      </dsp:txXfrm>
    </dsp:sp>
    <dsp:sp modelId="{0A723024-0C36-684C-9D60-08E2BDFBA6A0}">
      <dsp:nvSpPr>
        <dsp:cNvPr id="0" name=""/>
        <dsp:cNvSpPr/>
      </dsp:nvSpPr>
      <dsp:spPr>
        <a:xfrm>
          <a:off x="906919" y="3224106"/>
          <a:ext cx="5139213" cy="13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965"/>
                <a:satOff val="-18095"/>
                <a:lumOff val="-6277"/>
                <a:alphaOff val="0"/>
                <a:tint val="96000"/>
                <a:lumMod val="104000"/>
              </a:schemeClr>
            </a:gs>
            <a:gs pos="100000">
              <a:schemeClr val="accent5">
                <a:hueOff val="-675965"/>
                <a:satOff val="-18095"/>
                <a:lumOff val="-6277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At the same time, innovators strive to create ways to identify the condition earlier.</a:t>
          </a:r>
        </a:p>
      </dsp:txBody>
      <dsp:txXfrm>
        <a:off x="947389" y="3264576"/>
        <a:ext cx="3706669" cy="1300819"/>
      </dsp:txXfrm>
    </dsp:sp>
    <dsp:sp modelId="{3A07A169-7231-8D45-85D9-C7363CC989C0}">
      <dsp:nvSpPr>
        <dsp:cNvPr id="0" name=""/>
        <dsp:cNvSpPr/>
      </dsp:nvSpPr>
      <dsp:spPr>
        <a:xfrm>
          <a:off x="4241069" y="1047834"/>
          <a:ext cx="898143" cy="898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443151" y="1047834"/>
        <a:ext cx="493979" cy="675853"/>
      </dsp:txXfrm>
    </dsp:sp>
    <dsp:sp modelId="{8F05799C-4E4B-0046-A9EE-4BE8BE77357A}">
      <dsp:nvSpPr>
        <dsp:cNvPr id="0" name=""/>
        <dsp:cNvSpPr/>
      </dsp:nvSpPr>
      <dsp:spPr>
        <a:xfrm>
          <a:off x="4694529" y="2650675"/>
          <a:ext cx="898143" cy="898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82488"/>
            <a:satOff val="-23066"/>
            <a:lumOff val="-1891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896611" y="2650675"/>
        <a:ext cx="493979" cy="6758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9EF25-1375-9541-B1E1-62783688C3C6}">
      <dsp:nvSpPr>
        <dsp:cNvPr id="0" name=""/>
        <dsp:cNvSpPr/>
      </dsp:nvSpPr>
      <dsp:spPr>
        <a:xfrm>
          <a:off x="3006" y="0"/>
          <a:ext cx="2385020" cy="285360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945" tIns="330200" rIns="185945" bIns="3302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pO</a:t>
          </a:r>
          <a:r>
            <a:rPr lang="en-US" sz="1700" kern="1200" baseline="-25000" dirty="0"/>
            <a:t>2</a:t>
          </a:r>
          <a:r>
            <a:rPr lang="en-US" sz="1700" kern="1200" dirty="0"/>
            <a:t> &lt;60 mm Hg or SpO</a:t>
          </a:r>
          <a:r>
            <a:rPr lang="en-US" sz="1700" kern="1200" baseline="-25000" dirty="0"/>
            <a:t>2</a:t>
          </a:r>
          <a:r>
            <a:rPr lang="en-US" sz="1700" kern="1200" dirty="0"/>
            <a:t> (pulse oximetry) &lt;91% @ room air</a:t>
          </a:r>
        </a:p>
      </dsp:txBody>
      <dsp:txXfrm>
        <a:off x="3006" y="1084368"/>
        <a:ext cx="2385020" cy="1712161"/>
      </dsp:txXfrm>
    </dsp:sp>
    <dsp:sp modelId="{122EB9EE-5AEE-8D43-9A9F-5806A12A14CC}">
      <dsp:nvSpPr>
        <dsp:cNvPr id="0" name=""/>
        <dsp:cNvSpPr/>
      </dsp:nvSpPr>
      <dsp:spPr>
        <a:xfrm>
          <a:off x="767476" y="285360"/>
          <a:ext cx="856080" cy="85608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743" tIns="12700" rIns="66743" bIns="1270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1</a:t>
          </a:r>
        </a:p>
      </dsp:txBody>
      <dsp:txXfrm>
        <a:off x="892846" y="410730"/>
        <a:ext cx="605340" cy="605340"/>
      </dsp:txXfrm>
    </dsp:sp>
    <dsp:sp modelId="{0784FBBE-3893-6A42-BA59-3D8A8E3EFB1D}">
      <dsp:nvSpPr>
        <dsp:cNvPr id="0" name=""/>
        <dsp:cNvSpPr/>
      </dsp:nvSpPr>
      <dsp:spPr>
        <a:xfrm>
          <a:off x="3006" y="2853530"/>
          <a:ext cx="2385020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0B6C9-F4A9-4449-A342-98CD6EE937AC}">
      <dsp:nvSpPr>
        <dsp:cNvPr id="0" name=""/>
        <dsp:cNvSpPr/>
      </dsp:nvSpPr>
      <dsp:spPr>
        <a:xfrm>
          <a:off x="2626528" y="0"/>
          <a:ext cx="2385020" cy="285360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945" tIns="330200" rIns="185945" bIns="3302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pCO</a:t>
          </a:r>
          <a:r>
            <a:rPr lang="en-US" sz="1700" kern="1200" baseline="-25000" dirty="0"/>
            <a:t>2</a:t>
          </a:r>
          <a:r>
            <a:rPr lang="en-US" sz="1700" kern="1200" dirty="0"/>
            <a:t> &gt;50 and pH &lt;7.35</a:t>
          </a:r>
        </a:p>
      </dsp:txBody>
      <dsp:txXfrm>
        <a:off x="2626528" y="1084368"/>
        <a:ext cx="2385020" cy="1712161"/>
      </dsp:txXfrm>
    </dsp:sp>
    <dsp:sp modelId="{9C3B800B-F2D3-B345-B996-8F99A41F1854}">
      <dsp:nvSpPr>
        <dsp:cNvPr id="0" name=""/>
        <dsp:cNvSpPr/>
      </dsp:nvSpPr>
      <dsp:spPr>
        <a:xfrm>
          <a:off x="3390998" y="285360"/>
          <a:ext cx="856080" cy="85608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743" tIns="12700" rIns="66743" bIns="1270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2</a:t>
          </a:r>
        </a:p>
      </dsp:txBody>
      <dsp:txXfrm>
        <a:off x="3516368" y="410730"/>
        <a:ext cx="605340" cy="605340"/>
      </dsp:txXfrm>
    </dsp:sp>
    <dsp:sp modelId="{09FB1A92-B556-0142-9DBB-1033C9ED805C}">
      <dsp:nvSpPr>
        <dsp:cNvPr id="0" name=""/>
        <dsp:cNvSpPr/>
      </dsp:nvSpPr>
      <dsp:spPr>
        <a:xfrm>
          <a:off x="2626528" y="2853530"/>
          <a:ext cx="2385020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F8D545-7F0D-E545-8E21-1FC9BB5F6552}">
      <dsp:nvSpPr>
        <dsp:cNvPr id="0" name=""/>
        <dsp:cNvSpPr/>
      </dsp:nvSpPr>
      <dsp:spPr>
        <a:xfrm>
          <a:off x="5250051" y="0"/>
          <a:ext cx="2385020" cy="285360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945" tIns="330200" rIns="185945" bIns="3302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P/F ratio (pO</a:t>
          </a:r>
          <a:r>
            <a:rPr lang="en-US" sz="1700" kern="1200" baseline="-25000" dirty="0"/>
            <a:t>2</a:t>
          </a:r>
          <a:r>
            <a:rPr lang="en-US" sz="1700" kern="1200" dirty="0"/>
            <a:t>/FIO</a:t>
          </a:r>
          <a:r>
            <a:rPr lang="en-US" sz="1700" kern="1200" baseline="-25000" dirty="0"/>
            <a:t>2</a:t>
          </a:r>
          <a:r>
            <a:rPr lang="en-US" sz="1700" kern="1200" dirty="0"/>
            <a:t>) &lt;300</a:t>
          </a:r>
        </a:p>
      </dsp:txBody>
      <dsp:txXfrm>
        <a:off x="5250051" y="1084368"/>
        <a:ext cx="2385020" cy="1712161"/>
      </dsp:txXfrm>
    </dsp:sp>
    <dsp:sp modelId="{385E3099-B203-E94E-88D7-8C15E4B9CBCC}">
      <dsp:nvSpPr>
        <dsp:cNvPr id="0" name=""/>
        <dsp:cNvSpPr/>
      </dsp:nvSpPr>
      <dsp:spPr>
        <a:xfrm>
          <a:off x="6014520" y="285360"/>
          <a:ext cx="856080" cy="85608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743" tIns="12700" rIns="66743" bIns="1270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/>
            <a:t>3</a:t>
          </a:r>
        </a:p>
      </dsp:txBody>
      <dsp:txXfrm>
        <a:off x="6139890" y="410730"/>
        <a:ext cx="605340" cy="605340"/>
      </dsp:txXfrm>
    </dsp:sp>
    <dsp:sp modelId="{DCD5D9D3-8F65-924F-8FD3-8A5983A57614}">
      <dsp:nvSpPr>
        <dsp:cNvPr id="0" name=""/>
        <dsp:cNvSpPr/>
      </dsp:nvSpPr>
      <dsp:spPr>
        <a:xfrm>
          <a:off x="5250051" y="2853530"/>
          <a:ext cx="2385020" cy="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3AB0BD-89C2-254E-A7FF-5F903C0F8898}">
      <dsp:nvSpPr>
        <dsp:cNvPr id="0" name=""/>
        <dsp:cNvSpPr/>
      </dsp:nvSpPr>
      <dsp:spPr>
        <a:xfrm>
          <a:off x="7873573" y="0"/>
          <a:ext cx="2385020" cy="285360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945" tIns="330200" rIns="185945" bIns="3302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pO2 decrease or pCO2 increase by 10 mm Hg from baseline (if Known)</a:t>
          </a:r>
        </a:p>
      </dsp:txBody>
      <dsp:txXfrm>
        <a:off x="7873573" y="1084368"/>
        <a:ext cx="2385020" cy="1712161"/>
      </dsp:txXfrm>
    </dsp:sp>
    <dsp:sp modelId="{F9B78AB5-046B-1542-863A-5C0571DC67FC}">
      <dsp:nvSpPr>
        <dsp:cNvPr id="0" name=""/>
        <dsp:cNvSpPr/>
      </dsp:nvSpPr>
      <dsp:spPr>
        <a:xfrm>
          <a:off x="8638043" y="285360"/>
          <a:ext cx="856080" cy="8560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743" tIns="12700" rIns="66743" bIns="1270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/>
            <a:t>4</a:t>
          </a:r>
        </a:p>
      </dsp:txBody>
      <dsp:txXfrm>
        <a:off x="8763413" y="410730"/>
        <a:ext cx="605340" cy="605340"/>
      </dsp:txXfrm>
    </dsp:sp>
    <dsp:sp modelId="{DE685046-6B62-2540-B68A-FC18A0642F71}">
      <dsp:nvSpPr>
        <dsp:cNvPr id="0" name=""/>
        <dsp:cNvSpPr/>
      </dsp:nvSpPr>
      <dsp:spPr>
        <a:xfrm>
          <a:off x="7873573" y="2853530"/>
          <a:ext cx="2385020" cy="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10C96-95DB-7344-A3C7-725D0A23833B}">
      <dsp:nvSpPr>
        <dsp:cNvPr id="0" name=""/>
        <dsp:cNvSpPr/>
      </dsp:nvSpPr>
      <dsp:spPr>
        <a:xfrm>
          <a:off x="0" y="289457"/>
          <a:ext cx="657368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40429A-EF0E-2C44-8FE1-FAB499DD7CDF}">
      <dsp:nvSpPr>
        <dsp:cNvPr id="0" name=""/>
        <dsp:cNvSpPr/>
      </dsp:nvSpPr>
      <dsp:spPr>
        <a:xfrm>
          <a:off x="328684" y="23777"/>
          <a:ext cx="4601578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3929" tIns="0" rIns="173929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/>
            <a:t>Clinical Approach</a:t>
          </a:r>
        </a:p>
      </dsp:txBody>
      <dsp:txXfrm>
        <a:off x="354623" y="49716"/>
        <a:ext cx="4549700" cy="479482"/>
      </dsp:txXfrm>
    </dsp:sp>
    <dsp:sp modelId="{888248DE-1941-084C-9162-0EF00CD7AF42}">
      <dsp:nvSpPr>
        <dsp:cNvPr id="0" name=""/>
        <dsp:cNvSpPr/>
      </dsp:nvSpPr>
      <dsp:spPr>
        <a:xfrm>
          <a:off x="0" y="1105937"/>
          <a:ext cx="657368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C4E711-B2E1-E94F-88A0-7893664C3BB6}">
      <dsp:nvSpPr>
        <dsp:cNvPr id="0" name=""/>
        <dsp:cNvSpPr/>
      </dsp:nvSpPr>
      <dsp:spPr>
        <a:xfrm>
          <a:off x="328684" y="840257"/>
          <a:ext cx="4601578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3929" tIns="0" rIns="173929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/>
            <a:t>Focus on the narrative</a:t>
          </a:r>
        </a:p>
      </dsp:txBody>
      <dsp:txXfrm>
        <a:off x="354623" y="866196"/>
        <a:ext cx="4549700" cy="479482"/>
      </dsp:txXfrm>
    </dsp:sp>
    <dsp:sp modelId="{F260833E-51F6-FC47-BC54-1BBBA7C7787A}">
      <dsp:nvSpPr>
        <dsp:cNvPr id="0" name=""/>
        <dsp:cNvSpPr/>
      </dsp:nvSpPr>
      <dsp:spPr>
        <a:xfrm>
          <a:off x="0" y="1922417"/>
          <a:ext cx="657368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06169A-175B-CC4F-92D8-600DAFD4DAE4}">
      <dsp:nvSpPr>
        <dsp:cNvPr id="0" name=""/>
        <dsp:cNvSpPr/>
      </dsp:nvSpPr>
      <dsp:spPr>
        <a:xfrm>
          <a:off x="328684" y="1656738"/>
          <a:ext cx="4601578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3929" tIns="0" rIns="173929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/>
            <a:t>Evidence-based clarification</a:t>
          </a:r>
        </a:p>
      </dsp:txBody>
      <dsp:txXfrm>
        <a:off x="354623" y="1682677"/>
        <a:ext cx="4549700" cy="479482"/>
      </dsp:txXfrm>
    </dsp:sp>
    <dsp:sp modelId="{ABCE96EC-19AF-694C-9CB1-3E1B2F89A4BE}">
      <dsp:nvSpPr>
        <dsp:cNvPr id="0" name=""/>
        <dsp:cNvSpPr/>
      </dsp:nvSpPr>
      <dsp:spPr>
        <a:xfrm>
          <a:off x="0" y="2738898"/>
          <a:ext cx="657368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5D131D-B3AB-624B-BACD-CA62F538FFA1}">
      <dsp:nvSpPr>
        <dsp:cNvPr id="0" name=""/>
        <dsp:cNvSpPr/>
      </dsp:nvSpPr>
      <dsp:spPr>
        <a:xfrm>
          <a:off x="328684" y="2473218"/>
          <a:ext cx="4601578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3929" tIns="0" rIns="173929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/>
            <a:t>Will it stand claims denial?</a:t>
          </a:r>
        </a:p>
      </dsp:txBody>
      <dsp:txXfrm>
        <a:off x="354623" y="2499157"/>
        <a:ext cx="4549700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37D22-AB65-D046-AE7A-1AC105E2AFF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B55B8-2A23-1349-9CCD-9539BA13C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5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UM will check on the resource utilization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55B8-2A23-1349-9CCD-9539BA13C4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7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55B8-2A23-1349-9CCD-9539BA13C4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ID also leads to increased false positives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55B8-2A23-1349-9CCD-9539BA13C4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6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Sepsis is about our own body's immune system going awry</a:t>
            </a:r>
          </a:p>
          <a:p>
            <a:r>
              <a:rPr lang="en-US" dirty="0"/>
              <a:t>Body’s all or nothing response to insults </a:t>
            </a:r>
            <a:r>
              <a:rPr lang="en-US"/>
              <a:t>(SIRS/CARS)</a:t>
            </a:r>
            <a:endParaRPr lang="en-US" dirty="0"/>
          </a:p>
          <a:p>
            <a:r>
              <a:rPr lang="en-US" dirty="0"/>
              <a:t>Narrative: submarine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55B8-2A23-1349-9CCD-9539BA13C4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8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Narrative: ICU 13 Sepsis admission with O2 </a:t>
            </a:r>
            <a:r>
              <a:rPr lang="en-US" dirty="0" err="1"/>
              <a:t>sats</a:t>
            </a:r>
            <a:r>
              <a:rPr lang="en-US" dirty="0"/>
              <a:t> falling to 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55B8-2A23-1349-9CCD-9539BA13C4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8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Cesar M Limjoco, MD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jectingadvice.com/v4/index.php/articles/harm-reduction-practice/145-it-s-not-what-you-say-but-why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2.tiff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hyperlink" Target="http://en.wikipedia.org/wiki/File:Twitter_bird_logo_2012.sv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://commons.wikimedia.org/wiki/File:Facebook_icon_2013.svg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healthleadersmedia.com/finance/claims-appeals-cost-hospitals-86b-annuall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nvestitwisely.com/gold-revisited-is-1500-near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3A13F7-5009-744B-93D0-516923314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363271"/>
            <a:ext cx="8676222" cy="1066801"/>
          </a:xfrm>
        </p:spPr>
        <p:txBody>
          <a:bodyPr>
            <a:normAutofit/>
          </a:bodyPr>
          <a:lstStyle/>
          <a:p>
            <a:r>
              <a:rPr lang="en-US" dirty="0"/>
              <a:t>THE CLINICAL TRUTH</a:t>
            </a:r>
            <a:endParaRPr lang="en-US" baseline="30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ADB5C3-0014-F245-80AA-15DBF58DB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516211"/>
            <a:ext cx="8676222" cy="117719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CESAR M LIMJOCO, MD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CHIEF MEDICAL OFFICER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T-MEDICUS LLC</a:t>
            </a:r>
          </a:p>
        </p:txBody>
      </p:sp>
      <p:pic>
        <p:nvPicPr>
          <p:cNvPr id="5" name="Picture 4" descr="A person holding a computer&#10;&#10;Description automatically generated">
            <a:extLst>
              <a:ext uri="{FF2B5EF4-FFF2-40B4-BE49-F238E27FC236}">
                <a16:creationId xmlns:a16="http://schemas.microsoft.com/office/drawing/2014/main" xmlns="" id="{1AE0BC43-FC6B-8445-B834-A1B1AB7C7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56" b="16325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E6055BB-5964-274E-AE9D-FAC24F691E72}"/>
              </a:ext>
            </a:extLst>
          </p:cNvPr>
          <p:cNvSpPr/>
          <p:nvPr/>
        </p:nvSpPr>
        <p:spPr>
          <a:xfrm>
            <a:off x="8916457" y="4731952"/>
            <a:ext cx="391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99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12">
            <a:extLst>
              <a:ext uri="{FF2B5EF4-FFF2-40B4-BE49-F238E27FC236}">
                <a16:creationId xmlns:a16="http://schemas.microsoft.com/office/drawing/2014/main" xmlns="" id="{CED7BE6C-B9FB-DD41-88FE-A08D6A95E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2" y="769434"/>
            <a:ext cx="11117937" cy="3724509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xmlns="" id="{E3F69960-9F63-4908-BEEB-70C7283EE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748" y="4885186"/>
            <a:ext cx="3377710" cy="146178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SCREENING PROTOCOLS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PRACTICE GUIDELINES</a:t>
            </a:r>
          </a:p>
          <a:p>
            <a:r>
              <a:rPr lang="en-US" sz="1800" dirty="0">
                <a:solidFill>
                  <a:schemeClr val="tx1"/>
                </a:solidFill>
              </a:rPr>
              <a:t>EVIDENCE-BASED MEDICINE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CONSENSUS STATEMENTS</a:t>
            </a:r>
          </a:p>
        </p:txBody>
      </p:sp>
      <p:sp>
        <p:nvSpPr>
          <p:cNvPr id="26" name="Content Placeholder 24">
            <a:extLst>
              <a:ext uri="{FF2B5EF4-FFF2-40B4-BE49-F238E27FC236}">
                <a16:creationId xmlns:a16="http://schemas.microsoft.com/office/drawing/2014/main" xmlns="" id="{2E60EA6F-6899-904A-93DC-D9D01A8BFC4D}"/>
              </a:ext>
            </a:extLst>
          </p:cNvPr>
          <p:cNvSpPr txBox="1">
            <a:spLocks/>
          </p:cNvSpPr>
          <p:nvPr/>
        </p:nvSpPr>
        <p:spPr>
          <a:xfrm>
            <a:off x="8931870" y="4885186"/>
            <a:ext cx="1556188" cy="146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AMI</a:t>
            </a:r>
          </a:p>
          <a:p>
            <a:r>
              <a:rPr lang="en-US" sz="1800" dirty="0"/>
              <a:t>SEPSIS-3</a:t>
            </a:r>
          </a:p>
          <a:p>
            <a:r>
              <a:rPr lang="en-US" sz="1800" dirty="0"/>
              <a:t>NSQIP </a:t>
            </a:r>
          </a:p>
          <a:p>
            <a:r>
              <a:rPr lang="en-US" sz="1800" dirty="0"/>
              <a:t>AHRQ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9DE715-2ACA-0A41-B53B-2C9E9FD9193B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401774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FA5C0C-82A7-9B44-94B6-FA7D635F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b="1"/>
              <a:t>And so it goes with Diseases…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xmlns="" id="{6B08CF56-B138-464D-83F9-9E256A7215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154815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5902E0-75DD-3848-81E9-1FEE4D7752A7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34425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D1A2D0-01B3-486C-9188-CB9D0431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FE2C5C-4DF5-4DEC-A4E3-3385C6286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5ADF9D-BA39-4345-937A-E106DF666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957DBA-DAF8-4B0A-9D4D-37969F3B7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0F922-DF4A-41C9-8A3B-6E7F1C9F56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B2658E-2C8B-410E-9D33-DE95DAC0D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E11D65-1F19-4F31-840D-0920582C0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8BA373-5AAC-4912-90DA-1CDA71E99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BBC94D-F1A7-44CA-BA10-516A44B5F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cture containing nature, photo&#10;&#10;Description automatically generated">
            <a:extLst>
              <a:ext uri="{FF2B5EF4-FFF2-40B4-BE49-F238E27FC236}">
                <a16:creationId xmlns:a16="http://schemas.microsoft.com/office/drawing/2014/main" xmlns="" id="{6D5B0381-3AEB-A34E-BB7B-F957F05DF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859" y="1782430"/>
            <a:ext cx="6586282" cy="32931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9085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BB8CA088-A193-488D-A459-7D9D55417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0477" y="799063"/>
            <a:ext cx="7009395" cy="5260058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0687B8-91EE-4947-9531-798F6ACD9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259" y="1123525"/>
            <a:ext cx="5505831" cy="46111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C0DB5D-472F-A340-8040-A857CE9609DB}"/>
              </a:ext>
            </a:extLst>
          </p:cNvPr>
          <p:cNvSpPr/>
          <p:nvPr/>
        </p:nvSpPr>
        <p:spPr>
          <a:xfrm>
            <a:off x="8912302" y="1388741"/>
            <a:ext cx="2584605" cy="3462040"/>
          </a:xfrm>
          <a:prstGeom prst="rect">
            <a:avLst/>
          </a:prstGeom>
        </p:spPr>
        <p:txBody>
          <a:bodyPr anchor="t"/>
          <a:lstStyle/>
          <a:p>
            <a:pPr lvl="0"/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lvl="0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Follow</a:t>
            </a:r>
          </a:p>
          <a:p>
            <a:pPr lvl="0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narrative!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60C112-7D42-3145-A3E9-2E09D20B2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161" y="4268825"/>
            <a:ext cx="2798956" cy="1574413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61672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xmlns="" id="{CD47BEDD-D6BE-47F6-8453-3E04EEB79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77EB2A-94D3-2B46-A443-C7247A088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215CBF9-B4B8-6A4A-9909-73CBDDE71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50" r="-3" b="6517"/>
          <a:stretch/>
        </p:blipFill>
        <p:spPr>
          <a:xfrm>
            <a:off x="1141411" y="1113710"/>
            <a:ext cx="5542156" cy="3955999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7345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5D74C4A3-8053-1A43-9417-8E58E724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Sepsis Alliance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475056-B0EB-44BE-8568-61ABEFB2E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2C8E2EC-73A4-48C2-B4D7-D7726BD90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82ABBDC-7A44-4AE8-A04F-B5495481B9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9" name="Content Placeholder 16">
            <a:extLst>
              <a:ext uri="{FF2B5EF4-FFF2-40B4-BE49-F238E27FC236}">
                <a16:creationId xmlns:a16="http://schemas.microsoft.com/office/drawing/2014/main" xmlns="" id="{64F21362-8BDF-4A45-85C5-1220A8EE0C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617930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C273FF-3F8E-894F-867D-A131673E3531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175926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97D7DB0-01F5-184B-9E0B-53EDC40B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29990"/>
          </a:xfrm>
        </p:spPr>
        <p:txBody>
          <a:bodyPr/>
          <a:lstStyle/>
          <a:p>
            <a:r>
              <a:rPr lang="en-US" dirty="0"/>
              <a:t>Positive blood cultures – Sepsis?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52BD04-CBF6-AE4F-BD60-79FEBECF1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2018367"/>
            <a:ext cx="4876800" cy="4415475"/>
          </a:xfrm>
        </p:spPr>
        <p:txBody>
          <a:bodyPr anchor="t">
            <a:normAutofit/>
          </a:bodyPr>
          <a:lstStyle/>
          <a:p>
            <a:r>
              <a:rPr lang="en-US" dirty="0"/>
              <a:t>False positive</a:t>
            </a:r>
          </a:p>
          <a:p>
            <a:pPr lvl="1"/>
            <a:r>
              <a:rPr lang="en-US" dirty="0"/>
              <a:t>Contamination</a:t>
            </a:r>
          </a:p>
          <a:p>
            <a:pPr lvl="1"/>
            <a:r>
              <a:rPr lang="en-US" dirty="0"/>
              <a:t>Colonization</a:t>
            </a:r>
          </a:p>
          <a:p>
            <a:r>
              <a:rPr lang="en-US" dirty="0"/>
              <a:t>Transient bacteremia</a:t>
            </a:r>
          </a:p>
          <a:p>
            <a:pPr lvl="1"/>
            <a:r>
              <a:rPr lang="en-US" dirty="0"/>
              <a:t>No clinical sequelae</a:t>
            </a:r>
          </a:p>
          <a:p>
            <a:pPr lvl="1"/>
            <a:r>
              <a:rPr lang="en-US" dirty="0"/>
              <a:t>Tooth drilling, urethral catheterization, invasive instrumentation, rectal probing</a:t>
            </a:r>
          </a:p>
          <a:p>
            <a:r>
              <a:rPr lang="en-US" dirty="0"/>
              <a:t>Expected occurrence in certain infections</a:t>
            </a:r>
          </a:p>
          <a:p>
            <a:pPr lvl="1"/>
            <a:r>
              <a:rPr lang="en-US" dirty="0"/>
              <a:t>Pneumonia</a:t>
            </a:r>
          </a:p>
          <a:p>
            <a:pPr lvl="1"/>
            <a:r>
              <a:rPr lang="en-US" dirty="0"/>
              <a:t>UTI/Pyelonephritis</a:t>
            </a:r>
          </a:p>
          <a:p>
            <a:pPr lvl="1"/>
            <a:r>
              <a:rPr lang="en-US" dirty="0"/>
              <a:t>Bacterial endocarditis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1CA14B0-A2FE-954D-A7DA-DB1B1D35A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2" y="2018366"/>
            <a:ext cx="4876800" cy="4270921"/>
          </a:xfrm>
        </p:spPr>
        <p:txBody>
          <a:bodyPr anchor="t">
            <a:normAutofit/>
          </a:bodyPr>
          <a:lstStyle/>
          <a:p>
            <a:r>
              <a:rPr lang="en-US" dirty="0"/>
              <a:t>Sepsis</a:t>
            </a:r>
          </a:p>
          <a:p>
            <a:pPr lvl="1"/>
            <a:r>
              <a:rPr lang="en-US" dirty="0"/>
              <a:t>+/- blood culture</a:t>
            </a:r>
          </a:p>
          <a:p>
            <a:pPr lvl="1"/>
            <a:r>
              <a:rPr lang="en-US" dirty="0"/>
              <a:t>Organ dysfunction caused by dysregulated host response to infection</a:t>
            </a:r>
          </a:p>
          <a:p>
            <a:r>
              <a:rPr lang="en-US" dirty="0"/>
              <a:t>Severe Sepsis</a:t>
            </a:r>
          </a:p>
          <a:p>
            <a:pPr lvl="1"/>
            <a:r>
              <a:rPr lang="en-US" dirty="0"/>
              <a:t>+/- blood culture</a:t>
            </a:r>
          </a:p>
          <a:p>
            <a:pPr lvl="1"/>
            <a:r>
              <a:rPr lang="en-US" dirty="0"/>
              <a:t>Organ dysfunction goes into Organ Failure</a:t>
            </a:r>
          </a:p>
          <a:p>
            <a:pPr lvl="2"/>
            <a:r>
              <a:rPr lang="en-US" dirty="0"/>
              <a:t>Acute Kidney Injury</a:t>
            </a:r>
          </a:p>
          <a:p>
            <a:pPr lvl="2"/>
            <a:r>
              <a:rPr lang="en-US" dirty="0"/>
              <a:t>Acute Respiratory Failure</a:t>
            </a:r>
          </a:p>
          <a:p>
            <a:pPr lvl="2"/>
            <a:r>
              <a:rPr lang="en-US" dirty="0"/>
              <a:t>Metabolic Encephalopathy</a:t>
            </a:r>
          </a:p>
          <a:p>
            <a:pPr lvl="2"/>
            <a:r>
              <a:rPr lang="en-US" dirty="0"/>
              <a:t>Septic Shock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B4EE16-3BA8-8F43-B88F-6B3114835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941" y="0"/>
            <a:ext cx="3126059" cy="208403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6D0D76-BA24-F742-9593-9A566C793FB1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42775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DA5C61F-1714-614E-95D2-0FDCF85B7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4" y="1338965"/>
            <a:ext cx="9960933" cy="41586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DD787986-80BD-3E4D-80D2-E27E87F4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9843"/>
          </a:xfrm>
        </p:spPr>
        <p:txBody>
          <a:bodyPr>
            <a:normAutofit fontScale="90000"/>
          </a:bodyPr>
          <a:lstStyle/>
          <a:p>
            <a:r>
              <a:rPr lang="en-US" dirty="0"/>
              <a:t>SIRS, CARS, MARS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660497-FA9C-B841-9071-AEF3467FC555}"/>
              </a:ext>
            </a:extLst>
          </p:cNvPr>
          <p:cNvSpPr txBox="1"/>
          <p:nvPr/>
        </p:nvSpPr>
        <p:spPr>
          <a:xfrm>
            <a:off x="2007220" y="5709427"/>
            <a:ext cx="748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Tissue injury = Infection, Inflammation, Trauma, Concussion, Burns, Anaphylaxis, Severe Pancreatitis, Surgery, Organ Replacements,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1C679D-30F3-7145-8DB0-BFBCB2C1DF40}"/>
              </a:ext>
            </a:extLst>
          </p:cNvPr>
          <p:cNvSpPr txBox="1"/>
          <p:nvPr/>
        </p:nvSpPr>
        <p:spPr>
          <a:xfrm>
            <a:off x="9534275" y="6400799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4197030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B44886-047B-4C3D-B24D-40372BAF67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12192000" cy="43737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C69F3D2E-2D8E-4CC9-A453-44EB58CF1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70" y="4462271"/>
            <a:ext cx="12192000" cy="239572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AF7E0-9B60-EE42-B9AE-2D9A2E76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707635"/>
            <a:ext cx="9905998" cy="1087109"/>
          </a:xfrm>
        </p:spPr>
        <p:txBody>
          <a:bodyPr anchor="t">
            <a:normAutofit/>
          </a:bodyPr>
          <a:lstStyle/>
          <a:p>
            <a:r>
              <a:rPr lang="en-US" sz="3600"/>
              <a:t>Acute respiratory failure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6319A8F-DEC0-498D-AD34-743F1F8741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8" y="4373740"/>
            <a:ext cx="12188952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D96F023-07C3-410F-8214-C77FAA8E7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70" y="3907334"/>
            <a:ext cx="12192000" cy="466406"/>
          </a:xfrm>
          <a:prstGeom prst="rect">
            <a:avLst/>
          </a:prstGeom>
          <a:gradFill>
            <a:gsLst>
              <a:gs pos="0">
                <a:srgbClr val="363D46"/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1C3E70D-3089-474C-BC6D-39444B6B12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79761"/>
              </p:ext>
            </p:extLst>
          </p:nvPr>
        </p:nvGraphicFramePr>
        <p:xfrm>
          <a:off x="965200" y="965201"/>
          <a:ext cx="10261600" cy="285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51E122-3F81-044D-90A0-EEA736B7D366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45828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ED5BB5C-A6A1-A44C-8731-21761EB7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3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The hallmark of Encephalopathy is Altered Mental Status, but not all Altered Mental Status Is Encephalopathy.</a:t>
            </a:r>
          </a:p>
        </p:txBody>
      </p:sp>
      <p:pic>
        <p:nvPicPr>
          <p:cNvPr id="8" name="Graphic 7" descr="Brain">
            <a:extLst>
              <a:ext uri="{FF2B5EF4-FFF2-40B4-BE49-F238E27FC236}">
                <a16:creationId xmlns:a16="http://schemas.microsoft.com/office/drawing/2014/main" xmlns="" id="{A0A8F59C-04C8-40B8-A57C-A662AECF0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92320" y="640080"/>
            <a:ext cx="3602736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012BEE-0C30-1C41-9514-816D0C3239FE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293024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xmlns="" id="{A1B01745-8E28-4749-92E4-65DD52D41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143452" y="2119674"/>
            <a:ext cx="2618652" cy="261865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B63483-2048-D64D-916F-2D919941D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63" y="1883229"/>
            <a:ext cx="6967840" cy="30915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800" cap="none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When you know WHY, you’ll know your way - Simon Sinek</a:t>
            </a:r>
            <a:endParaRPr lang="en-US" sz="4800" cap="none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CD5BD4-D771-D047-AFC0-D3FF3D5AC936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108949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B79684-63BF-F64C-BE3B-4E4BD304C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280" y="583681"/>
            <a:ext cx="4588931" cy="576262"/>
          </a:xfrm>
        </p:spPr>
        <p:txBody>
          <a:bodyPr/>
          <a:lstStyle/>
          <a:p>
            <a:r>
              <a:rPr lang="en-US" sz="3600" strike="sngStrike" dirty="0"/>
              <a:t>Encephalopathy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FA61F6-B90E-A444-A130-37A204C78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2" y="1424890"/>
            <a:ext cx="4876800" cy="3140371"/>
          </a:xfrm>
        </p:spPr>
        <p:txBody>
          <a:bodyPr anchor="t">
            <a:normAutofit fontScale="92500" lnSpcReduction="10000"/>
          </a:bodyPr>
          <a:lstStyle/>
          <a:p>
            <a:r>
              <a:rPr lang="en-US" cap="none" dirty="0"/>
              <a:t>Expected Medication Effect</a:t>
            </a:r>
          </a:p>
          <a:p>
            <a:pPr lvl="1"/>
            <a:r>
              <a:rPr lang="en-US" cap="none" dirty="0"/>
              <a:t>Sedatives</a:t>
            </a:r>
          </a:p>
          <a:p>
            <a:pPr lvl="1"/>
            <a:r>
              <a:rPr lang="en-US" cap="none" dirty="0"/>
              <a:t>Anesthetics</a:t>
            </a:r>
          </a:p>
          <a:p>
            <a:r>
              <a:rPr lang="en-US" cap="none" dirty="0"/>
              <a:t>Acute intoxication</a:t>
            </a:r>
          </a:p>
          <a:p>
            <a:r>
              <a:rPr lang="en-US" cap="none" dirty="0"/>
              <a:t>Hypovolemia</a:t>
            </a:r>
          </a:p>
          <a:p>
            <a:pPr lvl="1"/>
            <a:r>
              <a:rPr lang="en-US" cap="none" dirty="0"/>
              <a:t>Dehydration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8CC18B-8E3A-4747-9145-480A61728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3133" y="592148"/>
            <a:ext cx="4604280" cy="576262"/>
          </a:xfrm>
        </p:spPr>
        <p:txBody>
          <a:bodyPr/>
          <a:lstStyle/>
          <a:p>
            <a:r>
              <a:rPr lang="en-US" sz="3600" dirty="0"/>
              <a:t>Encephalopathy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E7F85A-60B1-B04A-8E3C-5985715CE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424889"/>
            <a:ext cx="5147876" cy="5087425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/>
              <a:t>Acute Toxic Encephalopathy</a:t>
            </a:r>
          </a:p>
          <a:p>
            <a:pPr lvl="1"/>
            <a:r>
              <a:rPr lang="en-US" cap="none" dirty="0"/>
              <a:t>Poisoning</a:t>
            </a:r>
          </a:p>
          <a:p>
            <a:pPr lvl="1"/>
            <a:r>
              <a:rPr lang="en-US" cap="none" dirty="0"/>
              <a:t>Overdose</a:t>
            </a:r>
          </a:p>
          <a:p>
            <a:r>
              <a:rPr lang="en-US" cap="none" dirty="0"/>
              <a:t>Chronic Encephalopathy</a:t>
            </a:r>
          </a:p>
          <a:p>
            <a:pPr lvl="1"/>
            <a:r>
              <a:rPr lang="en-US" cap="none" dirty="0"/>
              <a:t>Prolonged exposure to harmful agents</a:t>
            </a:r>
          </a:p>
          <a:p>
            <a:pPr lvl="2"/>
            <a:r>
              <a:rPr lang="en-US" cap="none" dirty="0"/>
              <a:t>Drugs, Alcohol</a:t>
            </a:r>
          </a:p>
          <a:p>
            <a:pPr lvl="2"/>
            <a:r>
              <a:rPr lang="en-US" cap="none" dirty="0"/>
              <a:t>Chemical agents</a:t>
            </a:r>
          </a:p>
          <a:p>
            <a:r>
              <a:rPr lang="en-US" cap="none" dirty="0"/>
              <a:t>Acute Metabolic Encephalopathy – internal metabolic processes</a:t>
            </a:r>
          </a:p>
          <a:p>
            <a:pPr lvl="1"/>
            <a:r>
              <a:rPr lang="en-US" cap="none" dirty="0"/>
              <a:t>Sepsis</a:t>
            </a:r>
          </a:p>
          <a:p>
            <a:pPr lvl="1"/>
            <a:r>
              <a:rPr lang="en-US" cap="none" dirty="0"/>
              <a:t>Hypo/hypernatremia</a:t>
            </a:r>
          </a:p>
          <a:p>
            <a:pPr lvl="1"/>
            <a:r>
              <a:rPr lang="en-US" cap="none" dirty="0"/>
              <a:t>Hepatic Failure</a:t>
            </a:r>
          </a:p>
          <a:p>
            <a:pPr lvl="1"/>
            <a:r>
              <a:rPr lang="en-US" cap="none" dirty="0"/>
              <a:t>Kidney Failure</a:t>
            </a:r>
          </a:p>
          <a:p>
            <a:r>
              <a:rPr lang="en-US" cap="none" dirty="0"/>
              <a:t>Toxic-metabolic Encephalopathy (combination)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E9050-0AE1-E54F-9CCC-1A51B120F225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899862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4E5DE-085C-1E44-A55A-8667B169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Physician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50E048-9F06-1B40-A056-D55A20BEE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328" y="645106"/>
            <a:ext cx="3935810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762BBC92-A176-4943-8CE2-D60A0F3F9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524502"/>
              </p:ext>
            </p:extLst>
          </p:nvPr>
        </p:nvGraphicFramePr>
        <p:xfrm>
          <a:off x="643192" y="2666999"/>
          <a:ext cx="6573684" cy="321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CC8542-8F96-1A47-8564-BE58930DB7A2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1335317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146096"/>
            <a:ext cx="5314536" cy="8826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28701"/>
            <a:ext cx="5928732" cy="54864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US" sz="1600" dirty="0"/>
              <a:t>Paint the picture of the patient’s true severity of illness.</a:t>
            </a:r>
          </a:p>
          <a:p>
            <a:pPr lvl="1">
              <a:defRPr/>
            </a:pPr>
            <a:r>
              <a:rPr lang="en-US" sz="1600" dirty="0"/>
              <a:t>What necessitated the patient’s admission/surgery</a:t>
            </a:r>
          </a:p>
          <a:p>
            <a:pPr lvl="1">
              <a:defRPr/>
            </a:pPr>
            <a:r>
              <a:rPr lang="en-US" sz="1600" dirty="0"/>
              <a:t>What co-morbid conditions does the patient bring to the hospital</a:t>
            </a:r>
          </a:p>
          <a:p>
            <a:pPr lvl="1">
              <a:defRPr/>
            </a:pPr>
            <a:r>
              <a:rPr lang="en-US" sz="1600" dirty="0"/>
              <a:t>Why a condition developed during the hospital course</a:t>
            </a:r>
          </a:p>
          <a:p>
            <a:pPr>
              <a:defRPr/>
            </a:pPr>
            <a:r>
              <a:rPr lang="en-US" sz="1600" dirty="0"/>
              <a:t>Drill down to the etiology of patient’s condition </a:t>
            </a:r>
          </a:p>
          <a:p>
            <a:pPr lvl="1">
              <a:defRPr/>
            </a:pPr>
            <a:r>
              <a:rPr lang="en-US" sz="1600" dirty="0"/>
              <a:t>Use phrases “due to” or “related to”</a:t>
            </a:r>
          </a:p>
          <a:p>
            <a:pPr>
              <a:defRPr/>
            </a:pPr>
            <a:r>
              <a:rPr lang="en-US" sz="1600" dirty="0"/>
              <a:t>Use descriptive words</a:t>
            </a:r>
          </a:p>
          <a:p>
            <a:pPr lvl="1">
              <a:defRPr/>
            </a:pPr>
            <a:r>
              <a:rPr lang="en-US" sz="1600" dirty="0"/>
              <a:t>Acute, Chronic, Acute on Chronic (or Exacerbation)</a:t>
            </a:r>
          </a:p>
          <a:p>
            <a:pPr lvl="1">
              <a:defRPr/>
            </a:pPr>
            <a:r>
              <a:rPr lang="en-US" sz="1600" dirty="0"/>
              <a:t>Condition Ruled in, Ruled out, Improved, Resolved</a:t>
            </a:r>
          </a:p>
          <a:p>
            <a:pPr lvl="1">
              <a:defRPr/>
            </a:pPr>
            <a:r>
              <a:rPr lang="en-US" sz="1600" dirty="0"/>
              <a:t>Events after surgery are due to the nature of:</a:t>
            </a:r>
          </a:p>
          <a:p>
            <a:pPr lvl="2">
              <a:defRPr/>
            </a:pPr>
            <a:r>
              <a:rPr lang="en-US" dirty="0"/>
              <a:t>Disease</a:t>
            </a:r>
          </a:p>
          <a:p>
            <a:pPr lvl="2">
              <a:defRPr/>
            </a:pPr>
            <a:r>
              <a:rPr lang="en-US" dirty="0"/>
              <a:t>Procedure</a:t>
            </a:r>
          </a:p>
          <a:p>
            <a:pPr lvl="2">
              <a:defRPr/>
            </a:pPr>
            <a:r>
              <a:rPr lang="en-US" dirty="0"/>
              <a:t>Complication – explain why it happened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41" y="1467003"/>
            <a:ext cx="5441859" cy="2720929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49C64D-B37F-BD4C-B9DD-0B0E7A4FBDFC}"/>
              </a:ext>
            </a:extLst>
          </p:cNvPr>
          <p:cNvSpPr txBox="1"/>
          <p:nvPr/>
        </p:nvSpPr>
        <p:spPr>
          <a:xfrm>
            <a:off x="9422763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1998913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6EC6BE-224A-DB46-A095-1AE9D6C93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/>
          <a:stretch/>
        </p:blipFill>
        <p:spPr>
          <a:xfrm>
            <a:off x="1834376" y="1031836"/>
            <a:ext cx="8523249" cy="4794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56D9430-60F2-C045-8C22-D81038634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438026" y="1283983"/>
            <a:ext cx="567119" cy="567119"/>
          </a:xfrm>
          <a:prstGeom prst="rect">
            <a:avLst/>
          </a:prstGeom>
        </p:spPr>
      </p:pic>
      <p:pic>
        <p:nvPicPr>
          <p:cNvPr id="13" name="Picture 12" descr="A picture containing ax, tool&#10;&#10;Description automatically generated">
            <a:extLst>
              <a:ext uri="{FF2B5EF4-FFF2-40B4-BE49-F238E27FC236}">
                <a16:creationId xmlns:a16="http://schemas.microsoft.com/office/drawing/2014/main" xmlns="" id="{87AA0ADF-EA14-6A46-8E87-498E2C7C2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3859991" y="4385615"/>
            <a:ext cx="500136" cy="4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nature, indoor&#10;&#10;Description automatically generated">
            <a:extLst>
              <a:ext uri="{FF2B5EF4-FFF2-40B4-BE49-F238E27FC236}">
                <a16:creationId xmlns:a16="http://schemas.microsoft.com/office/drawing/2014/main" xmlns="" id="{DD572CB8-5EB7-8F48-9576-BE0F8671B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r="71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DE1D7-6B1B-4BAF-BDE2-302EB1509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3798577" cy="1219200"/>
          </a:xfrm>
        </p:spPr>
        <p:txBody>
          <a:bodyPr>
            <a:normAutofit/>
          </a:bodyPr>
          <a:lstStyle/>
          <a:p>
            <a:r>
              <a:rPr lang="en-US" dirty="0"/>
              <a:t>START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WITH </a:t>
            </a:r>
            <a:r>
              <a:rPr lang="en-US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</a:t>
            </a:r>
            <a:endParaRPr lang="en-US" dirty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xmlns="" id="{8A6BF100-1C09-41D0-B8EA-0C1574D0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84194"/>
            <a:ext cx="3196411" cy="436012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REIMBURSEMENT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QUALITY MEASURES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MIPS/MACRA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DATA ANALYTICS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FRAUD &amp; ABUSE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PEER BENCHMARKING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MEDICAL NECESSITY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COMPLIANCE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RISK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24F711-6204-1B4D-86B9-56C21B7996FF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336459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7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66 0.10824" pathEditMode="relative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66 0.10824 L 0 0" pathEditMode="relative" ptsTypes="AA">
                                      <p:cBhvr>
                                        <p:cTn id="1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8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EF8982E-02F0-4D24-85CB-98DEBCC32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77AAB9F5-6EC5-46E0-9618-3860EC61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62" y="603011"/>
            <a:ext cx="3643674" cy="5651978"/>
          </a:xfrm>
        </p:spPr>
        <p:txBody>
          <a:bodyPr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Albeit this can be due to many factors: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Medical Necessity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Claims Billing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Claims Processing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Underdocumentation</a:t>
            </a:r>
            <a:endParaRPr lang="en-US" sz="1600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Conflicting Documentation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Copying/Pasting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Traditional CDI work pursued revenue as its main mission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Pendulum has swung from </a:t>
            </a:r>
            <a:r>
              <a:rPr lang="en-US" sz="1800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underdocumentation</a:t>
            </a:r>
            <a:r>
              <a:rPr lang="en-US" sz="1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 to overdocumentation in many instances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Shift CDI focus to the full narrative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Need to redirect the goal to achieving the clinical </a:t>
            </a:r>
            <a:r>
              <a:rPr lang="en-US" sz="1800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truth</a:t>
            </a:r>
            <a:r>
              <a:rPr lang="en-US" sz="1200" baseline="30000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TM</a:t>
            </a:r>
            <a:endParaRPr lang="en-US" sz="1800" baseline="30000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xmlns="" id="{2CB72970-2D5B-4516-9F76-B1220A77B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Content Placeholder 4" descr="A close up of a sign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E1CAD7C2-6B01-B941-B11A-AAD56856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626" y="1135316"/>
            <a:ext cx="5934182" cy="4242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F2B4D0-BF56-664E-ADFC-7489202DFB90}"/>
              </a:ext>
            </a:extLst>
          </p:cNvPr>
          <p:cNvSpPr/>
          <p:nvPr/>
        </p:nvSpPr>
        <p:spPr>
          <a:xfrm>
            <a:off x="5032917" y="597169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https://www.healthleadersmedia.com/finance/claims-appeals-cost-hospitals-86b-annually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5635D-BA5A-3540-B8F8-62A712255457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3414805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7">
            <a:extLst>
              <a:ext uri="{FF2B5EF4-FFF2-40B4-BE49-F238E27FC236}">
                <a16:creationId xmlns:a16="http://schemas.microsoft.com/office/drawing/2014/main" xmlns="" id="{C0606E1B-B00B-4EA0-91C9-93AF33751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7358" y="799063"/>
            <a:ext cx="7009395" cy="5260058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hoto&#10;&#10;Description automatically generated">
            <a:extLst>
              <a:ext uri="{FF2B5EF4-FFF2-40B4-BE49-F238E27FC236}">
                <a16:creationId xmlns:a16="http://schemas.microsoft.com/office/drawing/2014/main" xmlns="" id="{FE192E45-2EAD-8F41-96BC-8EE5C3EA7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091" y="1177144"/>
            <a:ext cx="6365930" cy="4503895"/>
          </a:xfrm>
          <a:prstGeom prst="rect">
            <a:avLst/>
          </a:prstGeom>
        </p:spPr>
      </p:pic>
      <p:pic>
        <p:nvPicPr>
          <p:cNvPr id="3" name="Picture 2" descr="A picture containing lit, table, light, indoor&#10;&#10;Description automatically generated">
            <a:extLst>
              <a:ext uri="{FF2B5EF4-FFF2-40B4-BE49-F238E27FC236}">
                <a16:creationId xmlns:a16="http://schemas.microsoft.com/office/drawing/2014/main" xmlns="" id="{9CB62C41-1C38-A846-8451-FD6D4CBAF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63517" y="1441269"/>
            <a:ext cx="3175000" cy="259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FCC092A-862F-D540-9DCC-13B8090F177C}"/>
              </a:ext>
            </a:extLst>
          </p:cNvPr>
          <p:cNvSpPr/>
          <p:nvPr/>
        </p:nvSpPr>
        <p:spPr>
          <a:xfrm>
            <a:off x="212479" y="2621647"/>
            <a:ext cx="20177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accent3"/>
                </a:solidFill>
              </a:rPr>
              <a:t>Clinical Truth</a:t>
            </a:r>
            <a:endParaRPr lang="en-US" sz="2000" b="1" baseline="30000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109FF5-CBB2-554C-ACAD-07962A41EB3C}"/>
              </a:ext>
            </a:extLst>
          </p:cNvPr>
          <p:cNvSpPr/>
          <p:nvPr/>
        </p:nvSpPr>
        <p:spPr>
          <a:xfrm>
            <a:off x="1910546" y="2619869"/>
            <a:ext cx="3209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baseline="30000" dirty="0">
                <a:ln/>
                <a:solidFill>
                  <a:schemeClr val="accent3"/>
                </a:solidFill>
              </a:rPr>
              <a:t>TM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1F7418-5620-2642-81B0-6080F8FE9B92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382055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53771707"/>
              </p:ext>
            </p:extLst>
          </p:nvPr>
        </p:nvGraphicFramePr>
        <p:xfrm>
          <a:off x="2004061" y="1577340"/>
          <a:ext cx="8374297" cy="500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438" y="665717"/>
            <a:ext cx="9853125" cy="865682"/>
          </a:xfrm>
        </p:spPr>
        <p:txBody>
          <a:bodyPr>
            <a:normAutofit fontScale="90000"/>
          </a:bodyPr>
          <a:lstStyle/>
          <a:p>
            <a:r>
              <a:rPr lang="en-US" sz="324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 Documentation Improvement Program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525E98-782D-A04D-B032-A1EFF676515D}"/>
              </a:ext>
            </a:extLst>
          </p:cNvPr>
          <p:cNvSpPr/>
          <p:nvPr/>
        </p:nvSpPr>
        <p:spPr>
          <a:xfrm>
            <a:off x="4204298" y="1380582"/>
            <a:ext cx="37834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this all for?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1A4489-FC7A-884D-A92F-541B72486789}"/>
              </a:ext>
            </a:extLst>
          </p:cNvPr>
          <p:cNvSpPr/>
          <p:nvPr/>
        </p:nvSpPr>
        <p:spPr>
          <a:xfrm>
            <a:off x="6211229" y="736963"/>
            <a:ext cx="2698595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Integrity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DBFBCF-F686-4742-81A8-218DE880890B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201913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5C37A-9F6D-9743-8682-68DB9B01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Utilization review – medical necessity for inpatient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622AB3-C74F-5C49-9D29-8CFF5F647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/>
              <a:t>CDI – need to ask the 3-fold question: </a:t>
            </a:r>
          </a:p>
          <a:p>
            <a:pPr lvl="1"/>
            <a:r>
              <a:rPr lang="en-US"/>
              <a:t>what is the most worrisome condition that the patient presents </a:t>
            </a:r>
          </a:p>
          <a:p>
            <a:pPr lvl="1"/>
            <a:r>
              <a:rPr lang="en-US"/>
              <a:t>that necessitates acute care </a:t>
            </a:r>
          </a:p>
          <a:p>
            <a:pPr lvl="1"/>
            <a:r>
              <a:rPr lang="en-US"/>
              <a:t>that cannot be mitigated in an outpatient setting?</a:t>
            </a:r>
          </a:p>
        </p:txBody>
      </p:sp>
      <p:pic>
        <p:nvPicPr>
          <p:cNvPr id="9" name="Graphic 6" descr="Stethoscope">
            <a:extLst>
              <a:ext uri="{FF2B5EF4-FFF2-40B4-BE49-F238E27FC236}">
                <a16:creationId xmlns:a16="http://schemas.microsoft.com/office/drawing/2014/main" xmlns="" id="{C8ABC8AE-D9D5-4227-9B57-A0E74091B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70839" y="1280585"/>
            <a:ext cx="3976788" cy="39767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320D58-809D-5F4B-8BCD-D50005978B3D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124680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169DC3-CE18-8F42-A151-E3B79A41E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 b="39065"/>
          <a:stretch/>
        </p:blipFill>
        <p:spPr>
          <a:xfrm>
            <a:off x="2008433" y="1270850"/>
            <a:ext cx="8175134" cy="431630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7465CD-C474-5A4E-BE54-5CC882C41C53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121739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B5FD7-5489-6842-BEF4-423943C4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96" y="609600"/>
            <a:ext cx="6573685" cy="1905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Abnormal findings </a:t>
            </a:r>
            <a:r>
              <a:rPr lang="en-US" dirty="0"/>
              <a:t/>
            </a:r>
            <a:br>
              <a:rPr lang="en-US" dirty="0"/>
            </a:br>
            <a:r>
              <a:rPr lang="en-US" cap="none" dirty="0">
                <a:latin typeface="+mn-lt"/>
              </a:rPr>
              <a:t>(Physical manifestations, Laboratory, Radiology, Pathology, EKG)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7D1424-14C1-C14C-A9D1-D68E74203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097" y="2666999"/>
            <a:ext cx="6573684" cy="3216276"/>
          </a:xfrm>
        </p:spPr>
        <p:txBody>
          <a:bodyPr anchor="t">
            <a:normAutofit/>
          </a:bodyPr>
          <a:lstStyle/>
          <a:p>
            <a:r>
              <a:rPr lang="en-US" sz="2800" cap="none" dirty="0"/>
              <a:t>Confirm the diagnosis</a:t>
            </a:r>
          </a:p>
          <a:p>
            <a:r>
              <a:rPr lang="en-US" sz="2800" cap="none" dirty="0"/>
              <a:t>Due to other etiologies</a:t>
            </a:r>
          </a:p>
          <a:p>
            <a:r>
              <a:rPr lang="en-US" sz="2800" cap="none" dirty="0"/>
              <a:t>False positive</a:t>
            </a:r>
          </a:p>
        </p:txBody>
      </p:sp>
      <p:pic>
        <p:nvPicPr>
          <p:cNvPr id="5" name="Picture 4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xmlns="" id="{6F853FC4-DF1B-C345-B1DD-17CDFEA3C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79" r="45653" b="-1"/>
          <a:stretch/>
        </p:blipFill>
        <p:spPr>
          <a:xfrm>
            <a:off x="8227930" y="645106"/>
            <a:ext cx="2662605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D78B59-39E4-7C46-9E8B-A95071FC3019}"/>
              </a:ext>
            </a:extLst>
          </p:cNvPr>
          <p:cNvSpPr txBox="1"/>
          <p:nvPr/>
        </p:nvSpPr>
        <p:spPr>
          <a:xfrm>
            <a:off x="602166" y="6333893"/>
            <a:ext cx="25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Cesar M Limjoco, MD</a:t>
            </a:r>
          </a:p>
        </p:txBody>
      </p:sp>
    </p:spTree>
    <p:extLst>
      <p:ext uri="{BB962C8B-B14F-4D97-AF65-F5344CB8AC3E}">
        <p14:creationId xmlns:p14="http://schemas.microsoft.com/office/powerpoint/2010/main" val="20006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802</Words>
  <Application>Microsoft Office PowerPoint</Application>
  <PresentationFormat>Custom</PresentationFormat>
  <Paragraphs>169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Mesh</vt:lpstr>
      <vt:lpstr>THE CLINICAL TRUTH</vt:lpstr>
      <vt:lpstr>When you know WHY, you’ll know your way - Simon Sinek</vt:lpstr>
      <vt:lpstr>START WITH WHY</vt:lpstr>
      <vt:lpstr>PowerPoint Presentation</vt:lpstr>
      <vt:lpstr>PowerPoint Presentation</vt:lpstr>
      <vt:lpstr>Clinical Documentation Improvement Program</vt:lpstr>
      <vt:lpstr>Utilization review – medical necessity for inpatient care</vt:lpstr>
      <vt:lpstr>PowerPoint Presentation</vt:lpstr>
      <vt:lpstr>Abnormal findings  (Physical manifestations, Laboratory, Radiology, Pathology, EKG)</vt:lpstr>
      <vt:lpstr>PowerPoint Presentation</vt:lpstr>
      <vt:lpstr>And so it goes with Diseases…</vt:lpstr>
      <vt:lpstr>PowerPoint Presentation</vt:lpstr>
      <vt:lpstr>PowerPoint Presentation</vt:lpstr>
      <vt:lpstr>PowerPoint Presentation</vt:lpstr>
      <vt:lpstr>The Sepsis Alliance</vt:lpstr>
      <vt:lpstr>Positive blood cultures – Sepsis?</vt:lpstr>
      <vt:lpstr>SIRS, CARS, MARS</vt:lpstr>
      <vt:lpstr>Acute respiratory failure</vt:lpstr>
      <vt:lpstr>The hallmark of Encephalopathy is Altered Mental Status, but not all Altered Mental Status Is Encephalopathy.</vt:lpstr>
      <vt:lpstr>PowerPoint Presentation</vt:lpstr>
      <vt:lpstr>Physician engagement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CLINICAL TRUTH</dc:title>
  <dc:creator>Cesar Limjoco M.D.</dc:creator>
  <cp:lastModifiedBy>Leigh Wolff</cp:lastModifiedBy>
  <cp:revision>13</cp:revision>
  <dcterms:created xsi:type="dcterms:W3CDTF">2019-07-27T12:05:50Z</dcterms:created>
  <dcterms:modified xsi:type="dcterms:W3CDTF">2019-09-13T20:22:27Z</dcterms:modified>
</cp:coreProperties>
</file>