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3" r:id="rId4"/>
    <p:sldId id="264" r:id="rId5"/>
    <p:sldId id="259" r:id="rId6"/>
    <p:sldId id="261" r:id="rId7"/>
    <p:sldId id="260" r:id="rId8"/>
    <p:sldId id="291" r:id="rId9"/>
    <p:sldId id="262" r:id="rId10"/>
    <p:sldId id="300" r:id="rId11"/>
    <p:sldId id="292" r:id="rId12"/>
    <p:sldId id="296" r:id="rId13"/>
    <p:sldId id="297" r:id="rId14"/>
    <p:sldId id="298" r:id="rId15"/>
    <p:sldId id="299"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8" d="100"/>
          <a:sy n="18" d="100"/>
        </p:scale>
        <p:origin x="91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9BA2A-AF04-4E08-95D7-4D9615F93610}"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4F5E96A1-2076-4FCF-ABF9-9BD74BCA44AD}">
      <dgm:prSet/>
      <dgm:spPr/>
      <dgm:t>
        <a:bodyPr/>
        <a:lstStyle/>
        <a:p>
          <a:r>
            <a:rPr lang="en-US"/>
            <a:t>Describe</a:t>
          </a:r>
        </a:p>
      </dgm:t>
    </dgm:pt>
    <dgm:pt modelId="{7952D0CE-26B8-46F2-923B-F065240D4681}" type="parTrans" cxnId="{D78D743F-0F8F-44B8-A25C-BEEA2B042EFE}">
      <dgm:prSet/>
      <dgm:spPr/>
      <dgm:t>
        <a:bodyPr/>
        <a:lstStyle/>
        <a:p>
          <a:endParaRPr lang="en-US"/>
        </a:p>
      </dgm:t>
    </dgm:pt>
    <dgm:pt modelId="{D56F8E58-4690-4078-93C6-BA0CF5073D76}" type="sibTrans" cxnId="{D78D743F-0F8F-44B8-A25C-BEEA2B042EFE}">
      <dgm:prSet/>
      <dgm:spPr/>
      <dgm:t>
        <a:bodyPr/>
        <a:lstStyle/>
        <a:p>
          <a:endParaRPr lang="en-US"/>
        </a:p>
      </dgm:t>
    </dgm:pt>
    <dgm:pt modelId="{0A8B792C-0733-49DD-970C-3AE4C6FC0B20}">
      <dgm:prSet/>
      <dgm:spPr/>
      <dgm:t>
        <a:bodyPr/>
        <a:lstStyle/>
        <a:p>
          <a:r>
            <a:rPr lang="en-US"/>
            <a:t>Describe Sepsis 1, 2, and 3 definitions</a:t>
          </a:r>
        </a:p>
      </dgm:t>
    </dgm:pt>
    <dgm:pt modelId="{F1301E58-14C8-4701-B591-8A32CB559B69}" type="parTrans" cxnId="{867A3479-DCD0-4EE4-B475-F7A40853C6BE}">
      <dgm:prSet/>
      <dgm:spPr/>
      <dgm:t>
        <a:bodyPr/>
        <a:lstStyle/>
        <a:p>
          <a:endParaRPr lang="en-US"/>
        </a:p>
      </dgm:t>
    </dgm:pt>
    <dgm:pt modelId="{669F5302-5308-4490-8535-2553B3DFDC7B}" type="sibTrans" cxnId="{867A3479-DCD0-4EE4-B475-F7A40853C6BE}">
      <dgm:prSet/>
      <dgm:spPr/>
      <dgm:t>
        <a:bodyPr/>
        <a:lstStyle/>
        <a:p>
          <a:endParaRPr lang="en-US"/>
        </a:p>
      </dgm:t>
    </dgm:pt>
    <dgm:pt modelId="{5DDF6367-1E4A-48A8-A557-10832E2855E2}">
      <dgm:prSet/>
      <dgm:spPr/>
      <dgm:t>
        <a:bodyPr/>
        <a:lstStyle/>
        <a:p>
          <a:r>
            <a:rPr lang="en-US"/>
            <a:t>Understand</a:t>
          </a:r>
        </a:p>
      </dgm:t>
    </dgm:pt>
    <dgm:pt modelId="{517B4127-4F82-4CE8-9C84-FD8AF3941563}" type="parTrans" cxnId="{CFADA549-1CE7-4073-BD87-7FF327DB5667}">
      <dgm:prSet/>
      <dgm:spPr/>
      <dgm:t>
        <a:bodyPr/>
        <a:lstStyle/>
        <a:p>
          <a:endParaRPr lang="en-US"/>
        </a:p>
      </dgm:t>
    </dgm:pt>
    <dgm:pt modelId="{9DA39417-A82A-4645-9C37-8DD06BDCAEBB}" type="sibTrans" cxnId="{CFADA549-1CE7-4073-BD87-7FF327DB5667}">
      <dgm:prSet/>
      <dgm:spPr/>
      <dgm:t>
        <a:bodyPr/>
        <a:lstStyle/>
        <a:p>
          <a:endParaRPr lang="en-US"/>
        </a:p>
      </dgm:t>
    </dgm:pt>
    <dgm:pt modelId="{5D72F659-AAA7-4E71-BB41-3829B4D16182}">
      <dgm:prSet/>
      <dgm:spPr/>
      <dgm:t>
        <a:bodyPr/>
        <a:lstStyle/>
        <a:p>
          <a:r>
            <a:rPr lang="en-US"/>
            <a:t>Understand Sep 1 Bundle requirements</a:t>
          </a:r>
        </a:p>
      </dgm:t>
    </dgm:pt>
    <dgm:pt modelId="{E09AC6A6-E569-4453-A38D-C9A8B94862F1}" type="parTrans" cxnId="{61DB4CDA-220D-4A0A-9ABD-A1EF1B468390}">
      <dgm:prSet/>
      <dgm:spPr/>
      <dgm:t>
        <a:bodyPr/>
        <a:lstStyle/>
        <a:p>
          <a:endParaRPr lang="en-US"/>
        </a:p>
      </dgm:t>
    </dgm:pt>
    <dgm:pt modelId="{2E1B9FEA-6A46-4A3B-B0FD-982DEA1CE914}" type="sibTrans" cxnId="{61DB4CDA-220D-4A0A-9ABD-A1EF1B468390}">
      <dgm:prSet/>
      <dgm:spPr/>
      <dgm:t>
        <a:bodyPr/>
        <a:lstStyle/>
        <a:p>
          <a:endParaRPr lang="en-US"/>
        </a:p>
      </dgm:t>
    </dgm:pt>
    <dgm:pt modelId="{3A4D0869-A449-4FAD-BFEF-54F3219D0FB0}">
      <dgm:prSet/>
      <dgm:spPr/>
      <dgm:t>
        <a:bodyPr/>
        <a:lstStyle/>
        <a:p>
          <a:r>
            <a:rPr lang="en-US"/>
            <a:t>Craft</a:t>
          </a:r>
        </a:p>
      </dgm:t>
    </dgm:pt>
    <dgm:pt modelId="{A0F03080-4BDB-4484-9A7B-1C0DE8F267FA}" type="parTrans" cxnId="{C6A655DD-E487-444D-B307-1EB4770611E5}">
      <dgm:prSet/>
      <dgm:spPr/>
      <dgm:t>
        <a:bodyPr/>
        <a:lstStyle/>
        <a:p>
          <a:endParaRPr lang="en-US"/>
        </a:p>
      </dgm:t>
    </dgm:pt>
    <dgm:pt modelId="{3485D1D5-ADDD-4CCD-A88B-8DD9A1EE75CF}" type="sibTrans" cxnId="{C6A655DD-E487-444D-B307-1EB4770611E5}">
      <dgm:prSet/>
      <dgm:spPr/>
      <dgm:t>
        <a:bodyPr/>
        <a:lstStyle/>
        <a:p>
          <a:endParaRPr lang="en-US"/>
        </a:p>
      </dgm:t>
    </dgm:pt>
    <dgm:pt modelId="{A4C27FF8-B4FB-44C9-A414-17065AB24F30}">
      <dgm:prSet/>
      <dgm:spPr/>
      <dgm:t>
        <a:bodyPr/>
        <a:lstStyle/>
        <a:p>
          <a:r>
            <a:rPr lang="en-US"/>
            <a:t>Craft a compliant sepsis query</a:t>
          </a:r>
        </a:p>
      </dgm:t>
    </dgm:pt>
    <dgm:pt modelId="{5A89EAD2-8DD0-4E93-A1A1-2C6418143F8A}" type="parTrans" cxnId="{4E09D4F1-3C21-4EE4-B45A-22F40082A748}">
      <dgm:prSet/>
      <dgm:spPr/>
      <dgm:t>
        <a:bodyPr/>
        <a:lstStyle/>
        <a:p>
          <a:endParaRPr lang="en-US"/>
        </a:p>
      </dgm:t>
    </dgm:pt>
    <dgm:pt modelId="{5C657DCE-C21B-4B12-A34D-DEDB4733AD3B}" type="sibTrans" cxnId="{4E09D4F1-3C21-4EE4-B45A-22F40082A748}">
      <dgm:prSet/>
      <dgm:spPr/>
      <dgm:t>
        <a:bodyPr/>
        <a:lstStyle/>
        <a:p>
          <a:endParaRPr lang="en-US"/>
        </a:p>
      </dgm:t>
    </dgm:pt>
    <dgm:pt modelId="{EB6E48E6-6460-4D8A-B848-5D1A3FE66E7A}">
      <dgm:prSet/>
      <dgm:spPr/>
      <dgm:t>
        <a:bodyPr/>
        <a:lstStyle/>
        <a:p>
          <a:r>
            <a:rPr lang="en-US"/>
            <a:t>Craft</a:t>
          </a:r>
        </a:p>
      </dgm:t>
    </dgm:pt>
    <dgm:pt modelId="{A8A142CE-3154-4BF7-A3D7-BE3C0587F26A}" type="parTrans" cxnId="{5869D566-8C46-4F46-B491-42685C725C81}">
      <dgm:prSet/>
      <dgm:spPr/>
      <dgm:t>
        <a:bodyPr/>
        <a:lstStyle/>
        <a:p>
          <a:endParaRPr lang="en-US"/>
        </a:p>
      </dgm:t>
    </dgm:pt>
    <dgm:pt modelId="{B4AA5180-C5ED-4F42-A0B5-656409BB6F40}" type="sibTrans" cxnId="{5869D566-8C46-4F46-B491-42685C725C81}">
      <dgm:prSet/>
      <dgm:spPr/>
      <dgm:t>
        <a:bodyPr/>
        <a:lstStyle/>
        <a:p>
          <a:endParaRPr lang="en-US"/>
        </a:p>
      </dgm:t>
    </dgm:pt>
    <dgm:pt modelId="{3A84C058-C649-448A-970E-CBD7E2226C6D}">
      <dgm:prSet/>
      <dgm:spPr/>
      <dgm:t>
        <a:bodyPr/>
        <a:lstStyle/>
        <a:p>
          <a:r>
            <a:rPr lang="en-US"/>
            <a:t>Craft a compliant clinical validation query</a:t>
          </a:r>
        </a:p>
      </dgm:t>
    </dgm:pt>
    <dgm:pt modelId="{CE17956E-569B-41C1-BE00-873DBFA79FE9}" type="parTrans" cxnId="{C39665F5-9C1B-4327-8523-972DCCA8CFAE}">
      <dgm:prSet/>
      <dgm:spPr/>
      <dgm:t>
        <a:bodyPr/>
        <a:lstStyle/>
        <a:p>
          <a:endParaRPr lang="en-US"/>
        </a:p>
      </dgm:t>
    </dgm:pt>
    <dgm:pt modelId="{9F3EAE7F-69CC-4880-A75F-1E97BCDCC58C}" type="sibTrans" cxnId="{C39665F5-9C1B-4327-8523-972DCCA8CFAE}">
      <dgm:prSet/>
      <dgm:spPr/>
      <dgm:t>
        <a:bodyPr/>
        <a:lstStyle/>
        <a:p>
          <a:endParaRPr lang="en-US"/>
        </a:p>
      </dgm:t>
    </dgm:pt>
    <dgm:pt modelId="{03DC1565-91C6-4BCE-8F25-6E743C8A36AB}" type="pres">
      <dgm:prSet presAssocID="{1839BA2A-AF04-4E08-95D7-4D9615F93610}" presName="vert0" presStyleCnt="0">
        <dgm:presLayoutVars>
          <dgm:dir/>
          <dgm:animOne val="branch"/>
          <dgm:animLvl val="lvl"/>
        </dgm:presLayoutVars>
      </dgm:prSet>
      <dgm:spPr/>
    </dgm:pt>
    <dgm:pt modelId="{6A02DE56-3E79-4717-8ECF-2575B8E3E09D}" type="pres">
      <dgm:prSet presAssocID="{4F5E96A1-2076-4FCF-ABF9-9BD74BCA44AD}" presName="thickLine" presStyleLbl="alignNode1" presStyleIdx="0" presStyleCnt="4"/>
      <dgm:spPr/>
    </dgm:pt>
    <dgm:pt modelId="{77D85418-7A2D-49F2-9D07-9E00708992D7}" type="pres">
      <dgm:prSet presAssocID="{4F5E96A1-2076-4FCF-ABF9-9BD74BCA44AD}" presName="horz1" presStyleCnt="0"/>
      <dgm:spPr/>
    </dgm:pt>
    <dgm:pt modelId="{EE2B2F73-B70C-4D7B-B703-ECB3E823ED41}" type="pres">
      <dgm:prSet presAssocID="{4F5E96A1-2076-4FCF-ABF9-9BD74BCA44AD}" presName="tx1" presStyleLbl="revTx" presStyleIdx="0" presStyleCnt="8"/>
      <dgm:spPr/>
    </dgm:pt>
    <dgm:pt modelId="{35955711-4909-44A0-B2CD-DD917BB31052}" type="pres">
      <dgm:prSet presAssocID="{4F5E96A1-2076-4FCF-ABF9-9BD74BCA44AD}" presName="vert1" presStyleCnt="0"/>
      <dgm:spPr/>
    </dgm:pt>
    <dgm:pt modelId="{59A2E82A-CCA6-427E-991D-02BC5859E5C6}" type="pres">
      <dgm:prSet presAssocID="{0A8B792C-0733-49DD-970C-3AE4C6FC0B20}" presName="vertSpace2a" presStyleCnt="0"/>
      <dgm:spPr/>
    </dgm:pt>
    <dgm:pt modelId="{2628CF0A-BE35-4824-A22C-E7420F054304}" type="pres">
      <dgm:prSet presAssocID="{0A8B792C-0733-49DD-970C-3AE4C6FC0B20}" presName="horz2" presStyleCnt="0"/>
      <dgm:spPr/>
    </dgm:pt>
    <dgm:pt modelId="{D2EA9611-9D70-4212-B034-9870539AB934}" type="pres">
      <dgm:prSet presAssocID="{0A8B792C-0733-49DD-970C-3AE4C6FC0B20}" presName="horzSpace2" presStyleCnt="0"/>
      <dgm:spPr/>
    </dgm:pt>
    <dgm:pt modelId="{7EA686A6-9FAB-4F46-B77E-C22F8F88BA42}" type="pres">
      <dgm:prSet presAssocID="{0A8B792C-0733-49DD-970C-3AE4C6FC0B20}" presName="tx2" presStyleLbl="revTx" presStyleIdx="1" presStyleCnt="8"/>
      <dgm:spPr/>
    </dgm:pt>
    <dgm:pt modelId="{0598543E-6AFE-490B-ADC5-3879970A46D3}" type="pres">
      <dgm:prSet presAssocID="{0A8B792C-0733-49DD-970C-3AE4C6FC0B20}" presName="vert2" presStyleCnt="0"/>
      <dgm:spPr/>
    </dgm:pt>
    <dgm:pt modelId="{64AA8595-5E6E-4398-A9FE-558EE82F7C8B}" type="pres">
      <dgm:prSet presAssocID="{0A8B792C-0733-49DD-970C-3AE4C6FC0B20}" presName="thinLine2b" presStyleLbl="callout" presStyleIdx="0" presStyleCnt="4"/>
      <dgm:spPr/>
    </dgm:pt>
    <dgm:pt modelId="{CD1C0326-7462-40A4-853E-21A62DBD31EA}" type="pres">
      <dgm:prSet presAssocID="{0A8B792C-0733-49DD-970C-3AE4C6FC0B20}" presName="vertSpace2b" presStyleCnt="0"/>
      <dgm:spPr/>
    </dgm:pt>
    <dgm:pt modelId="{FF4C2407-0B81-4CFC-8928-660DA6061C7A}" type="pres">
      <dgm:prSet presAssocID="{5DDF6367-1E4A-48A8-A557-10832E2855E2}" presName="thickLine" presStyleLbl="alignNode1" presStyleIdx="1" presStyleCnt="4"/>
      <dgm:spPr/>
    </dgm:pt>
    <dgm:pt modelId="{31404EC5-AA4D-4413-AA4E-765CBC9D5BE2}" type="pres">
      <dgm:prSet presAssocID="{5DDF6367-1E4A-48A8-A557-10832E2855E2}" presName="horz1" presStyleCnt="0"/>
      <dgm:spPr/>
    </dgm:pt>
    <dgm:pt modelId="{D8C11919-C730-4649-A403-C430083E7A27}" type="pres">
      <dgm:prSet presAssocID="{5DDF6367-1E4A-48A8-A557-10832E2855E2}" presName="tx1" presStyleLbl="revTx" presStyleIdx="2" presStyleCnt="8"/>
      <dgm:spPr/>
    </dgm:pt>
    <dgm:pt modelId="{119C70E6-641D-422B-BB80-A0B747834519}" type="pres">
      <dgm:prSet presAssocID="{5DDF6367-1E4A-48A8-A557-10832E2855E2}" presName="vert1" presStyleCnt="0"/>
      <dgm:spPr/>
    </dgm:pt>
    <dgm:pt modelId="{C230DE70-58B6-4BFF-BAD0-F389404B1290}" type="pres">
      <dgm:prSet presAssocID="{5D72F659-AAA7-4E71-BB41-3829B4D16182}" presName="vertSpace2a" presStyleCnt="0"/>
      <dgm:spPr/>
    </dgm:pt>
    <dgm:pt modelId="{CC1A664B-A669-4AF0-88A2-323658D01325}" type="pres">
      <dgm:prSet presAssocID="{5D72F659-AAA7-4E71-BB41-3829B4D16182}" presName="horz2" presStyleCnt="0"/>
      <dgm:spPr/>
    </dgm:pt>
    <dgm:pt modelId="{BACF02CF-8FCB-4784-B5D5-DF3E2F140264}" type="pres">
      <dgm:prSet presAssocID="{5D72F659-AAA7-4E71-BB41-3829B4D16182}" presName="horzSpace2" presStyleCnt="0"/>
      <dgm:spPr/>
    </dgm:pt>
    <dgm:pt modelId="{88E34B7C-2FDA-4759-B28B-26627837B3D1}" type="pres">
      <dgm:prSet presAssocID="{5D72F659-AAA7-4E71-BB41-3829B4D16182}" presName="tx2" presStyleLbl="revTx" presStyleIdx="3" presStyleCnt="8"/>
      <dgm:spPr/>
    </dgm:pt>
    <dgm:pt modelId="{95438DE6-84BB-4FFE-9E68-A0C5670D1AFD}" type="pres">
      <dgm:prSet presAssocID="{5D72F659-AAA7-4E71-BB41-3829B4D16182}" presName="vert2" presStyleCnt="0"/>
      <dgm:spPr/>
    </dgm:pt>
    <dgm:pt modelId="{FF6CE730-1E45-45E8-A7EC-FA8A73621E85}" type="pres">
      <dgm:prSet presAssocID="{5D72F659-AAA7-4E71-BB41-3829B4D16182}" presName="thinLine2b" presStyleLbl="callout" presStyleIdx="1" presStyleCnt="4"/>
      <dgm:spPr/>
    </dgm:pt>
    <dgm:pt modelId="{C9D246D3-447D-4504-8ED2-5A96B00F3230}" type="pres">
      <dgm:prSet presAssocID="{5D72F659-AAA7-4E71-BB41-3829B4D16182}" presName="vertSpace2b" presStyleCnt="0"/>
      <dgm:spPr/>
    </dgm:pt>
    <dgm:pt modelId="{DDE8FA3B-1C8A-421F-BE38-5407CC45D285}" type="pres">
      <dgm:prSet presAssocID="{3A4D0869-A449-4FAD-BFEF-54F3219D0FB0}" presName="thickLine" presStyleLbl="alignNode1" presStyleIdx="2" presStyleCnt="4"/>
      <dgm:spPr/>
    </dgm:pt>
    <dgm:pt modelId="{2D9B2056-14A8-4A7F-906A-AEE191A363C0}" type="pres">
      <dgm:prSet presAssocID="{3A4D0869-A449-4FAD-BFEF-54F3219D0FB0}" presName="horz1" presStyleCnt="0"/>
      <dgm:spPr/>
    </dgm:pt>
    <dgm:pt modelId="{1BF62290-134E-4F45-A2E1-7EC4F30A98F6}" type="pres">
      <dgm:prSet presAssocID="{3A4D0869-A449-4FAD-BFEF-54F3219D0FB0}" presName="tx1" presStyleLbl="revTx" presStyleIdx="4" presStyleCnt="8"/>
      <dgm:spPr/>
    </dgm:pt>
    <dgm:pt modelId="{778DB115-F9F9-4573-A3D9-FCD0FE1C6457}" type="pres">
      <dgm:prSet presAssocID="{3A4D0869-A449-4FAD-BFEF-54F3219D0FB0}" presName="vert1" presStyleCnt="0"/>
      <dgm:spPr/>
    </dgm:pt>
    <dgm:pt modelId="{620D7D1D-3D9E-4633-9B9E-65D5D0CCD645}" type="pres">
      <dgm:prSet presAssocID="{A4C27FF8-B4FB-44C9-A414-17065AB24F30}" presName="vertSpace2a" presStyleCnt="0"/>
      <dgm:spPr/>
    </dgm:pt>
    <dgm:pt modelId="{7B374A6C-FB7F-4D4D-A30C-3DD1BFB88222}" type="pres">
      <dgm:prSet presAssocID="{A4C27FF8-B4FB-44C9-A414-17065AB24F30}" presName="horz2" presStyleCnt="0"/>
      <dgm:spPr/>
    </dgm:pt>
    <dgm:pt modelId="{ABBD295D-8E25-4480-980C-7C60611D3EBE}" type="pres">
      <dgm:prSet presAssocID="{A4C27FF8-B4FB-44C9-A414-17065AB24F30}" presName="horzSpace2" presStyleCnt="0"/>
      <dgm:spPr/>
    </dgm:pt>
    <dgm:pt modelId="{4F6ED3A3-6061-484A-804D-DB0B63D8F9D8}" type="pres">
      <dgm:prSet presAssocID="{A4C27FF8-B4FB-44C9-A414-17065AB24F30}" presName="tx2" presStyleLbl="revTx" presStyleIdx="5" presStyleCnt="8"/>
      <dgm:spPr/>
    </dgm:pt>
    <dgm:pt modelId="{60AC0A93-9157-496C-9B02-37891CE9AD81}" type="pres">
      <dgm:prSet presAssocID="{A4C27FF8-B4FB-44C9-A414-17065AB24F30}" presName="vert2" presStyleCnt="0"/>
      <dgm:spPr/>
    </dgm:pt>
    <dgm:pt modelId="{7991A9C6-3E1F-45AE-8C2F-DB48E5AF106F}" type="pres">
      <dgm:prSet presAssocID="{A4C27FF8-B4FB-44C9-A414-17065AB24F30}" presName="thinLine2b" presStyleLbl="callout" presStyleIdx="2" presStyleCnt="4"/>
      <dgm:spPr/>
    </dgm:pt>
    <dgm:pt modelId="{C5912A5D-8689-45A5-8FC7-43D1A3E94B8C}" type="pres">
      <dgm:prSet presAssocID="{A4C27FF8-B4FB-44C9-A414-17065AB24F30}" presName="vertSpace2b" presStyleCnt="0"/>
      <dgm:spPr/>
    </dgm:pt>
    <dgm:pt modelId="{2A40D760-1A09-4C3E-AAC7-DF065A2959A6}" type="pres">
      <dgm:prSet presAssocID="{EB6E48E6-6460-4D8A-B848-5D1A3FE66E7A}" presName="thickLine" presStyleLbl="alignNode1" presStyleIdx="3" presStyleCnt="4"/>
      <dgm:spPr/>
    </dgm:pt>
    <dgm:pt modelId="{A08A2039-0A4D-4C1D-8620-4F16F6193433}" type="pres">
      <dgm:prSet presAssocID="{EB6E48E6-6460-4D8A-B848-5D1A3FE66E7A}" presName="horz1" presStyleCnt="0"/>
      <dgm:spPr/>
    </dgm:pt>
    <dgm:pt modelId="{2843796B-8B1F-4028-B92C-6F1B8AF7F929}" type="pres">
      <dgm:prSet presAssocID="{EB6E48E6-6460-4D8A-B848-5D1A3FE66E7A}" presName="tx1" presStyleLbl="revTx" presStyleIdx="6" presStyleCnt="8"/>
      <dgm:spPr/>
    </dgm:pt>
    <dgm:pt modelId="{FCD07B0D-6D4E-4808-BC1F-31CC0257B763}" type="pres">
      <dgm:prSet presAssocID="{EB6E48E6-6460-4D8A-B848-5D1A3FE66E7A}" presName="vert1" presStyleCnt="0"/>
      <dgm:spPr/>
    </dgm:pt>
    <dgm:pt modelId="{39AF886E-A055-4F60-BBA4-A9C9E79725B1}" type="pres">
      <dgm:prSet presAssocID="{3A84C058-C649-448A-970E-CBD7E2226C6D}" presName="vertSpace2a" presStyleCnt="0"/>
      <dgm:spPr/>
    </dgm:pt>
    <dgm:pt modelId="{FAE31A80-6DF0-40A9-9147-21AB36C7146A}" type="pres">
      <dgm:prSet presAssocID="{3A84C058-C649-448A-970E-CBD7E2226C6D}" presName="horz2" presStyleCnt="0"/>
      <dgm:spPr/>
    </dgm:pt>
    <dgm:pt modelId="{02EDE9FE-4900-493D-A417-DEDCBE23384F}" type="pres">
      <dgm:prSet presAssocID="{3A84C058-C649-448A-970E-CBD7E2226C6D}" presName="horzSpace2" presStyleCnt="0"/>
      <dgm:spPr/>
    </dgm:pt>
    <dgm:pt modelId="{E08DDD89-9590-4CE3-96C9-5A2FBE2E690A}" type="pres">
      <dgm:prSet presAssocID="{3A84C058-C649-448A-970E-CBD7E2226C6D}" presName="tx2" presStyleLbl="revTx" presStyleIdx="7" presStyleCnt="8"/>
      <dgm:spPr/>
    </dgm:pt>
    <dgm:pt modelId="{D9E41C65-6BC3-42FD-8258-04E3A5692CFF}" type="pres">
      <dgm:prSet presAssocID="{3A84C058-C649-448A-970E-CBD7E2226C6D}" presName="vert2" presStyleCnt="0"/>
      <dgm:spPr/>
    </dgm:pt>
    <dgm:pt modelId="{DEE9CE19-6573-48A4-8662-4B6A710DC17F}" type="pres">
      <dgm:prSet presAssocID="{3A84C058-C649-448A-970E-CBD7E2226C6D}" presName="thinLine2b" presStyleLbl="callout" presStyleIdx="3" presStyleCnt="4"/>
      <dgm:spPr/>
    </dgm:pt>
    <dgm:pt modelId="{A48E2C8C-ED6E-4BAA-9E2D-CA1BA602C92A}" type="pres">
      <dgm:prSet presAssocID="{3A84C058-C649-448A-970E-CBD7E2226C6D}" presName="vertSpace2b" presStyleCnt="0"/>
      <dgm:spPr/>
    </dgm:pt>
  </dgm:ptLst>
  <dgm:cxnLst>
    <dgm:cxn modelId="{CE659F0F-D26F-45B6-ABC7-3144E25048FA}" type="presOf" srcId="{4F5E96A1-2076-4FCF-ABF9-9BD74BCA44AD}" destId="{EE2B2F73-B70C-4D7B-B703-ECB3E823ED41}" srcOrd="0" destOrd="0" presId="urn:microsoft.com/office/officeart/2008/layout/LinedList"/>
    <dgm:cxn modelId="{E45BA913-F62B-4770-9B66-89165BA2FD17}" type="presOf" srcId="{5D72F659-AAA7-4E71-BB41-3829B4D16182}" destId="{88E34B7C-2FDA-4759-B28B-26627837B3D1}" srcOrd="0" destOrd="0" presId="urn:microsoft.com/office/officeart/2008/layout/LinedList"/>
    <dgm:cxn modelId="{F7AB8C18-F5A0-4830-A3E7-83E899FCE602}" type="presOf" srcId="{1839BA2A-AF04-4E08-95D7-4D9615F93610}" destId="{03DC1565-91C6-4BCE-8F25-6E743C8A36AB}" srcOrd="0" destOrd="0" presId="urn:microsoft.com/office/officeart/2008/layout/LinedList"/>
    <dgm:cxn modelId="{1123DD25-2B1B-4E10-9692-AD5EC04ADA4F}" type="presOf" srcId="{3A84C058-C649-448A-970E-CBD7E2226C6D}" destId="{E08DDD89-9590-4CE3-96C9-5A2FBE2E690A}" srcOrd="0" destOrd="0" presId="urn:microsoft.com/office/officeart/2008/layout/LinedList"/>
    <dgm:cxn modelId="{D78D743F-0F8F-44B8-A25C-BEEA2B042EFE}" srcId="{1839BA2A-AF04-4E08-95D7-4D9615F93610}" destId="{4F5E96A1-2076-4FCF-ABF9-9BD74BCA44AD}" srcOrd="0" destOrd="0" parTransId="{7952D0CE-26B8-46F2-923B-F065240D4681}" sibTransId="{D56F8E58-4690-4078-93C6-BA0CF5073D76}"/>
    <dgm:cxn modelId="{2EA4C23F-181C-4458-AFD9-33FAC7F0FC00}" type="presOf" srcId="{A4C27FF8-B4FB-44C9-A414-17065AB24F30}" destId="{4F6ED3A3-6061-484A-804D-DB0B63D8F9D8}" srcOrd="0" destOrd="0" presId="urn:microsoft.com/office/officeart/2008/layout/LinedList"/>
    <dgm:cxn modelId="{5869D566-8C46-4F46-B491-42685C725C81}" srcId="{1839BA2A-AF04-4E08-95D7-4D9615F93610}" destId="{EB6E48E6-6460-4D8A-B848-5D1A3FE66E7A}" srcOrd="3" destOrd="0" parTransId="{A8A142CE-3154-4BF7-A3D7-BE3C0587F26A}" sibTransId="{B4AA5180-C5ED-4F42-A0B5-656409BB6F40}"/>
    <dgm:cxn modelId="{4BA05A69-A7EB-4814-8BBE-763A7867CDEC}" type="presOf" srcId="{5DDF6367-1E4A-48A8-A557-10832E2855E2}" destId="{D8C11919-C730-4649-A403-C430083E7A27}" srcOrd="0" destOrd="0" presId="urn:microsoft.com/office/officeart/2008/layout/LinedList"/>
    <dgm:cxn modelId="{CFADA549-1CE7-4073-BD87-7FF327DB5667}" srcId="{1839BA2A-AF04-4E08-95D7-4D9615F93610}" destId="{5DDF6367-1E4A-48A8-A557-10832E2855E2}" srcOrd="1" destOrd="0" parTransId="{517B4127-4F82-4CE8-9C84-FD8AF3941563}" sibTransId="{9DA39417-A82A-4645-9C37-8DD06BDCAEBB}"/>
    <dgm:cxn modelId="{867A3479-DCD0-4EE4-B475-F7A40853C6BE}" srcId="{4F5E96A1-2076-4FCF-ABF9-9BD74BCA44AD}" destId="{0A8B792C-0733-49DD-970C-3AE4C6FC0B20}" srcOrd="0" destOrd="0" parTransId="{F1301E58-14C8-4701-B591-8A32CB559B69}" sibTransId="{669F5302-5308-4490-8535-2553B3DFDC7B}"/>
    <dgm:cxn modelId="{B1AAAB96-9BE8-42D5-9F9E-25FB6C091BE9}" type="presOf" srcId="{EB6E48E6-6460-4D8A-B848-5D1A3FE66E7A}" destId="{2843796B-8B1F-4028-B92C-6F1B8AF7F929}" srcOrd="0" destOrd="0" presId="urn:microsoft.com/office/officeart/2008/layout/LinedList"/>
    <dgm:cxn modelId="{61DB4CDA-220D-4A0A-9ABD-A1EF1B468390}" srcId="{5DDF6367-1E4A-48A8-A557-10832E2855E2}" destId="{5D72F659-AAA7-4E71-BB41-3829B4D16182}" srcOrd="0" destOrd="0" parTransId="{E09AC6A6-E569-4453-A38D-C9A8B94862F1}" sibTransId="{2E1B9FEA-6A46-4A3B-B0FD-982DEA1CE914}"/>
    <dgm:cxn modelId="{C6A655DD-E487-444D-B307-1EB4770611E5}" srcId="{1839BA2A-AF04-4E08-95D7-4D9615F93610}" destId="{3A4D0869-A449-4FAD-BFEF-54F3219D0FB0}" srcOrd="2" destOrd="0" parTransId="{A0F03080-4BDB-4484-9A7B-1C0DE8F267FA}" sibTransId="{3485D1D5-ADDD-4CCD-A88B-8DD9A1EE75CF}"/>
    <dgm:cxn modelId="{D40A8DE3-3E02-488B-A41F-8995243DF3AB}" type="presOf" srcId="{3A4D0869-A449-4FAD-BFEF-54F3219D0FB0}" destId="{1BF62290-134E-4F45-A2E1-7EC4F30A98F6}" srcOrd="0" destOrd="0" presId="urn:microsoft.com/office/officeart/2008/layout/LinedList"/>
    <dgm:cxn modelId="{4E09D4F1-3C21-4EE4-B45A-22F40082A748}" srcId="{3A4D0869-A449-4FAD-BFEF-54F3219D0FB0}" destId="{A4C27FF8-B4FB-44C9-A414-17065AB24F30}" srcOrd="0" destOrd="0" parTransId="{5A89EAD2-8DD0-4E93-A1A1-2C6418143F8A}" sibTransId="{5C657DCE-C21B-4B12-A34D-DEDB4733AD3B}"/>
    <dgm:cxn modelId="{2752B6F2-586D-41D0-A790-833691B07CE6}" type="presOf" srcId="{0A8B792C-0733-49DD-970C-3AE4C6FC0B20}" destId="{7EA686A6-9FAB-4F46-B77E-C22F8F88BA42}" srcOrd="0" destOrd="0" presId="urn:microsoft.com/office/officeart/2008/layout/LinedList"/>
    <dgm:cxn modelId="{C39665F5-9C1B-4327-8523-972DCCA8CFAE}" srcId="{EB6E48E6-6460-4D8A-B848-5D1A3FE66E7A}" destId="{3A84C058-C649-448A-970E-CBD7E2226C6D}" srcOrd="0" destOrd="0" parTransId="{CE17956E-569B-41C1-BE00-873DBFA79FE9}" sibTransId="{9F3EAE7F-69CC-4880-A75F-1E97BCDCC58C}"/>
    <dgm:cxn modelId="{60945357-BCFE-46DF-961D-06B502A42D43}" type="presParOf" srcId="{03DC1565-91C6-4BCE-8F25-6E743C8A36AB}" destId="{6A02DE56-3E79-4717-8ECF-2575B8E3E09D}" srcOrd="0" destOrd="0" presId="urn:microsoft.com/office/officeart/2008/layout/LinedList"/>
    <dgm:cxn modelId="{CDDCCAE8-4EE5-4C30-843F-1D662DF8C239}" type="presParOf" srcId="{03DC1565-91C6-4BCE-8F25-6E743C8A36AB}" destId="{77D85418-7A2D-49F2-9D07-9E00708992D7}" srcOrd="1" destOrd="0" presId="urn:microsoft.com/office/officeart/2008/layout/LinedList"/>
    <dgm:cxn modelId="{420CA7F5-99B6-45D6-993F-BA78146C3C43}" type="presParOf" srcId="{77D85418-7A2D-49F2-9D07-9E00708992D7}" destId="{EE2B2F73-B70C-4D7B-B703-ECB3E823ED41}" srcOrd="0" destOrd="0" presId="urn:microsoft.com/office/officeart/2008/layout/LinedList"/>
    <dgm:cxn modelId="{DD6EEFEC-6800-4147-BF65-B4805DBDD573}" type="presParOf" srcId="{77D85418-7A2D-49F2-9D07-9E00708992D7}" destId="{35955711-4909-44A0-B2CD-DD917BB31052}" srcOrd="1" destOrd="0" presId="urn:microsoft.com/office/officeart/2008/layout/LinedList"/>
    <dgm:cxn modelId="{6A20524A-7520-4C60-B364-C9AF27ED5797}" type="presParOf" srcId="{35955711-4909-44A0-B2CD-DD917BB31052}" destId="{59A2E82A-CCA6-427E-991D-02BC5859E5C6}" srcOrd="0" destOrd="0" presId="urn:microsoft.com/office/officeart/2008/layout/LinedList"/>
    <dgm:cxn modelId="{6D618F1D-A08F-4F1F-8B49-5A82EA610BCD}" type="presParOf" srcId="{35955711-4909-44A0-B2CD-DD917BB31052}" destId="{2628CF0A-BE35-4824-A22C-E7420F054304}" srcOrd="1" destOrd="0" presId="urn:microsoft.com/office/officeart/2008/layout/LinedList"/>
    <dgm:cxn modelId="{88D8FB52-2837-4B51-9CA1-245FC07695D9}" type="presParOf" srcId="{2628CF0A-BE35-4824-A22C-E7420F054304}" destId="{D2EA9611-9D70-4212-B034-9870539AB934}" srcOrd="0" destOrd="0" presId="urn:microsoft.com/office/officeart/2008/layout/LinedList"/>
    <dgm:cxn modelId="{82C99302-1966-4A0E-B138-E047D087D14C}" type="presParOf" srcId="{2628CF0A-BE35-4824-A22C-E7420F054304}" destId="{7EA686A6-9FAB-4F46-B77E-C22F8F88BA42}" srcOrd="1" destOrd="0" presId="urn:microsoft.com/office/officeart/2008/layout/LinedList"/>
    <dgm:cxn modelId="{43D5B12D-AFB4-4B98-B667-16B20E8ABEC9}" type="presParOf" srcId="{2628CF0A-BE35-4824-A22C-E7420F054304}" destId="{0598543E-6AFE-490B-ADC5-3879970A46D3}" srcOrd="2" destOrd="0" presId="urn:microsoft.com/office/officeart/2008/layout/LinedList"/>
    <dgm:cxn modelId="{F1B5926B-9AB5-48F9-9691-7A6AFC8EB8F4}" type="presParOf" srcId="{35955711-4909-44A0-B2CD-DD917BB31052}" destId="{64AA8595-5E6E-4398-A9FE-558EE82F7C8B}" srcOrd="2" destOrd="0" presId="urn:microsoft.com/office/officeart/2008/layout/LinedList"/>
    <dgm:cxn modelId="{A0581683-4241-4598-82A0-8F345C566A4C}" type="presParOf" srcId="{35955711-4909-44A0-B2CD-DD917BB31052}" destId="{CD1C0326-7462-40A4-853E-21A62DBD31EA}" srcOrd="3" destOrd="0" presId="urn:microsoft.com/office/officeart/2008/layout/LinedList"/>
    <dgm:cxn modelId="{E578713C-A1EA-4652-BD7E-7193BDF54DF9}" type="presParOf" srcId="{03DC1565-91C6-4BCE-8F25-6E743C8A36AB}" destId="{FF4C2407-0B81-4CFC-8928-660DA6061C7A}" srcOrd="2" destOrd="0" presId="urn:microsoft.com/office/officeart/2008/layout/LinedList"/>
    <dgm:cxn modelId="{7A3F017E-47C5-49EB-90B5-365368A1F75A}" type="presParOf" srcId="{03DC1565-91C6-4BCE-8F25-6E743C8A36AB}" destId="{31404EC5-AA4D-4413-AA4E-765CBC9D5BE2}" srcOrd="3" destOrd="0" presId="urn:microsoft.com/office/officeart/2008/layout/LinedList"/>
    <dgm:cxn modelId="{865DC5D2-59E9-4C18-AF5D-E8E588963891}" type="presParOf" srcId="{31404EC5-AA4D-4413-AA4E-765CBC9D5BE2}" destId="{D8C11919-C730-4649-A403-C430083E7A27}" srcOrd="0" destOrd="0" presId="urn:microsoft.com/office/officeart/2008/layout/LinedList"/>
    <dgm:cxn modelId="{C4B83FFF-84C1-4512-8EC5-A11F125D0FAA}" type="presParOf" srcId="{31404EC5-AA4D-4413-AA4E-765CBC9D5BE2}" destId="{119C70E6-641D-422B-BB80-A0B747834519}" srcOrd="1" destOrd="0" presId="urn:microsoft.com/office/officeart/2008/layout/LinedList"/>
    <dgm:cxn modelId="{4053B678-CFD7-459C-A400-81351AC25B9B}" type="presParOf" srcId="{119C70E6-641D-422B-BB80-A0B747834519}" destId="{C230DE70-58B6-4BFF-BAD0-F389404B1290}" srcOrd="0" destOrd="0" presId="urn:microsoft.com/office/officeart/2008/layout/LinedList"/>
    <dgm:cxn modelId="{CFF28933-C342-4FE3-9D9C-9BD1469E9925}" type="presParOf" srcId="{119C70E6-641D-422B-BB80-A0B747834519}" destId="{CC1A664B-A669-4AF0-88A2-323658D01325}" srcOrd="1" destOrd="0" presId="urn:microsoft.com/office/officeart/2008/layout/LinedList"/>
    <dgm:cxn modelId="{70F871DF-ECD6-455A-A44D-83D5C63C5A38}" type="presParOf" srcId="{CC1A664B-A669-4AF0-88A2-323658D01325}" destId="{BACF02CF-8FCB-4784-B5D5-DF3E2F140264}" srcOrd="0" destOrd="0" presId="urn:microsoft.com/office/officeart/2008/layout/LinedList"/>
    <dgm:cxn modelId="{EA797EE8-8D3C-4E0D-B0B8-3A1FE3696047}" type="presParOf" srcId="{CC1A664B-A669-4AF0-88A2-323658D01325}" destId="{88E34B7C-2FDA-4759-B28B-26627837B3D1}" srcOrd="1" destOrd="0" presId="urn:microsoft.com/office/officeart/2008/layout/LinedList"/>
    <dgm:cxn modelId="{90357325-6F52-44B8-A9DC-CC22375DBB4C}" type="presParOf" srcId="{CC1A664B-A669-4AF0-88A2-323658D01325}" destId="{95438DE6-84BB-4FFE-9E68-A0C5670D1AFD}" srcOrd="2" destOrd="0" presId="urn:microsoft.com/office/officeart/2008/layout/LinedList"/>
    <dgm:cxn modelId="{633F8B64-4793-4B0E-96D3-0CDE95A6BC2B}" type="presParOf" srcId="{119C70E6-641D-422B-BB80-A0B747834519}" destId="{FF6CE730-1E45-45E8-A7EC-FA8A73621E85}" srcOrd="2" destOrd="0" presId="urn:microsoft.com/office/officeart/2008/layout/LinedList"/>
    <dgm:cxn modelId="{A6BF9391-6B40-4166-A720-4D1E6CEA7AD3}" type="presParOf" srcId="{119C70E6-641D-422B-BB80-A0B747834519}" destId="{C9D246D3-447D-4504-8ED2-5A96B00F3230}" srcOrd="3" destOrd="0" presId="urn:microsoft.com/office/officeart/2008/layout/LinedList"/>
    <dgm:cxn modelId="{CA70045F-238A-4BD2-A15C-3F4819D466D5}" type="presParOf" srcId="{03DC1565-91C6-4BCE-8F25-6E743C8A36AB}" destId="{DDE8FA3B-1C8A-421F-BE38-5407CC45D285}" srcOrd="4" destOrd="0" presId="urn:microsoft.com/office/officeart/2008/layout/LinedList"/>
    <dgm:cxn modelId="{D1529515-8CFC-4E08-9855-4DCC2B32CBC2}" type="presParOf" srcId="{03DC1565-91C6-4BCE-8F25-6E743C8A36AB}" destId="{2D9B2056-14A8-4A7F-906A-AEE191A363C0}" srcOrd="5" destOrd="0" presId="urn:microsoft.com/office/officeart/2008/layout/LinedList"/>
    <dgm:cxn modelId="{7BEFA979-CB42-4676-9B58-463B80B281D3}" type="presParOf" srcId="{2D9B2056-14A8-4A7F-906A-AEE191A363C0}" destId="{1BF62290-134E-4F45-A2E1-7EC4F30A98F6}" srcOrd="0" destOrd="0" presId="urn:microsoft.com/office/officeart/2008/layout/LinedList"/>
    <dgm:cxn modelId="{3A4ED49C-0F02-403E-AE1F-D425BA9BD824}" type="presParOf" srcId="{2D9B2056-14A8-4A7F-906A-AEE191A363C0}" destId="{778DB115-F9F9-4573-A3D9-FCD0FE1C6457}" srcOrd="1" destOrd="0" presId="urn:microsoft.com/office/officeart/2008/layout/LinedList"/>
    <dgm:cxn modelId="{D076BE37-5D88-4FB0-9A59-3079B536C43B}" type="presParOf" srcId="{778DB115-F9F9-4573-A3D9-FCD0FE1C6457}" destId="{620D7D1D-3D9E-4633-9B9E-65D5D0CCD645}" srcOrd="0" destOrd="0" presId="urn:microsoft.com/office/officeart/2008/layout/LinedList"/>
    <dgm:cxn modelId="{3DB9AB1F-04CC-4FA8-B8DA-F84C1FBF9C9D}" type="presParOf" srcId="{778DB115-F9F9-4573-A3D9-FCD0FE1C6457}" destId="{7B374A6C-FB7F-4D4D-A30C-3DD1BFB88222}" srcOrd="1" destOrd="0" presId="urn:microsoft.com/office/officeart/2008/layout/LinedList"/>
    <dgm:cxn modelId="{7AB2A7FE-44A4-47F0-B164-470C772FDCCC}" type="presParOf" srcId="{7B374A6C-FB7F-4D4D-A30C-3DD1BFB88222}" destId="{ABBD295D-8E25-4480-980C-7C60611D3EBE}" srcOrd="0" destOrd="0" presId="urn:microsoft.com/office/officeart/2008/layout/LinedList"/>
    <dgm:cxn modelId="{6D043A0B-A8A3-4948-8A96-038E42F64754}" type="presParOf" srcId="{7B374A6C-FB7F-4D4D-A30C-3DD1BFB88222}" destId="{4F6ED3A3-6061-484A-804D-DB0B63D8F9D8}" srcOrd="1" destOrd="0" presId="urn:microsoft.com/office/officeart/2008/layout/LinedList"/>
    <dgm:cxn modelId="{E2672B35-7144-4F6E-A62F-194D1B4F67F7}" type="presParOf" srcId="{7B374A6C-FB7F-4D4D-A30C-3DD1BFB88222}" destId="{60AC0A93-9157-496C-9B02-37891CE9AD81}" srcOrd="2" destOrd="0" presId="urn:microsoft.com/office/officeart/2008/layout/LinedList"/>
    <dgm:cxn modelId="{1116C1A0-8E8C-4CD8-AE81-2D8D78291B8B}" type="presParOf" srcId="{778DB115-F9F9-4573-A3D9-FCD0FE1C6457}" destId="{7991A9C6-3E1F-45AE-8C2F-DB48E5AF106F}" srcOrd="2" destOrd="0" presId="urn:microsoft.com/office/officeart/2008/layout/LinedList"/>
    <dgm:cxn modelId="{AC39B6B4-F2C4-4B2A-B485-DE24BE2DC340}" type="presParOf" srcId="{778DB115-F9F9-4573-A3D9-FCD0FE1C6457}" destId="{C5912A5D-8689-45A5-8FC7-43D1A3E94B8C}" srcOrd="3" destOrd="0" presId="urn:microsoft.com/office/officeart/2008/layout/LinedList"/>
    <dgm:cxn modelId="{22D2C1FE-78A7-4B38-9DBD-D4C06D712854}" type="presParOf" srcId="{03DC1565-91C6-4BCE-8F25-6E743C8A36AB}" destId="{2A40D760-1A09-4C3E-AAC7-DF065A2959A6}" srcOrd="6" destOrd="0" presId="urn:microsoft.com/office/officeart/2008/layout/LinedList"/>
    <dgm:cxn modelId="{4A2C4A05-CDB1-4B7A-8186-4846954C1A16}" type="presParOf" srcId="{03DC1565-91C6-4BCE-8F25-6E743C8A36AB}" destId="{A08A2039-0A4D-4C1D-8620-4F16F6193433}" srcOrd="7" destOrd="0" presId="urn:microsoft.com/office/officeart/2008/layout/LinedList"/>
    <dgm:cxn modelId="{F2E58014-A591-460F-82B4-2C17493FA811}" type="presParOf" srcId="{A08A2039-0A4D-4C1D-8620-4F16F6193433}" destId="{2843796B-8B1F-4028-B92C-6F1B8AF7F929}" srcOrd="0" destOrd="0" presId="urn:microsoft.com/office/officeart/2008/layout/LinedList"/>
    <dgm:cxn modelId="{31FD09C7-2C6E-4AD1-9F2F-83628D09152E}" type="presParOf" srcId="{A08A2039-0A4D-4C1D-8620-4F16F6193433}" destId="{FCD07B0D-6D4E-4808-BC1F-31CC0257B763}" srcOrd="1" destOrd="0" presId="urn:microsoft.com/office/officeart/2008/layout/LinedList"/>
    <dgm:cxn modelId="{4AA6C5DB-C6E8-4ECF-A41E-2236B626AF15}" type="presParOf" srcId="{FCD07B0D-6D4E-4808-BC1F-31CC0257B763}" destId="{39AF886E-A055-4F60-BBA4-A9C9E79725B1}" srcOrd="0" destOrd="0" presId="urn:microsoft.com/office/officeart/2008/layout/LinedList"/>
    <dgm:cxn modelId="{78D4E8FA-DE80-4B84-8BB3-DBB6AAAC00BE}" type="presParOf" srcId="{FCD07B0D-6D4E-4808-BC1F-31CC0257B763}" destId="{FAE31A80-6DF0-40A9-9147-21AB36C7146A}" srcOrd="1" destOrd="0" presId="urn:microsoft.com/office/officeart/2008/layout/LinedList"/>
    <dgm:cxn modelId="{4DE8A840-A857-458A-A19A-FCD158B4B6DF}" type="presParOf" srcId="{FAE31A80-6DF0-40A9-9147-21AB36C7146A}" destId="{02EDE9FE-4900-493D-A417-DEDCBE23384F}" srcOrd="0" destOrd="0" presId="urn:microsoft.com/office/officeart/2008/layout/LinedList"/>
    <dgm:cxn modelId="{7F7A792B-08C6-4BF7-94B8-A5CA7AAA982C}" type="presParOf" srcId="{FAE31A80-6DF0-40A9-9147-21AB36C7146A}" destId="{E08DDD89-9590-4CE3-96C9-5A2FBE2E690A}" srcOrd="1" destOrd="0" presId="urn:microsoft.com/office/officeart/2008/layout/LinedList"/>
    <dgm:cxn modelId="{5F4DB511-651D-4343-879E-576F54BB2A73}" type="presParOf" srcId="{FAE31A80-6DF0-40A9-9147-21AB36C7146A}" destId="{D9E41C65-6BC3-42FD-8258-04E3A5692CFF}" srcOrd="2" destOrd="0" presId="urn:microsoft.com/office/officeart/2008/layout/LinedList"/>
    <dgm:cxn modelId="{8FCC228F-1F73-4FB8-A0DB-D62BCB15714F}" type="presParOf" srcId="{FCD07B0D-6D4E-4808-BC1F-31CC0257B763}" destId="{DEE9CE19-6573-48A4-8662-4B6A710DC17F}" srcOrd="2" destOrd="0" presId="urn:microsoft.com/office/officeart/2008/layout/LinedList"/>
    <dgm:cxn modelId="{D11FADAC-ECB9-474F-B875-C72EEE53500E}" type="presParOf" srcId="{FCD07B0D-6D4E-4808-BC1F-31CC0257B763}" destId="{A48E2C8C-ED6E-4BAA-9E2D-CA1BA602C92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AE9FF1-30F1-4EE0-8442-8F6DF54531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CD7BDF-DF4A-4FDF-8759-90875FDF15DF}">
      <dgm:prSet/>
      <dgm:spPr/>
      <dgm:t>
        <a:bodyPr/>
        <a:lstStyle/>
        <a:p>
          <a:r>
            <a:rPr lang="en-US" dirty="0"/>
            <a:t>“To validate sepsis, the medical record is examined for </a:t>
          </a:r>
          <a:r>
            <a:rPr lang="en-US" b="1" dirty="0"/>
            <a:t>consistent documentation </a:t>
          </a:r>
          <a:r>
            <a:rPr lang="en-US" dirty="0"/>
            <a:t>of the condition; evidence that the patient's presentation </a:t>
          </a:r>
          <a:r>
            <a:rPr lang="en-US" b="1" dirty="0"/>
            <a:t>cannot be explained by the local infection alone </a:t>
          </a:r>
          <a:r>
            <a:rPr lang="en-US" dirty="0"/>
            <a:t>or by a </a:t>
          </a:r>
          <a:r>
            <a:rPr lang="en-US" b="1" dirty="0"/>
            <a:t>non-infectious condition</a:t>
          </a:r>
          <a:r>
            <a:rPr lang="en-US" dirty="0"/>
            <a:t>; and evidence of organ dysfunction caused by a dysregulated response to infection. While the patient’s presentation warranted consideration of sepsis as a possible diagnosis, and localized infection of pneumonia was identified, upon investigation, the diagnosis of sepsis was not supported by the clinical evidence.”</a:t>
          </a:r>
        </a:p>
      </dgm:t>
    </dgm:pt>
    <dgm:pt modelId="{6D224C69-5A80-482C-8B7D-253636E347F1}" type="parTrans" cxnId="{B0DC8724-705E-4D50-9596-FE96F966C28E}">
      <dgm:prSet/>
      <dgm:spPr/>
      <dgm:t>
        <a:bodyPr/>
        <a:lstStyle/>
        <a:p>
          <a:endParaRPr lang="en-US"/>
        </a:p>
      </dgm:t>
    </dgm:pt>
    <dgm:pt modelId="{93472EAD-8FA7-401D-9350-CCA988E698B4}" type="sibTrans" cxnId="{B0DC8724-705E-4D50-9596-FE96F966C28E}">
      <dgm:prSet/>
      <dgm:spPr/>
      <dgm:t>
        <a:bodyPr/>
        <a:lstStyle/>
        <a:p>
          <a:endParaRPr lang="en-US"/>
        </a:p>
      </dgm:t>
    </dgm:pt>
    <dgm:pt modelId="{383680DF-5391-483F-B1B1-18B4351EE70F}">
      <dgm:prSet/>
      <dgm:spPr/>
      <dgm:t>
        <a:bodyPr/>
        <a:lstStyle/>
        <a:p>
          <a:r>
            <a:rPr lang="en-US" dirty="0"/>
            <a:t>“It is acknowledged a positive blood culture was obtained; however, “bacteremia” is not evidence of sepsis. There was no evidence in the medical record provided of a systemic response to infection beyond that expected with pneumonia.”</a:t>
          </a:r>
        </a:p>
      </dgm:t>
    </dgm:pt>
    <dgm:pt modelId="{C8E8C48B-285B-4A93-8550-D448B30EF81F}" type="parTrans" cxnId="{3B6D634C-6885-457C-B1A5-E8A274A4E35E}">
      <dgm:prSet/>
      <dgm:spPr/>
      <dgm:t>
        <a:bodyPr/>
        <a:lstStyle/>
        <a:p>
          <a:endParaRPr lang="en-US"/>
        </a:p>
      </dgm:t>
    </dgm:pt>
    <dgm:pt modelId="{2FC66372-C82A-4B21-8087-B7ADE27D7AFD}" type="sibTrans" cxnId="{3B6D634C-6885-457C-B1A5-E8A274A4E35E}">
      <dgm:prSet/>
      <dgm:spPr/>
      <dgm:t>
        <a:bodyPr/>
        <a:lstStyle/>
        <a:p>
          <a:endParaRPr lang="en-US"/>
        </a:p>
      </dgm:t>
    </dgm:pt>
    <dgm:pt modelId="{42C39212-1BC1-4D54-9E71-ADDAEA957ED9}">
      <dgm:prSet/>
      <dgm:spPr/>
      <dgm:t>
        <a:bodyPr/>
        <a:lstStyle/>
        <a:p>
          <a:r>
            <a:rPr lang="en-US"/>
            <a:t>“Though the patient was noted to have tachycardia, tachypnea, and leukocytosis; these are expected findings with an infectious process such as pneumonia. It is acknowledged the patient was hypotensive, yielding a SOFA score of 1. This resolved quickly with fluids.”</a:t>
          </a:r>
        </a:p>
      </dgm:t>
    </dgm:pt>
    <dgm:pt modelId="{0E1352BF-6A19-40CD-ABF1-8AA62D52814F}" type="parTrans" cxnId="{469B194F-B817-4758-A106-B347F8726BD3}">
      <dgm:prSet/>
      <dgm:spPr/>
      <dgm:t>
        <a:bodyPr/>
        <a:lstStyle/>
        <a:p>
          <a:endParaRPr lang="en-US"/>
        </a:p>
      </dgm:t>
    </dgm:pt>
    <dgm:pt modelId="{47AF8358-70E0-447B-8B77-714AF98BBDB6}" type="sibTrans" cxnId="{469B194F-B817-4758-A106-B347F8726BD3}">
      <dgm:prSet/>
      <dgm:spPr/>
      <dgm:t>
        <a:bodyPr/>
        <a:lstStyle/>
        <a:p>
          <a:endParaRPr lang="en-US"/>
        </a:p>
      </dgm:t>
    </dgm:pt>
    <dgm:pt modelId="{A1017725-2895-4694-94DE-DFD1FCCB5FC8}" type="pres">
      <dgm:prSet presAssocID="{A6AE9FF1-30F1-4EE0-8442-8F6DF54531F1}" presName="linear" presStyleCnt="0">
        <dgm:presLayoutVars>
          <dgm:animLvl val="lvl"/>
          <dgm:resizeHandles val="exact"/>
        </dgm:presLayoutVars>
      </dgm:prSet>
      <dgm:spPr/>
    </dgm:pt>
    <dgm:pt modelId="{AF854ACC-2DF3-478D-9608-C0177C767B1E}" type="pres">
      <dgm:prSet presAssocID="{0BCD7BDF-DF4A-4FDF-8759-90875FDF15DF}" presName="parentText" presStyleLbl="node1" presStyleIdx="0" presStyleCnt="3">
        <dgm:presLayoutVars>
          <dgm:chMax val="0"/>
          <dgm:bulletEnabled val="1"/>
        </dgm:presLayoutVars>
      </dgm:prSet>
      <dgm:spPr/>
    </dgm:pt>
    <dgm:pt modelId="{E9E67FB0-1DA7-4CC1-AC48-F1821185A7F5}" type="pres">
      <dgm:prSet presAssocID="{93472EAD-8FA7-401D-9350-CCA988E698B4}" presName="spacer" presStyleCnt="0"/>
      <dgm:spPr/>
    </dgm:pt>
    <dgm:pt modelId="{5F8D9BEA-E643-47E1-AA1B-DB2DB40FA4F6}" type="pres">
      <dgm:prSet presAssocID="{383680DF-5391-483F-B1B1-18B4351EE70F}" presName="parentText" presStyleLbl="node1" presStyleIdx="1" presStyleCnt="3">
        <dgm:presLayoutVars>
          <dgm:chMax val="0"/>
          <dgm:bulletEnabled val="1"/>
        </dgm:presLayoutVars>
      </dgm:prSet>
      <dgm:spPr/>
    </dgm:pt>
    <dgm:pt modelId="{45F02608-53A0-438F-95A3-5414735479F1}" type="pres">
      <dgm:prSet presAssocID="{2FC66372-C82A-4B21-8087-B7ADE27D7AFD}" presName="spacer" presStyleCnt="0"/>
      <dgm:spPr/>
    </dgm:pt>
    <dgm:pt modelId="{FAB7984D-16DF-4E5F-B0C3-C91101A62E8B}" type="pres">
      <dgm:prSet presAssocID="{42C39212-1BC1-4D54-9E71-ADDAEA957ED9}" presName="parentText" presStyleLbl="node1" presStyleIdx="2" presStyleCnt="3">
        <dgm:presLayoutVars>
          <dgm:chMax val="0"/>
          <dgm:bulletEnabled val="1"/>
        </dgm:presLayoutVars>
      </dgm:prSet>
      <dgm:spPr/>
    </dgm:pt>
  </dgm:ptLst>
  <dgm:cxnLst>
    <dgm:cxn modelId="{FE0DAE0F-861E-4BBD-BB99-2467846E90DD}" type="presOf" srcId="{383680DF-5391-483F-B1B1-18B4351EE70F}" destId="{5F8D9BEA-E643-47E1-AA1B-DB2DB40FA4F6}" srcOrd="0" destOrd="0" presId="urn:microsoft.com/office/officeart/2005/8/layout/vList2"/>
    <dgm:cxn modelId="{B0DC8724-705E-4D50-9596-FE96F966C28E}" srcId="{A6AE9FF1-30F1-4EE0-8442-8F6DF54531F1}" destId="{0BCD7BDF-DF4A-4FDF-8759-90875FDF15DF}" srcOrd="0" destOrd="0" parTransId="{6D224C69-5A80-482C-8B7D-253636E347F1}" sibTransId="{93472EAD-8FA7-401D-9350-CCA988E698B4}"/>
    <dgm:cxn modelId="{1542814B-27A2-492B-A8A6-003CED2A9B03}" type="presOf" srcId="{42C39212-1BC1-4D54-9E71-ADDAEA957ED9}" destId="{FAB7984D-16DF-4E5F-B0C3-C91101A62E8B}" srcOrd="0" destOrd="0" presId="urn:microsoft.com/office/officeart/2005/8/layout/vList2"/>
    <dgm:cxn modelId="{3B6D634C-6885-457C-B1A5-E8A274A4E35E}" srcId="{A6AE9FF1-30F1-4EE0-8442-8F6DF54531F1}" destId="{383680DF-5391-483F-B1B1-18B4351EE70F}" srcOrd="1" destOrd="0" parTransId="{C8E8C48B-285B-4A93-8550-D448B30EF81F}" sibTransId="{2FC66372-C82A-4B21-8087-B7ADE27D7AFD}"/>
    <dgm:cxn modelId="{469B194F-B817-4758-A106-B347F8726BD3}" srcId="{A6AE9FF1-30F1-4EE0-8442-8F6DF54531F1}" destId="{42C39212-1BC1-4D54-9E71-ADDAEA957ED9}" srcOrd="2" destOrd="0" parTransId="{0E1352BF-6A19-40CD-ABF1-8AA62D52814F}" sibTransId="{47AF8358-70E0-447B-8B77-714AF98BBDB6}"/>
    <dgm:cxn modelId="{E7DD3DED-866D-42AE-8410-F98D67D215E1}" type="presOf" srcId="{0BCD7BDF-DF4A-4FDF-8759-90875FDF15DF}" destId="{AF854ACC-2DF3-478D-9608-C0177C767B1E}" srcOrd="0" destOrd="0" presId="urn:microsoft.com/office/officeart/2005/8/layout/vList2"/>
    <dgm:cxn modelId="{B1BA91F2-1E52-49E5-BD6A-BAF9B20F55B4}" type="presOf" srcId="{A6AE9FF1-30F1-4EE0-8442-8F6DF54531F1}" destId="{A1017725-2895-4694-94DE-DFD1FCCB5FC8}" srcOrd="0" destOrd="0" presId="urn:microsoft.com/office/officeart/2005/8/layout/vList2"/>
    <dgm:cxn modelId="{7AB400B5-9817-4F40-A072-834FD6F8D9AB}" type="presParOf" srcId="{A1017725-2895-4694-94DE-DFD1FCCB5FC8}" destId="{AF854ACC-2DF3-478D-9608-C0177C767B1E}" srcOrd="0" destOrd="0" presId="urn:microsoft.com/office/officeart/2005/8/layout/vList2"/>
    <dgm:cxn modelId="{A7412109-14DA-4619-B35B-C9EF1734191C}" type="presParOf" srcId="{A1017725-2895-4694-94DE-DFD1FCCB5FC8}" destId="{E9E67FB0-1DA7-4CC1-AC48-F1821185A7F5}" srcOrd="1" destOrd="0" presId="urn:microsoft.com/office/officeart/2005/8/layout/vList2"/>
    <dgm:cxn modelId="{3A8E35E5-0E85-47F1-ABA3-14C6F8D3FC32}" type="presParOf" srcId="{A1017725-2895-4694-94DE-DFD1FCCB5FC8}" destId="{5F8D9BEA-E643-47E1-AA1B-DB2DB40FA4F6}" srcOrd="2" destOrd="0" presId="urn:microsoft.com/office/officeart/2005/8/layout/vList2"/>
    <dgm:cxn modelId="{4278C974-DD60-4F03-999D-702FC4DB3995}" type="presParOf" srcId="{A1017725-2895-4694-94DE-DFD1FCCB5FC8}" destId="{45F02608-53A0-438F-95A3-5414735479F1}" srcOrd="3" destOrd="0" presId="urn:microsoft.com/office/officeart/2005/8/layout/vList2"/>
    <dgm:cxn modelId="{5DBA047F-F2B7-4B3F-9E8B-8243FA80AB36}" type="presParOf" srcId="{A1017725-2895-4694-94DE-DFD1FCCB5FC8}" destId="{FAB7984D-16DF-4E5F-B0C3-C91101A62E8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366F5-FB11-4C11-9103-A63228BC0F0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683032-A4F3-4E9A-83D5-FF17FE98E0F8}">
      <dgm:prSet custT="1"/>
      <dgm:spPr/>
      <dgm:t>
        <a:bodyPr/>
        <a:lstStyle/>
        <a:p>
          <a:r>
            <a:rPr lang="en-US" sz="1400" dirty="0"/>
            <a:t>Clearly link any organ dysfunction to the diagnosis of sepsis</a:t>
          </a:r>
        </a:p>
      </dgm:t>
    </dgm:pt>
    <dgm:pt modelId="{7E286657-98CD-4C3F-B757-6940DF73216D}" type="parTrans" cxnId="{04EC7528-0DB2-43AE-9644-817C753BA523}">
      <dgm:prSet/>
      <dgm:spPr/>
      <dgm:t>
        <a:bodyPr/>
        <a:lstStyle/>
        <a:p>
          <a:endParaRPr lang="en-US"/>
        </a:p>
      </dgm:t>
    </dgm:pt>
    <dgm:pt modelId="{03345E43-34A0-4F85-9558-27ABE9F4BF80}" type="sibTrans" cxnId="{04EC7528-0DB2-43AE-9644-817C753BA523}">
      <dgm:prSet/>
      <dgm:spPr/>
      <dgm:t>
        <a:bodyPr/>
        <a:lstStyle/>
        <a:p>
          <a:endParaRPr lang="en-US"/>
        </a:p>
      </dgm:t>
    </dgm:pt>
    <dgm:pt modelId="{87EB1D23-2BA7-4397-A5ED-BFA5D46DF59E}">
      <dgm:prSet custT="1"/>
      <dgm:spPr/>
      <dgm:t>
        <a:bodyPr/>
        <a:lstStyle/>
        <a:p>
          <a:r>
            <a:rPr lang="en-US" sz="1100" dirty="0"/>
            <a:t>Watch for encephalopathy, AKI/ATN, acute respiratory failure, shock liver, acute heart failure, NSTEMI, seizures, ischemic gut, etc.</a:t>
          </a:r>
        </a:p>
      </dgm:t>
    </dgm:pt>
    <dgm:pt modelId="{1558D214-7F53-4A66-BD4D-B97B7DB17E97}" type="parTrans" cxnId="{08F00D98-9F9F-4F1A-8416-EBF542E8B9FB}">
      <dgm:prSet/>
      <dgm:spPr/>
      <dgm:t>
        <a:bodyPr/>
        <a:lstStyle/>
        <a:p>
          <a:endParaRPr lang="en-US"/>
        </a:p>
      </dgm:t>
    </dgm:pt>
    <dgm:pt modelId="{C45BC829-E1DD-4CA0-8AF0-F322E174BF1D}" type="sibTrans" cxnId="{08F00D98-9F9F-4F1A-8416-EBF542E8B9FB}">
      <dgm:prSet/>
      <dgm:spPr/>
      <dgm:t>
        <a:bodyPr/>
        <a:lstStyle/>
        <a:p>
          <a:endParaRPr lang="en-US"/>
        </a:p>
      </dgm:t>
    </dgm:pt>
    <dgm:pt modelId="{230D1910-0D51-4391-BE5F-D3339980C324}">
      <dgm:prSet custT="1"/>
      <dgm:spPr/>
      <dgm:t>
        <a:bodyPr/>
        <a:lstStyle/>
        <a:p>
          <a:r>
            <a:rPr lang="en-US" sz="1400" dirty="0"/>
            <a:t>List infection site causing sepsis</a:t>
          </a:r>
        </a:p>
      </dgm:t>
    </dgm:pt>
    <dgm:pt modelId="{EF190812-77BC-44EE-87B1-9E7CC2C3D6F2}" type="parTrans" cxnId="{40239BDD-909B-4A35-B36A-08D84328112E}">
      <dgm:prSet/>
      <dgm:spPr/>
      <dgm:t>
        <a:bodyPr/>
        <a:lstStyle/>
        <a:p>
          <a:endParaRPr lang="en-US"/>
        </a:p>
      </dgm:t>
    </dgm:pt>
    <dgm:pt modelId="{1A59A74F-A056-40F5-B18E-C215B36A00A2}" type="sibTrans" cxnId="{40239BDD-909B-4A35-B36A-08D84328112E}">
      <dgm:prSet/>
      <dgm:spPr/>
      <dgm:t>
        <a:bodyPr/>
        <a:lstStyle/>
        <a:p>
          <a:endParaRPr lang="en-US"/>
        </a:p>
      </dgm:t>
    </dgm:pt>
    <dgm:pt modelId="{2A4B03F5-CCEA-4B09-B4F3-6681662A61CA}">
      <dgm:prSet custT="1"/>
      <dgm:spPr/>
      <dgm:t>
        <a:bodyPr/>
        <a:lstStyle/>
        <a:p>
          <a:r>
            <a:rPr lang="en-US" sz="1400" dirty="0"/>
            <a:t>Important when coding principal dx</a:t>
          </a:r>
        </a:p>
      </dgm:t>
    </dgm:pt>
    <dgm:pt modelId="{423131AD-C365-418B-876D-64598C0D1648}" type="parTrans" cxnId="{E9EFEF71-4FBC-4018-8034-584610A09076}">
      <dgm:prSet/>
      <dgm:spPr/>
      <dgm:t>
        <a:bodyPr/>
        <a:lstStyle/>
        <a:p>
          <a:endParaRPr lang="en-US"/>
        </a:p>
      </dgm:t>
    </dgm:pt>
    <dgm:pt modelId="{277D80BC-3A48-4026-8034-8B9107339315}" type="sibTrans" cxnId="{E9EFEF71-4FBC-4018-8034-584610A09076}">
      <dgm:prSet/>
      <dgm:spPr/>
      <dgm:t>
        <a:bodyPr/>
        <a:lstStyle/>
        <a:p>
          <a:endParaRPr lang="en-US"/>
        </a:p>
      </dgm:t>
    </dgm:pt>
    <dgm:pt modelId="{6705EB94-327D-4298-8E34-B0A70C76EAC0}">
      <dgm:prSet custT="1"/>
      <dgm:spPr/>
      <dgm:t>
        <a:bodyPr/>
        <a:lstStyle/>
        <a:p>
          <a:r>
            <a:rPr lang="en-US" sz="1400" dirty="0"/>
            <a:t>Multi-system Organ Failure</a:t>
          </a:r>
        </a:p>
      </dgm:t>
    </dgm:pt>
    <dgm:pt modelId="{8F1BEC85-E691-4AD5-956D-648C98EBF80E}" type="parTrans" cxnId="{7F96F5F4-99EE-4988-B817-6FF4F2613B89}">
      <dgm:prSet/>
      <dgm:spPr/>
      <dgm:t>
        <a:bodyPr/>
        <a:lstStyle/>
        <a:p>
          <a:endParaRPr lang="en-US"/>
        </a:p>
      </dgm:t>
    </dgm:pt>
    <dgm:pt modelId="{89B39C7C-6863-4FA0-9A79-5ADA936ADCBC}" type="sibTrans" cxnId="{7F96F5F4-99EE-4988-B817-6FF4F2613B89}">
      <dgm:prSet/>
      <dgm:spPr/>
      <dgm:t>
        <a:bodyPr/>
        <a:lstStyle/>
        <a:p>
          <a:endParaRPr lang="en-US"/>
        </a:p>
      </dgm:t>
    </dgm:pt>
    <dgm:pt modelId="{963D6215-114F-48BA-913A-AAC2433F4D6B}">
      <dgm:prSet custT="1"/>
      <dgm:spPr/>
      <dgm:t>
        <a:bodyPr/>
        <a:lstStyle/>
        <a:p>
          <a:r>
            <a:rPr lang="en-US" sz="1400" dirty="0"/>
            <a:t>No code for this, must specify type of failure and body system involved</a:t>
          </a:r>
        </a:p>
      </dgm:t>
    </dgm:pt>
    <dgm:pt modelId="{FADC7BAC-66A8-43CF-9AE5-D4C86529D400}" type="parTrans" cxnId="{D493DA09-F1EE-4444-B24E-0AC8BFBDF9CF}">
      <dgm:prSet/>
      <dgm:spPr/>
      <dgm:t>
        <a:bodyPr/>
        <a:lstStyle/>
        <a:p>
          <a:endParaRPr lang="en-US"/>
        </a:p>
      </dgm:t>
    </dgm:pt>
    <dgm:pt modelId="{9E6FD7DA-EB96-4A71-95A6-8BB5B0527FF0}" type="sibTrans" cxnId="{D493DA09-F1EE-4444-B24E-0AC8BFBDF9CF}">
      <dgm:prSet/>
      <dgm:spPr/>
      <dgm:t>
        <a:bodyPr/>
        <a:lstStyle/>
        <a:p>
          <a:endParaRPr lang="en-US"/>
        </a:p>
      </dgm:t>
    </dgm:pt>
    <dgm:pt modelId="{BD39B2CF-4A2D-4A24-8A4A-6CEA6BD5EC32}">
      <dgm:prSet custT="1"/>
      <dgm:spPr/>
      <dgm:t>
        <a:bodyPr/>
        <a:lstStyle/>
        <a:p>
          <a:r>
            <a:rPr lang="en-US" sz="1400" dirty="0"/>
            <a:t>Infection due to device</a:t>
          </a:r>
        </a:p>
      </dgm:t>
    </dgm:pt>
    <dgm:pt modelId="{04DADDAC-D812-4951-9E9C-7316845CBC5B}" type="parTrans" cxnId="{0AB16FD2-F52A-4C6B-9566-79944A638EB7}">
      <dgm:prSet/>
      <dgm:spPr/>
      <dgm:t>
        <a:bodyPr/>
        <a:lstStyle/>
        <a:p>
          <a:endParaRPr lang="en-US"/>
        </a:p>
      </dgm:t>
    </dgm:pt>
    <dgm:pt modelId="{0B995CBF-0953-45D7-8FD0-27EE34AC88F8}" type="sibTrans" cxnId="{0AB16FD2-F52A-4C6B-9566-79944A638EB7}">
      <dgm:prSet/>
      <dgm:spPr/>
      <dgm:t>
        <a:bodyPr/>
        <a:lstStyle/>
        <a:p>
          <a:endParaRPr lang="en-US"/>
        </a:p>
      </dgm:t>
    </dgm:pt>
    <dgm:pt modelId="{4B706DAC-3299-4E83-ACDB-13316F760FE1}">
      <dgm:prSet custT="1"/>
      <dgm:spPr/>
      <dgm:t>
        <a:bodyPr/>
        <a:lstStyle/>
        <a:p>
          <a:r>
            <a:rPr lang="en-US" sz="1400" dirty="0"/>
            <a:t>Must be linked       </a:t>
          </a:r>
        </a:p>
      </dgm:t>
    </dgm:pt>
    <dgm:pt modelId="{B44DA7DC-2063-498F-B565-B20F809B6155}" type="parTrans" cxnId="{3FBB7574-BAA7-48A3-BF12-AA60BA2CAA0B}">
      <dgm:prSet/>
      <dgm:spPr/>
      <dgm:t>
        <a:bodyPr/>
        <a:lstStyle/>
        <a:p>
          <a:endParaRPr lang="en-US"/>
        </a:p>
      </dgm:t>
    </dgm:pt>
    <dgm:pt modelId="{AB075FCF-8103-4FD1-95AE-B3605654090C}" type="sibTrans" cxnId="{3FBB7574-BAA7-48A3-BF12-AA60BA2CAA0B}">
      <dgm:prSet/>
      <dgm:spPr/>
      <dgm:t>
        <a:bodyPr/>
        <a:lstStyle/>
        <a:p>
          <a:endParaRPr lang="en-US"/>
        </a:p>
      </dgm:t>
    </dgm:pt>
    <dgm:pt modelId="{8BFA852F-5B39-49DD-A1E9-45D3DC718388}">
      <dgm:prSet custT="1"/>
      <dgm:spPr/>
      <dgm:t>
        <a:bodyPr/>
        <a:lstStyle/>
        <a:p>
          <a:r>
            <a:rPr lang="en-US" sz="1400" dirty="0"/>
            <a:t>Ex. UTI due to catheter (not with)  “complicated UTI” will 	not link</a:t>
          </a:r>
        </a:p>
      </dgm:t>
    </dgm:pt>
    <dgm:pt modelId="{3D76681C-4453-4E5B-A982-94E5EEDB80B9}" type="parTrans" cxnId="{49C2C562-BA8F-436F-B2CC-7A5766BE3F18}">
      <dgm:prSet/>
      <dgm:spPr/>
      <dgm:t>
        <a:bodyPr/>
        <a:lstStyle/>
        <a:p>
          <a:endParaRPr lang="en-US"/>
        </a:p>
      </dgm:t>
    </dgm:pt>
    <dgm:pt modelId="{344AE2A3-E08F-4837-9D86-00A64759241D}" type="sibTrans" cxnId="{49C2C562-BA8F-436F-B2CC-7A5766BE3F18}">
      <dgm:prSet/>
      <dgm:spPr/>
      <dgm:t>
        <a:bodyPr/>
        <a:lstStyle/>
        <a:p>
          <a:endParaRPr lang="en-US"/>
        </a:p>
      </dgm:t>
    </dgm:pt>
    <dgm:pt modelId="{43BD74CB-911F-417B-A523-1B850DCD5F3A}">
      <dgm:prSet custT="1"/>
      <dgm:spPr/>
      <dgm:t>
        <a:bodyPr/>
        <a:lstStyle/>
        <a:p>
          <a:r>
            <a:rPr lang="en-US" sz="1400" dirty="0"/>
            <a:t>Link positive cultures to the infection</a:t>
          </a:r>
        </a:p>
      </dgm:t>
    </dgm:pt>
    <dgm:pt modelId="{4783DCD1-385A-4767-9297-255DB6145F9B}" type="parTrans" cxnId="{70B95F64-DDF4-4153-9E4E-1F0FE1CE9282}">
      <dgm:prSet/>
      <dgm:spPr/>
      <dgm:t>
        <a:bodyPr/>
        <a:lstStyle/>
        <a:p>
          <a:endParaRPr lang="en-US"/>
        </a:p>
      </dgm:t>
    </dgm:pt>
    <dgm:pt modelId="{202FD764-02EB-4C68-9512-8D24C35B89BC}" type="sibTrans" cxnId="{70B95F64-DDF4-4153-9E4E-1F0FE1CE9282}">
      <dgm:prSet/>
      <dgm:spPr/>
      <dgm:t>
        <a:bodyPr/>
        <a:lstStyle/>
        <a:p>
          <a:endParaRPr lang="en-US"/>
        </a:p>
      </dgm:t>
    </dgm:pt>
    <dgm:pt modelId="{CB989AEC-D1D2-4C41-B6CF-077A41153AE6}">
      <dgm:prSet custT="1"/>
      <dgm:spPr/>
      <dgm:t>
        <a:bodyPr/>
        <a:lstStyle/>
        <a:p>
          <a:r>
            <a:rPr lang="en-US" sz="1400" dirty="0"/>
            <a:t>Ex. Pseudomonas pneumonia vs pneumonia and sputum grew Pseudomonas</a:t>
          </a:r>
        </a:p>
      </dgm:t>
    </dgm:pt>
    <dgm:pt modelId="{F1531DB7-DCEE-4C52-A54A-5F6E48827A96}" type="parTrans" cxnId="{31D2EEA2-C611-4F37-A748-A6CFFC4D9C43}">
      <dgm:prSet/>
      <dgm:spPr/>
      <dgm:t>
        <a:bodyPr/>
        <a:lstStyle/>
        <a:p>
          <a:endParaRPr lang="en-US"/>
        </a:p>
      </dgm:t>
    </dgm:pt>
    <dgm:pt modelId="{B53B0EDB-425E-4906-9D18-DA210F21F03A}" type="sibTrans" cxnId="{31D2EEA2-C611-4F37-A748-A6CFFC4D9C43}">
      <dgm:prSet/>
      <dgm:spPr/>
      <dgm:t>
        <a:bodyPr/>
        <a:lstStyle/>
        <a:p>
          <a:endParaRPr lang="en-US"/>
        </a:p>
      </dgm:t>
    </dgm:pt>
    <dgm:pt modelId="{A6DC8C88-C81F-4002-B45E-C63F30BE498B}" type="pres">
      <dgm:prSet presAssocID="{361366F5-FB11-4C11-9103-A63228BC0F0B}" presName="linear" presStyleCnt="0">
        <dgm:presLayoutVars>
          <dgm:dir/>
          <dgm:animLvl val="lvl"/>
          <dgm:resizeHandles val="exact"/>
        </dgm:presLayoutVars>
      </dgm:prSet>
      <dgm:spPr/>
    </dgm:pt>
    <dgm:pt modelId="{1F385AC2-594C-4FBE-9F1B-021779F404A8}" type="pres">
      <dgm:prSet presAssocID="{38683032-A4F3-4E9A-83D5-FF17FE98E0F8}" presName="parentLin" presStyleCnt="0"/>
      <dgm:spPr/>
    </dgm:pt>
    <dgm:pt modelId="{C2D815D4-A30C-4DB8-B721-FFF013086A78}" type="pres">
      <dgm:prSet presAssocID="{38683032-A4F3-4E9A-83D5-FF17FE98E0F8}" presName="parentLeftMargin" presStyleLbl="node1" presStyleIdx="0" presStyleCnt="5"/>
      <dgm:spPr/>
    </dgm:pt>
    <dgm:pt modelId="{3DA41678-1A06-480A-B0AC-DE34C59C8A68}" type="pres">
      <dgm:prSet presAssocID="{38683032-A4F3-4E9A-83D5-FF17FE98E0F8}" presName="parentText" presStyleLbl="node1" presStyleIdx="0" presStyleCnt="5">
        <dgm:presLayoutVars>
          <dgm:chMax val="0"/>
          <dgm:bulletEnabled val="1"/>
        </dgm:presLayoutVars>
      </dgm:prSet>
      <dgm:spPr/>
    </dgm:pt>
    <dgm:pt modelId="{C523123D-9F7C-4EFD-A9B5-AC531FC4FA04}" type="pres">
      <dgm:prSet presAssocID="{38683032-A4F3-4E9A-83D5-FF17FE98E0F8}" presName="negativeSpace" presStyleCnt="0"/>
      <dgm:spPr/>
    </dgm:pt>
    <dgm:pt modelId="{9EF8699A-A940-4A35-81F7-F571061E566F}" type="pres">
      <dgm:prSet presAssocID="{38683032-A4F3-4E9A-83D5-FF17FE98E0F8}" presName="childText" presStyleLbl="conFgAcc1" presStyleIdx="0" presStyleCnt="5">
        <dgm:presLayoutVars>
          <dgm:bulletEnabled val="1"/>
        </dgm:presLayoutVars>
      </dgm:prSet>
      <dgm:spPr/>
    </dgm:pt>
    <dgm:pt modelId="{2E613B35-F69E-4EBA-A792-2538E8AAA39E}" type="pres">
      <dgm:prSet presAssocID="{03345E43-34A0-4F85-9558-27ABE9F4BF80}" presName="spaceBetweenRectangles" presStyleCnt="0"/>
      <dgm:spPr/>
    </dgm:pt>
    <dgm:pt modelId="{FF42DC68-1556-475C-8EEF-13E54AE7D642}" type="pres">
      <dgm:prSet presAssocID="{230D1910-0D51-4391-BE5F-D3339980C324}" presName="parentLin" presStyleCnt="0"/>
      <dgm:spPr/>
    </dgm:pt>
    <dgm:pt modelId="{8FF58BCC-FDFD-4AA2-8A2E-88BB16D2AB29}" type="pres">
      <dgm:prSet presAssocID="{230D1910-0D51-4391-BE5F-D3339980C324}" presName="parentLeftMargin" presStyleLbl="node1" presStyleIdx="0" presStyleCnt="5"/>
      <dgm:spPr/>
    </dgm:pt>
    <dgm:pt modelId="{41A710BA-4536-41B2-978E-99BA6EC72361}" type="pres">
      <dgm:prSet presAssocID="{230D1910-0D51-4391-BE5F-D3339980C324}" presName="parentText" presStyleLbl="node1" presStyleIdx="1" presStyleCnt="5">
        <dgm:presLayoutVars>
          <dgm:chMax val="0"/>
          <dgm:bulletEnabled val="1"/>
        </dgm:presLayoutVars>
      </dgm:prSet>
      <dgm:spPr/>
    </dgm:pt>
    <dgm:pt modelId="{A8EDCAB4-AC92-4E1B-BC2B-F8892BB31A1F}" type="pres">
      <dgm:prSet presAssocID="{230D1910-0D51-4391-BE5F-D3339980C324}" presName="negativeSpace" presStyleCnt="0"/>
      <dgm:spPr/>
    </dgm:pt>
    <dgm:pt modelId="{89A378C5-199C-4037-BFA8-B720866BC74B}" type="pres">
      <dgm:prSet presAssocID="{230D1910-0D51-4391-BE5F-D3339980C324}" presName="childText" presStyleLbl="conFgAcc1" presStyleIdx="1" presStyleCnt="5">
        <dgm:presLayoutVars>
          <dgm:bulletEnabled val="1"/>
        </dgm:presLayoutVars>
      </dgm:prSet>
      <dgm:spPr/>
    </dgm:pt>
    <dgm:pt modelId="{8A8AD3AD-1AF1-4937-A699-FEF71B7B9A0B}" type="pres">
      <dgm:prSet presAssocID="{1A59A74F-A056-40F5-B18E-C215B36A00A2}" presName="spaceBetweenRectangles" presStyleCnt="0"/>
      <dgm:spPr/>
    </dgm:pt>
    <dgm:pt modelId="{88586D90-95F8-401B-9D65-0F64FDEAE195}" type="pres">
      <dgm:prSet presAssocID="{6705EB94-327D-4298-8E34-B0A70C76EAC0}" presName="parentLin" presStyleCnt="0"/>
      <dgm:spPr/>
    </dgm:pt>
    <dgm:pt modelId="{09E35048-47E1-41F4-9714-A9C767065093}" type="pres">
      <dgm:prSet presAssocID="{6705EB94-327D-4298-8E34-B0A70C76EAC0}" presName="parentLeftMargin" presStyleLbl="node1" presStyleIdx="1" presStyleCnt="5"/>
      <dgm:spPr/>
    </dgm:pt>
    <dgm:pt modelId="{4BA11918-6CCD-4FA6-8F80-1C0204EF877A}" type="pres">
      <dgm:prSet presAssocID="{6705EB94-327D-4298-8E34-B0A70C76EAC0}" presName="parentText" presStyleLbl="node1" presStyleIdx="2" presStyleCnt="5">
        <dgm:presLayoutVars>
          <dgm:chMax val="0"/>
          <dgm:bulletEnabled val="1"/>
        </dgm:presLayoutVars>
      </dgm:prSet>
      <dgm:spPr/>
    </dgm:pt>
    <dgm:pt modelId="{518C5FBB-28A2-4A3C-A166-B9F9B4D5C0DB}" type="pres">
      <dgm:prSet presAssocID="{6705EB94-327D-4298-8E34-B0A70C76EAC0}" presName="negativeSpace" presStyleCnt="0"/>
      <dgm:spPr/>
    </dgm:pt>
    <dgm:pt modelId="{C4A6D7E0-7096-462B-ADC1-690739AAF88B}" type="pres">
      <dgm:prSet presAssocID="{6705EB94-327D-4298-8E34-B0A70C76EAC0}" presName="childText" presStyleLbl="conFgAcc1" presStyleIdx="2" presStyleCnt="5">
        <dgm:presLayoutVars>
          <dgm:bulletEnabled val="1"/>
        </dgm:presLayoutVars>
      </dgm:prSet>
      <dgm:spPr/>
    </dgm:pt>
    <dgm:pt modelId="{B4B9D9F5-52F5-4587-ADE6-5BCC5A19EE0C}" type="pres">
      <dgm:prSet presAssocID="{89B39C7C-6863-4FA0-9A79-5ADA936ADCBC}" presName="spaceBetweenRectangles" presStyleCnt="0"/>
      <dgm:spPr/>
    </dgm:pt>
    <dgm:pt modelId="{3AE27967-BB73-4E81-B748-4C83B4F90DA4}" type="pres">
      <dgm:prSet presAssocID="{BD39B2CF-4A2D-4A24-8A4A-6CEA6BD5EC32}" presName="parentLin" presStyleCnt="0"/>
      <dgm:spPr/>
    </dgm:pt>
    <dgm:pt modelId="{83B5AA3B-8898-4DEF-9E16-F07FCBF0E90D}" type="pres">
      <dgm:prSet presAssocID="{BD39B2CF-4A2D-4A24-8A4A-6CEA6BD5EC32}" presName="parentLeftMargin" presStyleLbl="node1" presStyleIdx="2" presStyleCnt="5"/>
      <dgm:spPr/>
    </dgm:pt>
    <dgm:pt modelId="{D3B247FC-9528-49A5-B171-0DF6EEF65AF7}" type="pres">
      <dgm:prSet presAssocID="{BD39B2CF-4A2D-4A24-8A4A-6CEA6BD5EC32}" presName="parentText" presStyleLbl="node1" presStyleIdx="3" presStyleCnt="5">
        <dgm:presLayoutVars>
          <dgm:chMax val="0"/>
          <dgm:bulletEnabled val="1"/>
        </dgm:presLayoutVars>
      </dgm:prSet>
      <dgm:spPr/>
    </dgm:pt>
    <dgm:pt modelId="{FF35377A-F668-44EF-A2AF-CD8A0688CE28}" type="pres">
      <dgm:prSet presAssocID="{BD39B2CF-4A2D-4A24-8A4A-6CEA6BD5EC32}" presName="negativeSpace" presStyleCnt="0"/>
      <dgm:spPr/>
    </dgm:pt>
    <dgm:pt modelId="{A020F426-3CD6-4DDE-8EB7-7B9FEC06456C}" type="pres">
      <dgm:prSet presAssocID="{BD39B2CF-4A2D-4A24-8A4A-6CEA6BD5EC32}" presName="childText" presStyleLbl="conFgAcc1" presStyleIdx="3" presStyleCnt="5">
        <dgm:presLayoutVars>
          <dgm:bulletEnabled val="1"/>
        </dgm:presLayoutVars>
      </dgm:prSet>
      <dgm:spPr/>
    </dgm:pt>
    <dgm:pt modelId="{00B39C99-759C-4C3A-B643-82862B4B2C0F}" type="pres">
      <dgm:prSet presAssocID="{0B995CBF-0953-45D7-8FD0-27EE34AC88F8}" presName="spaceBetweenRectangles" presStyleCnt="0"/>
      <dgm:spPr/>
    </dgm:pt>
    <dgm:pt modelId="{F9A4968E-C715-40C7-90FA-D5AEB2D3E81D}" type="pres">
      <dgm:prSet presAssocID="{43BD74CB-911F-417B-A523-1B850DCD5F3A}" presName="parentLin" presStyleCnt="0"/>
      <dgm:spPr/>
    </dgm:pt>
    <dgm:pt modelId="{CDCA18B2-0486-44F4-B1B6-33536ACCF700}" type="pres">
      <dgm:prSet presAssocID="{43BD74CB-911F-417B-A523-1B850DCD5F3A}" presName="parentLeftMargin" presStyleLbl="node1" presStyleIdx="3" presStyleCnt="5"/>
      <dgm:spPr/>
    </dgm:pt>
    <dgm:pt modelId="{DD51F3B0-75BC-4CD2-B0CA-DAF4AFEE18C0}" type="pres">
      <dgm:prSet presAssocID="{43BD74CB-911F-417B-A523-1B850DCD5F3A}" presName="parentText" presStyleLbl="node1" presStyleIdx="4" presStyleCnt="5">
        <dgm:presLayoutVars>
          <dgm:chMax val="0"/>
          <dgm:bulletEnabled val="1"/>
        </dgm:presLayoutVars>
      </dgm:prSet>
      <dgm:spPr/>
    </dgm:pt>
    <dgm:pt modelId="{BB560CD9-1972-42E9-A3C2-3E57543B4772}" type="pres">
      <dgm:prSet presAssocID="{43BD74CB-911F-417B-A523-1B850DCD5F3A}" presName="negativeSpace" presStyleCnt="0"/>
      <dgm:spPr/>
    </dgm:pt>
    <dgm:pt modelId="{75B4E022-F33E-4499-B489-A6F9104C5658}" type="pres">
      <dgm:prSet presAssocID="{43BD74CB-911F-417B-A523-1B850DCD5F3A}" presName="childText" presStyleLbl="conFgAcc1" presStyleIdx="4" presStyleCnt="5">
        <dgm:presLayoutVars>
          <dgm:bulletEnabled val="1"/>
        </dgm:presLayoutVars>
      </dgm:prSet>
      <dgm:spPr/>
    </dgm:pt>
  </dgm:ptLst>
  <dgm:cxnLst>
    <dgm:cxn modelId="{4C021208-48B0-49AF-AA88-85AB0911B8D0}" type="presOf" srcId="{963D6215-114F-48BA-913A-AAC2433F4D6B}" destId="{C4A6D7E0-7096-462B-ADC1-690739AAF88B}" srcOrd="0" destOrd="0" presId="urn:microsoft.com/office/officeart/2005/8/layout/list1"/>
    <dgm:cxn modelId="{FB13C809-99D7-4057-8800-B6B784D7798D}" type="presOf" srcId="{BD39B2CF-4A2D-4A24-8A4A-6CEA6BD5EC32}" destId="{D3B247FC-9528-49A5-B171-0DF6EEF65AF7}" srcOrd="1" destOrd="0" presId="urn:microsoft.com/office/officeart/2005/8/layout/list1"/>
    <dgm:cxn modelId="{D493DA09-F1EE-4444-B24E-0AC8BFBDF9CF}" srcId="{6705EB94-327D-4298-8E34-B0A70C76EAC0}" destId="{963D6215-114F-48BA-913A-AAC2433F4D6B}" srcOrd="0" destOrd="0" parTransId="{FADC7BAC-66A8-43CF-9AE5-D4C86529D400}" sibTransId="{9E6FD7DA-EB96-4A71-95A6-8BB5B0527FF0}"/>
    <dgm:cxn modelId="{04EC7528-0DB2-43AE-9644-817C753BA523}" srcId="{361366F5-FB11-4C11-9103-A63228BC0F0B}" destId="{38683032-A4F3-4E9A-83D5-FF17FE98E0F8}" srcOrd="0" destOrd="0" parTransId="{7E286657-98CD-4C3F-B757-6940DF73216D}" sibTransId="{03345E43-34A0-4F85-9558-27ABE9F4BF80}"/>
    <dgm:cxn modelId="{AC6E192C-32D9-48B5-81E0-38BD688C2A52}" type="presOf" srcId="{43BD74CB-911F-417B-A523-1B850DCD5F3A}" destId="{DD51F3B0-75BC-4CD2-B0CA-DAF4AFEE18C0}" srcOrd="1" destOrd="0" presId="urn:microsoft.com/office/officeart/2005/8/layout/list1"/>
    <dgm:cxn modelId="{E1D39B36-ABE4-48C9-827B-0B6E75720E5D}" type="presOf" srcId="{8BFA852F-5B39-49DD-A1E9-45D3DC718388}" destId="{A020F426-3CD6-4DDE-8EB7-7B9FEC06456C}" srcOrd="0" destOrd="1" presId="urn:microsoft.com/office/officeart/2005/8/layout/list1"/>
    <dgm:cxn modelId="{49C2C562-BA8F-436F-B2CC-7A5766BE3F18}" srcId="{BD39B2CF-4A2D-4A24-8A4A-6CEA6BD5EC32}" destId="{8BFA852F-5B39-49DD-A1E9-45D3DC718388}" srcOrd="1" destOrd="0" parTransId="{3D76681C-4453-4E5B-A982-94E5EEDB80B9}" sibTransId="{344AE2A3-E08F-4837-9D86-00A64759241D}"/>
    <dgm:cxn modelId="{70B95F64-DDF4-4153-9E4E-1F0FE1CE9282}" srcId="{361366F5-FB11-4C11-9103-A63228BC0F0B}" destId="{43BD74CB-911F-417B-A523-1B850DCD5F3A}" srcOrd="4" destOrd="0" parTransId="{4783DCD1-385A-4767-9297-255DB6145F9B}" sibTransId="{202FD764-02EB-4C68-9512-8D24C35B89BC}"/>
    <dgm:cxn modelId="{6AAE2546-75DE-48AD-B091-1196BE1C7FB3}" type="presOf" srcId="{6705EB94-327D-4298-8E34-B0A70C76EAC0}" destId="{09E35048-47E1-41F4-9714-A9C767065093}" srcOrd="0" destOrd="0" presId="urn:microsoft.com/office/officeart/2005/8/layout/list1"/>
    <dgm:cxn modelId="{83B4864D-6E87-419A-96EB-AE091B438D2A}" type="presOf" srcId="{6705EB94-327D-4298-8E34-B0A70C76EAC0}" destId="{4BA11918-6CCD-4FA6-8F80-1C0204EF877A}" srcOrd="1" destOrd="0" presId="urn:microsoft.com/office/officeart/2005/8/layout/list1"/>
    <dgm:cxn modelId="{E9EFEF71-4FBC-4018-8034-584610A09076}" srcId="{230D1910-0D51-4391-BE5F-D3339980C324}" destId="{2A4B03F5-CCEA-4B09-B4F3-6681662A61CA}" srcOrd="0" destOrd="0" parTransId="{423131AD-C365-418B-876D-64598C0D1648}" sibTransId="{277D80BC-3A48-4026-8034-8B9107339315}"/>
    <dgm:cxn modelId="{3FBB7574-BAA7-48A3-BF12-AA60BA2CAA0B}" srcId="{BD39B2CF-4A2D-4A24-8A4A-6CEA6BD5EC32}" destId="{4B706DAC-3299-4E83-ACDB-13316F760FE1}" srcOrd="0" destOrd="0" parTransId="{B44DA7DC-2063-498F-B565-B20F809B6155}" sibTransId="{AB075FCF-8103-4FD1-95AE-B3605654090C}"/>
    <dgm:cxn modelId="{982EE478-7D1C-47EF-8447-1369DA305564}" type="presOf" srcId="{BD39B2CF-4A2D-4A24-8A4A-6CEA6BD5EC32}" destId="{83B5AA3B-8898-4DEF-9E16-F07FCBF0E90D}" srcOrd="0" destOrd="0" presId="urn:microsoft.com/office/officeart/2005/8/layout/list1"/>
    <dgm:cxn modelId="{F6AAA885-11ED-479C-B82D-F5F45DD4B47C}" type="presOf" srcId="{230D1910-0D51-4391-BE5F-D3339980C324}" destId="{41A710BA-4536-41B2-978E-99BA6EC72361}" srcOrd="1" destOrd="0" presId="urn:microsoft.com/office/officeart/2005/8/layout/list1"/>
    <dgm:cxn modelId="{FCE85087-DD5C-4A57-A6B6-0605B1BE1200}" type="presOf" srcId="{230D1910-0D51-4391-BE5F-D3339980C324}" destId="{8FF58BCC-FDFD-4AA2-8A2E-88BB16D2AB29}" srcOrd="0" destOrd="0" presId="urn:microsoft.com/office/officeart/2005/8/layout/list1"/>
    <dgm:cxn modelId="{D4F4E68C-D658-445B-A7CA-5C04E0B58DDE}" type="presOf" srcId="{2A4B03F5-CCEA-4B09-B4F3-6681662A61CA}" destId="{89A378C5-199C-4037-BFA8-B720866BC74B}" srcOrd="0" destOrd="0" presId="urn:microsoft.com/office/officeart/2005/8/layout/list1"/>
    <dgm:cxn modelId="{1D31858D-CDF7-4523-8E4F-342E06AAE3AB}" type="presOf" srcId="{4B706DAC-3299-4E83-ACDB-13316F760FE1}" destId="{A020F426-3CD6-4DDE-8EB7-7B9FEC06456C}" srcOrd="0" destOrd="0" presId="urn:microsoft.com/office/officeart/2005/8/layout/list1"/>
    <dgm:cxn modelId="{08F00D98-9F9F-4F1A-8416-EBF542E8B9FB}" srcId="{38683032-A4F3-4E9A-83D5-FF17FE98E0F8}" destId="{87EB1D23-2BA7-4397-A5ED-BFA5D46DF59E}" srcOrd="0" destOrd="0" parTransId="{1558D214-7F53-4A66-BD4D-B97B7DB17E97}" sibTransId="{C45BC829-E1DD-4CA0-8AF0-F322E174BF1D}"/>
    <dgm:cxn modelId="{EA3B7F99-2433-4F9C-B681-1FF0EA599450}" type="presOf" srcId="{38683032-A4F3-4E9A-83D5-FF17FE98E0F8}" destId="{3DA41678-1A06-480A-B0AC-DE34C59C8A68}" srcOrd="1" destOrd="0" presId="urn:microsoft.com/office/officeart/2005/8/layout/list1"/>
    <dgm:cxn modelId="{31D2EEA2-C611-4F37-A748-A6CFFC4D9C43}" srcId="{43BD74CB-911F-417B-A523-1B850DCD5F3A}" destId="{CB989AEC-D1D2-4C41-B6CF-077A41153AE6}" srcOrd="0" destOrd="0" parTransId="{F1531DB7-DCEE-4C52-A54A-5F6E48827A96}" sibTransId="{B53B0EDB-425E-4906-9D18-DA210F21F03A}"/>
    <dgm:cxn modelId="{C9CAE4AD-3EC0-45C6-8A79-6A09E6BFCE7C}" type="presOf" srcId="{43BD74CB-911F-417B-A523-1B850DCD5F3A}" destId="{CDCA18B2-0486-44F4-B1B6-33536ACCF700}" srcOrd="0" destOrd="0" presId="urn:microsoft.com/office/officeart/2005/8/layout/list1"/>
    <dgm:cxn modelId="{DAD59AAE-972C-42AB-8523-F1497F18B004}" type="presOf" srcId="{87EB1D23-2BA7-4397-A5ED-BFA5D46DF59E}" destId="{9EF8699A-A940-4A35-81F7-F571061E566F}" srcOrd="0" destOrd="0" presId="urn:microsoft.com/office/officeart/2005/8/layout/list1"/>
    <dgm:cxn modelId="{8ABFF5B6-56AF-4A81-AF5B-ECF0C95A2316}" type="presOf" srcId="{361366F5-FB11-4C11-9103-A63228BC0F0B}" destId="{A6DC8C88-C81F-4002-B45E-C63F30BE498B}" srcOrd="0" destOrd="0" presId="urn:microsoft.com/office/officeart/2005/8/layout/list1"/>
    <dgm:cxn modelId="{178E55D1-4529-4AB5-9382-FB0932137982}" type="presOf" srcId="{CB989AEC-D1D2-4C41-B6CF-077A41153AE6}" destId="{75B4E022-F33E-4499-B489-A6F9104C5658}" srcOrd="0" destOrd="0" presId="urn:microsoft.com/office/officeart/2005/8/layout/list1"/>
    <dgm:cxn modelId="{0AB16FD2-F52A-4C6B-9566-79944A638EB7}" srcId="{361366F5-FB11-4C11-9103-A63228BC0F0B}" destId="{BD39B2CF-4A2D-4A24-8A4A-6CEA6BD5EC32}" srcOrd="3" destOrd="0" parTransId="{04DADDAC-D812-4951-9E9C-7316845CBC5B}" sibTransId="{0B995CBF-0953-45D7-8FD0-27EE34AC88F8}"/>
    <dgm:cxn modelId="{40239BDD-909B-4A35-B36A-08D84328112E}" srcId="{361366F5-FB11-4C11-9103-A63228BC0F0B}" destId="{230D1910-0D51-4391-BE5F-D3339980C324}" srcOrd="1" destOrd="0" parTransId="{EF190812-77BC-44EE-87B1-9E7CC2C3D6F2}" sibTransId="{1A59A74F-A056-40F5-B18E-C215B36A00A2}"/>
    <dgm:cxn modelId="{DB9ABFF2-DE85-4F3F-941C-E4E759E3B1C3}" type="presOf" srcId="{38683032-A4F3-4E9A-83D5-FF17FE98E0F8}" destId="{C2D815D4-A30C-4DB8-B721-FFF013086A78}" srcOrd="0" destOrd="0" presId="urn:microsoft.com/office/officeart/2005/8/layout/list1"/>
    <dgm:cxn modelId="{7F96F5F4-99EE-4988-B817-6FF4F2613B89}" srcId="{361366F5-FB11-4C11-9103-A63228BC0F0B}" destId="{6705EB94-327D-4298-8E34-B0A70C76EAC0}" srcOrd="2" destOrd="0" parTransId="{8F1BEC85-E691-4AD5-956D-648C98EBF80E}" sibTransId="{89B39C7C-6863-4FA0-9A79-5ADA936ADCBC}"/>
    <dgm:cxn modelId="{914A21FC-34AC-4E6F-8062-805EFCD10347}" type="presParOf" srcId="{A6DC8C88-C81F-4002-B45E-C63F30BE498B}" destId="{1F385AC2-594C-4FBE-9F1B-021779F404A8}" srcOrd="0" destOrd="0" presId="urn:microsoft.com/office/officeart/2005/8/layout/list1"/>
    <dgm:cxn modelId="{784D59B1-0FAA-4244-887E-7B727E1935A9}" type="presParOf" srcId="{1F385AC2-594C-4FBE-9F1B-021779F404A8}" destId="{C2D815D4-A30C-4DB8-B721-FFF013086A78}" srcOrd="0" destOrd="0" presId="urn:microsoft.com/office/officeart/2005/8/layout/list1"/>
    <dgm:cxn modelId="{924063FC-7B77-446C-BAD5-7542A3BFD6BF}" type="presParOf" srcId="{1F385AC2-594C-4FBE-9F1B-021779F404A8}" destId="{3DA41678-1A06-480A-B0AC-DE34C59C8A68}" srcOrd="1" destOrd="0" presId="urn:microsoft.com/office/officeart/2005/8/layout/list1"/>
    <dgm:cxn modelId="{A2F8D563-029B-46F7-B7EC-9397E2D8130E}" type="presParOf" srcId="{A6DC8C88-C81F-4002-B45E-C63F30BE498B}" destId="{C523123D-9F7C-4EFD-A9B5-AC531FC4FA04}" srcOrd="1" destOrd="0" presId="urn:microsoft.com/office/officeart/2005/8/layout/list1"/>
    <dgm:cxn modelId="{C502FA9B-5202-4E0C-9218-2FE5E32EB672}" type="presParOf" srcId="{A6DC8C88-C81F-4002-B45E-C63F30BE498B}" destId="{9EF8699A-A940-4A35-81F7-F571061E566F}" srcOrd="2" destOrd="0" presId="urn:microsoft.com/office/officeart/2005/8/layout/list1"/>
    <dgm:cxn modelId="{A7459A28-61E8-4336-9465-33092CC62749}" type="presParOf" srcId="{A6DC8C88-C81F-4002-B45E-C63F30BE498B}" destId="{2E613B35-F69E-4EBA-A792-2538E8AAA39E}" srcOrd="3" destOrd="0" presId="urn:microsoft.com/office/officeart/2005/8/layout/list1"/>
    <dgm:cxn modelId="{698158A1-F7CA-418D-AF44-91D62C4A5E2F}" type="presParOf" srcId="{A6DC8C88-C81F-4002-B45E-C63F30BE498B}" destId="{FF42DC68-1556-475C-8EEF-13E54AE7D642}" srcOrd="4" destOrd="0" presId="urn:microsoft.com/office/officeart/2005/8/layout/list1"/>
    <dgm:cxn modelId="{CC2F0642-1240-457F-9F04-DC8052D9E7C7}" type="presParOf" srcId="{FF42DC68-1556-475C-8EEF-13E54AE7D642}" destId="{8FF58BCC-FDFD-4AA2-8A2E-88BB16D2AB29}" srcOrd="0" destOrd="0" presId="urn:microsoft.com/office/officeart/2005/8/layout/list1"/>
    <dgm:cxn modelId="{42160EFB-FAE2-41FC-9CF5-DF5F3F5E2FE6}" type="presParOf" srcId="{FF42DC68-1556-475C-8EEF-13E54AE7D642}" destId="{41A710BA-4536-41B2-978E-99BA6EC72361}" srcOrd="1" destOrd="0" presId="urn:microsoft.com/office/officeart/2005/8/layout/list1"/>
    <dgm:cxn modelId="{247DE4C2-2416-4774-B09C-8219EDFE7199}" type="presParOf" srcId="{A6DC8C88-C81F-4002-B45E-C63F30BE498B}" destId="{A8EDCAB4-AC92-4E1B-BC2B-F8892BB31A1F}" srcOrd="5" destOrd="0" presId="urn:microsoft.com/office/officeart/2005/8/layout/list1"/>
    <dgm:cxn modelId="{C5EDCF3C-EC73-43E0-BB45-5F00951DEB54}" type="presParOf" srcId="{A6DC8C88-C81F-4002-B45E-C63F30BE498B}" destId="{89A378C5-199C-4037-BFA8-B720866BC74B}" srcOrd="6" destOrd="0" presId="urn:microsoft.com/office/officeart/2005/8/layout/list1"/>
    <dgm:cxn modelId="{A050BAED-EB51-4C8A-878A-0C973793723D}" type="presParOf" srcId="{A6DC8C88-C81F-4002-B45E-C63F30BE498B}" destId="{8A8AD3AD-1AF1-4937-A699-FEF71B7B9A0B}" srcOrd="7" destOrd="0" presId="urn:microsoft.com/office/officeart/2005/8/layout/list1"/>
    <dgm:cxn modelId="{ACDC758E-E76A-4417-8F74-020EC31E53EF}" type="presParOf" srcId="{A6DC8C88-C81F-4002-B45E-C63F30BE498B}" destId="{88586D90-95F8-401B-9D65-0F64FDEAE195}" srcOrd="8" destOrd="0" presId="urn:microsoft.com/office/officeart/2005/8/layout/list1"/>
    <dgm:cxn modelId="{25E1E17E-6473-4AB9-BDFA-2D02B3C56B7C}" type="presParOf" srcId="{88586D90-95F8-401B-9D65-0F64FDEAE195}" destId="{09E35048-47E1-41F4-9714-A9C767065093}" srcOrd="0" destOrd="0" presId="urn:microsoft.com/office/officeart/2005/8/layout/list1"/>
    <dgm:cxn modelId="{40EAD121-EEA7-48D0-9F86-9698F06C3ED4}" type="presParOf" srcId="{88586D90-95F8-401B-9D65-0F64FDEAE195}" destId="{4BA11918-6CCD-4FA6-8F80-1C0204EF877A}" srcOrd="1" destOrd="0" presId="urn:microsoft.com/office/officeart/2005/8/layout/list1"/>
    <dgm:cxn modelId="{73E5438E-064F-4C16-B45B-153ED1322A2E}" type="presParOf" srcId="{A6DC8C88-C81F-4002-B45E-C63F30BE498B}" destId="{518C5FBB-28A2-4A3C-A166-B9F9B4D5C0DB}" srcOrd="9" destOrd="0" presId="urn:microsoft.com/office/officeart/2005/8/layout/list1"/>
    <dgm:cxn modelId="{A2B126BD-973A-4A4D-A6FD-4FFEEF6978A0}" type="presParOf" srcId="{A6DC8C88-C81F-4002-B45E-C63F30BE498B}" destId="{C4A6D7E0-7096-462B-ADC1-690739AAF88B}" srcOrd="10" destOrd="0" presId="urn:microsoft.com/office/officeart/2005/8/layout/list1"/>
    <dgm:cxn modelId="{CE06C675-2B0A-479A-B7A8-F6CEC6FDF883}" type="presParOf" srcId="{A6DC8C88-C81F-4002-B45E-C63F30BE498B}" destId="{B4B9D9F5-52F5-4587-ADE6-5BCC5A19EE0C}" srcOrd="11" destOrd="0" presId="urn:microsoft.com/office/officeart/2005/8/layout/list1"/>
    <dgm:cxn modelId="{BE4119E4-EAEE-4191-9D25-F6750CE749AD}" type="presParOf" srcId="{A6DC8C88-C81F-4002-B45E-C63F30BE498B}" destId="{3AE27967-BB73-4E81-B748-4C83B4F90DA4}" srcOrd="12" destOrd="0" presId="urn:microsoft.com/office/officeart/2005/8/layout/list1"/>
    <dgm:cxn modelId="{C396EB46-6624-46A8-B95F-40084341D0EF}" type="presParOf" srcId="{3AE27967-BB73-4E81-B748-4C83B4F90DA4}" destId="{83B5AA3B-8898-4DEF-9E16-F07FCBF0E90D}" srcOrd="0" destOrd="0" presId="urn:microsoft.com/office/officeart/2005/8/layout/list1"/>
    <dgm:cxn modelId="{CBC8AAAA-CDCF-41F1-85EB-1ECCAFD03AA7}" type="presParOf" srcId="{3AE27967-BB73-4E81-B748-4C83B4F90DA4}" destId="{D3B247FC-9528-49A5-B171-0DF6EEF65AF7}" srcOrd="1" destOrd="0" presId="urn:microsoft.com/office/officeart/2005/8/layout/list1"/>
    <dgm:cxn modelId="{C0F9278B-14DF-451C-9B3A-F892D7725133}" type="presParOf" srcId="{A6DC8C88-C81F-4002-B45E-C63F30BE498B}" destId="{FF35377A-F668-44EF-A2AF-CD8A0688CE28}" srcOrd="13" destOrd="0" presId="urn:microsoft.com/office/officeart/2005/8/layout/list1"/>
    <dgm:cxn modelId="{08449E37-5E8A-4252-86AD-F3BB5570E173}" type="presParOf" srcId="{A6DC8C88-C81F-4002-B45E-C63F30BE498B}" destId="{A020F426-3CD6-4DDE-8EB7-7B9FEC06456C}" srcOrd="14" destOrd="0" presId="urn:microsoft.com/office/officeart/2005/8/layout/list1"/>
    <dgm:cxn modelId="{EFE373CA-8A61-4E9E-8A33-B290AF7AA6C7}" type="presParOf" srcId="{A6DC8C88-C81F-4002-B45E-C63F30BE498B}" destId="{00B39C99-759C-4C3A-B643-82862B4B2C0F}" srcOrd="15" destOrd="0" presId="urn:microsoft.com/office/officeart/2005/8/layout/list1"/>
    <dgm:cxn modelId="{2A7DE535-DDA7-45D8-A58F-AE9FC8C4B708}" type="presParOf" srcId="{A6DC8C88-C81F-4002-B45E-C63F30BE498B}" destId="{F9A4968E-C715-40C7-90FA-D5AEB2D3E81D}" srcOrd="16" destOrd="0" presId="urn:microsoft.com/office/officeart/2005/8/layout/list1"/>
    <dgm:cxn modelId="{AC763C8C-E7E5-4376-8C92-9E19F94EF98B}" type="presParOf" srcId="{F9A4968E-C715-40C7-90FA-D5AEB2D3E81D}" destId="{CDCA18B2-0486-44F4-B1B6-33536ACCF700}" srcOrd="0" destOrd="0" presId="urn:microsoft.com/office/officeart/2005/8/layout/list1"/>
    <dgm:cxn modelId="{017AF6C3-9653-4608-B8B1-0E2E0E5EE497}" type="presParOf" srcId="{F9A4968E-C715-40C7-90FA-D5AEB2D3E81D}" destId="{DD51F3B0-75BC-4CD2-B0CA-DAF4AFEE18C0}" srcOrd="1" destOrd="0" presId="urn:microsoft.com/office/officeart/2005/8/layout/list1"/>
    <dgm:cxn modelId="{7C0EB9BB-22A8-4DCC-9AFE-B1ECDFDC44D8}" type="presParOf" srcId="{A6DC8C88-C81F-4002-B45E-C63F30BE498B}" destId="{BB560CD9-1972-42E9-A3C2-3E57543B4772}" srcOrd="17" destOrd="0" presId="urn:microsoft.com/office/officeart/2005/8/layout/list1"/>
    <dgm:cxn modelId="{83412324-52AA-409A-B205-C6F84DE75535}" type="presParOf" srcId="{A6DC8C88-C81F-4002-B45E-C63F30BE498B}" destId="{75B4E022-F33E-4499-B489-A6F9104C565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2DE56-3E79-4717-8ECF-2575B8E3E09D}">
      <dsp:nvSpPr>
        <dsp:cNvPr id="0" name=""/>
        <dsp:cNvSpPr/>
      </dsp:nvSpPr>
      <dsp:spPr>
        <a:xfrm>
          <a:off x="0" y="0"/>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B2F73-B70C-4D7B-B703-ECB3E823ED41}">
      <dsp:nvSpPr>
        <dsp:cNvPr id="0" name=""/>
        <dsp:cNvSpPr/>
      </dsp:nvSpPr>
      <dsp:spPr>
        <a:xfrm>
          <a:off x="0" y="0"/>
          <a:ext cx="1252728"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Describe</a:t>
          </a:r>
        </a:p>
      </dsp:txBody>
      <dsp:txXfrm>
        <a:off x="0" y="0"/>
        <a:ext cx="1252728" cy="1376171"/>
      </dsp:txXfrm>
    </dsp:sp>
    <dsp:sp modelId="{7EA686A6-9FAB-4F46-B77E-C22F8F88BA42}">
      <dsp:nvSpPr>
        <dsp:cNvPr id="0" name=""/>
        <dsp:cNvSpPr/>
      </dsp:nvSpPr>
      <dsp:spPr>
        <a:xfrm>
          <a:off x="1346682" y="62492"/>
          <a:ext cx="4916957" cy="124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Describe Sepsis 1, 2, and 3 definitions</a:t>
          </a:r>
        </a:p>
      </dsp:txBody>
      <dsp:txXfrm>
        <a:off x="1346682" y="62492"/>
        <a:ext cx="4916957" cy="1249843"/>
      </dsp:txXfrm>
    </dsp:sp>
    <dsp:sp modelId="{64AA8595-5E6E-4398-A9FE-558EE82F7C8B}">
      <dsp:nvSpPr>
        <dsp:cNvPr id="0" name=""/>
        <dsp:cNvSpPr/>
      </dsp:nvSpPr>
      <dsp:spPr>
        <a:xfrm>
          <a:off x="1252728" y="1312335"/>
          <a:ext cx="5010912"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C2407-0B81-4CFC-8928-660DA6061C7A}">
      <dsp:nvSpPr>
        <dsp:cNvPr id="0" name=""/>
        <dsp:cNvSpPr/>
      </dsp:nvSpPr>
      <dsp:spPr>
        <a:xfrm>
          <a:off x="0" y="1376171"/>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11919-C730-4649-A403-C430083E7A27}">
      <dsp:nvSpPr>
        <dsp:cNvPr id="0" name=""/>
        <dsp:cNvSpPr/>
      </dsp:nvSpPr>
      <dsp:spPr>
        <a:xfrm>
          <a:off x="0" y="1376171"/>
          <a:ext cx="1252728"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Understand</a:t>
          </a:r>
        </a:p>
      </dsp:txBody>
      <dsp:txXfrm>
        <a:off x="0" y="1376171"/>
        <a:ext cx="1252728" cy="1376171"/>
      </dsp:txXfrm>
    </dsp:sp>
    <dsp:sp modelId="{88E34B7C-2FDA-4759-B28B-26627837B3D1}">
      <dsp:nvSpPr>
        <dsp:cNvPr id="0" name=""/>
        <dsp:cNvSpPr/>
      </dsp:nvSpPr>
      <dsp:spPr>
        <a:xfrm>
          <a:off x="1346682" y="1438664"/>
          <a:ext cx="4916957" cy="124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Understand Sep 1 Bundle requirements</a:t>
          </a:r>
        </a:p>
      </dsp:txBody>
      <dsp:txXfrm>
        <a:off x="1346682" y="1438664"/>
        <a:ext cx="4916957" cy="1249843"/>
      </dsp:txXfrm>
    </dsp:sp>
    <dsp:sp modelId="{FF6CE730-1E45-45E8-A7EC-FA8A73621E85}">
      <dsp:nvSpPr>
        <dsp:cNvPr id="0" name=""/>
        <dsp:cNvSpPr/>
      </dsp:nvSpPr>
      <dsp:spPr>
        <a:xfrm>
          <a:off x="1252728" y="2688507"/>
          <a:ext cx="5010912"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E8FA3B-1C8A-421F-BE38-5407CC45D285}">
      <dsp:nvSpPr>
        <dsp:cNvPr id="0" name=""/>
        <dsp:cNvSpPr/>
      </dsp:nvSpPr>
      <dsp:spPr>
        <a:xfrm>
          <a:off x="0" y="2752343"/>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62290-134E-4F45-A2E1-7EC4F30A98F6}">
      <dsp:nvSpPr>
        <dsp:cNvPr id="0" name=""/>
        <dsp:cNvSpPr/>
      </dsp:nvSpPr>
      <dsp:spPr>
        <a:xfrm>
          <a:off x="0" y="2752343"/>
          <a:ext cx="1252728"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Craft</a:t>
          </a:r>
        </a:p>
      </dsp:txBody>
      <dsp:txXfrm>
        <a:off x="0" y="2752343"/>
        <a:ext cx="1252728" cy="1376171"/>
      </dsp:txXfrm>
    </dsp:sp>
    <dsp:sp modelId="{4F6ED3A3-6061-484A-804D-DB0B63D8F9D8}">
      <dsp:nvSpPr>
        <dsp:cNvPr id="0" name=""/>
        <dsp:cNvSpPr/>
      </dsp:nvSpPr>
      <dsp:spPr>
        <a:xfrm>
          <a:off x="1346682" y="2814836"/>
          <a:ext cx="4916957" cy="124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Craft a compliant sepsis query</a:t>
          </a:r>
        </a:p>
      </dsp:txBody>
      <dsp:txXfrm>
        <a:off x="1346682" y="2814836"/>
        <a:ext cx="4916957" cy="1249843"/>
      </dsp:txXfrm>
    </dsp:sp>
    <dsp:sp modelId="{7991A9C6-3E1F-45AE-8C2F-DB48E5AF106F}">
      <dsp:nvSpPr>
        <dsp:cNvPr id="0" name=""/>
        <dsp:cNvSpPr/>
      </dsp:nvSpPr>
      <dsp:spPr>
        <a:xfrm>
          <a:off x="1252728" y="4064679"/>
          <a:ext cx="5010912"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0D760-1A09-4C3E-AAC7-DF065A2959A6}">
      <dsp:nvSpPr>
        <dsp:cNvPr id="0" name=""/>
        <dsp:cNvSpPr/>
      </dsp:nvSpPr>
      <dsp:spPr>
        <a:xfrm>
          <a:off x="0" y="4128515"/>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3796B-8B1F-4028-B92C-6F1B8AF7F929}">
      <dsp:nvSpPr>
        <dsp:cNvPr id="0" name=""/>
        <dsp:cNvSpPr/>
      </dsp:nvSpPr>
      <dsp:spPr>
        <a:xfrm>
          <a:off x="0" y="4128515"/>
          <a:ext cx="1252728"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Craft</a:t>
          </a:r>
        </a:p>
      </dsp:txBody>
      <dsp:txXfrm>
        <a:off x="0" y="4128515"/>
        <a:ext cx="1252728" cy="1376171"/>
      </dsp:txXfrm>
    </dsp:sp>
    <dsp:sp modelId="{E08DDD89-9590-4CE3-96C9-5A2FBE2E690A}">
      <dsp:nvSpPr>
        <dsp:cNvPr id="0" name=""/>
        <dsp:cNvSpPr/>
      </dsp:nvSpPr>
      <dsp:spPr>
        <a:xfrm>
          <a:off x="1346682" y="4191008"/>
          <a:ext cx="4916957" cy="124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Craft a compliant clinical validation query</a:t>
          </a:r>
        </a:p>
      </dsp:txBody>
      <dsp:txXfrm>
        <a:off x="1346682" y="4191008"/>
        <a:ext cx="4916957" cy="1249843"/>
      </dsp:txXfrm>
    </dsp:sp>
    <dsp:sp modelId="{DEE9CE19-6573-48A4-8662-4B6A710DC17F}">
      <dsp:nvSpPr>
        <dsp:cNvPr id="0" name=""/>
        <dsp:cNvSpPr/>
      </dsp:nvSpPr>
      <dsp:spPr>
        <a:xfrm>
          <a:off x="1252728" y="5440851"/>
          <a:ext cx="5010912"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54ACC-2DF3-478D-9608-C0177C767B1E}">
      <dsp:nvSpPr>
        <dsp:cNvPr id="0" name=""/>
        <dsp:cNvSpPr/>
      </dsp:nvSpPr>
      <dsp:spPr>
        <a:xfrm>
          <a:off x="0" y="52271"/>
          <a:ext cx="10515600" cy="1385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“To validate sepsis, the medical record is examined for </a:t>
          </a:r>
          <a:r>
            <a:rPr lang="en-US" sz="1600" b="1" kern="1200" dirty="0"/>
            <a:t>consistent documentation </a:t>
          </a:r>
          <a:r>
            <a:rPr lang="en-US" sz="1600" kern="1200" dirty="0"/>
            <a:t>of the condition; evidence that the patient's presentation </a:t>
          </a:r>
          <a:r>
            <a:rPr lang="en-US" sz="1600" b="1" kern="1200" dirty="0"/>
            <a:t>cannot be explained by the local infection alone </a:t>
          </a:r>
          <a:r>
            <a:rPr lang="en-US" sz="1600" kern="1200" dirty="0"/>
            <a:t>or by a </a:t>
          </a:r>
          <a:r>
            <a:rPr lang="en-US" sz="1600" b="1" kern="1200" dirty="0"/>
            <a:t>non-infectious condition</a:t>
          </a:r>
          <a:r>
            <a:rPr lang="en-US" sz="1600" kern="1200" dirty="0"/>
            <a:t>; and evidence of organ dysfunction caused by a dysregulated response to infection. While the patient’s presentation warranted consideration of sepsis as a possible diagnosis, and localized infection of pneumonia was identified, upon investigation, the diagnosis of sepsis was not supported by the clinical evidence.”</a:t>
          </a:r>
        </a:p>
      </dsp:txBody>
      <dsp:txXfrm>
        <a:off x="67624" y="119895"/>
        <a:ext cx="10380352" cy="1250031"/>
      </dsp:txXfrm>
    </dsp:sp>
    <dsp:sp modelId="{5F8D9BEA-E643-47E1-AA1B-DB2DB40FA4F6}">
      <dsp:nvSpPr>
        <dsp:cNvPr id="0" name=""/>
        <dsp:cNvSpPr/>
      </dsp:nvSpPr>
      <dsp:spPr>
        <a:xfrm>
          <a:off x="0" y="1483631"/>
          <a:ext cx="10515600" cy="1385279"/>
        </a:xfrm>
        <a:prstGeom prst="roundRect">
          <a:avLst/>
        </a:prstGeom>
        <a:solidFill>
          <a:schemeClr val="accent2">
            <a:hueOff val="56720"/>
            <a:satOff val="6519"/>
            <a:lumOff val="-5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“It is acknowledged a positive blood culture was obtained; however, “bacteremia” is not evidence of sepsis. There was no evidence in the medical record provided of a systemic response to infection beyond that expected with pneumonia.”</a:t>
          </a:r>
        </a:p>
      </dsp:txBody>
      <dsp:txXfrm>
        <a:off x="67624" y="1551255"/>
        <a:ext cx="10380352" cy="1250031"/>
      </dsp:txXfrm>
    </dsp:sp>
    <dsp:sp modelId="{FAB7984D-16DF-4E5F-B0C3-C91101A62E8B}">
      <dsp:nvSpPr>
        <dsp:cNvPr id="0" name=""/>
        <dsp:cNvSpPr/>
      </dsp:nvSpPr>
      <dsp:spPr>
        <a:xfrm>
          <a:off x="0" y="2914991"/>
          <a:ext cx="10515600" cy="1385279"/>
        </a:xfrm>
        <a:prstGeom prst="round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“Though the patient was noted to have tachycardia, tachypnea, and leukocytosis; these are expected findings with an infectious process such as pneumonia. It is acknowledged the patient was hypotensive, yielding a SOFA score of 1. This resolved quickly with fluids.”</a:t>
          </a:r>
        </a:p>
      </dsp:txBody>
      <dsp:txXfrm>
        <a:off x="67624" y="2982615"/>
        <a:ext cx="10380352" cy="1250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8699A-A940-4A35-81F7-F571061E566F}">
      <dsp:nvSpPr>
        <dsp:cNvPr id="0" name=""/>
        <dsp:cNvSpPr/>
      </dsp:nvSpPr>
      <dsp:spPr>
        <a:xfrm>
          <a:off x="0" y="233891"/>
          <a:ext cx="6660859" cy="683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6957" tIns="291592" rIns="51695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Watch for encephalopathy, AKI/ATN, acute respiratory failure, shock liver, acute heart failure, NSTEMI, seizures, ischemic gut, etc.</a:t>
          </a:r>
        </a:p>
      </dsp:txBody>
      <dsp:txXfrm>
        <a:off x="0" y="233891"/>
        <a:ext cx="6660859" cy="683550"/>
      </dsp:txXfrm>
    </dsp:sp>
    <dsp:sp modelId="{3DA41678-1A06-480A-B0AC-DE34C59C8A68}">
      <dsp:nvSpPr>
        <dsp:cNvPr id="0" name=""/>
        <dsp:cNvSpPr/>
      </dsp:nvSpPr>
      <dsp:spPr>
        <a:xfrm>
          <a:off x="333042" y="27251"/>
          <a:ext cx="466260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35" tIns="0" rIns="176235" bIns="0" numCol="1" spcCol="1270" anchor="ctr" anchorCtr="0">
          <a:noAutofit/>
        </a:bodyPr>
        <a:lstStyle/>
        <a:p>
          <a:pPr marL="0" lvl="0" indent="0" algn="l" defTabSz="622300">
            <a:lnSpc>
              <a:spcPct val="90000"/>
            </a:lnSpc>
            <a:spcBef>
              <a:spcPct val="0"/>
            </a:spcBef>
            <a:spcAft>
              <a:spcPct val="35000"/>
            </a:spcAft>
            <a:buNone/>
          </a:pPr>
          <a:r>
            <a:rPr lang="en-US" sz="1400" kern="1200" dirty="0"/>
            <a:t>Clearly link any organ dysfunction to the diagnosis of sepsis</a:t>
          </a:r>
        </a:p>
      </dsp:txBody>
      <dsp:txXfrm>
        <a:off x="353217" y="47426"/>
        <a:ext cx="4622251" cy="372930"/>
      </dsp:txXfrm>
    </dsp:sp>
    <dsp:sp modelId="{89A378C5-199C-4037-BFA8-B720866BC74B}">
      <dsp:nvSpPr>
        <dsp:cNvPr id="0" name=""/>
        <dsp:cNvSpPr/>
      </dsp:nvSpPr>
      <dsp:spPr>
        <a:xfrm>
          <a:off x="0" y="1199681"/>
          <a:ext cx="6660859" cy="595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6957" tIns="291592" rIns="51695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Important when coding principal dx</a:t>
          </a:r>
        </a:p>
      </dsp:txBody>
      <dsp:txXfrm>
        <a:off x="0" y="1199681"/>
        <a:ext cx="6660859" cy="595350"/>
      </dsp:txXfrm>
    </dsp:sp>
    <dsp:sp modelId="{41A710BA-4536-41B2-978E-99BA6EC72361}">
      <dsp:nvSpPr>
        <dsp:cNvPr id="0" name=""/>
        <dsp:cNvSpPr/>
      </dsp:nvSpPr>
      <dsp:spPr>
        <a:xfrm>
          <a:off x="333042" y="993042"/>
          <a:ext cx="466260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35" tIns="0" rIns="176235" bIns="0" numCol="1" spcCol="1270" anchor="ctr" anchorCtr="0">
          <a:noAutofit/>
        </a:bodyPr>
        <a:lstStyle/>
        <a:p>
          <a:pPr marL="0" lvl="0" indent="0" algn="l" defTabSz="622300">
            <a:lnSpc>
              <a:spcPct val="90000"/>
            </a:lnSpc>
            <a:spcBef>
              <a:spcPct val="0"/>
            </a:spcBef>
            <a:spcAft>
              <a:spcPct val="35000"/>
            </a:spcAft>
            <a:buNone/>
          </a:pPr>
          <a:r>
            <a:rPr lang="en-US" sz="1400" kern="1200" dirty="0"/>
            <a:t>List infection site causing sepsis</a:t>
          </a:r>
        </a:p>
      </dsp:txBody>
      <dsp:txXfrm>
        <a:off x="353217" y="1013217"/>
        <a:ext cx="4622251" cy="372930"/>
      </dsp:txXfrm>
    </dsp:sp>
    <dsp:sp modelId="{C4A6D7E0-7096-462B-ADC1-690739AAF88B}">
      <dsp:nvSpPr>
        <dsp:cNvPr id="0" name=""/>
        <dsp:cNvSpPr/>
      </dsp:nvSpPr>
      <dsp:spPr>
        <a:xfrm>
          <a:off x="0" y="2077271"/>
          <a:ext cx="6660859" cy="595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6957" tIns="291592" rIns="51695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 code for this, must specify type of failure and body system involved</a:t>
          </a:r>
        </a:p>
      </dsp:txBody>
      <dsp:txXfrm>
        <a:off x="0" y="2077271"/>
        <a:ext cx="6660859" cy="595350"/>
      </dsp:txXfrm>
    </dsp:sp>
    <dsp:sp modelId="{4BA11918-6CCD-4FA6-8F80-1C0204EF877A}">
      <dsp:nvSpPr>
        <dsp:cNvPr id="0" name=""/>
        <dsp:cNvSpPr/>
      </dsp:nvSpPr>
      <dsp:spPr>
        <a:xfrm>
          <a:off x="333042" y="1870632"/>
          <a:ext cx="466260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35" tIns="0" rIns="176235" bIns="0" numCol="1" spcCol="1270" anchor="ctr" anchorCtr="0">
          <a:noAutofit/>
        </a:bodyPr>
        <a:lstStyle/>
        <a:p>
          <a:pPr marL="0" lvl="0" indent="0" algn="l" defTabSz="622300">
            <a:lnSpc>
              <a:spcPct val="90000"/>
            </a:lnSpc>
            <a:spcBef>
              <a:spcPct val="0"/>
            </a:spcBef>
            <a:spcAft>
              <a:spcPct val="35000"/>
            </a:spcAft>
            <a:buNone/>
          </a:pPr>
          <a:r>
            <a:rPr lang="en-US" sz="1400" kern="1200" dirty="0"/>
            <a:t>Multi-system Organ Failure</a:t>
          </a:r>
        </a:p>
      </dsp:txBody>
      <dsp:txXfrm>
        <a:off x="353217" y="1890807"/>
        <a:ext cx="4622251" cy="372930"/>
      </dsp:txXfrm>
    </dsp:sp>
    <dsp:sp modelId="{A020F426-3CD6-4DDE-8EB7-7B9FEC06456C}">
      <dsp:nvSpPr>
        <dsp:cNvPr id="0" name=""/>
        <dsp:cNvSpPr/>
      </dsp:nvSpPr>
      <dsp:spPr>
        <a:xfrm>
          <a:off x="0" y="2954862"/>
          <a:ext cx="6660859" cy="815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6957" tIns="291592" rIns="51695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Must be linked       </a:t>
          </a:r>
        </a:p>
        <a:p>
          <a:pPr marL="114300" lvl="1" indent="-114300" algn="l" defTabSz="622300">
            <a:lnSpc>
              <a:spcPct val="90000"/>
            </a:lnSpc>
            <a:spcBef>
              <a:spcPct val="0"/>
            </a:spcBef>
            <a:spcAft>
              <a:spcPct val="15000"/>
            </a:spcAft>
            <a:buChar char="•"/>
          </a:pPr>
          <a:r>
            <a:rPr lang="en-US" sz="1400" kern="1200" dirty="0"/>
            <a:t>Ex. UTI due to catheter (not with)  “complicated UTI” will 	not link</a:t>
          </a:r>
        </a:p>
      </dsp:txBody>
      <dsp:txXfrm>
        <a:off x="0" y="2954862"/>
        <a:ext cx="6660859" cy="815850"/>
      </dsp:txXfrm>
    </dsp:sp>
    <dsp:sp modelId="{D3B247FC-9528-49A5-B171-0DF6EEF65AF7}">
      <dsp:nvSpPr>
        <dsp:cNvPr id="0" name=""/>
        <dsp:cNvSpPr/>
      </dsp:nvSpPr>
      <dsp:spPr>
        <a:xfrm>
          <a:off x="333042" y="2748221"/>
          <a:ext cx="466260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35" tIns="0" rIns="176235" bIns="0" numCol="1" spcCol="1270" anchor="ctr" anchorCtr="0">
          <a:noAutofit/>
        </a:bodyPr>
        <a:lstStyle/>
        <a:p>
          <a:pPr marL="0" lvl="0" indent="0" algn="l" defTabSz="622300">
            <a:lnSpc>
              <a:spcPct val="90000"/>
            </a:lnSpc>
            <a:spcBef>
              <a:spcPct val="0"/>
            </a:spcBef>
            <a:spcAft>
              <a:spcPct val="35000"/>
            </a:spcAft>
            <a:buNone/>
          </a:pPr>
          <a:r>
            <a:rPr lang="en-US" sz="1400" kern="1200" dirty="0"/>
            <a:t>Infection due to device</a:t>
          </a:r>
        </a:p>
      </dsp:txBody>
      <dsp:txXfrm>
        <a:off x="353217" y="2768396"/>
        <a:ext cx="4622251" cy="372930"/>
      </dsp:txXfrm>
    </dsp:sp>
    <dsp:sp modelId="{75B4E022-F33E-4499-B489-A6F9104C5658}">
      <dsp:nvSpPr>
        <dsp:cNvPr id="0" name=""/>
        <dsp:cNvSpPr/>
      </dsp:nvSpPr>
      <dsp:spPr>
        <a:xfrm>
          <a:off x="0" y="4052952"/>
          <a:ext cx="6660859"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6957" tIns="291592" rIns="51695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Ex. Pseudomonas pneumonia vs pneumonia and sputum grew Pseudomonas</a:t>
          </a:r>
        </a:p>
      </dsp:txBody>
      <dsp:txXfrm>
        <a:off x="0" y="4052952"/>
        <a:ext cx="6660859" cy="793800"/>
      </dsp:txXfrm>
    </dsp:sp>
    <dsp:sp modelId="{DD51F3B0-75BC-4CD2-B0CA-DAF4AFEE18C0}">
      <dsp:nvSpPr>
        <dsp:cNvPr id="0" name=""/>
        <dsp:cNvSpPr/>
      </dsp:nvSpPr>
      <dsp:spPr>
        <a:xfrm>
          <a:off x="333042" y="3846312"/>
          <a:ext cx="466260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235" tIns="0" rIns="176235" bIns="0" numCol="1" spcCol="1270" anchor="ctr" anchorCtr="0">
          <a:noAutofit/>
        </a:bodyPr>
        <a:lstStyle/>
        <a:p>
          <a:pPr marL="0" lvl="0" indent="0" algn="l" defTabSz="622300">
            <a:lnSpc>
              <a:spcPct val="90000"/>
            </a:lnSpc>
            <a:spcBef>
              <a:spcPct val="0"/>
            </a:spcBef>
            <a:spcAft>
              <a:spcPct val="35000"/>
            </a:spcAft>
            <a:buNone/>
          </a:pPr>
          <a:r>
            <a:rPr lang="en-US" sz="1400" kern="1200" dirty="0"/>
            <a:t>Link positive cultures to the infection</a:t>
          </a:r>
        </a:p>
      </dsp:txBody>
      <dsp:txXfrm>
        <a:off x="353217" y="3866487"/>
        <a:ext cx="4622251" cy="3729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210B-CF8D-4EC6-8E79-DE867A56F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48AA9C-1A91-49A5-A620-AB39BBD07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212DE-E960-4BCC-875F-55B185EF54DA}"/>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5" name="Footer Placeholder 4">
            <a:extLst>
              <a:ext uri="{FF2B5EF4-FFF2-40B4-BE49-F238E27FC236}">
                <a16:creationId xmlns:a16="http://schemas.microsoft.com/office/drawing/2014/main" id="{EFFF14CF-59DB-42D4-AD1F-B4273E660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D164B-ED40-4BB7-944F-5AF91F7788E0}"/>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239902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3B8D-BAFA-4F89-B727-9D84E0989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34467E-6DF3-4388-A52A-29D8ECDB87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1BFB3-E630-4CFF-9620-185B983DE857}"/>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5" name="Footer Placeholder 4">
            <a:extLst>
              <a:ext uri="{FF2B5EF4-FFF2-40B4-BE49-F238E27FC236}">
                <a16:creationId xmlns:a16="http://schemas.microsoft.com/office/drawing/2014/main" id="{4D6F457A-C802-4556-8470-30B16887A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9F93F-AF2B-4FE0-938C-A0A5348A781E}"/>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257495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BF1D6-3B74-4BC5-BC5E-83A2939BAC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95872-6ACB-452A-918E-F9BD7C9447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4AE10-2B05-4B7A-8E58-84CBB773CB0B}"/>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5" name="Footer Placeholder 4">
            <a:extLst>
              <a:ext uri="{FF2B5EF4-FFF2-40B4-BE49-F238E27FC236}">
                <a16:creationId xmlns:a16="http://schemas.microsoft.com/office/drawing/2014/main" id="{DB05499A-D8AD-4992-B6FB-B7C7353F2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FF2D0-9E86-474E-9345-24BF33CA253C}"/>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335841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F957-148C-4441-ABA9-426D08A284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AFAB7-1513-4133-BE93-A4FCEE934F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9F857-F8A6-4707-B6B3-DFC165BA7AB7}"/>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5" name="Footer Placeholder 4">
            <a:extLst>
              <a:ext uri="{FF2B5EF4-FFF2-40B4-BE49-F238E27FC236}">
                <a16:creationId xmlns:a16="http://schemas.microsoft.com/office/drawing/2014/main" id="{F391A0AF-D834-4D08-B348-E481E6EEA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4EA3C-2FCB-4B96-B8B0-84E751C76D32}"/>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342812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37D1-FF14-436A-9B32-01706E7C97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D7CE4F-15F5-4D60-808C-0CD5AE88C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19A6A-C057-4304-9C39-DBFA1CBEFF07}"/>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5" name="Footer Placeholder 4">
            <a:extLst>
              <a:ext uri="{FF2B5EF4-FFF2-40B4-BE49-F238E27FC236}">
                <a16:creationId xmlns:a16="http://schemas.microsoft.com/office/drawing/2014/main" id="{BA8A0953-32FF-4CDE-81C7-DEF501125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F8734-4C98-434C-BB64-E2F67634E924}"/>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331898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F62A-0337-409E-9547-045541052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946E4-B448-47C8-B50F-FE11E3CA0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77AD71-3341-4E04-AD36-872EA06BB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5FAD2-2CA0-41FD-A9BA-470BA5F92BC7}"/>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6" name="Footer Placeholder 5">
            <a:extLst>
              <a:ext uri="{FF2B5EF4-FFF2-40B4-BE49-F238E27FC236}">
                <a16:creationId xmlns:a16="http://schemas.microsoft.com/office/drawing/2014/main" id="{BDE01472-9B59-4DE0-83E3-881D7E5CC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F9972-D986-487E-BE21-AFB2AE8D70E5}"/>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300176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BFBF-4B3E-4549-99A7-B2BF4F7EED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894A5-17F3-49A4-8F77-D11D5AA42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16D38-AAF6-444F-BFC4-F52E6B946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529E6-90BF-49CB-AC30-8E224D750E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984982-638B-44CF-B4DE-5B09F4C69A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6D19A-B02B-4E12-8BEC-87D951FACE21}"/>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8" name="Footer Placeholder 7">
            <a:extLst>
              <a:ext uri="{FF2B5EF4-FFF2-40B4-BE49-F238E27FC236}">
                <a16:creationId xmlns:a16="http://schemas.microsoft.com/office/drawing/2014/main" id="{EF96424D-48D1-4073-8A1B-24DCE454D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316752-F6BB-4F4D-98DA-8ECB50694219}"/>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26292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DD33-60A7-4782-B150-6BE100709D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0801B8-302B-4264-BC9D-A082B0D82BAB}"/>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4" name="Footer Placeholder 3">
            <a:extLst>
              <a:ext uri="{FF2B5EF4-FFF2-40B4-BE49-F238E27FC236}">
                <a16:creationId xmlns:a16="http://schemas.microsoft.com/office/drawing/2014/main" id="{002919B0-39CB-4941-9730-A9B88D255F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5498FE-52CF-4A36-BAB8-83072A636CD6}"/>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61261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F3006A-F8A0-4FD6-84A5-65F9CB5853FC}"/>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3" name="Footer Placeholder 2">
            <a:extLst>
              <a:ext uri="{FF2B5EF4-FFF2-40B4-BE49-F238E27FC236}">
                <a16:creationId xmlns:a16="http://schemas.microsoft.com/office/drawing/2014/main" id="{BC7D7DD8-F3AF-44D1-9534-EEB157C96F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D7B793-5570-4C7A-B361-4E671E0E9F5B}"/>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379132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4699-1EE2-479E-95FE-82CEE0B72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104AAB-0B04-4FC5-9B69-C6E247EAE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AE1085-873B-4621-B567-288B1D56F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DC004-6599-4C11-BE7E-BDD5274EA178}"/>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6" name="Footer Placeholder 5">
            <a:extLst>
              <a:ext uri="{FF2B5EF4-FFF2-40B4-BE49-F238E27FC236}">
                <a16:creationId xmlns:a16="http://schemas.microsoft.com/office/drawing/2014/main" id="{115A27A3-92C9-4897-BDBF-B9D50F6D0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678EA-A424-4C5D-A07D-96039506F168}"/>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373044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8E63-1671-4B72-A6CF-466858BEA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C59E54-2EB7-46C1-A5BF-1029A86A48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6FA30F-EFEA-4A63-9997-B6F727B35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83187-4563-4C93-B7CA-A51B00BA012D}"/>
              </a:ext>
            </a:extLst>
          </p:cNvPr>
          <p:cNvSpPr>
            <a:spLocks noGrp="1"/>
          </p:cNvSpPr>
          <p:nvPr>
            <p:ph type="dt" sz="half" idx="10"/>
          </p:nvPr>
        </p:nvSpPr>
        <p:spPr/>
        <p:txBody>
          <a:bodyPr/>
          <a:lstStyle/>
          <a:p>
            <a:fld id="{D7D792B0-B015-44D4-BE5A-957766D9CFC0}" type="datetimeFigureOut">
              <a:rPr lang="en-US" smtClean="0"/>
              <a:t>4/28/2021</a:t>
            </a:fld>
            <a:endParaRPr lang="en-US"/>
          </a:p>
        </p:txBody>
      </p:sp>
      <p:sp>
        <p:nvSpPr>
          <p:cNvPr id="6" name="Footer Placeholder 5">
            <a:extLst>
              <a:ext uri="{FF2B5EF4-FFF2-40B4-BE49-F238E27FC236}">
                <a16:creationId xmlns:a16="http://schemas.microsoft.com/office/drawing/2014/main" id="{92BB00C2-6C6D-46B2-83CA-3E3453291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C5191-A1C9-44BA-ABAE-38CEF14DAB15}"/>
              </a:ext>
            </a:extLst>
          </p:cNvPr>
          <p:cNvSpPr>
            <a:spLocks noGrp="1"/>
          </p:cNvSpPr>
          <p:nvPr>
            <p:ph type="sldNum" sz="quarter" idx="12"/>
          </p:nvPr>
        </p:nvSpPr>
        <p:spPr/>
        <p:txBody>
          <a:bodyPr/>
          <a:lstStyle/>
          <a:p>
            <a:fld id="{731CE3C1-8B80-4BBB-9F75-172EBFEF39DC}" type="slidenum">
              <a:rPr lang="en-US" smtClean="0"/>
              <a:t>‹#›</a:t>
            </a:fld>
            <a:endParaRPr lang="en-US"/>
          </a:p>
        </p:txBody>
      </p:sp>
    </p:spTree>
    <p:extLst>
      <p:ext uri="{BB962C8B-B14F-4D97-AF65-F5344CB8AC3E}">
        <p14:creationId xmlns:p14="http://schemas.microsoft.com/office/powerpoint/2010/main" val="170716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10000"/>
              </a:schemeClr>
            </a:gs>
            <a:gs pos="100000">
              <a:schemeClr val="bg2">
                <a:shade val="64000"/>
                <a:lumMod val="9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1C0B8-4675-4361-80A2-D19FCA27D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EDC099-A172-405F-B3DB-3F0B47AA1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11927-AA12-431C-A5C0-494B50777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792B0-B015-44D4-BE5A-957766D9CFC0}" type="datetimeFigureOut">
              <a:rPr lang="en-US" smtClean="0"/>
              <a:t>4/28/2021</a:t>
            </a:fld>
            <a:endParaRPr lang="en-US"/>
          </a:p>
        </p:txBody>
      </p:sp>
      <p:sp>
        <p:nvSpPr>
          <p:cNvPr id="5" name="Footer Placeholder 4">
            <a:extLst>
              <a:ext uri="{FF2B5EF4-FFF2-40B4-BE49-F238E27FC236}">
                <a16:creationId xmlns:a16="http://schemas.microsoft.com/office/drawing/2014/main" id="{C49747CD-C47B-413D-B6A0-E60236DAF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EE425-A0E2-48F7-A77E-BDC113296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CE3C1-8B80-4BBB-9F75-172EBFEF39DC}" type="slidenum">
              <a:rPr lang="en-US" smtClean="0"/>
              <a:t>‹#›</a:t>
            </a:fld>
            <a:endParaRPr lang="en-US"/>
          </a:p>
        </p:txBody>
      </p:sp>
    </p:spTree>
    <p:extLst>
      <p:ext uri="{BB962C8B-B14F-4D97-AF65-F5344CB8AC3E}">
        <p14:creationId xmlns:p14="http://schemas.microsoft.com/office/powerpoint/2010/main" val="13664842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eepngimg.com/png/85354-text-question-blog-questions-logo-an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Triangle 10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44DD3-51B2-4101-98F5-756655CD76FC}"/>
              </a:ext>
            </a:extLst>
          </p:cNvPr>
          <p:cNvSpPr>
            <a:spLocks noGrp="1"/>
          </p:cNvSpPr>
          <p:nvPr>
            <p:ph type="ctrTitle"/>
          </p:nvPr>
        </p:nvSpPr>
        <p:spPr>
          <a:xfrm>
            <a:off x="1285241" y="1008993"/>
            <a:ext cx="9231410" cy="3542045"/>
          </a:xfrm>
        </p:spPr>
        <p:txBody>
          <a:bodyPr anchor="b">
            <a:normAutofit/>
          </a:bodyPr>
          <a:lstStyle/>
          <a:p>
            <a:pPr algn="l"/>
            <a:r>
              <a:rPr lang="en-US" sz="5500"/>
              <a:t>Untangling the Web of Sepsis: Sepsis 2 or Sepsis 3</a:t>
            </a:r>
            <a:br>
              <a:rPr lang="en-US" sz="5500"/>
            </a:br>
            <a:r>
              <a:rPr lang="en-US" sz="5500"/>
              <a:t>Sep 1 Bundle and CMS</a:t>
            </a:r>
            <a:br>
              <a:rPr lang="en-US" sz="5500"/>
            </a:br>
            <a:endParaRPr lang="en-US" sz="5500"/>
          </a:p>
        </p:txBody>
      </p:sp>
      <p:sp>
        <p:nvSpPr>
          <p:cNvPr id="3" name="Subtitle 2">
            <a:extLst>
              <a:ext uri="{FF2B5EF4-FFF2-40B4-BE49-F238E27FC236}">
                <a16:creationId xmlns:a16="http://schemas.microsoft.com/office/drawing/2014/main" id="{81B999B9-EE87-4E7D-A05C-95762352C326}"/>
              </a:ext>
            </a:extLst>
          </p:cNvPr>
          <p:cNvSpPr>
            <a:spLocks noGrp="1"/>
          </p:cNvSpPr>
          <p:nvPr>
            <p:ph type="subTitle" idx="1"/>
          </p:nvPr>
        </p:nvSpPr>
        <p:spPr>
          <a:xfrm>
            <a:off x="1285241" y="4582814"/>
            <a:ext cx="7132335" cy="1312657"/>
          </a:xfrm>
        </p:spPr>
        <p:txBody>
          <a:bodyPr anchor="t">
            <a:normAutofit/>
          </a:bodyPr>
          <a:lstStyle/>
          <a:p>
            <a:pPr algn="l"/>
            <a:r>
              <a:rPr lang="en-US"/>
              <a:t>Rhoda Chism, RN, CCDS, CCS</a:t>
            </a:r>
          </a:p>
          <a:p>
            <a:pPr algn="l"/>
            <a:r>
              <a:rPr lang="en-US"/>
              <a:t>Manager of CDI Audit &amp; Education</a:t>
            </a:r>
          </a:p>
        </p:txBody>
      </p:sp>
    </p:spTree>
    <p:extLst>
      <p:ext uri="{BB962C8B-B14F-4D97-AF65-F5344CB8AC3E}">
        <p14:creationId xmlns:p14="http://schemas.microsoft.com/office/powerpoint/2010/main" val="338704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6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Rectangle 7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A2FC9-A6D3-4DC7-B393-FF1B1F07BD9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Clinical Example 2</a:t>
            </a:r>
          </a:p>
        </p:txBody>
      </p:sp>
      <p:sp>
        <p:nvSpPr>
          <p:cNvPr id="4" name="Slide Number Placeholder 3">
            <a:extLst>
              <a:ext uri="{FF2B5EF4-FFF2-40B4-BE49-F238E27FC236}">
                <a16:creationId xmlns:a16="http://schemas.microsoft.com/office/drawing/2014/main" id="{C0FD0688-0BAC-4D93-9AF8-AE110FABCE49}"/>
              </a:ext>
            </a:extLst>
          </p:cNvPr>
          <p:cNvSpPr>
            <a:spLocks noGrp="1"/>
          </p:cNvSpPr>
          <p:nvPr>
            <p:ph type="sldNum" sz="quarter" idx="12"/>
          </p:nvPr>
        </p:nvSpPr>
        <p:spPr>
          <a:xfrm>
            <a:off x="11704320" y="6455664"/>
            <a:ext cx="448056" cy="365125"/>
          </a:xfrm>
        </p:spPr>
        <p:txBody>
          <a:bodyPr>
            <a:normAutofit/>
          </a:bodyPr>
          <a:lstStyle/>
          <a:p>
            <a:pPr>
              <a:spcAft>
                <a:spcPts val="600"/>
              </a:spcAft>
            </a:pPr>
            <a:fld id="{73DEDAF5-B836-4B46-B046-824EE1A10427}" type="slidenum">
              <a:rPr lang="en-US" sz="1100" smtClean="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
        <p:nvSpPr>
          <p:cNvPr id="7" name="TextBox 6">
            <a:extLst>
              <a:ext uri="{FF2B5EF4-FFF2-40B4-BE49-F238E27FC236}">
                <a16:creationId xmlns:a16="http://schemas.microsoft.com/office/drawing/2014/main" id="{BFE6FC63-D5E1-4888-B2C9-2A6281935758}"/>
              </a:ext>
            </a:extLst>
          </p:cNvPr>
          <p:cNvSpPr txBox="1"/>
          <p:nvPr/>
        </p:nvSpPr>
        <p:spPr>
          <a:xfrm>
            <a:off x="4429047" y="214611"/>
            <a:ext cx="6753138" cy="7017306"/>
          </a:xfrm>
          <a:prstGeom prst="rect">
            <a:avLst/>
          </a:prstGeom>
          <a:noFill/>
        </p:spPr>
        <p:txBody>
          <a:bodyPr wrap="square" rtlCol="0">
            <a:spAutoFit/>
          </a:bodyPr>
          <a:lstStyle/>
          <a:p>
            <a:r>
              <a:rPr lang="en-US" sz="1600" dirty="0"/>
              <a:t>50 year old female presented to the ED with c/o ABD pain and bloody stool. PMHx of hypothyroidism, fibromyalgia, DM, and HTN</a:t>
            </a:r>
          </a:p>
          <a:p>
            <a:endParaRPr lang="en-US" sz="1600" dirty="0"/>
          </a:p>
          <a:p>
            <a:r>
              <a:rPr lang="en-US" sz="1600" b="1" dirty="0"/>
              <a:t>VS</a:t>
            </a:r>
            <a:r>
              <a:rPr lang="en-US" sz="1600" dirty="0"/>
              <a:t>: 149/85  114  20  98.7 O² sat 97% on room air</a:t>
            </a:r>
          </a:p>
          <a:p>
            <a:endParaRPr lang="en-US" sz="1600" dirty="0"/>
          </a:p>
          <a:p>
            <a:r>
              <a:rPr lang="en-US" sz="1600" b="1" dirty="0"/>
              <a:t>CT Abdomen- </a:t>
            </a:r>
            <a:r>
              <a:rPr lang="en-US" sz="1600" dirty="0"/>
              <a:t>probable colitis extending from the distal transverse colon to the lower descending colon</a:t>
            </a:r>
          </a:p>
          <a:p>
            <a:endParaRPr lang="en-US" sz="1600" dirty="0"/>
          </a:p>
          <a:p>
            <a:r>
              <a:rPr lang="en-US" sz="1600" b="1" dirty="0"/>
              <a:t>Labs</a:t>
            </a:r>
            <a:r>
              <a:rPr lang="en-US" sz="1600" dirty="0"/>
              <a:t>: WBC 28.8, plts. 429, NA ⁺⁺ 129, Glucose 341, Creat. 0.5, Bili. 0.8 </a:t>
            </a:r>
          </a:p>
          <a:p>
            <a:r>
              <a:rPr lang="en-US" sz="1600" dirty="0"/>
              <a:t>          Lactic Acid 2.2</a:t>
            </a:r>
          </a:p>
          <a:p>
            <a:endParaRPr lang="en-US" sz="1600" dirty="0"/>
          </a:p>
          <a:p>
            <a:r>
              <a:rPr lang="en-US" sz="1600" b="1" dirty="0"/>
              <a:t>H&amp;P</a:t>
            </a:r>
            <a:r>
              <a:rPr lang="en-US" sz="1600" dirty="0"/>
              <a:t>: Feels feverish and tired, c/o nausea and bloody diarrhea. Reports appetite is decreased but UOP is good. Denies recent antibx.</a:t>
            </a:r>
          </a:p>
          <a:p>
            <a:endParaRPr lang="en-US" sz="1600" dirty="0"/>
          </a:p>
          <a:p>
            <a:r>
              <a:rPr lang="en-US" sz="1600" b="1" dirty="0"/>
              <a:t>Impression &amp; Plan:</a:t>
            </a:r>
            <a:endParaRPr lang="en-US" sz="1600" dirty="0"/>
          </a:p>
          <a:p>
            <a:r>
              <a:rPr lang="en-US" sz="1600" dirty="0"/>
              <a:t>Sepsis on admission- patient has colitis, and met 3/4 SIRS criteria, tachycardia, tachypnea, leukocytosis</a:t>
            </a:r>
          </a:p>
          <a:p>
            <a:r>
              <a:rPr lang="en-US" sz="1600" dirty="0"/>
              <a:t>Admit to floor, Start Rocephin and Flagyl IV, consult GI and surgery</a:t>
            </a:r>
          </a:p>
          <a:p>
            <a:r>
              <a:rPr lang="en-US" sz="1600" dirty="0"/>
              <a:t>Colonoscopy on hospital day 3</a:t>
            </a:r>
          </a:p>
          <a:p>
            <a:endParaRPr lang="en-US" sz="1600" dirty="0"/>
          </a:p>
          <a:p>
            <a:r>
              <a:rPr lang="en-US" sz="1600" b="1" dirty="0"/>
              <a:t>Colonoscopy</a:t>
            </a:r>
            <a:r>
              <a:rPr lang="en-US" sz="1600" dirty="0"/>
              <a:t>:  An area of severely inflamed and ulcerated mucosa was found at 35-50 cm proximal to the anus. Inflammation was noted throughout visualized colon.</a:t>
            </a:r>
          </a:p>
          <a:p>
            <a:endParaRPr lang="en-US" sz="1600" dirty="0"/>
          </a:p>
          <a:p>
            <a:r>
              <a:rPr lang="en-US" sz="1600" b="1" dirty="0"/>
              <a:t>Pathology</a:t>
            </a:r>
            <a:r>
              <a:rPr lang="en-US" sz="1600" dirty="0"/>
              <a:t>: Fragments of colon with changes c/w ischemic colitis</a:t>
            </a:r>
          </a:p>
          <a:p>
            <a:endParaRPr lang="en-US" sz="1600" dirty="0"/>
          </a:p>
          <a:p>
            <a:endParaRPr lang="en-US" sz="1600" dirty="0"/>
          </a:p>
          <a:p>
            <a:endParaRPr lang="en-US" dirty="0"/>
          </a:p>
        </p:txBody>
      </p:sp>
    </p:spTree>
    <p:extLst>
      <p:ext uri="{BB962C8B-B14F-4D97-AF65-F5344CB8AC3E}">
        <p14:creationId xmlns:p14="http://schemas.microsoft.com/office/powerpoint/2010/main" val="9578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6C705E58-8035-4489-B3C3-A32FCFD5EBB0}"/>
              </a:ext>
            </a:extLst>
          </p:cNvPr>
          <p:cNvSpPr>
            <a:spLocks noGrp="1"/>
          </p:cNvSpPr>
          <p:nvPr>
            <p:ph type="title"/>
          </p:nvPr>
        </p:nvSpPr>
        <p:spPr>
          <a:xfrm>
            <a:off x="8032046" y="1325131"/>
            <a:ext cx="3331574" cy="570782"/>
          </a:xfrm>
          <a:solidFill>
            <a:schemeClr val="bg2"/>
          </a:solidFill>
          <a:ln w="38100">
            <a:solidFill>
              <a:schemeClr val="accent1"/>
            </a:solidFill>
          </a:ln>
        </p:spPr>
        <p:txBody>
          <a:bodyPr anchor="t">
            <a:normAutofit fontScale="90000"/>
          </a:bodyPr>
          <a:lstStyle/>
          <a:p>
            <a:r>
              <a:rPr lang="en-US" sz="3600" dirty="0"/>
              <a:t>Query Example 2</a:t>
            </a:r>
          </a:p>
        </p:txBody>
      </p:sp>
      <p:sp>
        <p:nvSpPr>
          <p:cNvPr id="17" name="Freeform: Shape 16">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
            <a:extLst>
              <a:ext uri="{FF2B5EF4-FFF2-40B4-BE49-F238E27FC236}">
                <a16:creationId xmlns:a16="http://schemas.microsoft.com/office/drawing/2014/main" id="{A88AE218-1AD4-4139-B354-E90B4443D6EF}"/>
              </a:ext>
            </a:extLst>
          </p:cNvPr>
          <p:cNvSpPr txBox="1"/>
          <p:nvPr/>
        </p:nvSpPr>
        <p:spPr>
          <a:xfrm>
            <a:off x="8032046" y="2690336"/>
            <a:ext cx="3779589" cy="1477328"/>
          </a:xfrm>
          <a:prstGeom prst="rect">
            <a:avLst/>
          </a:prstGeom>
          <a:solidFill>
            <a:schemeClr val="bg2"/>
          </a:solid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TRIC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Treatment: IV antibx,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R</a:t>
            </a:r>
            <a:r>
              <a:rPr kumimoji="0" lang="en-US" sz="1800" b="0" i="0" u="none" strike="noStrike" kern="1200" cap="none" spc="0" normalizeH="0" baseline="0" noProof="0" dirty="0">
                <a:ln>
                  <a:noFill/>
                </a:ln>
                <a:effectLst/>
                <a:uLnTx/>
                <a:uFillTx/>
                <a:latin typeface="Arial" panose="020B0604020202020204"/>
                <a:ea typeface="+mn-ea"/>
                <a:cs typeface="+mn-cs"/>
              </a:rPr>
              <a:t>isk: Colitis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I</a:t>
            </a:r>
            <a:r>
              <a:rPr kumimoji="0" lang="en-US" sz="1800" b="0" i="0" u="none" strike="noStrike" kern="1200" cap="none" spc="0" normalizeH="0" baseline="0" noProof="0" dirty="0">
                <a:ln>
                  <a:noFill/>
                </a:ln>
                <a:effectLst/>
                <a:uLnTx/>
                <a:uFillTx/>
                <a:latin typeface="Arial" panose="020B0604020202020204"/>
                <a:ea typeface="+mn-ea"/>
                <a:cs typeface="+mn-cs"/>
              </a:rPr>
              <a:t>ndicators: labs,</a:t>
            </a:r>
            <a:r>
              <a:rPr lang="en-US" dirty="0">
                <a:latin typeface="Arial" panose="020B0604020202020204"/>
              </a:rPr>
              <a:t>SOFA 0</a:t>
            </a:r>
            <a:endParaRPr kumimoji="0" lang="en-US" sz="1800" b="0" i="0" u="none" strike="noStrike" kern="1200" cap="none" spc="0" normalizeH="0" baseline="0" noProof="0" dirty="0">
              <a:ln>
                <a:noFill/>
              </a:ln>
              <a:effectLst/>
              <a:uLnTx/>
              <a:uFillTx/>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C</a:t>
            </a:r>
            <a:r>
              <a:rPr kumimoji="0" lang="en-US" sz="1800" b="0" i="0" u="none" strike="noStrike" kern="1200" cap="none" spc="0" normalizeH="0" baseline="0" noProof="0" dirty="0">
                <a:ln>
                  <a:noFill/>
                </a:ln>
                <a:effectLst/>
                <a:uLnTx/>
                <a:uFillTx/>
                <a:latin typeface="Arial" panose="020B0604020202020204"/>
                <a:ea typeface="+mn-ea"/>
                <a:cs typeface="+mn-cs"/>
              </a:rPr>
              <a:t>ompliant Question: brief, concise</a:t>
            </a:r>
          </a:p>
        </p:txBody>
      </p:sp>
      <p:pic>
        <p:nvPicPr>
          <p:cNvPr id="3" name="Picture 2">
            <a:extLst>
              <a:ext uri="{FF2B5EF4-FFF2-40B4-BE49-F238E27FC236}">
                <a16:creationId xmlns:a16="http://schemas.microsoft.com/office/drawing/2014/main" id="{18CE8328-7DAB-454A-B451-B4620251A595}"/>
              </a:ext>
            </a:extLst>
          </p:cNvPr>
          <p:cNvPicPr>
            <a:picLocks noChangeAspect="1"/>
          </p:cNvPicPr>
          <p:nvPr/>
        </p:nvPicPr>
        <p:blipFill>
          <a:blip r:embed="rId2"/>
          <a:stretch>
            <a:fillRect/>
          </a:stretch>
        </p:blipFill>
        <p:spPr>
          <a:xfrm>
            <a:off x="129485" y="148954"/>
            <a:ext cx="7260327" cy="6560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165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8A78-51D6-45F7-84FB-E75D1B3215C3}"/>
              </a:ext>
            </a:extLst>
          </p:cNvPr>
          <p:cNvSpPr>
            <a:spLocks noGrp="1"/>
          </p:cNvSpPr>
          <p:nvPr>
            <p:ph type="title"/>
          </p:nvPr>
        </p:nvSpPr>
        <p:spPr>
          <a:xfrm>
            <a:off x="619152" y="72213"/>
            <a:ext cx="10515600" cy="636737"/>
          </a:xfrm>
        </p:spPr>
        <p:txBody>
          <a:bodyPr>
            <a:normAutofit fontScale="90000"/>
          </a:bodyPr>
          <a:lstStyle/>
          <a:p>
            <a:r>
              <a:rPr lang="en-US" sz="5200" dirty="0"/>
              <a:t>Sepsis Validation</a:t>
            </a:r>
          </a:p>
        </p:txBody>
      </p:sp>
      <p:sp>
        <p:nvSpPr>
          <p:cNvPr id="6" name="Content Placeholder 5">
            <a:extLst>
              <a:ext uri="{FF2B5EF4-FFF2-40B4-BE49-F238E27FC236}">
                <a16:creationId xmlns:a16="http://schemas.microsoft.com/office/drawing/2014/main" id="{70F7AC51-8F4B-479F-A750-ACB9EFCFCDDB}"/>
              </a:ext>
            </a:extLst>
          </p:cNvPr>
          <p:cNvSpPr>
            <a:spLocks noGrp="1"/>
          </p:cNvSpPr>
          <p:nvPr>
            <p:ph idx="1"/>
          </p:nvPr>
        </p:nvSpPr>
        <p:spPr>
          <a:xfrm>
            <a:off x="619153" y="783772"/>
            <a:ext cx="4694807" cy="2928116"/>
          </a:xfrm>
          <a:ln>
            <a:solidFill>
              <a:schemeClr val="accent1"/>
            </a:solidFill>
          </a:ln>
        </p:spPr>
        <p:txBody>
          <a:bodyPr>
            <a:normAutofit/>
          </a:bodyPr>
          <a:lstStyle/>
          <a:p>
            <a:r>
              <a:rPr lang="en-US" sz="1600" dirty="0">
                <a:highlight>
                  <a:srgbClr val="FFFF00"/>
                </a:highlight>
                <a:latin typeface="Calibri" panose="020F0502020204030204" pitchFamily="34" charset="0"/>
                <a:cs typeface="Arial"/>
              </a:rPr>
              <a:t>Providers</a:t>
            </a:r>
            <a:r>
              <a:rPr lang="en-US" sz="1600" dirty="0">
                <a:latin typeface="Calibri" panose="020F0502020204030204" pitchFamily="34" charset="0"/>
                <a:cs typeface="Arial"/>
              </a:rPr>
              <a:t> hold the ultimate responsibility for both establishing a diagnosis and documenting the criteria that led to the establishment of said diagnosis. When the medical record appears to lack evidence-based clinical criteria for a diagnosis, CDI specialists must query the provider. Doing so provides the physician an opportunity to either add more clinical criteria to support the diagnosis, confirm the diagnosis as it stands, or confirm that the diagnosis was ruled out or is without clinical significance.</a:t>
            </a:r>
          </a:p>
          <a:p>
            <a:endParaRPr lang="en-US" sz="2000" dirty="0"/>
          </a:p>
        </p:txBody>
      </p:sp>
      <p:sp>
        <p:nvSpPr>
          <p:cNvPr id="4" name="Slide Number Placeholder 3">
            <a:extLst>
              <a:ext uri="{FF2B5EF4-FFF2-40B4-BE49-F238E27FC236}">
                <a16:creationId xmlns:a16="http://schemas.microsoft.com/office/drawing/2014/main" id="{8DB98DB8-A5DF-4B3F-858F-E020B878D7DF}"/>
              </a:ext>
            </a:extLst>
          </p:cNvPr>
          <p:cNvSpPr>
            <a:spLocks noGrp="1"/>
          </p:cNvSpPr>
          <p:nvPr>
            <p:ph type="sldNum" sz="quarter" idx="12"/>
          </p:nvPr>
        </p:nvSpPr>
        <p:spPr/>
        <p:txBody>
          <a:bodyPr>
            <a:normAutofit/>
          </a:bodyPr>
          <a:lstStyle/>
          <a:p>
            <a:pPr>
              <a:spcAft>
                <a:spcPts val="600"/>
              </a:spcAft>
            </a:pPr>
            <a:fld id="{73DEDAF5-B836-4B46-B046-824EE1A10427}" type="slidenum">
              <a:rPr lang="en-US" smtClean="0"/>
              <a:pPr>
                <a:spcAft>
                  <a:spcPts val="600"/>
                </a:spcAft>
              </a:pPr>
              <a:t>12</a:t>
            </a:fld>
            <a:endParaRPr lang="en-US"/>
          </a:p>
        </p:txBody>
      </p:sp>
      <p:sp>
        <p:nvSpPr>
          <p:cNvPr id="8" name="Rectangle 7">
            <a:extLst>
              <a:ext uri="{FF2B5EF4-FFF2-40B4-BE49-F238E27FC236}">
                <a16:creationId xmlns:a16="http://schemas.microsoft.com/office/drawing/2014/main" id="{F2AD0202-1EC4-4A7C-AF4D-B71DF46012FC}"/>
              </a:ext>
            </a:extLst>
          </p:cNvPr>
          <p:cNvSpPr/>
          <p:nvPr/>
        </p:nvSpPr>
        <p:spPr>
          <a:xfrm>
            <a:off x="619152" y="3711887"/>
            <a:ext cx="4694807" cy="2862322"/>
          </a:xfrm>
          <a:prstGeom prst="rect">
            <a:avLst/>
          </a:prstGeom>
          <a:ln>
            <a:solidFill>
              <a:schemeClr val="accent1"/>
            </a:solidFill>
          </a:ln>
        </p:spPr>
        <p:txBody>
          <a:bodyPr wrap="square">
            <a:spAutoFit/>
          </a:bodyPr>
          <a:lstStyle/>
          <a:p>
            <a:pPr marL="400050" lvl="1"/>
            <a:r>
              <a:rPr lang="en-US" sz="1200" b="1" dirty="0"/>
              <a:t>Common severity drivers</a:t>
            </a:r>
          </a:p>
          <a:p>
            <a:pPr marL="857250" lvl="1" indent="-457200">
              <a:buFont typeface="Arial" panose="020B0604020202020204" pitchFamily="34" charset="0"/>
              <a:buChar char="•"/>
            </a:pPr>
            <a:r>
              <a:rPr lang="en-US" sz="1200" b="1" dirty="0"/>
              <a:t>Acidosis</a:t>
            </a:r>
          </a:p>
          <a:p>
            <a:pPr marL="857250" lvl="1" indent="-457200">
              <a:buFont typeface="Arial" panose="020B0604020202020204" pitchFamily="34" charset="0"/>
              <a:buChar char="•"/>
            </a:pPr>
            <a:r>
              <a:rPr lang="en-US" sz="1200" b="1" dirty="0"/>
              <a:t>Obesity</a:t>
            </a:r>
          </a:p>
          <a:p>
            <a:pPr marL="857250" lvl="1" indent="-457200">
              <a:buFont typeface="Arial" panose="020B0604020202020204" pitchFamily="34" charset="0"/>
              <a:buChar char="•"/>
            </a:pPr>
            <a:r>
              <a:rPr lang="en-US" sz="1200" b="1" dirty="0"/>
              <a:t>Chronic hypoxic, hypercapnic respiratory failure</a:t>
            </a:r>
          </a:p>
          <a:p>
            <a:pPr marL="857250" lvl="1" indent="-457200">
              <a:buFont typeface="Arial" panose="020B0604020202020204" pitchFamily="34" charset="0"/>
              <a:buChar char="•"/>
            </a:pPr>
            <a:r>
              <a:rPr lang="en-US" sz="1200" b="1" dirty="0"/>
              <a:t>Thrush</a:t>
            </a:r>
          </a:p>
          <a:p>
            <a:pPr marL="857250" lvl="1" indent="-457200">
              <a:buFont typeface="Arial" panose="020B0604020202020204" pitchFamily="34" charset="0"/>
              <a:buChar char="•"/>
            </a:pPr>
            <a:r>
              <a:rPr lang="en-US" sz="1200" b="1" dirty="0"/>
              <a:t>Stage II decubs</a:t>
            </a:r>
          </a:p>
          <a:p>
            <a:pPr marL="857250" lvl="1" indent="-457200">
              <a:buFont typeface="Arial" panose="020B0604020202020204" pitchFamily="34" charset="0"/>
              <a:buChar char="•"/>
            </a:pPr>
            <a:r>
              <a:rPr lang="en-US" sz="1200" b="1" dirty="0"/>
              <a:t>Chronic systolic/diastolic chf (HFpEF, HFrEF)</a:t>
            </a:r>
          </a:p>
          <a:p>
            <a:pPr marL="857250" lvl="1" indent="-457200">
              <a:buFont typeface="Arial" panose="020B0604020202020204" pitchFamily="34" charset="0"/>
              <a:buChar char="•"/>
            </a:pPr>
            <a:r>
              <a:rPr lang="en-US" sz="1200" b="1" dirty="0"/>
              <a:t>Malnutrition </a:t>
            </a:r>
          </a:p>
          <a:p>
            <a:pPr marL="857250" lvl="1" indent="-457200">
              <a:buFont typeface="Arial" panose="020B0604020202020204" pitchFamily="34" charset="0"/>
              <a:buChar char="•"/>
            </a:pPr>
            <a:r>
              <a:rPr lang="en-US" sz="1200" b="1" dirty="0"/>
              <a:t>Hemiplegia</a:t>
            </a:r>
          </a:p>
          <a:p>
            <a:pPr marL="857250" lvl="1" indent="-457200">
              <a:buFont typeface="Arial" panose="020B0604020202020204" pitchFamily="34" charset="0"/>
              <a:buChar char="•"/>
            </a:pPr>
            <a:r>
              <a:rPr lang="en-US" sz="1200" b="1" dirty="0"/>
              <a:t>Paralysis</a:t>
            </a:r>
          </a:p>
          <a:p>
            <a:pPr marL="857250" lvl="1" indent="-457200">
              <a:buFont typeface="Arial" panose="020B0604020202020204" pitchFamily="34" charset="0"/>
              <a:buChar char="•"/>
            </a:pPr>
            <a:r>
              <a:rPr lang="en-US" sz="1200" b="1" dirty="0"/>
              <a:t>DM with manifestations</a:t>
            </a:r>
          </a:p>
          <a:p>
            <a:pPr marL="857250" lvl="1" indent="-457200">
              <a:buFont typeface="Arial" panose="020B0604020202020204" pitchFamily="34" charset="0"/>
              <a:buChar char="•"/>
            </a:pPr>
            <a:r>
              <a:rPr lang="en-US" sz="1200" b="1" dirty="0"/>
              <a:t>Specific pneumonias (aspiration pneumonia, staph pneumonia, etc.)</a:t>
            </a:r>
          </a:p>
          <a:p>
            <a:pPr marL="857250" lvl="1" indent="-457200">
              <a:buFont typeface="Arial" panose="020B0604020202020204" pitchFamily="34" charset="0"/>
              <a:buChar char="•"/>
            </a:pPr>
            <a:r>
              <a:rPr lang="en-US" sz="1200" b="1" dirty="0"/>
              <a:t>CKD III, IV</a:t>
            </a:r>
          </a:p>
          <a:p>
            <a:pPr marL="857250" lvl="1" indent="-457200">
              <a:buFont typeface="Arial" panose="020B0604020202020204" pitchFamily="34" charset="0"/>
              <a:buChar char="•"/>
            </a:pPr>
            <a:r>
              <a:rPr lang="en-US" sz="1200" b="1" dirty="0"/>
              <a:t>Specific types of seizures (complex partial seizures)</a:t>
            </a:r>
          </a:p>
        </p:txBody>
      </p:sp>
      <p:sp>
        <p:nvSpPr>
          <p:cNvPr id="9" name="TextBox 8">
            <a:extLst>
              <a:ext uri="{FF2B5EF4-FFF2-40B4-BE49-F238E27FC236}">
                <a16:creationId xmlns:a16="http://schemas.microsoft.com/office/drawing/2014/main" id="{B9379DDF-EA71-4342-B87C-7FC49A5EB84F}"/>
              </a:ext>
            </a:extLst>
          </p:cNvPr>
          <p:cNvSpPr txBox="1"/>
          <p:nvPr/>
        </p:nvSpPr>
        <p:spPr>
          <a:xfrm>
            <a:off x="5385731" y="5650879"/>
            <a:ext cx="6660859" cy="1107996"/>
          </a:xfrm>
          <a:prstGeom prst="rect">
            <a:avLst/>
          </a:prstGeom>
          <a:solidFill>
            <a:schemeClr val="accent1"/>
          </a:solidFill>
          <a:ln>
            <a:solidFill>
              <a:schemeClr val="bg1"/>
            </a:solidFill>
          </a:ln>
        </p:spPr>
        <p:txBody>
          <a:bodyPr wrap="square" rtlCol="0">
            <a:spAutoFit/>
          </a:bodyPr>
          <a:lstStyle/>
          <a:p>
            <a:r>
              <a:rPr lang="en-US" sz="2400" dirty="0">
                <a:solidFill>
                  <a:schemeClr val="bg1"/>
                </a:solidFill>
              </a:rPr>
              <a:t>Create the link for appropriate capture of </a:t>
            </a:r>
            <a:r>
              <a:rPr lang="en-US" sz="2400" dirty="0"/>
              <a:t>SOI/ROM</a:t>
            </a:r>
          </a:p>
          <a:p>
            <a:r>
              <a:rPr lang="en-US" sz="2400" dirty="0">
                <a:solidFill>
                  <a:schemeClr val="bg1"/>
                </a:solidFill>
              </a:rPr>
              <a:t>PDx A41.9 (unspecified sepsis)</a:t>
            </a:r>
          </a:p>
          <a:p>
            <a:r>
              <a:rPr lang="en-US" dirty="0">
                <a:solidFill>
                  <a:schemeClr val="accent1"/>
                </a:solidFill>
              </a:rPr>
              <a:t>	SDx  R65.20 (severe sepsis)	</a:t>
            </a:r>
          </a:p>
        </p:txBody>
      </p:sp>
      <p:graphicFrame>
        <p:nvGraphicFramePr>
          <p:cNvPr id="13" name="TextBox 4">
            <a:extLst>
              <a:ext uri="{FF2B5EF4-FFF2-40B4-BE49-F238E27FC236}">
                <a16:creationId xmlns:a16="http://schemas.microsoft.com/office/drawing/2014/main" id="{B64373D0-12CA-45E9-BC45-46E2C1686251}"/>
              </a:ext>
            </a:extLst>
          </p:cNvPr>
          <p:cNvGraphicFramePr/>
          <p:nvPr>
            <p:extLst>
              <p:ext uri="{D42A27DB-BD31-4B8C-83A1-F6EECF244321}">
                <p14:modId xmlns:p14="http://schemas.microsoft.com/office/powerpoint/2010/main" val="4044585837"/>
              </p:ext>
            </p:extLst>
          </p:nvPr>
        </p:nvGraphicFramePr>
        <p:xfrm>
          <a:off x="5385732" y="645952"/>
          <a:ext cx="6660859" cy="4874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69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9D99D75-64F1-4B21-9050-A6BFDA6BA5DB}"/>
              </a:ext>
            </a:extLst>
          </p:cNvPr>
          <p:cNvPicPr>
            <a:picLocks noChangeAspect="1"/>
          </p:cNvPicPr>
          <p:nvPr/>
        </p:nvPicPr>
        <p:blipFill>
          <a:blip r:embed="rId2"/>
          <a:stretch>
            <a:fillRect/>
          </a:stretch>
        </p:blipFill>
        <p:spPr>
          <a:xfrm>
            <a:off x="1184275" y="2384425"/>
            <a:ext cx="9820275" cy="1849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E01F1A68-699D-4D27-A39A-F4A7973946A0}"/>
              </a:ext>
            </a:extLst>
          </p:cNvPr>
          <p:cNvPicPr>
            <a:picLocks noChangeAspect="1"/>
          </p:cNvPicPr>
          <p:nvPr/>
        </p:nvPicPr>
        <p:blipFill>
          <a:blip r:embed="rId3"/>
          <a:stretch>
            <a:fillRect/>
          </a:stretch>
        </p:blipFill>
        <p:spPr>
          <a:xfrm>
            <a:off x="2444620" y="4300539"/>
            <a:ext cx="8559930" cy="1482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2AB75574-90CD-48B1-BA50-7D1F5B9DCDA6}"/>
              </a:ext>
            </a:extLst>
          </p:cNvPr>
          <p:cNvSpPr>
            <a:spLocks noGrp="1"/>
          </p:cNvSpPr>
          <p:nvPr>
            <p:ph type="title"/>
          </p:nvPr>
        </p:nvSpPr>
        <p:spPr>
          <a:xfrm>
            <a:off x="870204" y="606564"/>
            <a:ext cx="10451592" cy="1325563"/>
          </a:xfrm>
        </p:spPr>
        <p:txBody>
          <a:bodyPr anchor="ctr">
            <a:normAutofit/>
          </a:bodyPr>
          <a:lstStyle/>
          <a:p>
            <a:r>
              <a:rPr lang="en-US"/>
              <a:t>Sepsis Coding</a:t>
            </a:r>
          </a:p>
        </p:txBody>
      </p:sp>
    </p:spTree>
    <p:extLst>
      <p:ext uri="{BB962C8B-B14F-4D97-AF65-F5344CB8AC3E}">
        <p14:creationId xmlns:p14="http://schemas.microsoft.com/office/powerpoint/2010/main" val="219320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C06C6-96AF-4B7D-82B4-149977BAD177}"/>
              </a:ext>
            </a:extLst>
          </p:cNvPr>
          <p:cNvSpPr>
            <a:spLocks noGrp="1"/>
          </p:cNvSpPr>
          <p:nvPr>
            <p:ph type="title"/>
          </p:nvPr>
        </p:nvSpPr>
        <p:spPr>
          <a:xfrm>
            <a:off x="914401" y="-96269"/>
            <a:ext cx="10515600" cy="1325563"/>
          </a:xfrm>
        </p:spPr>
        <p:txBody>
          <a:bodyPr/>
          <a:lstStyle/>
          <a:p>
            <a:r>
              <a:rPr lang="en-US" dirty="0"/>
              <a:t>Clinical Criteria and Code assignment</a:t>
            </a:r>
          </a:p>
        </p:txBody>
      </p:sp>
      <p:pic>
        <p:nvPicPr>
          <p:cNvPr id="5" name="Content Placeholder 4">
            <a:extLst>
              <a:ext uri="{FF2B5EF4-FFF2-40B4-BE49-F238E27FC236}">
                <a16:creationId xmlns:a16="http://schemas.microsoft.com/office/drawing/2014/main" id="{E1B4FC2E-96AE-48CC-B4DB-2B37CDA79EFA}"/>
              </a:ext>
            </a:extLst>
          </p:cNvPr>
          <p:cNvPicPr>
            <a:picLocks noGrp="1" noChangeAspect="1"/>
          </p:cNvPicPr>
          <p:nvPr>
            <p:ph idx="1"/>
          </p:nvPr>
        </p:nvPicPr>
        <p:blipFill>
          <a:blip r:embed="rId2"/>
          <a:stretch>
            <a:fillRect/>
          </a:stretch>
        </p:blipFill>
        <p:spPr>
          <a:xfrm>
            <a:off x="914401" y="1310782"/>
            <a:ext cx="10515600" cy="5410693"/>
          </a:xfrm>
          <a:prstGeom prst="rect">
            <a:avLst/>
          </a:prstGeom>
        </p:spPr>
      </p:pic>
      <p:sp>
        <p:nvSpPr>
          <p:cNvPr id="4" name="Slide Number Placeholder 3">
            <a:extLst>
              <a:ext uri="{FF2B5EF4-FFF2-40B4-BE49-F238E27FC236}">
                <a16:creationId xmlns:a16="http://schemas.microsoft.com/office/drawing/2014/main" id="{30ABD6E1-027A-45DA-AD88-4E129F7CE39A}"/>
              </a:ext>
            </a:extLst>
          </p:cNvPr>
          <p:cNvSpPr>
            <a:spLocks noGrp="1"/>
          </p:cNvSpPr>
          <p:nvPr>
            <p:ph type="sldNum" sz="quarter" idx="12"/>
          </p:nvPr>
        </p:nvSpPr>
        <p:spPr/>
        <p:txBody>
          <a:bodyPr/>
          <a:lstStyle/>
          <a:p>
            <a:fld id="{73DEDAF5-B836-4B46-B046-824EE1A10427}" type="slidenum">
              <a:rPr lang="en-US" smtClean="0"/>
              <a:t>14</a:t>
            </a:fld>
            <a:endParaRPr lang="en-US" dirty="0"/>
          </a:p>
        </p:txBody>
      </p:sp>
      <p:sp>
        <p:nvSpPr>
          <p:cNvPr id="6" name="Rectangle 5">
            <a:extLst>
              <a:ext uri="{FF2B5EF4-FFF2-40B4-BE49-F238E27FC236}">
                <a16:creationId xmlns:a16="http://schemas.microsoft.com/office/drawing/2014/main" id="{F6CFE733-400A-428A-9584-0D34533206E6}"/>
              </a:ext>
            </a:extLst>
          </p:cNvPr>
          <p:cNvSpPr/>
          <p:nvPr/>
        </p:nvSpPr>
        <p:spPr>
          <a:xfrm>
            <a:off x="876300" y="5362665"/>
            <a:ext cx="10591801" cy="135881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46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3A7AD-83B3-4FCF-915A-5FAD2A9D46C2}"/>
              </a:ext>
            </a:extLst>
          </p:cNvPr>
          <p:cNvPicPr>
            <a:picLocks noChangeAspect="1"/>
          </p:cNvPicPr>
          <p:nvPr/>
        </p:nvPicPr>
        <p:blipFill>
          <a:blip r:embed="rId2"/>
          <a:stretch>
            <a:fillRect/>
          </a:stretch>
        </p:blipFill>
        <p:spPr>
          <a:xfrm>
            <a:off x="902988" y="992567"/>
            <a:ext cx="10382624" cy="2491831"/>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C44E0-A92F-4B1E-B9F0-CBAB535A1BE7}"/>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6200" kern="1200">
                <a:solidFill>
                  <a:schemeClr val="tx1"/>
                </a:solidFill>
                <a:latin typeface="+mj-lt"/>
                <a:ea typeface="+mj-ea"/>
                <a:cs typeface="+mj-cs"/>
              </a:rPr>
              <a:t>Coding Guideline for Sepsis</a:t>
            </a:r>
          </a:p>
        </p:txBody>
      </p:sp>
    </p:spTree>
    <p:extLst>
      <p:ext uri="{BB962C8B-B14F-4D97-AF65-F5344CB8AC3E}">
        <p14:creationId xmlns:p14="http://schemas.microsoft.com/office/powerpoint/2010/main" val="167361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ogo&#10;&#10;Description automatically generated">
            <a:extLst>
              <a:ext uri="{FF2B5EF4-FFF2-40B4-BE49-F238E27FC236}">
                <a16:creationId xmlns:a16="http://schemas.microsoft.com/office/drawing/2014/main" id="{56DE7731-0D3B-4721-94F7-F60CAAF8C16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29925" y="839706"/>
            <a:ext cx="7191118" cy="5178587"/>
          </a:xfrm>
        </p:spPr>
      </p:pic>
    </p:spTree>
    <p:extLst>
      <p:ext uri="{BB962C8B-B14F-4D97-AF65-F5344CB8AC3E}">
        <p14:creationId xmlns:p14="http://schemas.microsoft.com/office/powerpoint/2010/main" val="58596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DC6920-7835-46DE-8EAA-3DD5F953DF76}"/>
              </a:ext>
            </a:extLst>
          </p:cNvPr>
          <p:cNvSpPr>
            <a:spLocks noGrp="1"/>
          </p:cNvSpPr>
          <p:nvPr>
            <p:ph type="title"/>
          </p:nvPr>
        </p:nvSpPr>
        <p:spPr>
          <a:xfrm>
            <a:off x="838200" y="557189"/>
            <a:ext cx="3374136" cy="5567891"/>
          </a:xfrm>
        </p:spPr>
        <p:txBody>
          <a:bodyPr>
            <a:normAutofit/>
          </a:bodyPr>
          <a:lstStyle/>
          <a:p>
            <a:r>
              <a:rPr lang="en-US" sz="5200"/>
              <a:t>Program Objectives: Attendees will be able to:</a:t>
            </a:r>
          </a:p>
        </p:txBody>
      </p:sp>
      <p:graphicFrame>
        <p:nvGraphicFramePr>
          <p:cNvPr id="7" name="Content Placeholder 4">
            <a:extLst>
              <a:ext uri="{FF2B5EF4-FFF2-40B4-BE49-F238E27FC236}">
                <a16:creationId xmlns:a16="http://schemas.microsoft.com/office/drawing/2014/main" id="{E53C2C32-3581-456D-AB33-A20695BCC331}"/>
              </a:ext>
            </a:extLst>
          </p:cNvPr>
          <p:cNvGraphicFramePr>
            <a:graphicFrameLocks noGrp="1"/>
          </p:cNvGraphicFramePr>
          <p:nvPr>
            <p:ph idx="1"/>
            <p:extLst>
              <p:ext uri="{D42A27DB-BD31-4B8C-83A1-F6EECF244321}">
                <p14:modId xmlns:p14="http://schemas.microsoft.com/office/powerpoint/2010/main" val="108161882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83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EAC33C-034C-4D87-A2F7-1B596E4CABB0}"/>
              </a:ext>
            </a:extLst>
          </p:cNvPr>
          <p:cNvSpPr>
            <a:spLocks noGrp="1"/>
          </p:cNvSpPr>
          <p:nvPr>
            <p:ph type="title"/>
          </p:nvPr>
        </p:nvSpPr>
        <p:spPr>
          <a:xfrm>
            <a:off x="70818" y="-536708"/>
            <a:ext cx="10018713" cy="1752599"/>
          </a:xfrm>
        </p:spPr>
        <p:txBody>
          <a:bodyPr/>
          <a:lstStyle/>
          <a:p>
            <a:r>
              <a:rPr lang="en-US" dirty="0"/>
              <a:t>Sepsis: How Did We Get Here? </a:t>
            </a:r>
          </a:p>
        </p:txBody>
      </p:sp>
      <p:sp>
        <p:nvSpPr>
          <p:cNvPr id="4" name="Slide Number Placeholder 3">
            <a:extLst>
              <a:ext uri="{FF2B5EF4-FFF2-40B4-BE49-F238E27FC236}">
                <a16:creationId xmlns:a16="http://schemas.microsoft.com/office/drawing/2014/main" id="{B6E881A5-630C-4570-9111-D6C30F6672A5}"/>
              </a:ext>
            </a:extLst>
          </p:cNvPr>
          <p:cNvSpPr>
            <a:spLocks noGrp="1"/>
          </p:cNvSpPr>
          <p:nvPr>
            <p:ph type="sldNum" sz="quarter" idx="12"/>
          </p:nvPr>
        </p:nvSpPr>
        <p:spPr/>
        <p:txBody>
          <a:bodyPr/>
          <a:lstStyle/>
          <a:p>
            <a:fld id="{73DEDAF5-B836-4B46-B046-824EE1A10427}" type="slidenum">
              <a:rPr lang="en-US" smtClean="0"/>
              <a:pPr/>
              <a:t>3</a:t>
            </a:fld>
            <a:endParaRPr lang="en-US" dirty="0"/>
          </a:p>
        </p:txBody>
      </p:sp>
      <p:pic>
        <p:nvPicPr>
          <p:cNvPr id="11" name="Picture 10" descr="Screen Clipping">
            <a:extLst>
              <a:ext uri="{FF2B5EF4-FFF2-40B4-BE49-F238E27FC236}">
                <a16:creationId xmlns:a16="http://schemas.microsoft.com/office/drawing/2014/main" id="{8D9CC529-9450-48DD-83A7-2D2832FEC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8" y="699796"/>
            <a:ext cx="8448494" cy="4233353"/>
          </a:xfrm>
          <a:prstGeom prst="rect">
            <a:avLst/>
          </a:prstGeom>
        </p:spPr>
      </p:pic>
      <p:sp>
        <p:nvSpPr>
          <p:cNvPr id="13" name="Content Placeholder 3">
            <a:extLst>
              <a:ext uri="{FF2B5EF4-FFF2-40B4-BE49-F238E27FC236}">
                <a16:creationId xmlns:a16="http://schemas.microsoft.com/office/drawing/2014/main" id="{124A8F9A-B51C-4487-BBA1-1EB5153EA654}"/>
              </a:ext>
            </a:extLst>
          </p:cNvPr>
          <p:cNvSpPr txBox="1">
            <a:spLocks/>
          </p:cNvSpPr>
          <p:nvPr/>
        </p:nvSpPr>
        <p:spPr>
          <a:xfrm>
            <a:off x="8575042" y="1707194"/>
            <a:ext cx="3358086" cy="4811214"/>
          </a:xfrm>
          <a:prstGeom prst="rect">
            <a:avLst/>
          </a:prstGeom>
          <a:solidFill>
            <a:schemeClr val="accent2">
              <a:lumMod val="20000"/>
              <a:lumOff val="80000"/>
            </a:schemeClr>
          </a:solidFill>
          <a:ln>
            <a:solidFill>
              <a:schemeClr val="accent1"/>
            </a:solidFill>
          </a:ln>
        </p:spPr>
        <p:txBody>
          <a:bodyPr>
            <a:normAutofit fontScale="85000" lnSpcReduction="10000"/>
          </a:bodyPr>
          <a:lstStyle>
            <a:lvl1pPr marL="228600" indent="-228600" algn="l" defTabSz="914400" rtl="0" eaLnBrk="1" latinLnBrk="0" hangingPunct="1">
              <a:lnSpc>
                <a:spcPct val="90000"/>
              </a:lnSpc>
              <a:spcBef>
                <a:spcPts val="1000"/>
              </a:spcBef>
              <a:buClr>
                <a:srgbClr val="326295"/>
              </a:buClr>
              <a:buSzPct val="100000"/>
              <a:buFont typeface="System Font Regular"/>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Clr>
                <a:srgbClr val="326295"/>
              </a:buClr>
              <a:buSzPct val="100000"/>
              <a:buFont typeface="System Font Regular"/>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Clr>
                <a:srgbClr val="326295"/>
              </a:buClr>
              <a:buSzPct val="100000"/>
              <a:buFont typeface="System Font Regular"/>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Clr>
                <a:srgbClr val="326295"/>
              </a:buClr>
              <a:buSzPct val="100000"/>
              <a:buFont typeface="System Font Regular"/>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Clr>
                <a:srgbClr val="326295"/>
              </a:buClr>
              <a:buSzPct val="100000"/>
              <a:buFont typeface="System Font Regular"/>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ystem Font Regular"/>
              <a:buNone/>
            </a:pPr>
            <a:r>
              <a:rPr lang="en-US" sz="3800" dirty="0"/>
              <a:t>Sep 1 Bundle</a:t>
            </a:r>
          </a:p>
          <a:p>
            <a:r>
              <a:rPr lang="en-US" sz="1900" b="1" u="sng" dirty="0">
                <a:ln w="9525">
                  <a:solidFill>
                    <a:schemeClr val="bg1"/>
                  </a:solidFill>
                  <a:prstDash val="solid"/>
                </a:ln>
                <a:effectLst>
                  <a:outerShdw blurRad="12700" dist="38100" dir="2700000" algn="tl" rotWithShape="0">
                    <a:schemeClr val="bg1">
                      <a:lumMod val="50000"/>
                    </a:schemeClr>
                  </a:outerShdw>
                </a:effectLst>
              </a:rPr>
              <a:t>3-Hour Resuscitation Bundle</a:t>
            </a:r>
          </a:p>
          <a:p>
            <a:pPr marL="914400" indent="-401638">
              <a:buFont typeface="+mj-lt"/>
              <a:buAutoNum type="arabicPeriod"/>
            </a:pPr>
            <a:r>
              <a:rPr lang="en-US" sz="1900" dirty="0">
                <a:ln w="0"/>
              </a:rPr>
              <a:t>Measure lactate</a:t>
            </a:r>
          </a:p>
          <a:p>
            <a:pPr marL="914400" indent="-401638">
              <a:buFont typeface="+mj-lt"/>
              <a:buAutoNum type="arabicPeriod"/>
            </a:pPr>
            <a:r>
              <a:rPr lang="en-US" sz="1900" dirty="0">
                <a:ln w="0"/>
              </a:rPr>
              <a:t>Collect Blood Culture(s)</a:t>
            </a:r>
          </a:p>
          <a:p>
            <a:pPr marL="969962" lvl="1" indent="-457200">
              <a:buFont typeface="System Font Regular"/>
              <a:buAutoNum type="arabicPeriod" startAt="3"/>
            </a:pPr>
            <a:r>
              <a:rPr lang="en-US" sz="1900" dirty="0">
                <a:ln w="0"/>
              </a:rPr>
              <a:t>Broad Spectrum Abx</a:t>
            </a:r>
          </a:p>
          <a:p>
            <a:pPr marL="969962" lvl="1" indent="-457200">
              <a:buFont typeface="Arial"/>
              <a:buAutoNum type="arabicPeriod" startAt="3"/>
            </a:pPr>
            <a:r>
              <a:rPr lang="en-US" sz="1900" dirty="0">
                <a:ln w="0"/>
              </a:rPr>
              <a:t>IV Crystalloid Fluids ≥ </a:t>
            </a:r>
            <a:r>
              <a:rPr lang="en-US" sz="1900" b="1" dirty="0">
                <a:ln w="22225">
                  <a:solidFill>
                    <a:schemeClr val="accent2"/>
                  </a:solidFill>
                  <a:prstDash val="solid"/>
                </a:ln>
              </a:rPr>
              <a:t>30</a:t>
            </a:r>
            <a:r>
              <a:rPr lang="en-US" sz="1900" dirty="0">
                <a:ln w="0"/>
              </a:rPr>
              <a:t> ml/kg **</a:t>
            </a:r>
          </a:p>
          <a:p>
            <a:pPr marL="512762" indent="0">
              <a:buFont typeface="System Font Regular"/>
              <a:buNone/>
            </a:pPr>
            <a:r>
              <a:rPr lang="en-US" sz="1900" dirty="0">
                <a:ln w="9525">
                  <a:solidFill>
                    <a:schemeClr val="bg1"/>
                  </a:solidFill>
                  <a:prstDash val="solid"/>
                </a:ln>
                <a:effectLst>
                  <a:outerShdw blurRad="12700" dist="38100" dir="2700000" algn="tl" rotWithShape="0">
                    <a:schemeClr val="bg1">
                      <a:lumMod val="50000"/>
                    </a:schemeClr>
                  </a:outerShdw>
                </a:effectLst>
              </a:rPr>
              <a:t>	</a:t>
            </a:r>
            <a:endParaRPr lang="en-US" sz="1900" dirty="0">
              <a:ln w="9525">
                <a:solidFill>
                  <a:schemeClr val="bg1"/>
                </a:solidFill>
                <a:prstDash val="solid"/>
              </a:ln>
            </a:endParaRPr>
          </a:p>
          <a:p>
            <a:r>
              <a:rPr lang="en-US" sz="1900" b="1" u="sng" dirty="0">
                <a:ln w="9525">
                  <a:solidFill>
                    <a:schemeClr val="bg1"/>
                  </a:solidFill>
                  <a:prstDash val="solid"/>
                </a:ln>
                <a:effectLst>
                  <a:outerShdw blurRad="12700" dist="38100" dir="2700000" algn="tl" rotWithShape="0">
                    <a:schemeClr val="bg1">
                      <a:lumMod val="50000"/>
                    </a:schemeClr>
                  </a:outerShdw>
                </a:effectLst>
              </a:rPr>
              <a:t>6-Hour Resuscitation Bundle</a:t>
            </a:r>
          </a:p>
          <a:p>
            <a:pPr marL="914400" lvl="1" indent="-457200">
              <a:buFont typeface="+mj-lt"/>
              <a:buAutoNum type="arabicPeriod"/>
            </a:pPr>
            <a:r>
              <a:rPr lang="en-US" sz="1900" dirty="0">
                <a:ln w="0"/>
              </a:rPr>
              <a:t>Repeat Lactate Measure if initial resulted &gt; 2.0</a:t>
            </a:r>
          </a:p>
          <a:p>
            <a:pPr marL="914400" lvl="1" indent="-457200">
              <a:buFont typeface="+mj-lt"/>
              <a:buAutoNum type="arabicPeriod"/>
            </a:pPr>
            <a:r>
              <a:rPr lang="en-US" sz="1900" dirty="0">
                <a:ln w="0"/>
              </a:rPr>
              <a:t>Vasopressor(s) to maintain MAP &gt;65</a:t>
            </a:r>
          </a:p>
          <a:p>
            <a:pPr marL="914400" lvl="1" indent="-457200">
              <a:buFont typeface="+mj-lt"/>
              <a:buAutoNum type="arabicPeriod"/>
            </a:pPr>
            <a:r>
              <a:rPr lang="en-US" sz="1900" dirty="0">
                <a:ln w="0"/>
              </a:rPr>
              <a:t>Focused Exam by provider</a:t>
            </a:r>
          </a:p>
          <a:p>
            <a:pPr marL="457200" lvl="1" indent="0">
              <a:buFont typeface="System Font Regular"/>
              <a:buNone/>
            </a:pPr>
            <a:endParaRPr lang="en-US"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14" name="TextBox 13">
            <a:extLst>
              <a:ext uri="{FF2B5EF4-FFF2-40B4-BE49-F238E27FC236}">
                <a16:creationId xmlns:a16="http://schemas.microsoft.com/office/drawing/2014/main" id="{9FD2F089-5607-464C-96EE-300971433DDC}"/>
              </a:ext>
            </a:extLst>
          </p:cNvPr>
          <p:cNvSpPr txBox="1"/>
          <p:nvPr/>
        </p:nvSpPr>
        <p:spPr>
          <a:xfrm>
            <a:off x="6779549" y="5041081"/>
            <a:ext cx="1451295" cy="1477327"/>
          </a:xfrm>
          <a:prstGeom prst="rect">
            <a:avLst/>
          </a:prstGeom>
          <a:solidFill>
            <a:schemeClr val="accent2">
              <a:lumMod val="20000"/>
              <a:lumOff val="80000"/>
            </a:schemeClr>
          </a:solidFill>
          <a:ln>
            <a:solidFill>
              <a:schemeClr val="accent2"/>
            </a:solidFill>
          </a:ln>
        </p:spPr>
        <p:txBody>
          <a:bodyPr wrap="square" rtlCol="0">
            <a:spAutoFit/>
          </a:bodyPr>
          <a:lstStyle/>
          <a:p>
            <a:r>
              <a:rPr lang="en-US" dirty="0"/>
              <a:t>Initiated with ¾  SIRS criteria and possibility of infection</a:t>
            </a:r>
          </a:p>
        </p:txBody>
      </p:sp>
      <p:cxnSp>
        <p:nvCxnSpPr>
          <p:cNvPr id="16" name="Straight Arrow Connector 15">
            <a:extLst>
              <a:ext uri="{FF2B5EF4-FFF2-40B4-BE49-F238E27FC236}">
                <a16:creationId xmlns:a16="http://schemas.microsoft.com/office/drawing/2014/main" id="{5464D61B-4624-49AC-9FFA-95541FA68689}"/>
              </a:ext>
            </a:extLst>
          </p:cNvPr>
          <p:cNvCxnSpPr>
            <a:cxnSpLocks/>
          </p:cNvCxnSpPr>
          <p:nvPr/>
        </p:nvCxnSpPr>
        <p:spPr>
          <a:xfrm flipV="1">
            <a:off x="8270556" y="3160012"/>
            <a:ext cx="754744" cy="234288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87745F-A238-40AD-866C-3E1193D78EE1}"/>
              </a:ext>
            </a:extLst>
          </p:cNvPr>
          <p:cNvCxnSpPr>
            <a:cxnSpLocks/>
          </p:cNvCxnSpPr>
          <p:nvPr/>
        </p:nvCxnSpPr>
        <p:spPr>
          <a:xfrm flipV="1">
            <a:off x="8228863" y="5307086"/>
            <a:ext cx="580899" cy="39162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34A9737-B462-4DA2-B7F0-CFD135D2D51F}"/>
              </a:ext>
            </a:extLst>
          </p:cNvPr>
          <p:cNvSpPr txBox="1"/>
          <p:nvPr/>
        </p:nvSpPr>
        <p:spPr>
          <a:xfrm>
            <a:off x="728842" y="6149076"/>
            <a:ext cx="5297989" cy="369332"/>
          </a:xfrm>
          <a:prstGeom prst="rect">
            <a:avLst/>
          </a:prstGeom>
          <a:solidFill>
            <a:schemeClr val="accent2">
              <a:lumMod val="20000"/>
              <a:lumOff val="80000"/>
            </a:schemeClr>
          </a:solidFill>
          <a:ln w="9525">
            <a:solidFill>
              <a:schemeClr val="tx1"/>
            </a:solidFill>
          </a:ln>
        </p:spPr>
        <p:txBody>
          <a:bodyPr wrap="none" rtlCol="0">
            <a:spAutoFit/>
          </a:bodyPr>
          <a:lstStyle/>
          <a:p>
            <a:r>
              <a:rPr lang="en-US" dirty="0"/>
              <a:t>SEP 1 BUNDLE IS SEPARATE FROM SEP 3 “CRITERIA”</a:t>
            </a:r>
          </a:p>
        </p:txBody>
      </p:sp>
    </p:spTree>
    <p:extLst>
      <p:ext uri="{BB962C8B-B14F-4D97-AF65-F5344CB8AC3E}">
        <p14:creationId xmlns:p14="http://schemas.microsoft.com/office/powerpoint/2010/main" val="220195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A15F71B-7EF7-4AA2-A78E-78AB57D9BEA2}"/>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r>
              <a:rPr lang="en-US" sz="5200"/>
              <a:t>Actual Denial Letters From Auditors</a:t>
            </a:r>
          </a:p>
        </p:txBody>
      </p:sp>
      <p:sp>
        <p:nvSpPr>
          <p:cNvPr id="4" name="Slide Number Placeholder 3">
            <a:extLst>
              <a:ext uri="{FF2B5EF4-FFF2-40B4-BE49-F238E27FC236}">
                <a16:creationId xmlns:a16="http://schemas.microsoft.com/office/drawing/2014/main" id="{3801BDB3-EFF7-49B5-8E21-F3432E1096CE}"/>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73DEDAF5-B836-4B46-B046-824EE1A10427}" type="slidenum">
              <a:rPr lang="en-US" smtClean="0"/>
              <a:pPr>
                <a:spcAft>
                  <a:spcPts val="600"/>
                </a:spcAft>
              </a:pPr>
              <a:t>4</a:t>
            </a:fld>
            <a:endParaRPr lang="en-US"/>
          </a:p>
        </p:txBody>
      </p:sp>
      <p:graphicFrame>
        <p:nvGraphicFramePr>
          <p:cNvPr id="11" name="Content Placeholder 2">
            <a:extLst>
              <a:ext uri="{FF2B5EF4-FFF2-40B4-BE49-F238E27FC236}">
                <a16:creationId xmlns:a16="http://schemas.microsoft.com/office/drawing/2014/main" id="{9A234F3A-8095-4E8B-ACDE-BF7CF2288C3E}"/>
              </a:ext>
            </a:extLst>
          </p:cNvPr>
          <p:cNvGraphicFramePr/>
          <p:nvPr>
            <p:extLst>
              <p:ext uri="{D42A27DB-BD31-4B8C-83A1-F6EECF244321}">
                <p14:modId xmlns:p14="http://schemas.microsoft.com/office/powerpoint/2010/main" val="350327893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25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7" name="Rectangle 46">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51" name="Freeform: Shape 50">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47AEEE1-2198-4341-AB6A-5E6AFB640D15}"/>
              </a:ext>
            </a:extLst>
          </p:cNvPr>
          <p:cNvPicPr>
            <a:picLocks noChangeAspect="1"/>
          </p:cNvPicPr>
          <p:nvPr/>
        </p:nvPicPr>
        <p:blipFill>
          <a:blip r:embed="rId2"/>
          <a:stretch>
            <a:fillRect/>
          </a:stretch>
        </p:blipFill>
        <p:spPr>
          <a:xfrm>
            <a:off x="432688" y="163285"/>
            <a:ext cx="6768320" cy="6531429"/>
          </a:xfrm>
          <a:prstGeom prst="rect">
            <a:avLst/>
          </a:prstGeom>
        </p:spPr>
      </p:pic>
      <p:sp>
        <p:nvSpPr>
          <p:cNvPr id="4" name="Content Placeholder 8">
            <a:extLst>
              <a:ext uri="{FF2B5EF4-FFF2-40B4-BE49-F238E27FC236}">
                <a16:creationId xmlns:a16="http://schemas.microsoft.com/office/drawing/2014/main" id="{47450EA8-862C-4947-80D5-0A482EF8F61F}"/>
              </a:ext>
            </a:extLst>
          </p:cNvPr>
          <p:cNvSpPr txBox="1">
            <a:spLocks/>
          </p:cNvSpPr>
          <p:nvPr/>
        </p:nvSpPr>
        <p:spPr>
          <a:xfrm>
            <a:off x="7638933" y="643469"/>
            <a:ext cx="4478421" cy="5775992"/>
          </a:xfrm>
          <a:prstGeom prst="rect">
            <a:avLst/>
          </a:prstGeom>
        </p:spPr>
        <p:txBody>
          <a:bodyPr vert="horz" lIns="91440" tIns="45720" rIns="91440" bIns="45720" rtlCol="0">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indent="-228600" defTabSz="914400">
              <a:lnSpc>
                <a:spcPct val="90000"/>
              </a:lnSpc>
              <a:buFont typeface="Arial" panose="020B0604020202020204" pitchFamily="34" charset="0"/>
              <a:buChar char="•"/>
            </a:pPr>
            <a:r>
              <a:rPr lang="en-US" sz="1800" dirty="0">
                <a:solidFill>
                  <a:schemeClr val="tx1">
                    <a:alpha val="60000"/>
                  </a:schemeClr>
                </a:solidFill>
              </a:rPr>
              <a:t>The Society of Critical Care Medicine supports the Sepsis-3 (SOFA) scoring system to diagnose severe sepsis.</a:t>
            </a:r>
          </a:p>
          <a:p>
            <a:pPr indent="-228600" defTabSz="914400">
              <a:lnSpc>
                <a:spcPct val="90000"/>
              </a:lnSpc>
              <a:buFont typeface="Arial" panose="020B0604020202020204" pitchFamily="34" charset="0"/>
              <a:buChar char="•"/>
            </a:pPr>
            <a:endParaRPr lang="en-US" sz="1800" dirty="0">
              <a:solidFill>
                <a:schemeClr val="tx1">
                  <a:alpha val="60000"/>
                </a:schemeClr>
              </a:solidFill>
            </a:endParaRPr>
          </a:p>
          <a:p>
            <a:pPr indent="-228600" defTabSz="914400">
              <a:lnSpc>
                <a:spcPct val="90000"/>
              </a:lnSpc>
              <a:buFont typeface="Arial" panose="020B0604020202020204" pitchFamily="34" charset="0"/>
              <a:buChar char="•"/>
            </a:pPr>
            <a:r>
              <a:rPr lang="en-US" sz="1800" dirty="0">
                <a:solidFill>
                  <a:schemeClr val="tx1">
                    <a:alpha val="60000"/>
                  </a:schemeClr>
                </a:solidFill>
              </a:rPr>
              <a:t>The 2016 JAMA paper suggests that all sepsis is severe sepsis when using the SOFA criteria. The patient must have an acute change in physical exam and/or laboratory findings consequent to infection to meet the criteria</a:t>
            </a:r>
          </a:p>
          <a:p>
            <a:pPr indent="-228600" defTabSz="914400">
              <a:lnSpc>
                <a:spcPct val="90000"/>
              </a:lnSpc>
              <a:buFont typeface="Arial" panose="020B0604020202020204" pitchFamily="34" charset="0"/>
              <a:buChar char="•"/>
            </a:pPr>
            <a:endParaRPr lang="en-US" sz="1800" dirty="0">
              <a:solidFill>
                <a:schemeClr val="tx1">
                  <a:alpha val="60000"/>
                </a:schemeClr>
              </a:solidFill>
            </a:endParaRPr>
          </a:p>
          <a:p>
            <a:pPr indent="-228600" defTabSz="914400">
              <a:lnSpc>
                <a:spcPct val="90000"/>
              </a:lnSpc>
              <a:buFont typeface="Arial" panose="020B0604020202020204" pitchFamily="34" charset="0"/>
              <a:buChar char="•"/>
            </a:pPr>
            <a:r>
              <a:rPr lang="en-US" sz="1800" dirty="0">
                <a:solidFill>
                  <a:schemeClr val="tx1">
                    <a:alpha val="60000"/>
                  </a:schemeClr>
                </a:solidFill>
              </a:rPr>
              <a:t>The Sepsis-3 publication states that sepsis diagnosed using SOFA criteria is </a:t>
            </a:r>
            <a:r>
              <a:rPr lang="en-US" sz="1800" b="1" dirty="0">
                <a:solidFill>
                  <a:schemeClr val="tx1">
                    <a:alpha val="60000"/>
                  </a:schemeClr>
                </a:solidFill>
              </a:rPr>
              <a:t>always</a:t>
            </a:r>
            <a:r>
              <a:rPr lang="en-US" sz="1800" dirty="0">
                <a:solidFill>
                  <a:schemeClr val="tx1">
                    <a:alpha val="60000"/>
                  </a:schemeClr>
                </a:solidFill>
              </a:rPr>
              <a:t> Severe Sepsis.</a:t>
            </a:r>
          </a:p>
          <a:p>
            <a:pPr indent="-228600" defTabSz="914400">
              <a:lnSpc>
                <a:spcPct val="90000"/>
              </a:lnSpc>
              <a:buFont typeface="Arial" panose="020B0604020202020204" pitchFamily="34" charset="0"/>
              <a:buChar char="•"/>
            </a:pPr>
            <a:endParaRPr lang="en-US" sz="1800" dirty="0">
              <a:solidFill>
                <a:schemeClr val="tx1">
                  <a:alpha val="60000"/>
                </a:schemeClr>
              </a:solidFill>
            </a:endParaRPr>
          </a:p>
          <a:p>
            <a:pPr indent="-228600" defTabSz="914400">
              <a:lnSpc>
                <a:spcPct val="90000"/>
              </a:lnSpc>
              <a:buFont typeface="Arial" panose="020B0604020202020204" pitchFamily="34" charset="0"/>
              <a:buChar char="•"/>
            </a:pPr>
            <a:r>
              <a:rPr lang="en-US" sz="1800" dirty="0">
                <a:solidFill>
                  <a:schemeClr val="tx1">
                    <a:alpha val="60000"/>
                  </a:schemeClr>
                </a:solidFill>
              </a:rPr>
              <a:t>Linking sepsis with organ dysfunction allows the coder to pick up the secondary code R65.20 for severe sepsis (even if the physician does not write severe sepsis) which leads to fewer charts pulled for audit.</a:t>
            </a:r>
          </a:p>
          <a:p>
            <a:pPr lvl="1" indent="-228600" defTabSz="914400">
              <a:lnSpc>
                <a:spcPct val="90000"/>
              </a:lnSpc>
              <a:buFont typeface="Arial" panose="020B0604020202020204" pitchFamily="34" charset="0"/>
              <a:buChar char="•"/>
            </a:pPr>
            <a:r>
              <a:rPr lang="en-US" sz="1800" dirty="0">
                <a:solidFill>
                  <a:schemeClr val="tx1">
                    <a:alpha val="60000"/>
                  </a:schemeClr>
                </a:solidFill>
              </a:rPr>
              <a:t>Sepsis causing acute hypoxic respiratory failure</a:t>
            </a:r>
          </a:p>
          <a:p>
            <a:pPr lvl="1" indent="-228600" defTabSz="914400">
              <a:lnSpc>
                <a:spcPct val="90000"/>
              </a:lnSpc>
              <a:buFont typeface="Arial" panose="020B0604020202020204" pitchFamily="34" charset="0"/>
              <a:buChar char="•"/>
            </a:pPr>
            <a:r>
              <a:rPr lang="en-US" sz="1800" dirty="0">
                <a:solidFill>
                  <a:schemeClr val="tx1">
                    <a:alpha val="60000"/>
                  </a:schemeClr>
                </a:solidFill>
              </a:rPr>
              <a:t>Sepsis with AKI</a:t>
            </a:r>
          </a:p>
          <a:p>
            <a:pPr lvl="1" indent="-228600" defTabSz="914400">
              <a:lnSpc>
                <a:spcPct val="90000"/>
              </a:lnSpc>
              <a:buFont typeface="Arial" panose="020B0604020202020204" pitchFamily="34" charset="0"/>
              <a:buChar char="•"/>
            </a:pPr>
            <a:r>
              <a:rPr lang="en-US" sz="1800" dirty="0">
                <a:solidFill>
                  <a:schemeClr val="tx1">
                    <a:alpha val="60000"/>
                  </a:schemeClr>
                </a:solidFill>
              </a:rPr>
              <a:t>Metabolic encephalopathy due to sepsis</a:t>
            </a:r>
          </a:p>
          <a:p>
            <a:pPr lvl="1" indent="-228600" defTabSz="914400">
              <a:lnSpc>
                <a:spcPct val="90000"/>
              </a:lnSpc>
              <a:buFont typeface="Arial" panose="020B0604020202020204" pitchFamily="34" charset="0"/>
              <a:buChar char="•"/>
            </a:pPr>
            <a:r>
              <a:rPr lang="en-US" sz="1800" dirty="0">
                <a:solidFill>
                  <a:schemeClr val="tx1">
                    <a:alpha val="60000"/>
                  </a:schemeClr>
                </a:solidFill>
              </a:rPr>
              <a:t>A419 sepsis only will trigger audit</a:t>
            </a:r>
          </a:p>
          <a:p>
            <a:pPr marL="457200" lvl="1" indent="-228600" defTabSz="914400">
              <a:lnSpc>
                <a:spcPct val="90000"/>
              </a:lnSpc>
              <a:buFont typeface="Arial" panose="020B0604020202020204" pitchFamily="34" charset="0"/>
              <a:buChar char="•"/>
            </a:pPr>
            <a:endParaRPr lang="en-US" sz="800" dirty="0">
              <a:solidFill>
                <a:schemeClr val="tx1">
                  <a:alpha val="60000"/>
                </a:schemeClr>
              </a:solidFill>
            </a:endParaRPr>
          </a:p>
          <a:p>
            <a:pPr marL="457200" lvl="1" indent="-228600" defTabSz="914400">
              <a:lnSpc>
                <a:spcPct val="90000"/>
              </a:lnSpc>
              <a:buFont typeface="Arial" panose="020B0604020202020204" pitchFamily="34" charset="0"/>
              <a:buChar char="•"/>
            </a:pPr>
            <a:endParaRPr lang="en-US" sz="800" dirty="0">
              <a:solidFill>
                <a:schemeClr val="tx1">
                  <a:alpha val="60000"/>
                </a:schemeClr>
              </a:solidFill>
            </a:endParaRPr>
          </a:p>
          <a:p>
            <a:pPr lvl="1" indent="-228600" defTabSz="914400">
              <a:lnSpc>
                <a:spcPct val="90000"/>
              </a:lnSpc>
              <a:buFont typeface="Arial" panose="020B0604020202020204" pitchFamily="34" charset="0"/>
              <a:buChar char="•"/>
            </a:pPr>
            <a:endParaRPr lang="en-US" sz="800" dirty="0">
              <a:solidFill>
                <a:schemeClr val="tx1">
                  <a:alpha val="60000"/>
                </a:schemeClr>
              </a:solidFill>
            </a:endParaRPr>
          </a:p>
          <a:p>
            <a:pPr lvl="1" indent="-228600" defTabSz="914400">
              <a:lnSpc>
                <a:spcPct val="90000"/>
              </a:lnSpc>
              <a:buFont typeface="Arial" panose="020B0604020202020204" pitchFamily="34" charset="0"/>
              <a:buChar char="•"/>
            </a:pPr>
            <a:endParaRPr lang="en-US" sz="800" dirty="0">
              <a:solidFill>
                <a:schemeClr val="tx1">
                  <a:alpha val="60000"/>
                </a:schemeClr>
              </a:solidFill>
            </a:endParaRPr>
          </a:p>
          <a:p>
            <a:pPr lvl="1" indent="-228600" defTabSz="914400">
              <a:lnSpc>
                <a:spcPct val="90000"/>
              </a:lnSpc>
              <a:buFont typeface="Arial" panose="020B0604020202020204" pitchFamily="34" charset="0"/>
              <a:buChar char="•"/>
            </a:pPr>
            <a:endParaRPr lang="en-US" sz="800" dirty="0">
              <a:solidFill>
                <a:schemeClr val="tx1">
                  <a:alpha val="60000"/>
                </a:schemeClr>
              </a:solidFill>
            </a:endParaRPr>
          </a:p>
        </p:txBody>
      </p:sp>
    </p:spTree>
    <p:extLst>
      <p:ext uri="{BB962C8B-B14F-4D97-AF65-F5344CB8AC3E}">
        <p14:creationId xmlns:p14="http://schemas.microsoft.com/office/powerpoint/2010/main" val="184057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BF6D8-BAB7-4EB4-9B19-BB8B2F0F7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33FAAD-5E0A-4FBB-9800-1DAEE5039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0"/>
            <a:ext cx="12192000" cy="4783510"/>
          </a:xfrm>
          <a:custGeom>
            <a:avLst/>
            <a:gdLst>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11269135 w 12192000"/>
              <a:gd name="connsiteY21" fmla="*/ 11581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5040 w 12192000"/>
              <a:gd name="connsiteY35" fmla="*/ 1014200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26422 w 12192000"/>
              <a:gd name="connsiteY34" fmla="*/ 995644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74818 w 12192000"/>
              <a:gd name="connsiteY34" fmla="*/ 1009269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1629 w 12192000"/>
              <a:gd name="connsiteY34" fmla="*/ 985430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4783510">
                <a:moveTo>
                  <a:pt x="54039" y="133"/>
                </a:moveTo>
                <a:cubicBezTo>
                  <a:pt x="63704" y="2639"/>
                  <a:pt x="62723" y="39358"/>
                  <a:pt x="83989" y="21326"/>
                </a:cubicBezTo>
                <a:cubicBezTo>
                  <a:pt x="105981" y="-11024"/>
                  <a:pt x="111081" y="45279"/>
                  <a:pt x="127696" y="48217"/>
                </a:cubicBezTo>
                <a:cubicBezTo>
                  <a:pt x="144311" y="51155"/>
                  <a:pt x="175067" y="46490"/>
                  <a:pt x="195328" y="60745"/>
                </a:cubicBezTo>
                <a:cubicBezTo>
                  <a:pt x="202114" y="49815"/>
                  <a:pt x="211298" y="72404"/>
                  <a:pt x="217130" y="52754"/>
                </a:cubicBezTo>
                <a:cubicBezTo>
                  <a:pt x="224172" y="55476"/>
                  <a:pt x="227826" y="61398"/>
                  <a:pt x="232932" y="50560"/>
                </a:cubicBezTo>
                <a:cubicBezTo>
                  <a:pt x="248268" y="92855"/>
                  <a:pt x="280981" y="52963"/>
                  <a:pt x="296960" y="85674"/>
                </a:cubicBezTo>
                <a:cubicBezTo>
                  <a:pt x="299830" y="67582"/>
                  <a:pt x="319291" y="68613"/>
                  <a:pt x="329442" y="61820"/>
                </a:cubicBezTo>
                <a:cubicBezTo>
                  <a:pt x="298380" y="131083"/>
                  <a:pt x="368905" y="57302"/>
                  <a:pt x="386012" y="80741"/>
                </a:cubicBezTo>
                <a:cubicBezTo>
                  <a:pt x="377510" y="29578"/>
                  <a:pt x="414386" y="72354"/>
                  <a:pt x="425496" y="47729"/>
                </a:cubicBezTo>
                <a:cubicBezTo>
                  <a:pt x="437040" y="71659"/>
                  <a:pt x="445854" y="45812"/>
                  <a:pt x="459561" y="55824"/>
                </a:cubicBezTo>
                <a:cubicBezTo>
                  <a:pt x="489863" y="61969"/>
                  <a:pt x="520202" y="89712"/>
                  <a:pt x="559233" y="72799"/>
                </a:cubicBezTo>
                <a:cubicBezTo>
                  <a:pt x="577813" y="147164"/>
                  <a:pt x="623281" y="104139"/>
                  <a:pt x="661345" y="147481"/>
                </a:cubicBezTo>
                <a:cubicBezTo>
                  <a:pt x="683250" y="156781"/>
                  <a:pt x="717059" y="121215"/>
                  <a:pt x="725095" y="161274"/>
                </a:cubicBezTo>
                <a:cubicBezTo>
                  <a:pt x="734778" y="137222"/>
                  <a:pt x="744590" y="176885"/>
                  <a:pt x="755536" y="180724"/>
                </a:cubicBezTo>
                <a:cubicBezTo>
                  <a:pt x="764056" y="165505"/>
                  <a:pt x="768536" y="179043"/>
                  <a:pt x="776480" y="182273"/>
                </a:cubicBezTo>
                <a:cubicBezTo>
                  <a:pt x="779946" y="172829"/>
                  <a:pt x="786646" y="173541"/>
                  <a:pt x="789058" y="184824"/>
                </a:cubicBezTo>
                <a:cubicBezTo>
                  <a:pt x="786138" y="210571"/>
                  <a:pt x="809228" y="198414"/>
                  <a:pt x="811171" y="216295"/>
                </a:cubicBezTo>
                <a:cubicBezTo>
                  <a:pt x="821323" y="219407"/>
                  <a:pt x="856662" y="208499"/>
                  <a:pt x="878029" y="215023"/>
                </a:cubicBezTo>
                <a:lnTo>
                  <a:pt x="884769" y="220986"/>
                </a:lnTo>
                <a:lnTo>
                  <a:pt x="1600387" y="354356"/>
                </a:lnTo>
                <a:lnTo>
                  <a:pt x="9012952" y="1139547"/>
                </a:lnTo>
                <a:lnTo>
                  <a:pt x="11269135" y="1154978"/>
                </a:lnTo>
                <a:lnTo>
                  <a:pt x="11276593" y="1158504"/>
                </a:lnTo>
                <a:cubicBezTo>
                  <a:pt x="11284278" y="1160597"/>
                  <a:pt x="11291853" y="1160653"/>
                  <a:pt x="11298713" y="1157049"/>
                </a:cubicBezTo>
                <a:cubicBezTo>
                  <a:pt x="11308980" y="1128196"/>
                  <a:pt x="11367293" y="1148970"/>
                  <a:pt x="11380829" y="1144822"/>
                </a:cubicBezTo>
                <a:cubicBezTo>
                  <a:pt x="11382772" y="1126940"/>
                  <a:pt x="11405862" y="1139097"/>
                  <a:pt x="11402942" y="1113350"/>
                </a:cubicBezTo>
                <a:cubicBezTo>
                  <a:pt x="11405355" y="1102067"/>
                  <a:pt x="11412054" y="1101355"/>
                  <a:pt x="11415520" y="1110800"/>
                </a:cubicBezTo>
                <a:cubicBezTo>
                  <a:pt x="11423464" y="1107569"/>
                  <a:pt x="11427945" y="1094031"/>
                  <a:pt x="11436464" y="1109251"/>
                </a:cubicBezTo>
                <a:cubicBezTo>
                  <a:pt x="11447410" y="1105411"/>
                  <a:pt x="11457222" y="1065748"/>
                  <a:pt x="11466905" y="1089800"/>
                </a:cubicBezTo>
                <a:cubicBezTo>
                  <a:pt x="11474941" y="1049741"/>
                  <a:pt x="11508751" y="1085307"/>
                  <a:pt x="11530655" y="1076007"/>
                </a:cubicBezTo>
                <a:cubicBezTo>
                  <a:pt x="11568719" y="1032666"/>
                  <a:pt x="11614187" y="1075691"/>
                  <a:pt x="11632767" y="1001326"/>
                </a:cubicBezTo>
                <a:cubicBezTo>
                  <a:pt x="11671799" y="1018238"/>
                  <a:pt x="11678297" y="1004118"/>
                  <a:pt x="11708599" y="997972"/>
                </a:cubicBezTo>
                <a:cubicBezTo>
                  <a:pt x="11722307" y="987960"/>
                  <a:pt x="11754960" y="1000186"/>
                  <a:pt x="11766504" y="976255"/>
                </a:cubicBezTo>
                <a:cubicBezTo>
                  <a:pt x="11775270" y="975867"/>
                  <a:pt x="11771643" y="982199"/>
                  <a:pt x="11781629" y="985430"/>
                </a:cubicBezTo>
                <a:cubicBezTo>
                  <a:pt x="11791615" y="988661"/>
                  <a:pt x="11808655" y="993119"/>
                  <a:pt x="11826422" y="995644"/>
                </a:cubicBezTo>
                <a:cubicBezTo>
                  <a:pt x="11847845" y="1001968"/>
                  <a:pt x="11866122" y="1002202"/>
                  <a:pt x="11891635" y="997172"/>
                </a:cubicBezTo>
                <a:cubicBezTo>
                  <a:pt x="11907614" y="964462"/>
                  <a:pt x="11943732" y="1021381"/>
                  <a:pt x="11959068" y="979087"/>
                </a:cubicBezTo>
                <a:cubicBezTo>
                  <a:pt x="11964175" y="989925"/>
                  <a:pt x="11967829" y="984002"/>
                  <a:pt x="11974871" y="981280"/>
                </a:cubicBezTo>
                <a:cubicBezTo>
                  <a:pt x="11980703" y="1000930"/>
                  <a:pt x="11989887" y="978341"/>
                  <a:pt x="11996673" y="989271"/>
                </a:cubicBezTo>
                <a:cubicBezTo>
                  <a:pt x="12016933" y="975016"/>
                  <a:pt x="12047689" y="979681"/>
                  <a:pt x="12064304" y="976743"/>
                </a:cubicBezTo>
                <a:cubicBezTo>
                  <a:pt x="12080919" y="973805"/>
                  <a:pt x="12075802" y="961775"/>
                  <a:pt x="12108011" y="949852"/>
                </a:cubicBezTo>
                <a:cubicBezTo>
                  <a:pt x="12129277" y="967884"/>
                  <a:pt x="12128297" y="931165"/>
                  <a:pt x="12137961" y="928659"/>
                </a:cubicBezTo>
                <a:cubicBezTo>
                  <a:pt x="12141183" y="927823"/>
                  <a:pt x="12145587" y="930789"/>
                  <a:pt x="12152392" y="940852"/>
                </a:cubicBezTo>
                <a:cubicBezTo>
                  <a:pt x="12158285" y="946241"/>
                  <a:pt x="12172554" y="936871"/>
                  <a:pt x="12187275" y="939175"/>
                </a:cubicBezTo>
                <a:lnTo>
                  <a:pt x="12192000" y="932202"/>
                </a:lnTo>
                <a:lnTo>
                  <a:pt x="12192000" y="1423622"/>
                </a:lnTo>
                <a:lnTo>
                  <a:pt x="12192000" y="2783600"/>
                </a:lnTo>
                <a:lnTo>
                  <a:pt x="12192000" y="4783510"/>
                </a:lnTo>
                <a:lnTo>
                  <a:pt x="2" y="4783510"/>
                </a:lnTo>
                <a:lnTo>
                  <a:pt x="2" y="1855074"/>
                </a:lnTo>
                <a:lnTo>
                  <a:pt x="0" y="1855074"/>
                </a:lnTo>
                <a:lnTo>
                  <a:pt x="0" y="3676"/>
                </a:lnTo>
                <a:lnTo>
                  <a:pt x="4725" y="10649"/>
                </a:lnTo>
                <a:cubicBezTo>
                  <a:pt x="19446" y="8345"/>
                  <a:pt x="33716" y="17715"/>
                  <a:pt x="39608" y="12325"/>
                </a:cubicBezTo>
                <a:cubicBezTo>
                  <a:pt x="46413" y="2263"/>
                  <a:pt x="50817" y="-703"/>
                  <a:pt x="54039" y="133"/>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54C44F0-F390-48A8-974F-CAC9A33F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418" y="493509"/>
            <a:ext cx="11165080" cy="583286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5F6F5"/>
          </a:solidFill>
          <a:ln>
            <a:noFill/>
          </a:ln>
          <a:effectLst>
            <a:outerShdw blurRad="38100" dist="25400" dir="48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Content Placeholder 3" descr="A picture containing table&#10;&#10;Description automatically generated">
            <a:extLst>
              <a:ext uri="{FF2B5EF4-FFF2-40B4-BE49-F238E27FC236}">
                <a16:creationId xmlns:a16="http://schemas.microsoft.com/office/drawing/2014/main" id="{15A1018F-E9A4-4503-9129-0F8DB8E7A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47" r="-8" b="6354"/>
          <a:stretch/>
        </p:blipFill>
        <p:spPr bwMode="auto">
          <a:xfrm>
            <a:off x="680483" y="655576"/>
            <a:ext cx="10849145" cy="55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81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FB8F890-0F9B-4884-8521-A057DB90D584}"/>
              </a:ext>
            </a:extLst>
          </p:cNvPr>
          <p:cNvSpPr txBox="1"/>
          <p:nvPr/>
        </p:nvSpPr>
        <p:spPr>
          <a:xfrm>
            <a:off x="670704" y="617080"/>
            <a:ext cx="4171883" cy="5011060"/>
          </a:xfrm>
          <a:prstGeom prst="rect">
            <a:avLst/>
          </a:prstGeom>
        </p:spPr>
        <p:txBody>
          <a:bodyPr vert="horz" lIns="91440" tIns="45720" rIns="91440" bIns="45720" rtlCol="0">
            <a:normAutofit/>
          </a:bodyPr>
          <a:lstStyle/>
          <a:p>
            <a:pPr>
              <a:lnSpc>
                <a:spcPct val="90000"/>
              </a:lnSpc>
              <a:spcAft>
                <a:spcPts val="600"/>
              </a:spcAft>
            </a:pPr>
            <a:r>
              <a:rPr lang="en-US" sz="2400"/>
              <a:t>The qSOFA score (also known as quickSOFA) is a bedside prompt that may identify patients with suspected infection who are at greater risk for a poor outcome outside the intensive care unit (ICU). It uses three criteria, assigning one point for low blood pressure (SBP≤100 mmHg), high respiratory rate (≥22 breaths per min), or altered mentation (Glasgow coma scale&lt;15). qSOFA is NOT USED TO DIAGNOSE SEPSIS</a:t>
            </a:r>
            <a:endParaRPr lang="en-US" sz="2400" dirty="0"/>
          </a:p>
        </p:txBody>
      </p:sp>
      <p:grpSp>
        <p:nvGrpSpPr>
          <p:cNvPr id="50" name="Group 4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51" name="Isosceles Triangle 5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descr="qSOFA and SIRS — NUEM Blog">
            <a:extLst>
              <a:ext uri="{FF2B5EF4-FFF2-40B4-BE49-F238E27FC236}">
                <a16:creationId xmlns:a16="http://schemas.microsoft.com/office/drawing/2014/main" id="{8FFF75AB-F337-44E7-9D77-5EB9AAA1F3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1881" y="1548882"/>
            <a:ext cx="7094785" cy="3760236"/>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55" name="Rectangle 5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6968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6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Rectangle 7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A2FC9-A6D3-4DC7-B393-FF1B1F07BD9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Clinical Example 1</a:t>
            </a:r>
          </a:p>
        </p:txBody>
      </p:sp>
      <p:sp>
        <p:nvSpPr>
          <p:cNvPr id="3" name="Content Placeholder 2">
            <a:extLst>
              <a:ext uri="{FF2B5EF4-FFF2-40B4-BE49-F238E27FC236}">
                <a16:creationId xmlns:a16="http://schemas.microsoft.com/office/drawing/2014/main" id="{88FE16AB-C4C2-465C-8035-BA7C400873A6}"/>
              </a:ext>
            </a:extLst>
          </p:cNvPr>
          <p:cNvSpPr>
            <a:spLocks noGrp="1"/>
          </p:cNvSpPr>
          <p:nvPr>
            <p:ph idx="1"/>
          </p:nvPr>
        </p:nvSpPr>
        <p:spPr>
          <a:xfrm>
            <a:off x="4260704" y="279669"/>
            <a:ext cx="7220729" cy="6278382"/>
          </a:xfrm>
        </p:spPr>
        <p:txBody>
          <a:bodyPr anchor="ctr">
            <a:normAutofit/>
          </a:bodyPr>
          <a:lstStyle/>
          <a:p>
            <a:pPr marL="0" indent="0">
              <a:buNone/>
            </a:pPr>
            <a:r>
              <a:rPr lang="en-US" sz="1600" dirty="0"/>
              <a:t>51-year-old female presents to ED c/o lethargy and R flank pain. No significant past medical history but states she was treated recently for a UTI and completed 10 days of Bactrim 2 days prior to arrival. Denies fever, chills but does have occasional nausea and R flank pain. </a:t>
            </a:r>
          </a:p>
          <a:p>
            <a:pPr marL="0" indent="0">
              <a:buNone/>
            </a:pPr>
            <a:endParaRPr lang="en-US" sz="1600" dirty="0"/>
          </a:p>
          <a:p>
            <a:pPr marL="0" indent="0">
              <a:buNone/>
            </a:pPr>
            <a:r>
              <a:rPr lang="en-US" sz="1600" b="1" dirty="0"/>
              <a:t>ABD / Pelvis CT:   </a:t>
            </a:r>
            <a:r>
              <a:rPr lang="en-US" sz="1600" dirty="0"/>
              <a:t>R ureteral calculi with stranding renal pole. </a:t>
            </a:r>
          </a:p>
          <a:p>
            <a:pPr marL="0" indent="0">
              <a:buNone/>
            </a:pPr>
            <a:r>
              <a:rPr lang="en-US" sz="1600" b="1" dirty="0"/>
              <a:t>V/S :   </a:t>
            </a:r>
            <a:r>
              <a:rPr lang="en-US" sz="1600" dirty="0"/>
              <a:t>B/P 104/60, Pulse 90, Resp 20, Temp 99.0  O2 sat 95% RA  </a:t>
            </a:r>
          </a:p>
          <a:p>
            <a:pPr marL="0" indent="0">
              <a:buNone/>
            </a:pPr>
            <a:r>
              <a:rPr lang="en-US" sz="1600" b="1" dirty="0"/>
              <a:t>Labs: </a:t>
            </a:r>
            <a:r>
              <a:rPr lang="en-US" sz="1600" dirty="0"/>
              <a:t>WBC 9.9   Platelets 128  Glucose 151   T. Bili 1.2   BUN 24   Creatinine 2.3</a:t>
            </a:r>
          </a:p>
          <a:p>
            <a:pPr marL="0" indent="0">
              <a:buNone/>
            </a:pPr>
            <a:r>
              <a:rPr lang="en-US" sz="1600" dirty="0"/>
              <a:t>          Lactic acid 2.0   U/A: large blood, nitrates and leukocytes. </a:t>
            </a:r>
          </a:p>
          <a:p>
            <a:pPr marL="0" indent="0">
              <a:buNone/>
            </a:pPr>
            <a:r>
              <a:rPr lang="en-US" sz="1600" dirty="0"/>
              <a:t>           Blood cultures drawn and pending  </a:t>
            </a:r>
          </a:p>
          <a:p>
            <a:pPr marL="0" indent="0">
              <a:buNone/>
            </a:pPr>
            <a:r>
              <a:rPr lang="en-US" sz="1600" b="1" dirty="0"/>
              <a:t>Orders:</a:t>
            </a:r>
          </a:p>
          <a:p>
            <a:pPr marL="0" indent="0">
              <a:buNone/>
            </a:pPr>
            <a:r>
              <a:rPr lang="en-US" sz="1600" dirty="0"/>
              <a:t>Admit to floor</a:t>
            </a:r>
          </a:p>
          <a:p>
            <a:pPr marL="0" indent="0">
              <a:buNone/>
            </a:pPr>
            <a:r>
              <a:rPr lang="en-US" sz="1600" dirty="0"/>
              <a:t>IV NS @100cc/ hr</a:t>
            </a:r>
          </a:p>
          <a:p>
            <a:pPr marL="0" indent="0">
              <a:buNone/>
            </a:pPr>
            <a:r>
              <a:rPr lang="en-US" sz="1600" dirty="0"/>
              <a:t>IV Ampicillin q 6 hours</a:t>
            </a:r>
          </a:p>
          <a:p>
            <a:pPr marL="0" indent="0">
              <a:buNone/>
            </a:pPr>
            <a:r>
              <a:rPr lang="en-US" sz="1600" dirty="0"/>
              <a:t>Gent IV q 24 hours</a:t>
            </a:r>
          </a:p>
          <a:p>
            <a:pPr marL="0" indent="0">
              <a:buNone/>
            </a:pPr>
            <a:endParaRPr lang="en-US" sz="1600" dirty="0"/>
          </a:p>
          <a:p>
            <a:pPr marL="0" indent="0">
              <a:buNone/>
            </a:pPr>
            <a:r>
              <a:rPr lang="en-US" sz="1600" b="1" dirty="0"/>
              <a:t>H&amp;P Impression: </a:t>
            </a:r>
          </a:p>
          <a:p>
            <a:pPr marL="0" indent="0">
              <a:buNone/>
            </a:pPr>
            <a:r>
              <a:rPr lang="en-US" sz="1600" dirty="0"/>
              <a:t>51 year old female with pyelonephritis and AKI.</a:t>
            </a:r>
          </a:p>
          <a:p>
            <a:pPr marL="0" indent="0">
              <a:buNone/>
            </a:pPr>
            <a:r>
              <a:rPr lang="en-US" sz="1300" dirty="0"/>
              <a:t> </a:t>
            </a:r>
          </a:p>
          <a:p>
            <a:pPr marL="0" indent="0">
              <a:buNone/>
            </a:pPr>
            <a:endParaRPr lang="en-US" sz="1300" dirty="0"/>
          </a:p>
        </p:txBody>
      </p:sp>
      <p:sp>
        <p:nvSpPr>
          <p:cNvPr id="4" name="Slide Number Placeholder 3">
            <a:extLst>
              <a:ext uri="{FF2B5EF4-FFF2-40B4-BE49-F238E27FC236}">
                <a16:creationId xmlns:a16="http://schemas.microsoft.com/office/drawing/2014/main" id="{C0FD0688-0BAC-4D93-9AF8-AE110FABCE49}"/>
              </a:ext>
            </a:extLst>
          </p:cNvPr>
          <p:cNvSpPr>
            <a:spLocks noGrp="1"/>
          </p:cNvSpPr>
          <p:nvPr>
            <p:ph type="sldNum" sz="quarter" idx="12"/>
          </p:nvPr>
        </p:nvSpPr>
        <p:spPr>
          <a:xfrm>
            <a:off x="11704320" y="6455664"/>
            <a:ext cx="448056" cy="365125"/>
          </a:xfrm>
        </p:spPr>
        <p:txBody>
          <a:bodyPr>
            <a:normAutofit/>
          </a:bodyPr>
          <a:lstStyle/>
          <a:p>
            <a:pPr>
              <a:spcAft>
                <a:spcPts val="600"/>
              </a:spcAft>
            </a:pPr>
            <a:fld id="{73DEDAF5-B836-4B46-B046-824EE1A10427}" type="slidenum">
              <a:rPr lang="en-US" sz="1100" smtClean="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spTree>
    <p:extLst>
      <p:ext uri="{BB962C8B-B14F-4D97-AF65-F5344CB8AC3E}">
        <p14:creationId xmlns:p14="http://schemas.microsoft.com/office/powerpoint/2010/main" val="3623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4">
            <a:extLst>
              <a:ext uri="{FF2B5EF4-FFF2-40B4-BE49-F238E27FC236}">
                <a16:creationId xmlns:a16="http://schemas.microsoft.com/office/drawing/2014/main" id="{ADE999B1-4EE4-4571-976D-8ECC1560E9BB}"/>
              </a:ext>
            </a:extLst>
          </p:cNvPr>
          <p:cNvSpPr txBox="1"/>
          <p:nvPr/>
        </p:nvSpPr>
        <p:spPr>
          <a:xfrm>
            <a:off x="7951136" y="1951672"/>
            <a:ext cx="3779589" cy="1477328"/>
          </a:xfrm>
          <a:prstGeom prst="rect">
            <a:avLst/>
          </a:prstGeom>
          <a:solidFill>
            <a:schemeClr val="bg2"/>
          </a:solidFill>
          <a:ln w="381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TRIC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Treatment: IV antibx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R</a:t>
            </a:r>
            <a:r>
              <a:rPr kumimoji="0" lang="en-US" sz="1800" b="0" i="0" u="none" strike="noStrike" kern="1200" cap="none" spc="0" normalizeH="0" baseline="0" noProof="0" dirty="0">
                <a:ln>
                  <a:noFill/>
                </a:ln>
                <a:effectLst/>
                <a:uLnTx/>
                <a:uFillTx/>
                <a:latin typeface="Arial" panose="020B0604020202020204"/>
                <a:ea typeface="+mn-ea"/>
                <a:cs typeface="+mn-cs"/>
              </a:rPr>
              <a:t>isk: </a:t>
            </a:r>
            <a:r>
              <a:rPr lang="en-US" dirty="0">
                <a:latin typeface="Arial" panose="020B0604020202020204"/>
              </a:rPr>
              <a:t>pyelonephritis</a:t>
            </a:r>
            <a:endParaRPr kumimoji="0" lang="en-US" sz="1800" b="0" i="0" u="none" strike="noStrike" kern="1200" cap="none" spc="0" normalizeH="0" baseline="0" noProof="0" dirty="0">
              <a:ln>
                <a:noFill/>
              </a:ln>
              <a:effectLst/>
              <a:uLnTx/>
              <a:uFillTx/>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I</a:t>
            </a:r>
            <a:r>
              <a:rPr kumimoji="0" lang="en-US" sz="1800" b="0" i="0" u="none" strike="noStrike" kern="1200" cap="none" spc="0" normalizeH="0" baseline="0" noProof="0" dirty="0">
                <a:ln>
                  <a:noFill/>
                </a:ln>
                <a:effectLst/>
                <a:uLnTx/>
                <a:uFillTx/>
                <a:latin typeface="Arial" panose="020B0604020202020204"/>
                <a:ea typeface="+mn-ea"/>
                <a:cs typeface="+mn-cs"/>
              </a:rPr>
              <a:t>ndicators: labs (SOFA)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C</a:t>
            </a:r>
            <a:r>
              <a:rPr kumimoji="0" lang="en-US" sz="1800" b="0" i="0" u="none" strike="noStrike" kern="1200" cap="none" spc="0" normalizeH="0" baseline="0" noProof="0" dirty="0">
                <a:ln>
                  <a:noFill/>
                </a:ln>
                <a:effectLst/>
                <a:uLnTx/>
                <a:uFillTx/>
                <a:latin typeface="Arial" panose="020B0604020202020204"/>
                <a:ea typeface="+mn-ea"/>
                <a:cs typeface="+mn-cs"/>
              </a:rPr>
              <a:t>ompliant Question: brief, concise</a:t>
            </a:r>
          </a:p>
        </p:txBody>
      </p:sp>
      <p:sp>
        <p:nvSpPr>
          <p:cNvPr id="15" name="TextBox 14">
            <a:extLst>
              <a:ext uri="{FF2B5EF4-FFF2-40B4-BE49-F238E27FC236}">
                <a16:creationId xmlns:a16="http://schemas.microsoft.com/office/drawing/2014/main" id="{2FB4FFDD-4D95-4AE3-9AAA-0C1B9F718C1B}"/>
              </a:ext>
            </a:extLst>
          </p:cNvPr>
          <p:cNvSpPr txBox="1"/>
          <p:nvPr/>
        </p:nvSpPr>
        <p:spPr>
          <a:xfrm>
            <a:off x="7951136" y="3739261"/>
            <a:ext cx="3910367" cy="1200329"/>
          </a:xfrm>
          <a:prstGeom prst="rect">
            <a:avLst/>
          </a:prstGeom>
          <a:solidFill>
            <a:schemeClr val="bg2"/>
          </a:solidFill>
          <a:ln w="38100">
            <a:solidFill>
              <a:schemeClr val="accent1"/>
            </a:solidFill>
          </a:ln>
        </p:spPr>
        <p:txBody>
          <a:bodyPr wrap="square" rtlCol="0">
            <a:spAutoFit/>
          </a:bodyPr>
          <a:lstStyle/>
          <a:p>
            <a:r>
              <a:rPr lang="en-US" dirty="0">
                <a:solidFill>
                  <a:schemeClr val="tx2"/>
                </a:solidFill>
              </a:rPr>
              <a:t>Query to link organ dysfunction to capture severe sepsis when sepsis alone is documented.</a:t>
            </a:r>
          </a:p>
          <a:p>
            <a:r>
              <a:rPr lang="en-US" dirty="0">
                <a:solidFill>
                  <a:schemeClr val="tx2"/>
                </a:solidFill>
              </a:rPr>
              <a:t>(secondary code: severe sepsis R65.20)</a:t>
            </a:r>
          </a:p>
        </p:txBody>
      </p:sp>
      <p:sp>
        <p:nvSpPr>
          <p:cNvPr id="4" name="TextBox 3">
            <a:extLst>
              <a:ext uri="{FF2B5EF4-FFF2-40B4-BE49-F238E27FC236}">
                <a16:creationId xmlns:a16="http://schemas.microsoft.com/office/drawing/2014/main" id="{68438FE1-CECD-4805-A572-BC90C8D45E4C}"/>
              </a:ext>
            </a:extLst>
          </p:cNvPr>
          <p:cNvSpPr txBox="1"/>
          <p:nvPr/>
        </p:nvSpPr>
        <p:spPr>
          <a:xfrm>
            <a:off x="7951136" y="827045"/>
            <a:ext cx="3646815" cy="646331"/>
          </a:xfrm>
          <a:prstGeom prst="rect">
            <a:avLst/>
          </a:prstGeom>
          <a:solidFill>
            <a:schemeClr val="bg2"/>
          </a:solidFill>
          <a:ln w="38100">
            <a:solidFill>
              <a:schemeClr val="accent1"/>
            </a:solidFill>
          </a:ln>
        </p:spPr>
        <p:txBody>
          <a:bodyPr wrap="square" rtlCol="0">
            <a:spAutoFit/>
          </a:bodyPr>
          <a:lstStyle/>
          <a:p>
            <a:r>
              <a:rPr lang="en-US" sz="3600" dirty="0">
                <a:solidFill>
                  <a:schemeClr val="tx2"/>
                </a:solidFill>
              </a:rPr>
              <a:t>Query Example 1</a:t>
            </a:r>
          </a:p>
        </p:txBody>
      </p:sp>
      <p:pic>
        <p:nvPicPr>
          <p:cNvPr id="7" name="Picture 6">
            <a:extLst>
              <a:ext uri="{FF2B5EF4-FFF2-40B4-BE49-F238E27FC236}">
                <a16:creationId xmlns:a16="http://schemas.microsoft.com/office/drawing/2014/main" id="{6BD1D5D3-1D62-4EDD-AB9F-4C9C7251A4EE}"/>
              </a:ext>
            </a:extLst>
          </p:cNvPr>
          <p:cNvPicPr>
            <a:picLocks noChangeAspect="1"/>
          </p:cNvPicPr>
          <p:nvPr/>
        </p:nvPicPr>
        <p:blipFill>
          <a:blip r:embed="rId2"/>
          <a:stretch>
            <a:fillRect/>
          </a:stretch>
        </p:blipFill>
        <p:spPr>
          <a:xfrm>
            <a:off x="1239556" y="125418"/>
            <a:ext cx="6160469" cy="6279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836498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1261</Words>
  <Application>Microsoft Office PowerPoint</Application>
  <PresentationFormat>Widescreen</PresentationFormat>
  <Paragraphs>136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 Neue</vt:lpstr>
      <vt:lpstr>System Font Regular</vt:lpstr>
      <vt:lpstr>Office Theme</vt:lpstr>
      <vt:lpstr>Untangling the Web of Sepsis: Sepsis 2 or Sepsis 3 Sep 1 Bundle and CMS </vt:lpstr>
      <vt:lpstr>Program Objectives: Attendees will be able to:</vt:lpstr>
      <vt:lpstr>Sepsis: How Did We Get Here? </vt:lpstr>
      <vt:lpstr>Actual Denial Letters From Auditors</vt:lpstr>
      <vt:lpstr>PowerPoint Presentation</vt:lpstr>
      <vt:lpstr>PowerPoint Presentation</vt:lpstr>
      <vt:lpstr>PowerPoint Presentation</vt:lpstr>
      <vt:lpstr>Clinical Example 1</vt:lpstr>
      <vt:lpstr>PowerPoint Presentation</vt:lpstr>
      <vt:lpstr>Clinical Example 2</vt:lpstr>
      <vt:lpstr>Query Example 2</vt:lpstr>
      <vt:lpstr>Sepsis Validation</vt:lpstr>
      <vt:lpstr>Sepsis Coding</vt:lpstr>
      <vt:lpstr>Clinical Criteria and Code assignment</vt:lpstr>
      <vt:lpstr>Coding Guideline for Sepsis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Untangling the Web of Sepsis: Sepsis 2 or Sepsis 3 Sep 1 Bundle and CMS</dc:title>
  <dc:creator>Chism, Rhoda</dc:creator>
  <cp:lastModifiedBy>Jackson, Stacey</cp:lastModifiedBy>
  <cp:revision>4</cp:revision>
  <dcterms:created xsi:type="dcterms:W3CDTF">2021-04-27T21:53:02Z</dcterms:created>
  <dcterms:modified xsi:type="dcterms:W3CDTF">2021-04-28T16:05:32Z</dcterms:modified>
</cp:coreProperties>
</file>