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70" r:id="rId12"/>
    <p:sldId id="272" r:id="rId13"/>
    <p:sldId id="273" r:id="rId14"/>
    <p:sldId id="285" r:id="rId15"/>
    <p:sldId id="271" r:id="rId16"/>
    <p:sldId id="276" r:id="rId17"/>
    <p:sldId id="278" r:id="rId18"/>
    <p:sldId id="267" r:id="rId19"/>
    <p:sldId id="266" r:id="rId20"/>
    <p:sldId id="269" r:id="rId21"/>
    <p:sldId id="280" r:id="rId22"/>
    <p:sldId id="281" r:id="rId23"/>
    <p:sldId id="283" r:id="rId24"/>
    <p:sldId id="286" r:id="rId25"/>
    <p:sldId id="268" r:id="rId26"/>
    <p:sldId id="287" r:id="rId27"/>
    <p:sldId id="288" r:id="rId28"/>
    <p:sldId id="282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12" y="-1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0D07E-3EDF-457E-B0B4-BA0FF18B6F0E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AF547-780B-4202-AC49-94CC4EBA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4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AF547-780B-4202-AC49-94CC4EBAD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1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0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6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7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4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9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1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4DDA7-5DC2-474C-A9E2-7A6926F191C1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10F09-AB81-4CD9-ABC3-EF5B3AD80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9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7908" y="1600200"/>
            <a:ext cx="72081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Who owns it?</a:t>
            </a:r>
            <a:endParaRPr lang="en-US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2200"/>
            <a:ext cx="282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J. Douglas Campbell MD, FAAP, MHA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Physician Advisor – CDI / UM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6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80110"/>
            <a:ext cx="880869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The absence of </a:t>
            </a:r>
            <a:r>
              <a:rPr lang="en-US" sz="4400" b="1" dirty="0" smtClean="0">
                <a:solidFill>
                  <a:srgbClr val="FFFF00"/>
                </a:solidFill>
              </a:rPr>
              <a:t>complete</a:t>
            </a:r>
            <a:r>
              <a:rPr lang="en-US" sz="3400" dirty="0" smtClean="0"/>
              <a:t> documentation and </a:t>
            </a:r>
          </a:p>
          <a:p>
            <a:r>
              <a:rPr lang="en-US" sz="3400" dirty="0" smtClean="0"/>
              <a:t>The patient medical record a negative effect on: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4000" dirty="0" smtClean="0"/>
              <a:t>Statistical databases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Financial planning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Clinical preparedness</a:t>
            </a:r>
          </a:p>
          <a:p>
            <a:pPr marL="514350" indent="-514350">
              <a:buAutoNum type="arabicPeriod"/>
            </a:pPr>
            <a:r>
              <a:rPr lang="en-US" sz="4000" dirty="0" smtClean="0"/>
              <a:t>Gross revenue</a:t>
            </a:r>
            <a:endParaRPr lang="en-US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3230980"/>
            <a:ext cx="35147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69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2"/>
            <a:ext cx="9144000" cy="463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3221" y="4747554"/>
            <a:ext cx="65147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CDI codes and queries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 real time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28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434208"/>
            <a:ext cx="83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CDI nurses make every attempt to query to the physician who was</a:t>
            </a:r>
          </a:p>
          <a:p>
            <a:r>
              <a:rPr lang="en-US" sz="2400" dirty="0" smtClean="0"/>
              <a:t> the attending at the time of the diagnosis / specificity in question</a:t>
            </a:r>
          </a:p>
        </p:txBody>
      </p:sp>
    </p:spTree>
    <p:extLst>
      <p:ext uri="{BB962C8B-B14F-4D97-AF65-F5344CB8AC3E}">
        <p14:creationId xmlns:p14="http://schemas.microsoft.com/office/powerpoint/2010/main" val="313322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038600"/>
            <a:ext cx="80444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Both the Medical and Coding World: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The attending physician has the final say</a:t>
            </a:r>
            <a:r>
              <a:rPr lang="en-US" sz="3600" dirty="0" smtClean="0">
                <a:solidFill>
                  <a:srgbClr val="FFFFFF"/>
                </a:solidFill>
              </a:rPr>
              <a:t>.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We query the attending as soon as the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 clinical question arises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767" y="533400"/>
            <a:ext cx="88729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FFFF"/>
                </a:solidFill>
              </a:rPr>
              <a:t>However –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The patient may have been transferred to the ICU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The patient may have been transferred to the floor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The night attending is not the day attending</a:t>
            </a:r>
          </a:p>
          <a:p>
            <a:r>
              <a:rPr lang="en-US" sz="3200" b="1" dirty="0" smtClean="0">
                <a:solidFill>
                  <a:srgbClr val="FFFFFF"/>
                </a:solidFill>
              </a:rPr>
              <a:t>The attending yesterday is not the attending today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The attending yesterday is off for 2 weeks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8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7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0"/>
            <a:ext cx="5400675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1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81000"/>
            <a:ext cx="44233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 wasn’t on service that day</a:t>
            </a:r>
          </a:p>
          <a:p>
            <a:pPr marL="342900" indent="-342900">
              <a:buAutoNum type="arabicPeriod"/>
            </a:pPr>
            <a:r>
              <a:rPr lang="en-US" dirty="0" smtClean="0"/>
              <a:t>That happened in the ICU</a:t>
            </a:r>
          </a:p>
          <a:p>
            <a:pPr marL="342900" indent="-342900">
              <a:buAutoNum type="arabicPeriod"/>
            </a:pPr>
            <a:r>
              <a:rPr lang="en-US" dirty="0" smtClean="0"/>
              <a:t>That happened on the floor</a:t>
            </a:r>
          </a:p>
          <a:p>
            <a:pPr marL="342900" indent="-342900">
              <a:buAutoNum type="arabicPeriod"/>
            </a:pPr>
            <a:r>
              <a:rPr lang="en-US" dirty="0" smtClean="0"/>
              <a:t>That was one of my partners</a:t>
            </a:r>
          </a:p>
          <a:p>
            <a:pPr marL="342900" indent="-342900">
              <a:buAutoNum type="arabicPeriod"/>
            </a:pPr>
            <a:r>
              <a:rPr lang="en-US" dirty="0" smtClean="0"/>
              <a:t>I just took over the care of the patient</a:t>
            </a:r>
          </a:p>
          <a:p>
            <a:pPr marL="342900" indent="-342900">
              <a:buAutoNum type="arabicPeriod"/>
            </a:pPr>
            <a:r>
              <a:rPr lang="en-US" dirty="0" smtClean="0"/>
              <a:t>It’s my first day on service</a:t>
            </a:r>
          </a:p>
          <a:p>
            <a:pPr marL="342900" indent="-342900">
              <a:buAutoNum type="arabicPeriod"/>
            </a:pPr>
            <a:r>
              <a:rPr lang="en-US" dirty="0" smtClean="0"/>
              <a:t>That happened 2 days ago – I wasn’t here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1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77" y="304800"/>
            <a:ext cx="88426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T</a:t>
            </a:r>
            <a:r>
              <a:rPr lang="en-US" sz="3200" b="1" dirty="0" smtClean="0">
                <a:solidFill>
                  <a:srgbClr val="FFFFFF"/>
                </a:solidFill>
              </a:rPr>
              <a:t>he attending physician </a:t>
            </a:r>
            <a:r>
              <a:rPr lang="en-US" sz="3200" b="1" dirty="0" smtClean="0">
                <a:solidFill>
                  <a:srgbClr val="FFFFFF"/>
                </a:solidFill>
              </a:rPr>
              <a:t>queried may not have </a:t>
            </a:r>
          </a:p>
          <a:p>
            <a:r>
              <a:rPr lang="en-US" sz="3200" b="1" dirty="0">
                <a:solidFill>
                  <a:srgbClr val="FFFFFF"/>
                </a:solidFill>
              </a:rPr>
              <a:t>b</a:t>
            </a:r>
            <a:r>
              <a:rPr lang="en-US" sz="3200" b="1" dirty="0" smtClean="0">
                <a:solidFill>
                  <a:srgbClr val="FFFFFF"/>
                </a:solidFill>
              </a:rPr>
              <a:t>een present throughout the patient’s stay</a:t>
            </a: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But - 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FF"/>
                </a:solidFill>
              </a:rPr>
              <a:t>is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certainly </a:t>
            </a:r>
            <a:r>
              <a:rPr lang="en-US" sz="3200" b="1" dirty="0" smtClean="0">
                <a:solidFill>
                  <a:srgbClr val="FFFF00"/>
                </a:solidFill>
              </a:rPr>
              <a:t>qualified to review the patient’s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r</a:t>
            </a:r>
            <a:r>
              <a:rPr lang="en-US" sz="3200" b="1" dirty="0" smtClean="0">
                <a:solidFill>
                  <a:srgbClr val="FFFF00"/>
                </a:solidFill>
              </a:rPr>
              <a:t>ecord, diagnostic findings and treatment to be 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able to agree </a:t>
            </a:r>
            <a:r>
              <a:rPr lang="en-US" sz="3200" b="1" dirty="0" smtClean="0">
                <a:solidFill>
                  <a:srgbClr val="FFFF00"/>
                </a:solidFill>
              </a:rPr>
              <a:t>or disagree with </a:t>
            </a:r>
            <a:r>
              <a:rPr lang="en-US" sz="3200" b="1" dirty="0" smtClean="0">
                <a:solidFill>
                  <a:srgbClr val="FFFF00"/>
                </a:solidFill>
              </a:rPr>
              <a:t>an earlier </a:t>
            </a:r>
            <a:r>
              <a:rPr lang="en-US" sz="3200" b="1" dirty="0" smtClean="0">
                <a:solidFill>
                  <a:srgbClr val="FFFF00"/>
                </a:solidFill>
              </a:rPr>
              <a:t>physicians 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diagnosis </a:t>
            </a:r>
            <a:r>
              <a:rPr lang="en-US" sz="3200" b="1" dirty="0" smtClean="0">
                <a:solidFill>
                  <a:srgbClr val="FFFF00"/>
                </a:solidFill>
              </a:rPr>
              <a:t>or a </a:t>
            </a:r>
            <a:r>
              <a:rPr lang="en-US" sz="3200" b="1" dirty="0" smtClean="0">
                <a:solidFill>
                  <a:srgbClr val="FFFF00"/>
                </a:solidFill>
              </a:rPr>
              <a:t>resolved </a:t>
            </a:r>
            <a:r>
              <a:rPr lang="en-US" sz="3200" b="1" dirty="0" smtClean="0">
                <a:solidFill>
                  <a:srgbClr val="FFFF00"/>
                </a:solidFill>
              </a:rPr>
              <a:t>condition.</a:t>
            </a:r>
          </a:p>
          <a:p>
            <a:endParaRPr lang="en-US" sz="3200" b="1" dirty="0"/>
          </a:p>
          <a:p>
            <a:endParaRPr lang="en-US" sz="32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76200" y="4572000"/>
            <a:ext cx="85073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…..</a:t>
            </a:r>
            <a:r>
              <a:rPr lang="en-US" sz="4400" dirty="0">
                <a:solidFill>
                  <a:schemeClr val="bg1"/>
                </a:solidFill>
              </a:rPr>
              <a:t>and answer the query in the EMR</a:t>
            </a:r>
          </a:p>
        </p:txBody>
      </p:sp>
    </p:spTree>
    <p:extLst>
      <p:ext uri="{BB962C8B-B14F-4D97-AF65-F5344CB8AC3E}">
        <p14:creationId xmlns:p14="http://schemas.microsoft.com/office/powerpoint/2010/main" val="1984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0"/>
            <a:ext cx="482867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181600"/>
            <a:ext cx="82826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smtClean="0">
                <a:solidFill>
                  <a:srgbClr val="FFFF00"/>
                </a:solidFill>
              </a:rPr>
              <a:t>&gt;</a:t>
            </a:r>
            <a:r>
              <a:rPr lang="en-US" sz="4400" b="1" dirty="0" smtClean="0">
                <a:solidFill>
                  <a:srgbClr val="FFFF00"/>
                </a:solidFill>
              </a:rPr>
              <a:t> 94% query </a:t>
            </a:r>
            <a:r>
              <a:rPr lang="en-US" sz="4400" b="1" dirty="0" smtClean="0">
                <a:solidFill>
                  <a:srgbClr val="FFFF00"/>
                </a:solidFill>
              </a:rPr>
              <a:t>agree rate at Wolfson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9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90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63" y="3668629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228600"/>
            <a:ext cx="195438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Job</a:t>
            </a:r>
          </a:p>
          <a:p>
            <a:pPr algn="ctr"/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#1</a:t>
            </a:r>
            <a:endParaRPr lang="en-U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359" y="4114800"/>
            <a:ext cx="179408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JOB</a:t>
            </a:r>
          </a:p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#2</a:t>
            </a:r>
            <a:endParaRPr lang="en-US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83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4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50325"/>
            <a:ext cx="4876800" cy="274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3429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31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63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32" y="24063"/>
            <a:ext cx="4584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24062"/>
            <a:ext cx="4580021" cy="6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1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34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2"/>
            <a:ext cx="9144000" cy="6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20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43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71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802" y="304800"/>
            <a:ext cx="83806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Who owns the chart?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619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97989" y="2998965"/>
            <a:ext cx="16225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</a:t>
            </a:r>
            <a:endParaRPr lang="en-US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5357609"/>
            <a:ext cx="7058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Attending Physician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79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" y="-1"/>
            <a:ext cx="9142908" cy="3733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2" y="3733800"/>
            <a:ext cx="9313912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380887">
            <a:off x="4085321" y="4583709"/>
            <a:ext cx="163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Not Me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9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"/>
            <a:ext cx="9144000" cy="3428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25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3794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152400"/>
            <a:ext cx="77296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en-US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600" y="3886200"/>
            <a:ext cx="77526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</a:rPr>
              <a:t> If the chart is complete and specific –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          we will not query you</a:t>
            </a: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2. If it’s not – we probably will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5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17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76201"/>
            <a:ext cx="4267200" cy="69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8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181600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69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5791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2286000"/>
            <a:ext cx="5787189" cy="45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52800" cy="684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01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278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1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0053"/>
            <a:ext cx="4267200" cy="687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8104" y="1828800"/>
            <a:ext cx="248459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You, the </a:t>
            </a:r>
          </a:p>
          <a:p>
            <a:r>
              <a:rPr lang="en-US" sz="4400" b="1" dirty="0" smtClean="0"/>
              <a:t>Attending</a:t>
            </a:r>
          </a:p>
          <a:p>
            <a:r>
              <a:rPr lang="en-US" sz="4400" b="1" dirty="0" smtClean="0"/>
              <a:t> Physician</a:t>
            </a:r>
          </a:p>
          <a:p>
            <a:r>
              <a:rPr lang="en-US" sz="4400" b="1" dirty="0" smtClean="0"/>
              <a:t>   own </a:t>
            </a:r>
          </a:p>
          <a:p>
            <a:r>
              <a:rPr lang="en-US" sz="4400" b="1" dirty="0"/>
              <a:t> </a:t>
            </a:r>
            <a:r>
              <a:rPr lang="en-US" sz="4400" b="1" dirty="0" smtClean="0"/>
              <a:t>   the </a:t>
            </a:r>
          </a:p>
          <a:p>
            <a:r>
              <a:rPr lang="en-US" sz="4400" b="1" dirty="0" smtClean="0"/>
              <a:t>   EMR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85343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1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87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09" y="4419600"/>
            <a:ext cx="89632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……. It is the responsibility of the </a:t>
            </a:r>
            <a:r>
              <a:rPr lang="en-US" sz="2800" b="1" dirty="0" smtClean="0">
                <a:solidFill>
                  <a:srgbClr val="FFFF00"/>
                </a:solidFill>
              </a:rPr>
              <a:t>attending physician</a:t>
            </a:r>
          </a:p>
          <a:p>
            <a:r>
              <a:rPr lang="en-US" sz="2800" dirty="0" smtClean="0"/>
              <a:t> to determine the relative importance of </a:t>
            </a:r>
            <a:r>
              <a:rPr lang="en-US" sz="4000" b="1" i="1" dirty="0" smtClean="0">
                <a:solidFill>
                  <a:srgbClr val="FF0000"/>
                </a:solidFill>
              </a:rPr>
              <a:t>all </a:t>
            </a:r>
            <a:r>
              <a:rPr lang="en-US" sz="2800" dirty="0" smtClean="0"/>
              <a:t>documentation</a:t>
            </a:r>
          </a:p>
          <a:p>
            <a:r>
              <a:rPr lang="en-US" sz="2800" dirty="0" smtClean="0"/>
              <a:t> in the patient’s record………………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68442" y="2438400"/>
            <a:ext cx="8404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</a:t>
            </a:r>
            <a:r>
              <a:rPr lang="en-US" sz="2800" b="1" dirty="0" smtClean="0">
                <a:solidFill>
                  <a:schemeClr val="bg1"/>
                </a:solidFill>
              </a:rPr>
              <a:t>any new diagnoses </a:t>
            </a:r>
            <a:r>
              <a:rPr lang="en-US" sz="2800" dirty="0" smtClean="0"/>
              <a:t>or any </a:t>
            </a:r>
            <a:r>
              <a:rPr lang="en-US" sz="2800" b="1" dirty="0" smtClean="0">
                <a:solidFill>
                  <a:schemeClr val="bg1"/>
                </a:solidFill>
              </a:rPr>
              <a:t>diagnoses that have been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Previously </a:t>
            </a:r>
            <a:r>
              <a:rPr lang="en-US" sz="2800" b="1" dirty="0" smtClean="0">
                <a:solidFill>
                  <a:schemeClr val="bg1"/>
                </a:solidFill>
              </a:rPr>
              <a:t>established</a:t>
            </a:r>
            <a:r>
              <a:rPr lang="en-US" sz="2800" dirty="0" smtClean="0"/>
              <a:t> </a:t>
            </a:r>
            <a:r>
              <a:rPr lang="en-US" sz="2800" dirty="0" smtClean="0"/>
              <a:t>should be documented……………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399" y="304800"/>
            <a:ext cx="8658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……… health care organizations should focus on ensuring 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</a:rPr>
              <a:t>ccuracy</a:t>
            </a:r>
            <a:r>
              <a:rPr lang="en-US" sz="2800" dirty="0" smtClean="0"/>
              <a:t> and </a:t>
            </a:r>
            <a:r>
              <a:rPr lang="en-US" sz="2800" b="1" dirty="0" smtClean="0">
                <a:solidFill>
                  <a:srgbClr val="FFFF00"/>
                </a:solidFill>
              </a:rPr>
              <a:t>completeness</a:t>
            </a:r>
            <a:r>
              <a:rPr lang="en-US" sz="2800" dirty="0" smtClean="0"/>
              <a:t> in clinical documentation.....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774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2362200"/>
            <a:ext cx="5557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Third quarter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528" y="3733800"/>
            <a:ext cx="876047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It is the responsibility the </a:t>
            </a:r>
            <a:r>
              <a:rPr lang="en-US" sz="3200" b="1" dirty="0" smtClean="0">
                <a:solidFill>
                  <a:srgbClr val="FFFF00"/>
                </a:solidFill>
              </a:rPr>
              <a:t>attending physician </a:t>
            </a:r>
            <a:r>
              <a:rPr lang="en-US" sz="2800" dirty="0" smtClean="0"/>
              <a:t>to gather </a:t>
            </a:r>
          </a:p>
          <a:p>
            <a:r>
              <a:rPr lang="en-US" sz="2800" dirty="0" smtClean="0"/>
              <a:t>and collate </a:t>
            </a:r>
            <a:r>
              <a:rPr lang="en-US" sz="3200" b="1" dirty="0" smtClean="0">
                <a:solidFill>
                  <a:srgbClr val="FFFF00"/>
                </a:solidFill>
              </a:rPr>
              <a:t>all findings </a:t>
            </a:r>
            <a:r>
              <a:rPr lang="en-US" sz="2800" dirty="0" smtClean="0"/>
              <a:t>from the consultants and other </a:t>
            </a:r>
          </a:p>
          <a:p>
            <a:r>
              <a:rPr lang="en-US" sz="2800" dirty="0" smtClean="0"/>
              <a:t>providers involved in the care of the patient.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147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253" y="52137"/>
            <a:ext cx="8299869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FFFFFF"/>
                </a:solidFill>
              </a:rPr>
              <a:t>All</a:t>
            </a:r>
            <a:r>
              <a:rPr lang="en-US" sz="3200" u="sng" dirty="0" smtClean="0">
                <a:solidFill>
                  <a:srgbClr val="FFFFFF"/>
                </a:solidFill>
              </a:rPr>
              <a:t> findings/ diagnoses: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FFFF00"/>
                </a:solidFill>
              </a:rPr>
              <a:t>Not some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FF00"/>
                </a:solidFill>
              </a:rPr>
              <a:t>Not just what happened today or even this week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FFFF00"/>
                </a:solidFill>
              </a:rPr>
              <a:t>All……everything…………… the whole enchilada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8601"/>
            <a:ext cx="9144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72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7772</TotalTime>
  <Words>444</Words>
  <Application>Microsoft Macintosh PowerPoint</Application>
  <PresentationFormat>On-screen Show (4:3)</PresentationFormat>
  <Paragraphs>81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Baptist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Doug</dc:creator>
  <cp:lastModifiedBy>james campbell</cp:lastModifiedBy>
  <cp:revision>33</cp:revision>
  <dcterms:created xsi:type="dcterms:W3CDTF">2018-05-30T18:57:25Z</dcterms:created>
  <dcterms:modified xsi:type="dcterms:W3CDTF">2018-06-06T02:15:56Z</dcterms:modified>
</cp:coreProperties>
</file>