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27" r:id="rId2"/>
    <p:sldId id="326" r:id="rId3"/>
    <p:sldId id="325" r:id="rId4"/>
    <p:sldId id="324" r:id="rId5"/>
    <p:sldId id="323" r:id="rId6"/>
    <p:sldId id="322" r:id="rId7"/>
    <p:sldId id="321" r:id="rId8"/>
    <p:sldId id="320" r:id="rId9"/>
    <p:sldId id="319" r:id="rId10"/>
    <p:sldId id="318" r:id="rId11"/>
    <p:sldId id="279" r:id="rId12"/>
    <p:sldId id="280" r:id="rId13"/>
    <p:sldId id="282" r:id="rId14"/>
    <p:sldId id="257" r:id="rId15"/>
    <p:sldId id="258" r:id="rId16"/>
    <p:sldId id="293" r:id="rId17"/>
    <p:sldId id="260" r:id="rId18"/>
    <p:sldId id="263" r:id="rId19"/>
    <p:sldId id="262" r:id="rId20"/>
    <p:sldId id="264" r:id="rId21"/>
    <p:sldId id="265" r:id="rId22"/>
    <p:sldId id="268" r:id="rId23"/>
    <p:sldId id="259" r:id="rId24"/>
    <p:sldId id="261" r:id="rId25"/>
    <p:sldId id="266" r:id="rId26"/>
    <p:sldId id="267" r:id="rId27"/>
    <p:sldId id="294" r:id="rId28"/>
    <p:sldId id="285" r:id="rId29"/>
    <p:sldId id="286" r:id="rId30"/>
    <p:sldId id="283" r:id="rId31"/>
    <p:sldId id="287" r:id="rId32"/>
    <p:sldId id="270" r:id="rId33"/>
    <p:sldId id="271" r:id="rId34"/>
    <p:sldId id="298" r:id="rId35"/>
    <p:sldId id="299" r:id="rId36"/>
    <p:sldId id="269" r:id="rId37"/>
    <p:sldId id="284" r:id="rId38"/>
    <p:sldId id="289" r:id="rId39"/>
    <p:sldId id="290" r:id="rId40"/>
    <p:sldId id="292" r:id="rId41"/>
    <p:sldId id="288" r:id="rId42"/>
    <p:sldId id="295" r:id="rId43"/>
    <p:sldId id="296" r:id="rId44"/>
    <p:sldId id="297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10" r:id="rId55"/>
    <p:sldId id="309" r:id="rId56"/>
    <p:sldId id="311" r:id="rId57"/>
    <p:sldId id="312" r:id="rId58"/>
    <p:sldId id="314" r:id="rId59"/>
    <p:sldId id="315" r:id="rId60"/>
    <p:sldId id="317" r:id="rId61"/>
    <p:sldId id="316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3394" autoAdjust="0"/>
  </p:normalViewPr>
  <p:slideViewPr>
    <p:cSldViewPr>
      <p:cViewPr varScale="1">
        <p:scale>
          <a:sx n="58" d="100"/>
          <a:sy n="58" d="100"/>
        </p:scale>
        <p:origin x="6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6F1F8-1300-4BCD-B21E-19396703D83A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12CB2-B8AF-4EC3-BE75-40356A055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94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CXR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12CB2-B8AF-4EC3-BE75-40356A0555A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8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CK, CPK, CPK-MB – specific for adults with ischemia – not useful for failure without ischemia   H/H may increase, lactate</a:t>
            </a:r>
            <a:r>
              <a:rPr lang="en-US" baseline="0" dirty="0" smtClean="0"/>
              <a:t> may increase – none specific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12CB2-B8AF-4EC3-BE75-40356A0555A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71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C25C-9B32-4878-99B1-D198F57CBD61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0768-24DD-4C6C-A936-BFEBDF2E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C25C-9B32-4878-99B1-D198F57CBD61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0768-24DD-4C6C-A936-BFEBDF2E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3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C25C-9B32-4878-99B1-D198F57CBD61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0768-24DD-4C6C-A936-BFEBDF2E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97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C25C-9B32-4878-99B1-D198F57CBD61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0768-24DD-4C6C-A936-BFEBDF2E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7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C25C-9B32-4878-99B1-D198F57CBD61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0768-24DD-4C6C-A936-BFEBDF2E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80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C25C-9B32-4878-99B1-D198F57CBD61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0768-24DD-4C6C-A936-BFEBDF2E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0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C25C-9B32-4878-99B1-D198F57CBD61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0768-24DD-4C6C-A936-BFEBDF2E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38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C25C-9B32-4878-99B1-D198F57CBD61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0768-24DD-4C6C-A936-BFEBDF2E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81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C25C-9B32-4878-99B1-D198F57CBD61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0768-24DD-4C6C-A936-BFEBDF2E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0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C25C-9B32-4878-99B1-D198F57CBD61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0768-24DD-4C6C-A936-BFEBDF2E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7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9C25C-9B32-4878-99B1-D198F57CBD61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70768-24DD-4C6C-A936-BFEBDF2E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6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9C25C-9B32-4878-99B1-D198F57CBD61}" type="datetimeFigureOut">
              <a:rPr lang="en-US" smtClean="0"/>
              <a:t>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70768-24DD-4C6C-A936-BFEBDF2ED4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5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762000"/>
            <a:ext cx="38945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Pediatric</a:t>
            </a:r>
          </a:p>
          <a:p>
            <a:pPr algn="ctr"/>
            <a:r>
              <a:rPr lang="en-US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Heart Failure</a:t>
            </a:r>
            <a:endParaRPr lang="en-US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248400"/>
            <a:ext cx="4889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</a:rPr>
              <a:t>J. Douglas Campbell M.D., FAAP, MHA, BAMF</a:t>
            </a:r>
          </a:p>
          <a:p>
            <a:r>
              <a:rPr lang="en-US" sz="1600" i="1" dirty="0" smtClean="0">
                <a:solidFill>
                  <a:schemeClr val="bg1"/>
                </a:solidFill>
              </a:rPr>
              <a:t>Physician Advisor – CDI/UM  Wolfson Children’s Hospital 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9" y="1128345"/>
            <a:ext cx="9104352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Young </a:t>
            </a:r>
            <a:r>
              <a:rPr lang="en-US" sz="2800" u="sng" dirty="0" smtClean="0">
                <a:solidFill>
                  <a:schemeClr val="bg1"/>
                </a:solidFill>
              </a:rPr>
              <a:t>Children:</a:t>
            </a:r>
            <a:endParaRPr lang="en-US" sz="2800" u="sng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Symptoms may be mistaken for common childhood illness 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such as </a:t>
            </a:r>
            <a:r>
              <a:rPr lang="en-US" sz="2800" dirty="0">
                <a:solidFill>
                  <a:schemeClr val="bg1"/>
                </a:solidFill>
              </a:rPr>
              <a:t>gastroenteritis or asthma.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This is due to presentation of abdominal pain, poor appetite</a:t>
            </a:r>
            <a:r>
              <a:rPr lang="en-US" sz="28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easy fatigability, chronic cough, or wheezing.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u="sng" dirty="0">
                <a:solidFill>
                  <a:schemeClr val="bg1"/>
                </a:solidFill>
              </a:rPr>
              <a:t>Older </a:t>
            </a:r>
            <a:r>
              <a:rPr lang="en-US" sz="2800" u="sng" dirty="0" smtClean="0">
                <a:solidFill>
                  <a:schemeClr val="bg1"/>
                </a:solidFill>
              </a:rPr>
              <a:t>Children:</a:t>
            </a:r>
            <a:endParaRPr lang="en-US" sz="2800" u="sng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 Present with more “adult like” symptoms such as: 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Exercise intolerance</a:t>
            </a:r>
          </a:p>
          <a:p>
            <a:r>
              <a:rPr lang="en-US" sz="2800" dirty="0">
                <a:solidFill>
                  <a:schemeClr val="bg1"/>
                </a:solidFill>
              </a:rPr>
              <a:t> Somnolence</a:t>
            </a:r>
          </a:p>
          <a:p>
            <a:r>
              <a:rPr lang="en-US" sz="2800" dirty="0">
                <a:solidFill>
                  <a:schemeClr val="bg1"/>
                </a:solidFill>
              </a:rPr>
              <a:t> Cough with crackles and</a:t>
            </a:r>
          </a:p>
          <a:p>
            <a:r>
              <a:rPr lang="en-US" sz="2800" dirty="0">
                <a:solidFill>
                  <a:schemeClr val="bg1"/>
                </a:solidFill>
              </a:rPr>
              <a:t> Gallop rhythm (S3, S4).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6188" y="138677"/>
            <a:ext cx="7141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Clinical Manifestations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05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38345"/>
            <a:ext cx="83058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Therapy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 management of pediatric heart failure is dependent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on </a:t>
            </a:r>
            <a:r>
              <a:rPr lang="en-US" sz="2400" dirty="0">
                <a:solidFill>
                  <a:schemeClr val="bg1"/>
                </a:solidFill>
              </a:rPr>
              <a:t>its etiology and severity. The primary therapeutic goal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is </a:t>
            </a:r>
            <a:r>
              <a:rPr lang="en-US" sz="2400" dirty="0">
                <a:solidFill>
                  <a:schemeClr val="bg1"/>
                </a:solidFill>
              </a:rPr>
              <a:t>to treat the underlying cause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Therapeutic goals are to decrease symptoms, morbidity,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and </a:t>
            </a:r>
            <a:r>
              <a:rPr lang="en-US" sz="2400" dirty="0">
                <a:solidFill>
                  <a:schemeClr val="bg1"/>
                </a:solidFill>
              </a:rPr>
              <a:t>hospitalizations and to slow progression of heart failure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Treatment </a:t>
            </a:r>
            <a:r>
              <a:rPr lang="en-US" sz="2400" dirty="0">
                <a:solidFill>
                  <a:schemeClr val="bg1"/>
                </a:solidFill>
              </a:rPr>
              <a:t>of </a:t>
            </a:r>
            <a:r>
              <a:rPr lang="en-US" sz="2400" dirty="0" smtClean="0">
                <a:solidFill>
                  <a:schemeClr val="bg1"/>
                </a:solidFill>
              </a:rPr>
              <a:t>non-cardiac </a:t>
            </a:r>
            <a:r>
              <a:rPr lang="en-US" sz="2400" dirty="0">
                <a:solidFill>
                  <a:schemeClr val="bg1"/>
                </a:solidFill>
              </a:rPr>
              <a:t>causes of heart failure such as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anemia </a:t>
            </a:r>
            <a:r>
              <a:rPr lang="en-US" sz="2400" dirty="0">
                <a:solidFill>
                  <a:schemeClr val="bg1"/>
                </a:solidFill>
              </a:rPr>
              <a:t>or endocrine disorders as well as timely referral for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surgical </a:t>
            </a:r>
            <a:r>
              <a:rPr lang="en-US" sz="2400" dirty="0">
                <a:solidFill>
                  <a:schemeClr val="bg1"/>
                </a:solidFill>
              </a:rPr>
              <a:t>corrections can prevent or limit the staging of heart failure.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Surgical </a:t>
            </a:r>
            <a:r>
              <a:rPr lang="en-US" sz="2400" dirty="0">
                <a:solidFill>
                  <a:schemeClr val="bg1"/>
                </a:solidFill>
              </a:rPr>
              <a:t>or catheter-based interventions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Used </a:t>
            </a:r>
            <a:r>
              <a:rPr lang="en-US" sz="2400" dirty="0">
                <a:solidFill>
                  <a:schemeClr val="bg1"/>
                </a:solidFill>
              </a:rPr>
              <a:t>to correct structural defects such as shunts or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err="1" smtClean="0">
                <a:solidFill>
                  <a:schemeClr val="bg1"/>
                </a:solidFill>
              </a:rPr>
              <a:t>valvular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defects causing either volume or pressure overload</a:t>
            </a:r>
            <a:r>
              <a:rPr lang="en-US" sz="2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and preserved ventricular function.</a:t>
            </a:r>
          </a:p>
        </p:txBody>
      </p:sp>
    </p:spTree>
    <p:extLst>
      <p:ext uri="{BB962C8B-B14F-4D97-AF65-F5344CB8AC3E}">
        <p14:creationId xmlns:p14="http://schemas.microsoft.com/office/powerpoint/2010/main" val="39431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02359"/>
            <a:ext cx="6705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chemeClr val="bg1"/>
                </a:solidFill>
              </a:rPr>
              <a:t>Principles of Managing Heart Failure:</a:t>
            </a:r>
          </a:p>
          <a:p>
            <a:endParaRPr lang="en-US" sz="2800" u="sng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Recognition &amp; treatment of  underlying systemic disease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Timely surgical repair of structural lesions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Afterload reduction: ACE inhibitors; angiotensin receptor blockers, </a:t>
            </a:r>
            <a:r>
              <a:rPr lang="en-US" sz="2800" dirty="0" err="1" smtClean="0">
                <a:solidFill>
                  <a:schemeClr val="bg1"/>
                </a:solidFill>
              </a:rPr>
              <a:t>milrinone</a:t>
            </a:r>
            <a:r>
              <a:rPr lang="en-US" sz="2800" dirty="0" smtClean="0">
                <a:solidFill>
                  <a:schemeClr val="bg1"/>
                </a:solidFill>
              </a:rPr>
              <a:t>, nitrates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Preload reduction; diuretics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Sympathetic Inhibition; beta blockers, digoxin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Cardiac remodeling prevention; mineralocorticoid inhibitors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</a:rPr>
              <a:t>Intropy</a:t>
            </a:r>
            <a:r>
              <a:rPr lang="en-US" sz="2800" dirty="0" smtClean="0">
                <a:solidFill>
                  <a:schemeClr val="bg1"/>
                </a:solidFill>
              </a:rPr>
              <a:t> - digoxin</a:t>
            </a:r>
          </a:p>
          <a:p>
            <a:pPr marL="342900" indent="-342900">
              <a:buAutoNum type="arabicPeriod"/>
            </a:pP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923" y="533400"/>
            <a:ext cx="824039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So – 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Kids get heart failure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Heart failure can be acquired or congenital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Kids with heart failure often show symptoms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Kids with heart failure often need medications</a:t>
            </a:r>
          </a:p>
          <a:p>
            <a:pPr marL="342900" indent="-342900"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923" y="3580388"/>
            <a:ext cx="861774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So if – 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K</a:t>
            </a:r>
            <a:r>
              <a:rPr lang="en-US" sz="2400" dirty="0" smtClean="0">
                <a:solidFill>
                  <a:srgbClr val="FFFF00"/>
                </a:solidFill>
              </a:rPr>
              <a:t>ids have symptoms of heart failure and ………………..</a:t>
            </a:r>
          </a:p>
          <a:p>
            <a:pPr marL="342900" indent="-342900"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There exist modalities to evaluate cardiac function……….</a:t>
            </a:r>
          </a:p>
          <a:p>
            <a:pPr marL="342900" indent="-342900">
              <a:buAutoNum type="arabicPeriod"/>
            </a:pPr>
            <a:r>
              <a:rPr lang="en-US" sz="2400" dirty="0" smtClean="0">
                <a:solidFill>
                  <a:srgbClr val="FFFF00"/>
                </a:solidFill>
              </a:rPr>
              <a:t>And kids who have normal hearts don’t usually need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      to be on medications to improve cardiac function……..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4. And kids with normal hearts don’t normally need cardiac surgery..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8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914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7374" y="53219"/>
            <a:ext cx="893063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Why is it so damn hard to get 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pediatric heart failure documented in the EHR?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63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2546" cy="684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1312" y="320467"/>
            <a:ext cx="7162088" cy="1284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49549" y="541890"/>
            <a:ext cx="2444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ICD - IV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513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508000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1585774"/>
            <a:ext cx="27506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Problem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#1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41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71" y="0"/>
            <a:ext cx="5641648" cy="550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92538"/>
            <a:ext cx="2111804" cy="201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429000"/>
            <a:ext cx="1127600" cy="11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1" y="4254381"/>
            <a:ext cx="5305425" cy="258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85341" y="779612"/>
            <a:ext cx="22579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Heart 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Failure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853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180" y="712"/>
            <a:ext cx="4188820" cy="432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650380" cy="303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381000"/>
            <a:ext cx="1686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Huh?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133" y="5105400"/>
            <a:ext cx="89738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Adults – common, easily treated, surgery uncommon, cure uncommon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Kids – uncommon, multiple presentations and etiologies, surgery to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 correct failure common, wide spectrum of disease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5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1506">
            <a:off x="2914116" y="1907849"/>
            <a:ext cx="3924300" cy="379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" y="0"/>
            <a:ext cx="4762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2626" y="5366642"/>
            <a:ext cx="33455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Failure</a:t>
            </a:r>
            <a:endParaRPr lang="en-US" sz="8800" dirty="0"/>
          </a:p>
        </p:txBody>
      </p:sp>
      <p:sp>
        <p:nvSpPr>
          <p:cNvPr id="6" name="TextBox 5"/>
          <p:cNvSpPr txBox="1"/>
          <p:nvPr/>
        </p:nvSpPr>
        <p:spPr>
          <a:xfrm>
            <a:off x="6587" y="4689533"/>
            <a:ext cx="3528915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Has Class II CHF is </a:t>
            </a:r>
          </a:p>
          <a:p>
            <a:r>
              <a:rPr lang="en-US" sz="3200" dirty="0">
                <a:solidFill>
                  <a:schemeClr val="bg1"/>
                </a:solidFill>
              </a:rPr>
              <a:t>o</a:t>
            </a:r>
            <a:r>
              <a:rPr lang="en-US" sz="3200" dirty="0" smtClean="0">
                <a:solidFill>
                  <a:schemeClr val="bg1"/>
                </a:solidFill>
              </a:rPr>
              <a:t>n Lasix and digoxin</a:t>
            </a:r>
          </a:p>
          <a:p>
            <a:endParaRPr lang="en-US" dirty="0"/>
          </a:p>
        </p:txBody>
      </p:sp>
      <p:sp>
        <p:nvSpPr>
          <p:cNvPr id="7" name="Up Arrow 6"/>
          <p:cNvSpPr/>
          <p:nvPr/>
        </p:nvSpPr>
        <p:spPr>
          <a:xfrm>
            <a:off x="1143000" y="3505200"/>
            <a:ext cx="457200" cy="990600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30140" y="612449"/>
            <a:ext cx="355789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Has </a:t>
            </a:r>
            <a:r>
              <a:rPr lang="en-US" sz="2800" dirty="0" err="1" smtClean="0">
                <a:solidFill>
                  <a:schemeClr val="bg1"/>
                </a:solidFill>
              </a:rPr>
              <a:t>hypoplastic</a:t>
            </a:r>
            <a:r>
              <a:rPr lang="en-US" sz="2800" dirty="0" smtClean="0">
                <a:solidFill>
                  <a:schemeClr val="bg1"/>
                </a:solidFill>
              </a:rPr>
              <a:t> L heart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Has had Norwood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 and Glenn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        Is on </a:t>
            </a:r>
            <a:r>
              <a:rPr lang="en-US" sz="2800" dirty="0" err="1" smtClean="0">
                <a:solidFill>
                  <a:schemeClr val="bg1"/>
                </a:solidFill>
              </a:rPr>
              <a:t>lasix</a:t>
            </a:r>
            <a:r>
              <a:rPr lang="en-US" sz="2800" dirty="0" smtClean="0">
                <a:solidFill>
                  <a:schemeClr val="bg1"/>
                </a:solidFill>
              </a:rPr>
              <a:t> and </a:t>
            </a:r>
          </a:p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               digoxin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5808418">
            <a:off x="5253200" y="1832052"/>
            <a:ext cx="320126" cy="1217690"/>
          </a:xfrm>
          <a:prstGeom prst="downArrow">
            <a:avLst>
              <a:gd name="adj1" fmla="val 50000"/>
              <a:gd name="adj2" fmla="val 4665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2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4694" y="694154"/>
            <a:ext cx="702371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Pediatric Heart Failure</a:t>
            </a:r>
          </a:p>
          <a:p>
            <a:pPr algn="ctr"/>
            <a:endParaRPr lang="en-US" sz="5400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path forward to 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an imperfect solution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53000"/>
            <a:ext cx="20288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/>
          <p:cNvSpPr/>
          <p:nvPr/>
        </p:nvSpPr>
        <p:spPr>
          <a:xfrm flipH="1">
            <a:off x="2362200" y="4532376"/>
            <a:ext cx="4038600" cy="84124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74521" y="4768334"/>
            <a:ext cx="321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Hey my heart doesn’t work 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40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943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29000"/>
            <a:ext cx="6629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28625"/>
            <a:ext cx="228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3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199"/>
            <a:ext cx="2596497" cy="263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524"/>
            <a:ext cx="2447925" cy="305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2895600" cy="31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2" y="3962400"/>
            <a:ext cx="27051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9754000">
            <a:off x="317357" y="1545203"/>
            <a:ext cx="8130944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Failure</a:t>
            </a:r>
            <a:endParaRPr lang="en-US" sz="2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932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419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81000"/>
            <a:ext cx="848681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It is easier to</a:t>
            </a:r>
          </a:p>
          <a:p>
            <a:r>
              <a:rPr lang="en-US" sz="4800" dirty="0">
                <a:solidFill>
                  <a:schemeClr val="bg1"/>
                </a:solidFill>
              </a:rPr>
              <a:t>p</a:t>
            </a:r>
            <a:r>
              <a:rPr lang="en-US" sz="4800" dirty="0" smtClean="0">
                <a:solidFill>
                  <a:schemeClr val="bg1"/>
                </a:solidFill>
              </a:rPr>
              <a:t>ass a camel </a:t>
            </a:r>
          </a:p>
          <a:p>
            <a:r>
              <a:rPr lang="en-US" sz="4800" dirty="0">
                <a:solidFill>
                  <a:schemeClr val="bg1"/>
                </a:solidFill>
              </a:rPr>
              <a:t>t</a:t>
            </a:r>
            <a:r>
              <a:rPr lang="en-US" sz="4800" dirty="0" smtClean="0">
                <a:solidFill>
                  <a:schemeClr val="bg1"/>
                </a:solidFill>
              </a:rPr>
              <a:t>hrough the eye</a:t>
            </a:r>
          </a:p>
          <a:p>
            <a:r>
              <a:rPr lang="en-US" sz="4800" dirty="0">
                <a:solidFill>
                  <a:schemeClr val="bg1"/>
                </a:solidFill>
              </a:rPr>
              <a:t>o</a:t>
            </a:r>
            <a:r>
              <a:rPr lang="en-US" sz="4800" dirty="0" smtClean="0">
                <a:solidFill>
                  <a:schemeClr val="bg1"/>
                </a:solidFill>
              </a:rPr>
              <a:t>f a needle, than </a:t>
            </a:r>
          </a:p>
          <a:p>
            <a:r>
              <a:rPr lang="en-US" sz="4800" dirty="0">
                <a:solidFill>
                  <a:schemeClr val="bg1"/>
                </a:solidFill>
              </a:rPr>
              <a:t>t</a:t>
            </a:r>
            <a:r>
              <a:rPr lang="en-US" sz="4800" dirty="0" smtClean="0">
                <a:solidFill>
                  <a:schemeClr val="bg1"/>
                </a:solidFill>
              </a:rPr>
              <a:t>o get a pediatric </a:t>
            </a:r>
          </a:p>
          <a:p>
            <a:r>
              <a:rPr lang="en-US" sz="4800" dirty="0">
                <a:solidFill>
                  <a:schemeClr val="bg1"/>
                </a:solidFill>
              </a:rPr>
              <a:t>c</a:t>
            </a:r>
            <a:r>
              <a:rPr lang="en-US" sz="4800" dirty="0" smtClean="0">
                <a:solidFill>
                  <a:schemeClr val="bg1"/>
                </a:solidFill>
              </a:rPr>
              <a:t>ardiologist to document </a:t>
            </a:r>
          </a:p>
          <a:p>
            <a:r>
              <a:rPr lang="en-US" sz="4800" dirty="0" smtClean="0">
                <a:solidFill>
                  <a:schemeClr val="bg1"/>
                </a:solidFill>
              </a:rPr>
              <a:t>“</a:t>
            </a:r>
            <a:r>
              <a:rPr lang="en-US" sz="7200" b="1" dirty="0" smtClean="0">
                <a:solidFill>
                  <a:srgbClr val="FFFF00"/>
                </a:solidFill>
              </a:rPr>
              <a:t>heart failure</a:t>
            </a:r>
            <a:r>
              <a:rPr lang="en-US" sz="4800" b="1" dirty="0" smtClean="0">
                <a:solidFill>
                  <a:schemeClr val="bg1"/>
                </a:solidFill>
              </a:rPr>
              <a:t>”</a:t>
            </a:r>
            <a:r>
              <a:rPr lang="en-US" sz="4800" dirty="0" smtClean="0">
                <a:solidFill>
                  <a:schemeClr val="bg1"/>
                </a:solidFill>
              </a:rPr>
              <a:t> in the EMR.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48400" y="6058507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Campbell 4:20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1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52400"/>
            <a:ext cx="7877285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“Don’t ever diminish the </a:t>
            </a:r>
          </a:p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ower of words.  Words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move hearts 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and hearts move limbs”.</a:t>
            </a:r>
          </a:p>
          <a:p>
            <a:pPr algn="ctr"/>
            <a:r>
              <a:rPr lang="en-US" sz="54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</a:t>
            </a:r>
            <a:r>
              <a:rPr lang="en-US" sz="4000" b="1" cap="none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Hamsa</a:t>
            </a:r>
            <a:r>
              <a:rPr lang="en-US" sz="4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</a:t>
            </a:r>
            <a:r>
              <a:rPr lang="en-US" sz="4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usuf </a:t>
            </a:r>
            <a:endParaRPr lang="en-US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4397" y="4689230"/>
            <a:ext cx="7036478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400" b="1" i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“If you don’t write it down </a:t>
            </a:r>
          </a:p>
          <a:p>
            <a:pPr algn="ctr"/>
            <a:r>
              <a:rPr lang="en-US" sz="4400" b="1" i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your not getting paid”.</a:t>
            </a:r>
          </a:p>
          <a:p>
            <a:pPr algn="ctr"/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Some smart CDIS</a:t>
            </a:r>
            <a:endParaRPr lang="en-US" sz="2400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2800" b="1" i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768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52" y="152400"/>
            <a:ext cx="8904104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One major problem </a:t>
            </a:r>
            <a:r>
              <a:rPr lang="en-US" sz="4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is the word 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FAILURE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29" y="1906726"/>
            <a:ext cx="9198429" cy="389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752" y="2057400"/>
            <a:ext cx="8806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Dysfunction is dysfunctional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842" y="4876800"/>
            <a:ext cx="83263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Insufficiency is insufficient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7898" y="5819166"/>
            <a:ext cx="8599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We need the word “FAILURE”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22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12006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450" y="4856860"/>
            <a:ext cx="8200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Mrs. Jones, your heart failure is very stable with the 2 meds you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are on, lets see you in 6 months.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FF00"/>
                </a:solidFill>
              </a:rPr>
              <a:t>Thank you Doctor Smith – I appreciate your help with my heart.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3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37320" cy="195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5153" y="2209800"/>
            <a:ext cx="745434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Mrs. Jones, little Cloe's heart failure is doing well on the </a:t>
            </a:r>
            <a:r>
              <a:rPr lang="en-US" dirty="0" err="1" smtClean="0">
                <a:solidFill>
                  <a:srgbClr val="FFFF00"/>
                </a:solidFill>
              </a:rPr>
              <a:t>lasix</a:t>
            </a:r>
            <a:r>
              <a:rPr lang="en-US" dirty="0" smtClean="0">
                <a:solidFill>
                  <a:srgbClr val="FFFF00"/>
                </a:solidFill>
              </a:rPr>
              <a:t>.  She is gaining </a:t>
            </a:r>
          </a:p>
          <a:p>
            <a:r>
              <a:rPr lang="en-US" dirty="0">
                <a:solidFill>
                  <a:srgbClr val="FFFF00"/>
                </a:solidFill>
              </a:rPr>
              <a:t>w</a:t>
            </a:r>
            <a:r>
              <a:rPr lang="en-US" dirty="0" smtClean="0">
                <a:solidFill>
                  <a:srgbClr val="FFFF00"/>
                </a:solidFill>
              </a:rPr>
              <a:t>eight and will be ready for surgery next year. 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/>
                </a:solidFill>
              </a:rPr>
              <a:t>What do you mean Dr. Smith?!?!?  Cloe’s heart isn’t failing, she’s not a failure.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You said you could fix her.  Old people have heart failure she’s just a child.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Failure, no one else has said failure.  You can’t say she has heart failure that </a:t>
            </a:r>
          </a:p>
          <a:p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s an old people’s disease.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FF00"/>
                </a:solidFill>
              </a:rPr>
              <a:t>Well Mrs. Jones, her heart is not working like it is supposed to.  She needs </a:t>
            </a:r>
          </a:p>
          <a:p>
            <a:r>
              <a:rPr lang="en-US" dirty="0">
                <a:solidFill>
                  <a:srgbClr val="FFFF00"/>
                </a:solidFill>
              </a:rPr>
              <a:t>d</a:t>
            </a:r>
            <a:r>
              <a:rPr lang="en-US" dirty="0" smtClean="0">
                <a:solidFill>
                  <a:srgbClr val="FFFF00"/>
                </a:solidFill>
              </a:rPr>
              <a:t>aily medication and will need surgery.  But she will get better after surgery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so lets just call it pulmonary over-circulation with a little pumping dysfunction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and we will get  all that fixed.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/>
                </a:solidFill>
              </a:rPr>
              <a:t>That’s much better Dr.  Smith.  That makes more sense to me.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Just as long as she doesn't have heart failure.  See you in 6 months.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7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880" y="457200"/>
            <a:ext cx="5012954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6064" y="1600200"/>
            <a:ext cx="27506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Problem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#2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457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77" y="2313772"/>
            <a:ext cx="9178211" cy="45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912" y="304800"/>
            <a:ext cx="90438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Where you are from may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determine what you call these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245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85" y="2589376"/>
            <a:ext cx="5024873" cy="426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" y="2590798"/>
            <a:ext cx="4125537" cy="426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266864"/>
            <a:ext cx="87111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Where you were trained may 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etermine what you call this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45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101" y="1726962"/>
            <a:ext cx="81478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Basic’s of Pediatric Heart Failure</a:t>
            </a:r>
          </a:p>
          <a:p>
            <a:pPr marL="342900" indent="-342900">
              <a:buAutoNum type="arabicPeriod"/>
            </a:pPr>
            <a:r>
              <a:rPr lang="en-US" sz="3200" dirty="0" smtClean="0">
                <a:solidFill>
                  <a:schemeClr val="bg1"/>
                </a:solidFill>
              </a:rPr>
              <a:t>Getting Heart Failure documented in the EMR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0218" y="412143"/>
            <a:ext cx="4355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Today's talk - 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4333216" cy="288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1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228600" y="3962400"/>
            <a:ext cx="3962400" cy="990600"/>
          </a:xfrm>
          <a:prstGeom prst="wedgeRectCallout">
            <a:avLst>
              <a:gd name="adj1" fmla="val 4185"/>
              <a:gd name="adj2" fmla="val -1244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I’m calling it pulmonary over circulation with decreased ventricular function</a:t>
            </a:r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>
            <a:off x="4191000" y="5257800"/>
            <a:ext cx="4038600" cy="1447800"/>
          </a:xfrm>
          <a:prstGeom prst="wedgeEllipseCallout">
            <a:avLst>
              <a:gd name="adj1" fmla="val 9092"/>
              <a:gd name="adj2" fmla="val -2215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I’m calling it decreased ventricular shortening due to increased afterload</a:t>
            </a:r>
            <a:endParaRPr lang="en-US" dirty="0"/>
          </a:p>
        </p:txBody>
      </p:sp>
      <p:sp>
        <p:nvSpPr>
          <p:cNvPr id="6" name="Cloud Callout 5"/>
          <p:cNvSpPr/>
          <p:nvPr/>
        </p:nvSpPr>
        <p:spPr>
          <a:xfrm>
            <a:off x="3276600" y="-419556"/>
            <a:ext cx="2590800" cy="1679448"/>
          </a:xfrm>
          <a:prstGeom prst="cloudCallout">
            <a:avLst>
              <a:gd name="adj1" fmla="val 18419"/>
              <a:gd name="adj2" fmla="val 614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Isn’t that the same thing?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9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34"/>
            <a:ext cx="9144000" cy="684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97" y="457200"/>
            <a:ext cx="3179975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problem is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hey are</a:t>
            </a:r>
          </a:p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NOT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alling it failure. 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1902" y="381000"/>
            <a:ext cx="3948567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not documenting       	failure 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the 	EMR.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6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00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334000"/>
            <a:ext cx="91440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55442" y="0"/>
            <a:ext cx="43181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majority of 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Pediatric cardiologists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Pediatric cardiac surgeons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Pediatric heart surgeries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8985"/>
            <a:ext cx="2952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5332576"/>
            <a:ext cx="3495675" cy="153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5332576"/>
            <a:ext cx="2695575" cy="155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54" y="1905000"/>
            <a:ext cx="4458946" cy="342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63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42230"/>
            <a:ext cx="4865914" cy="302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04800"/>
            <a:ext cx="4723688" cy="269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85" y="609600"/>
            <a:ext cx="387484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There is no incentive</a:t>
            </a:r>
          </a:p>
          <a:p>
            <a:r>
              <a:rPr lang="en-US" sz="2800" dirty="0">
                <a:solidFill>
                  <a:schemeClr val="bg1"/>
                </a:solidFill>
              </a:rPr>
              <a:t>f</a:t>
            </a:r>
            <a:r>
              <a:rPr lang="en-US" sz="2800" dirty="0" smtClean="0">
                <a:solidFill>
                  <a:schemeClr val="bg1"/>
                </a:solidFill>
              </a:rPr>
              <a:t>or providers couched </a:t>
            </a:r>
          </a:p>
          <a:p>
            <a:r>
              <a:rPr lang="en-US" sz="2800" dirty="0">
                <a:solidFill>
                  <a:schemeClr val="bg1"/>
                </a:solidFill>
              </a:rPr>
              <a:t>i</a:t>
            </a:r>
            <a:r>
              <a:rPr lang="en-US" sz="2800" dirty="0" smtClean="0">
                <a:solidFill>
                  <a:schemeClr val="bg1"/>
                </a:solidFill>
              </a:rPr>
              <a:t>n an academic setting</a:t>
            </a:r>
          </a:p>
          <a:p>
            <a:r>
              <a:rPr lang="en-US" sz="2800" dirty="0">
                <a:solidFill>
                  <a:schemeClr val="bg1"/>
                </a:solidFill>
              </a:rPr>
              <a:t>t</a:t>
            </a:r>
            <a:r>
              <a:rPr lang="en-US" sz="2800" dirty="0" smtClean="0">
                <a:solidFill>
                  <a:schemeClr val="bg1"/>
                </a:solidFill>
              </a:rPr>
              <a:t>o routinely use the word</a:t>
            </a:r>
          </a:p>
          <a:p>
            <a:r>
              <a:rPr lang="en-US" sz="2800" dirty="0">
                <a:solidFill>
                  <a:schemeClr val="bg1"/>
                </a:solidFill>
              </a:rPr>
              <a:t>f</a:t>
            </a:r>
            <a:r>
              <a:rPr lang="en-US" sz="2800" dirty="0" smtClean="0">
                <a:solidFill>
                  <a:schemeClr val="bg1"/>
                </a:solidFill>
              </a:rPr>
              <a:t>ailure when it comes to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kids with cardiac disease.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Even kids who are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symptomatic or are</a:t>
            </a:r>
          </a:p>
          <a:p>
            <a:r>
              <a:rPr lang="en-US" sz="2800" dirty="0">
                <a:solidFill>
                  <a:schemeClr val="bg1"/>
                </a:solidFill>
              </a:rPr>
              <a:t>r</a:t>
            </a:r>
            <a:r>
              <a:rPr lang="en-US" sz="2800" dirty="0" smtClean="0">
                <a:solidFill>
                  <a:schemeClr val="bg1"/>
                </a:solidFill>
              </a:rPr>
              <a:t>equiring medication or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surgery to treat there </a:t>
            </a:r>
          </a:p>
          <a:p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dverse cardiac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symptomology.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7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09600"/>
            <a:ext cx="4565112" cy="538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1866037"/>
            <a:ext cx="27506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Problem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#3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048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23" y="152400"/>
            <a:ext cx="3192526" cy="373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54" y="3962400"/>
            <a:ext cx="18954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856" y="231537"/>
            <a:ext cx="2709320" cy="31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53930"/>
            <a:ext cx="14954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3352800"/>
            <a:ext cx="627428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No universally</a:t>
            </a:r>
          </a:p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accepted definition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 heart failure</a:t>
            </a:r>
          </a:p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 pediatrics 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73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49964" y="914400"/>
            <a:ext cx="3585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Our system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 sick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29000"/>
            <a:ext cx="53101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" y="-310235"/>
            <a:ext cx="4457700" cy="429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87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20382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0" y="304800"/>
            <a:ext cx="6553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We can’t just give up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151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9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83" y="0"/>
            <a:ext cx="40101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2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9178"/>
            <a:ext cx="25146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1" y="4495800"/>
            <a:ext cx="2311875" cy="224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" y="226952"/>
            <a:ext cx="2524125" cy="275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82" y="3298943"/>
            <a:ext cx="3838575" cy="313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705" y="2952572"/>
            <a:ext cx="50481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If we don’t get paid for</a:t>
            </a:r>
          </a:p>
          <a:p>
            <a:r>
              <a:rPr lang="en-US" sz="4000" b="1" dirty="0">
                <a:solidFill>
                  <a:srgbClr val="FFFF00"/>
                </a:solidFill>
              </a:rPr>
              <a:t>t</a:t>
            </a:r>
            <a:r>
              <a:rPr lang="en-US" sz="4000" b="1" dirty="0" smtClean="0">
                <a:solidFill>
                  <a:srgbClr val="FFFF00"/>
                </a:solidFill>
              </a:rPr>
              <a:t>aking care of them…..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1324" y="856357"/>
            <a:ext cx="789275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Heart failure has a broad definition but the basis of the disease process is that the cardiac output is insufficient to meet the metabolic demands of the body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It results from the impairment of the ventricle to fill with or eject blood. 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Heart failure is caused by ventricular pump dysfunction, overload of volume (preload), or by overload of pressure (afterload</a:t>
            </a:r>
            <a:r>
              <a:rPr lang="en-US" sz="2400" dirty="0" smtClean="0">
                <a:solidFill>
                  <a:schemeClr val="bg1"/>
                </a:solidFill>
              </a:rPr>
              <a:t>).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The majority of pediatric heart failure can be categorized as: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Excessive preload</a:t>
            </a:r>
          </a:p>
          <a:p>
            <a:r>
              <a:rPr lang="en-US" sz="2400" dirty="0">
                <a:solidFill>
                  <a:schemeClr val="bg1"/>
                </a:solidFill>
              </a:rPr>
              <a:t> Increased afterload</a:t>
            </a:r>
          </a:p>
          <a:p>
            <a:r>
              <a:rPr lang="en-US" sz="2400" dirty="0">
                <a:solidFill>
                  <a:schemeClr val="bg1"/>
                </a:solidFill>
              </a:rPr>
              <a:t> Abnormal rhythm leading to decreased contractility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0"/>
            <a:ext cx="5792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Heart Failure Basics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019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733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91000"/>
            <a:ext cx="464066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00600"/>
            <a:ext cx="24193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300565" cy="270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3113782"/>
            <a:ext cx="57663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Where do we get the </a:t>
            </a:r>
          </a:p>
          <a:p>
            <a:r>
              <a:rPr lang="en-US" sz="3200" dirty="0">
                <a:solidFill>
                  <a:schemeClr val="bg1"/>
                </a:solidFill>
              </a:rPr>
              <a:t>m</a:t>
            </a:r>
            <a:r>
              <a:rPr lang="en-US" sz="3200" dirty="0" smtClean="0">
                <a:solidFill>
                  <a:schemeClr val="bg1"/>
                </a:solidFill>
              </a:rPr>
              <a:t>oney to take care of these kids?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0512" cy="309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880" y="2103565"/>
            <a:ext cx="4332120" cy="47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29414"/>
            <a:ext cx="4219949" cy="280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53423" y="224135"/>
            <a:ext cx="29169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What can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we do?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100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2867" cy="361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03006"/>
            <a:ext cx="3405187" cy="565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05" y="4038600"/>
            <a:ext cx="4492900" cy="25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514600"/>
            <a:ext cx="1114817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10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camp009\AppData\Local\Microsoft\Windows\Temporary Internet Files\Content.Outlook\SEIGWIZ3\Screen Shot 2020-09-06 at 2.26.01 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87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2751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7723" y="616721"/>
            <a:ext cx="9266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We didn’t define heart failure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5334000"/>
            <a:ext cx="8712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When to query the provider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065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51930"/>
            <a:ext cx="9174623" cy="570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228600"/>
            <a:ext cx="7056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Clinical symptomology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312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2593" y="152400"/>
            <a:ext cx="70428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Radiographic Evidence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13" y="1308931"/>
            <a:ext cx="6343250" cy="363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5486399"/>
            <a:ext cx="8819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Left ventricular systolic dysfunction in children is characterized by a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shortening </a:t>
            </a:r>
            <a:r>
              <a:rPr lang="en-US" sz="2400" b="1" dirty="0">
                <a:solidFill>
                  <a:schemeClr val="bg1"/>
                </a:solidFill>
              </a:rPr>
              <a:t>fraction &lt; 25% and/or an ejection fraction &lt; 55%.</a:t>
            </a:r>
          </a:p>
        </p:txBody>
      </p:sp>
    </p:spTree>
    <p:extLst>
      <p:ext uri="{BB962C8B-B14F-4D97-AF65-F5344CB8AC3E}">
        <p14:creationId xmlns:p14="http://schemas.microsoft.com/office/powerpoint/2010/main" val="35691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76200"/>
            <a:ext cx="6383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Laboratory Evidence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58" y="999530"/>
            <a:ext cx="5667037" cy="399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5025171"/>
            <a:ext cx="89153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Proteins BNP and NT-</a:t>
            </a:r>
            <a:r>
              <a:rPr lang="en-US" sz="2000" dirty="0" err="1" smtClean="0">
                <a:solidFill>
                  <a:schemeClr val="bg1"/>
                </a:solidFill>
              </a:rPr>
              <a:t>proBNP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increase when heart muscle is stretched and/or has to work harder. BNP and NT-</a:t>
            </a:r>
            <a:r>
              <a:rPr lang="en-US" sz="2000" dirty="0" err="1">
                <a:solidFill>
                  <a:schemeClr val="bg1"/>
                </a:solidFill>
              </a:rPr>
              <a:t>proBNP</a:t>
            </a:r>
            <a:r>
              <a:rPr lang="en-US" sz="2000" dirty="0">
                <a:solidFill>
                  <a:schemeClr val="bg1"/>
                </a:solidFill>
              </a:rPr>
              <a:t> can be helpful in differentiating cardiac from pulmonary disease, monitoring the effects of heart failure treatment and predicting unfavorable outcomes but </a:t>
            </a:r>
            <a:r>
              <a:rPr lang="en-US" sz="2000" b="1" u="sng" dirty="0">
                <a:solidFill>
                  <a:schemeClr val="bg1"/>
                </a:solidFill>
              </a:rPr>
              <a:t>should not </a:t>
            </a:r>
            <a:r>
              <a:rPr lang="en-US" sz="2000" dirty="0">
                <a:solidFill>
                  <a:schemeClr val="bg1"/>
                </a:solidFill>
              </a:rPr>
              <a:t>be used as the sole basis for the diagnosis of heart failure in pediatric patients.</a:t>
            </a:r>
          </a:p>
        </p:txBody>
      </p:sp>
    </p:spTree>
    <p:extLst>
      <p:ext uri="{BB962C8B-B14F-4D97-AF65-F5344CB8AC3E}">
        <p14:creationId xmlns:p14="http://schemas.microsoft.com/office/powerpoint/2010/main" val="221886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5776" y="3352800"/>
            <a:ext cx="7391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Afterload reduction: ACE inhibitors; angiotensin receptor blockers, </a:t>
            </a:r>
            <a:r>
              <a:rPr lang="en-US" sz="2800" dirty="0" err="1">
                <a:solidFill>
                  <a:schemeClr val="bg1"/>
                </a:solidFill>
              </a:rPr>
              <a:t>milrinone</a:t>
            </a:r>
            <a:r>
              <a:rPr lang="en-US" sz="2800" dirty="0">
                <a:solidFill>
                  <a:schemeClr val="bg1"/>
                </a:solidFill>
              </a:rPr>
              <a:t>, nitrates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Preload reduction; diuretics</a:t>
            </a:r>
          </a:p>
          <a:p>
            <a:r>
              <a:rPr lang="en-US" sz="2800" dirty="0">
                <a:solidFill>
                  <a:schemeClr val="bg1"/>
                </a:solidFill>
              </a:rPr>
              <a:t>Sympathetic Inhibition; beta blockers, digoxin</a:t>
            </a:r>
          </a:p>
          <a:p>
            <a:r>
              <a:rPr lang="en-US" sz="2800" dirty="0">
                <a:solidFill>
                  <a:schemeClr val="bg1"/>
                </a:solidFill>
              </a:rPr>
              <a:t>Cardiac remodeling prevention; mineralocorticoid inhibitors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Intropy</a:t>
            </a:r>
            <a:r>
              <a:rPr lang="en-US" sz="2800" dirty="0">
                <a:solidFill>
                  <a:schemeClr val="bg1"/>
                </a:solidFill>
              </a:rPr>
              <a:t> - digoxin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5548" y="29143"/>
            <a:ext cx="7533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Pharmacologic Evidence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23" y="838200"/>
            <a:ext cx="6964823" cy="228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04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7758" y="291270"/>
            <a:ext cx="4833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Other Evidence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2819400" cy="232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348810"/>
            <a:ext cx="3438525" cy="262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0" y="3979732"/>
            <a:ext cx="3601030" cy="264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92" y="4419600"/>
            <a:ext cx="305192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739" y="40277"/>
            <a:ext cx="7537391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Epidemiology :</a:t>
            </a:r>
            <a:endParaRPr lang="en-US" sz="2200" b="1" dirty="0">
              <a:solidFill>
                <a:srgbClr val="FFFF00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 Pediatric heart failure is estimated to affect </a:t>
            </a:r>
            <a:r>
              <a:rPr lang="en-US" sz="2200" dirty="0" smtClean="0">
                <a:solidFill>
                  <a:schemeClr val="bg1"/>
                </a:solidFill>
              </a:rPr>
              <a:t>22,000 </a:t>
            </a:r>
            <a:r>
              <a:rPr lang="en-US" sz="2200" dirty="0">
                <a:solidFill>
                  <a:schemeClr val="bg1"/>
                </a:solidFill>
              </a:rPr>
              <a:t>to </a:t>
            </a:r>
            <a:r>
              <a:rPr lang="en-US" sz="2200" dirty="0" smtClean="0">
                <a:solidFill>
                  <a:schemeClr val="bg1"/>
                </a:solidFill>
              </a:rPr>
              <a:t>37,000 </a:t>
            </a:r>
            <a:r>
              <a:rPr lang="en-US" sz="2200" dirty="0">
                <a:solidFill>
                  <a:schemeClr val="bg1"/>
                </a:solidFill>
              </a:rPr>
              <a:t>individuals under the age of 19 years in the United States. </a:t>
            </a:r>
            <a:endParaRPr lang="en-US" sz="2200" dirty="0" smtClean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 In the United States, heart failure-related hospitalization </a:t>
            </a:r>
            <a:r>
              <a:rPr lang="en-US" sz="2200" dirty="0" smtClean="0">
                <a:solidFill>
                  <a:schemeClr val="bg1"/>
                </a:solidFill>
              </a:rPr>
              <a:t>are increasing</a:t>
            </a:r>
            <a:r>
              <a:rPr lang="en-US" sz="2200" dirty="0">
                <a:solidFill>
                  <a:schemeClr val="bg1"/>
                </a:solidFill>
              </a:rPr>
              <a:t>, and accounts for approximately </a:t>
            </a:r>
            <a:r>
              <a:rPr lang="en-US" sz="2200" dirty="0" smtClean="0">
                <a:solidFill>
                  <a:schemeClr val="bg1"/>
                </a:solidFill>
              </a:rPr>
              <a:t>15,500 </a:t>
            </a:r>
            <a:r>
              <a:rPr lang="en-US" sz="2200" dirty="0">
                <a:solidFill>
                  <a:schemeClr val="bg1"/>
                </a:solidFill>
              </a:rPr>
              <a:t>hospitalizations in children</a:t>
            </a:r>
            <a:r>
              <a:rPr lang="en-US" sz="2200" dirty="0" smtClean="0">
                <a:solidFill>
                  <a:schemeClr val="bg1"/>
                </a:solidFill>
              </a:rPr>
              <a:t>.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H</a:t>
            </a:r>
            <a:r>
              <a:rPr lang="en-US" sz="2200" dirty="0" smtClean="0">
                <a:solidFill>
                  <a:schemeClr val="bg1"/>
                </a:solidFill>
              </a:rPr>
              <a:t>eart </a:t>
            </a:r>
            <a:r>
              <a:rPr lang="en-US" sz="2200" dirty="0">
                <a:solidFill>
                  <a:schemeClr val="bg1"/>
                </a:solidFill>
              </a:rPr>
              <a:t>failure is the most common reason that infants and children who have heart disease receive medial therapy and accounts for at least 50% of referrals for pediatric heart transplantation.  </a:t>
            </a:r>
            <a:endParaRPr lang="en-US" sz="2200" dirty="0" smtClean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The largest pediatric heart failure population comes from children born with congenital malformations.  </a:t>
            </a:r>
            <a:endParaRPr lang="en-US" sz="2200" dirty="0" smtClean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chemeClr val="bg1"/>
                </a:solidFill>
              </a:rPr>
              <a:t>However</a:t>
            </a:r>
            <a:r>
              <a:rPr lang="en-US" sz="2200" dirty="0">
                <a:solidFill>
                  <a:schemeClr val="bg1"/>
                </a:solidFill>
              </a:rPr>
              <a:t>, the etiology of heart failure is diverse due to the numerous underlying cardiac manifestations and presentations that can lead to a diagnosis of heart failure.</a:t>
            </a:r>
          </a:p>
        </p:txBody>
      </p:sp>
    </p:spTree>
    <p:extLst>
      <p:ext uri="{BB962C8B-B14F-4D97-AF65-F5344CB8AC3E}">
        <p14:creationId xmlns:p14="http://schemas.microsoft.com/office/powerpoint/2010/main" val="426395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28600"/>
            <a:ext cx="5461521" cy="291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538" y="1219200"/>
            <a:ext cx="3073930" cy="215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09" y="3657600"/>
            <a:ext cx="838769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If the provider </a:t>
            </a:r>
          </a:p>
          <a:p>
            <a:pPr algn="ctr"/>
            <a:r>
              <a:rPr lang="en-US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</a:t>
            </a:r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oesn’t document it,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you have to query for it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060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683" y="152400"/>
            <a:ext cx="878721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</a:t>
            </a:r>
            <a:r>
              <a:rPr lang="en-US" dirty="0">
                <a:solidFill>
                  <a:schemeClr val="bg1"/>
                </a:solidFill>
              </a:rPr>
              <a:t>50 Heart </a:t>
            </a:r>
            <a:r>
              <a:rPr lang="en-US" dirty="0" smtClean="0">
                <a:solidFill>
                  <a:schemeClr val="bg1"/>
                </a:solidFill>
              </a:rPr>
              <a:t>failure                                                                                       NON-BILLABLE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I50.1 Left ventricular failure                                                                        BILLABLE</a:t>
            </a:r>
          </a:p>
          <a:p>
            <a:r>
              <a:rPr lang="en-US" dirty="0">
                <a:solidFill>
                  <a:schemeClr val="bg1"/>
                </a:solidFill>
              </a:rPr>
              <a:t>	I50.2 Systolic (congestive) heart failure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          NON-BILLABLE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</a:p>
          <a:p>
            <a:r>
              <a:rPr lang="en-US" dirty="0">
                <a:solidFill>
                  <a:schemeClr val="bg1"/>
                </a:solidFill>
              </a:rPr>
              <a:t>	I50.20 Unspecified systolic </a:t>
            </a:r>
            <a:r>
              <a:rPr lang="en-US" dirty="0" smtClean="0">
                <a:solidFill>
                  <a:schemeClr val="bg1"/>
                </a:solidFill>
              </a:rPr>
              <a:t>failure                                                              BILLABLE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I50.21 Acute systolic (congestive) heart </a:t>
            </a:r>
            <a:r>
              <a:rPr lang="en-US" dirty="0" smtClean="0">
                <a:solidFill>
                  <a:schemeClr val="bg1"/>
                </a:solidFill>
              </a:rPr>
              <a:t>failure                                        BILLABLE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I50.22 </a:t>
            </a:r>
            <a:r>
              <a:rPr lang="en-US" dirty="0">
                <a:solidFill>
                  <a:schemeClr val="bg1"/>
                </a:solidFill>
              </a:rPr>
              <a:t>Chronic systolic (congestive) heart </a:t>
            </a:r>
            <a:r>
              <a:rPr lang="en-US" dirty="0" smtClean="0">
                <a:solidFill>
                  <a:schemeClr val="bg1"/>
                </a:solidFill>
              </a:rPr>
              <a:t>failure                                     BILLABLE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I50.23 Acute on chronic systolic (congestive) heart </a:t>
            </a:r>
            <a:r>
              <a:rPr lang="en-US" dirty="0" smtClean="0">
                <a:solidFill>
                  <a:schemeClr val="bg1"/>
                </a:solidFill>
              </a:rPr>
              <a:t>failure                     BILLABLE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I50.3 Diastolic (congestive) heart failure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        NON-BILLABLE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	I50.30 </a:t>
            </a:r>
            <a:r>
              <a:rPr lang="en-US" dirty="0">
                <a:solidFill>
                  <a:schemeClr val="bg1"/>
                </a:solidFill>
              </a:rPr>
              <a:t>Unspecified diastolic (congestive) heart </a:t>
            </a:r>
            <a:r>
              <a:rPr lang="en-US" dirty="0" smtClean="0">
                <a:solidFill>
                  <a:schemeClr val="bg1"/>
                </a:solidFill>
              </a:rPr>
              <a:t>failure                          BILLABLE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I50.31 Acute diastolic (congestive) heart </a:t>
            </a:r>
            <a:r>
              <a:rPr lang="en-US" dirty="0" smtClean="0">
                <a:solidFill>
                  <a:schemeClr val="bg1"/>
                </a:solidFill>
              </a:rPr>
              <a:t>failure                                     BILLABLE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I50.32 Chronic diastolic (congestive) heart </a:t>
            </a:r>
            <a:r>
              <a:rPr lang="en-US" dirty="0" smtClean="0">
                <a:solidFill>
                  <a:schemeClr val="bg1"/>
                </a:solidFill>
              </a:rPr>
              <a:t>failure                                 BILLABLE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I50.33 Acute on chronic diastolic  </a:t>
            </a:r>
            <a:r>
              <a:rPr lang="en-US" dirty="0" smtClean="0">
                <a:solidFill>
                  <a:schemeClr val="bg1"/>
                </a:solidFill>
              </a:rPr>
              <a:t>heart failure                                      BILLABLE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I50.4 Combined systolic  </a:t>
            </a:r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diastolic </a:t>
            </a:r>
            <a:r>
              <a:rPr lang="en-US" dirty="0" smtClean="0">
                <a:solidFill>
                  <a:schemeClr val="bg1"/>
                </a:solidFill>
              </a:rPr>
              <a:t>heart failure                        </a:t>
            </a:r>
            <a:r>
              <a:rPr lang="en-US" dirty="0">
                <a:solidFill>
                  <a:schemeClr val="bg1"/>
                </a:solidFill>
              </a:rPr>
              <a:t>NON-BILLABLE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</a:p>
          <a:p>
            <a:r>
              <a:rPr lang="en-US" dirty="0">
                <a:solidFill>
                  <a:schemeClr val="bg1"/>
                </a:solidFill>
              </a:rPr>
              <a:t>	I50.40 Unspecified combined systolic </a:t>
            </a:r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diastolic </a:t>
            </a:r>
            <a:r>
              <a:rPr lang="en-US" dirty="0" smtClean="0">
                <a:solidFill>
                  <a:schemeClr val="bg1"/>
                </a:solidFill>
              </a:rPr>
              <a:t>heart failure           BILLABLE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I50.41 Acute combined </a:t>
            </a:r>
            <a:r>
              <a:rPr lang="en-US" dirty="0" smtClean="0">
                <a:solidFill>
                  <a:schemeClr val="bg1"/>
                </a:solidFill>
              </a:rPr>
              <a:t>systolic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dirty="0" smtClean="0">
                <a:solidFill>
                  <a:schemeClr val="bg1"/>
                </a:solidFill>
              </a:rPr>
              <a:t>diastolic </a:t>
            </a:r>
            <a:r>
              <a:rPr lang="en-US" dirty="0">
                <a:solidFill>
                  <a:schemeClr val="bg1"/>
                </a:solidFill>
              </a:rPr>
              <a:t>heart </a:t>
            </a:r>
            <a:r>
              <a:rPr lang="en-US" dirty="0" smtClean="0">
                <a:solidFill>
                  <a:schemeClr val="bg1"/>
                </a:solidFill>
              </a:rPr>
              <a:t>failure                      BILLABLE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I50.42 Chronic combined systolic </a:t>
            </a:r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diastolic </a:t>
            </a:r>
            <a:r>
              <a:rPr lang="en-US" dirty="0" smtClean="0">
                <a:solidFill>
                  <a:schemeClr val="bg1"/>
                </a:solidFill>
              </a:rPr>
              <a:t>heart failure                   BILLABLE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I50.43 Acute on chronic combined systolic  </a:t>
            </a:r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diastolic </a:t>
            </a:r>
            <a:r>
              <a:rPr lang="en-US" dirty="0" smtClean="0">
                <a:solidFill>
                  <a:schemeClr val="bg1"/>
                </a:solidFill>
              </a:rPr>
              <a:t>heart failure BILLABLE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I50.9 </a:t>
            </a:r>
            <a:r>
              <a:rPr lang="en-US" dirty="0">
                <a:solidFill>
                  <a:schemeClr val="bg1"/>
                </a:solidFill>
              </a:rPr>
              <a:t>Heart failure, unspecified </a:t>
            </a:r>
            <a:r>
              <a:rPr lang="en-US" dirty="0" smtClean="0">
                <a:solidFill>
                  <a:schemeClr val="bg1"/>
                </a:solidFill>
              </a:rPr>
              <a:t>                                                                     BILLABLE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6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4022" y="152400"/>
            <a:ext cx="417364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u="sng" dirty="0" smtClean="0">
                <a:solidFill>
                  <a:schemeClr val="bg1"/>
                </a:solidFill>
              </a:rPr>
              <a:t>Acuity </a:t>
            </a:r>
            <a:endParaRPr lang="en-US" sz="6000" b="1" u="sng" dirty="0">
              <a:solidFill>
                <a:schemeClr val="bg1"/>
              </a:solidFill>
            </a:endParaRPr>
          </a:p>
          <a:p>
            <a:r>
              <a:rPr lang="en-US" sz="4400" b="1" dirty="0">
                <a:solidFill>
                  <a:schemeClr val="bg1"/>
                </a:solidFill>
              </a:rPr>
              <a:t>Acute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Chronic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Acute on Chronic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811" y="3422591"/>
            <a:ext cx="2574744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u="sng" dirty="0">
                <a:solidFill>
                  <a:schemeClr val="bg1"/>
                </a:solidFill>
              </a:rPr>
              <a:t>Phase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Systolic</a:t>
            </a:r>
          </a:p>
          <a:p>
            <a:r>
              <a:rPr lang="en-US" sz="4400" b="1" dirty="0" smtClean="0">
                <a:solidFill>
                  <a:schemeClr val="bg1"/>
                </a:solidFill>
              </a:rPr>
              <a:t>Diastolic</a:t>
            </a:r>
          </a:p>
          <a:p>
            <a:r>
              <a:rPr lang="en-US" sz="4400" b="1" dirty="0" smtClean="0">
                <a:solidFill>
                  <a:schemeClr val="bg1"/>
                </a:solidFill>
              </a:rPr>
              <a:t>Combined</a:t>
            </a:r>
            <a:endParaRPr lang="en-US" sz="4400" b="1" dirty="0">
              <a:solidFill>
                <a:schemeClr val="bg1"/>
              </a:solidFill>
            </a:endParaRPr>
          </a:p>
          <a:p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297" y="617568"/>
            <a:ext cx="2619375" cy="280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46" y="4085170"/>
            <a:ext cx="3456956" cy="262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37502" y="762000"/>
            <a:ext cx="1046375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9672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80" y="3247402"/>
            <a:ext cx="5196746" cy="345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"/>
            <a:ext cx="362769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4531" y="279875"/>
            <a:ext cx="2596352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If they</a:t>
            </a:r>
          </a:p>
          <a:p>
            <a:r>
              <a:rPr lang="en-US" sz="3600" dirty="0">
                <a:solidFill>
                  <a:schemeClr val="bg1"/>
                </a:solidFill>
              </a:rPr>
              <a:t>a</a:t>
            </a:r>
            <a:r>
              <a:rPr lang="en-US" sz="3600" dirty="0" smtClean="0">
                <a:solidFill>
                  <a:schemeClr val="bg1"/>
                </a:solidFill>
              </a:rPr>
              <a:t>re not</a:t>
            </a:r>
          </a:p>
          <a:p>
            <a:r>
              <a:rPr lang="en-US" sz="3600" dirty="0">
                <a:solidFill>
                  <a:schemeClr val="bg1"/>
                </a:solidFill>
              </a:rPr>
              <a:t>g</a:t>
            </a:r>
            <a:r>
              <a:rPr lang="en-US" sz="3600" dirty="0" smtClean="0">
                <a:solidFill>
                  <a:schemeClr val="bg1"/>
                </a:solidFill>
              </a:rPr>
              <a:t>oing to </a:t>
            </a:r>
          </a:p>
          <a:p>
            <a:r>
              <a:rPr lang="en-US" sz="3600" dirty="0">
                <a:solidFill>
                  <a:schemeClr val="bg1"/>
                </a:solidFill>
              </a:rPr>
              <a:t>s</a:t>
            </a:r>
            <a:r>
              <a:rPr lang="en-US" sz="3600" dirty="0" smtClean="0">
                <a:solidFill>
                  <a:schemeClr val="bg1"/>
                </a:solidFill>
              </a:rPr>
              <a:t>ay “</a:t>
            </a:r>
            <a:r>
              <a:rPr lang="en-US" sz="3600" b="1" dirty="0" smtClean="0">
                <a:solidFill>
                  <a:srgbClr val="FFFF00"/>
                </a:solidFill>
              </a:rPr>
              <a:t>Failure</a:t>
            </a:r>
            <a:r>
              <a:rPr lang="en-US" sz="3600" dirty="0" smtClean="0">
                <a:solidFill>
                  <a:schemeClr val="bg1"/>
                </a:solidFill>
              </a:rPr>
              <a:t>”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They are</a:t>
            </a:r>
          </a:p>
          <a:p>
            <a:r>
              <a:rPr lang="en-US" sz="3600" dirty="0">
                <a:solidFill>
                  <a:schemeClr val="bg1"/>
                </a:solidFill>
              </a:rPr>
              <a:t>c</a:t>
            </a:r>
            <a:r>
              <a:rPr lang="en-US" sz="3600" dirty="0" smtClean="0">
                <a:solidFill>
                  <a:schemeClr val="bg1"/>
                </a:solidFill>
              </a:rPr>
              <a:t>ertainly not</a:t>
            </a:r>
          </a:p>
          <a:p>
            <a:r>
              <a:rPr lang="en-US" sz="3600" dirty="0">
                <a:solidFill>
                  <a:schemeClr val="bg1"/>
                </a:solidFill>
              </a:rPr>
              <a:t>g</a:t>
            </a:r>
            <a:r>
              <a:rPr lang="en-US" sz="3600" dirty="0" smtClean="0">
                <a:solidFill>
                  <a:schemeClr val="bg1"/>
                </a:solidFill>
              </a:rPr>
              <a:t>oing to</a:t>
            </a:r>
          </a:p>
          <a:p>
            <a:r>
              <a:rPr lang="en-US" sz="3600" dirty="0">
                <a:solidFill>
                  <a:schemeClr val="bg1"/>
                </a:solidFill>
              </a:rPr>
              <a:t>d</a:t>
            </a:r>
            <a:r>
              <a:rPr lang="en-US" sz="3600" dirty="0" smtClean="0">
                <a:solidFill>
                  <a:schemeClr val="bg1"/>
                </a:solidFill>
              </a:rPr>
              <a:t>etermine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a</a:t>
            </a:r>
            <a:r>
              <a:rPr lang="en-US" sz="3600" b="1" dirty="0" smtClean="0">
                <a:solidFill>
                  <a:srgbClr val="FFFF00"/>
                </a:solidFill>
              </a:rPr>
              <a:t>cuity</a:t>
            </a:r>
            <a:r>
              <a:rPr lang="en-US" sz="3600" dirty="0" smtClean="0">
                <a:solidFill>
                  <a:schemeClr val="bg1"/>
                </a:solidFill>
              </a:rPr>
              <a:t> or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p</a:t>
            </a:r>
            <a:r>
              <a:rPr lang="en-US" sz="3600" b="1" dirty="0" smtClean="0">
                <a:solidFill>
                  <a:srgbClr val="FFFF00"/>
                </a:solidFill>
              </a:rPr>
              <a:t>hase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8"/>
            <a:ext cx="38100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447800" y="1065431"/>
            <a:ext cx="2286000" cy="7620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24000" y="419100"/>
            <a:ext cx="2644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Cardiologists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679" y="3657600"/>
            <a:ext cx="480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381000" y="4724400"/>
            <a:ext cx="3505200" cy="1962684"/>
          </a:xfrm>
          <a:prstGeom prst="wedgeRoundRectCallout">
            <a:avLst>
              <a:gd name="adj1" fmla="val 72625"/>
              <a:gd name="adj2" fmla="val -54136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So Dr. Jones, little Johnny has </a:t>
            </a:r>
            <a:r>
              <a:rPr lang="en-US" dirty="0" err="1">
                <a:solidFill>
                  <a:srgbClr val="FF0000"/>
                </a:solidFill>
              </a:rPr>
              <a:t>h</a:t>
            </a:r>
            <a:r>
              <a:rPr lang="en-US" dirty="0" err="1" smtClean="0">
                <a:solidFill>
                  <a:srgbClr val="FF0000"/>
                </a:solidFill>
              </a:rPr>
              <a:t>ypoplastic</a:t>
            </a:r>
            <a:r>
              <a:rPr lang="en-US" dirty="0" smtClean="0">
                <a:solidFill>
                  <a:srgbClr val="FF0000"/>
                </a:solidFill>
              </a:rPr>
              <a:t> L heart, has FTT was on digoxin and </a:t>
            </a:r>
            <a:r>
              <a:rPr lang="en-US" dirty="0" err="1" smtClean="0">
                <a:solidFill>
                  <a:srgbClr val="FF0000"/>
                </a:solidFill>
              </a:rPr>
              <a:t>lasix</a:t>
            </a:r>
            <a:r>
              <a:rPr lang="en-US" dirty="0" smtClean="0">
                <a:solidFill>
                  <a:srgbClr val="FF0000"/>
                </a:solidFill>
              </a:rPr>
              <a:t>, and had an ejection fraction of 37% </a:t>
            </a:r>
            <a:r>
              <a:rPr lang="en-US" dirty="0" err="1" smtClean="0">
                <a:solidFill>
                  <a:srgbClr val="FF0000"/>
                </a:solidFill>
              </a:rPr>
              <a:t>preop</a:t>
            </a:r>
            <a:r>
              <a:rPr lang="en-US" dirty="0" smtClean="0">
                <a:solidFill>
                  <a:srgbClr val="FF0000"/>
                </a:solidFill>
              </a:rPr>
              <a:t> and he just had surgery and is on </a:t>
            </a:r>
            <a:r>
              <a:rPr lang="en-US" dirty="0" err="1" smtClean="0">
                <a:solidFill>
                  <a:srgbClr val="FF0000"/>
                </a:solidFill>
              </a:rPr>
              <a:t>milrinone</a:t>
            </a:r>
            <a:r>
              <a:rPr lang="en-US" dirty="0" smtClean="0">
                <a:solidFill>
                  <a:srgbClr val="FF0000"/>
                </a:solidFill>
              </a:rPr>
              <a:t> right now.  Did he have heart failure before surgery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24400" y="838200"/>
            <a:ext cx="3451942" cy="239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76800" y="1141631"/>
            <a:ext cx="27183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Well, CDIS Smith, indeed </a:t>
            </a:r>
          </a:p>
          <a:p>
            <a:r>
              <a:rPr lang="en-US" dirty="0">
                <a:solidFill>
                  <a:srgbClr val="7030A0"/>
                </a:solidFill>
              </a:rPr>
              <a:t>l</a:t>
            </a:r>
            <a:r>
              <a:rPr lang="en-US" dirty="0" smtClean="0">
                <a:solidFill>
                  <a:srgbClr val="7030A0"/>
                </a:solidFill>
              </a:rPr>
              <a:t>ittle Johnny certainly has </a:t>
            </a:r>
          </a:p>
          <a:p>
            <a:r>
              <a:rPr lang="en-US" dirty="0">
                <a:solidFill>
                  <a:srgbClr val="7030A0"/>
                </a:solidFill>
              </a:rPr>
              <a:t>i</a:t>
            </a:r>
            <a:r>
              <a:rPr lang="en-US" dirty="0" smtClean="0">
                <a:solidFill>
                  <a:srgbClr val="7030A0"/>
                </a:solidFill>
              </a:rPr>
              <a:t>ssues with his heart but 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with this surgery he should</a:t>
            </a:r>
          </a:p>
          <a:p>
            <a:r>
              <a:rPr lang="en-US" dirty="0">
                <a:solidFill>
                  <a:srgbClr val="7030A0"/>
                </a:solidFill>
              </a:rPr>
              <a:t>c</a:t>
            </a:r>
            <a:r>
              <a:rPr lang="en-US" dirty="0" smtClean="0">
                <a:solidFill>
                  <a:srgbClr val="7030A0"/>
                </a:solidFill>
              </a:rPr>
              <a:t>ertainly should be better.</a:t>
            </a:r>
          </a:p>
          <a:p>
            <a:r>
              <a:rPr lang="en-US" dirty="0" smtClean="0">
                <a:solidFill>
                  <a:srgbClr val="7030A0"/>
                </a:solidFill>
              </a:rPr>
              <a:t>Let’s not call it failure.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 rot="10800000">
            <a:off x="5041400" y="5494233"/>
            <a:ext cx="3645400" cy="1371601"/>
          </a:xfrm>
          <a:prstGeom prst="cloudCallout">
            <a:avLst>
              <a:gd name="adj1" fmla="val 33571"/>
              <a:gd name="adj2" fmla="val 600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akingmmm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9023" y="5739158"/>
            <a:ext cx="24736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Maybe I should</a:t>
            </a:r>
          </a:p>
          <a:p>
            <a:r>
              <a:rPr lang="en-US" sz="2800" b="1" dirty="0"/>
              <a:t>t</a:t>
            </a:r>
            <a:r>
              <a:rPr lang="en-US" sz="2800" b="1" dirty="0" smtClean="0"/>
              <a:t>ry Real Estate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8269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8927252" cy="729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 smtClean="0">
                <a:solidFill>
                  <a:schemeClr val="bg1"/>
                </a:solidFill>
              </a:rPr>
              <a:t>What can we do?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chemeClr val="bg1"/>
                </a:solidFill>
              </a:rPr>
              <a:t>Education </a:t>
            </a:r>
            <a:r>
              <a:rPr lang="en-US" sz="2800" dirty="0" err="1" smtClean="0">
                <a:solidFill>
                  <a:schemeClr val="bg1"/>
                </a:solidFill>
              </a:rPr>
              <a:t>Education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Education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Education of cardiologists by CDIS.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E</a:t>
            </a:r>
            <a:r>
              <a:rPr lang="en-US" sz="2800" dirty="0" smtClean="0">
                <a:solidFill>
                  <a:schemeClr val="bg1"/>
                </a:solidFill>
              </a:rPr>
              <a:t>ducation of parents by cardiologists. 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Show the administration, cardiologists and cardiac surgeons</a:t>
            </a:r>
          </a:p>
          <a:p>
            <a:r>
              <a:rPr lang="en-US" sz="2800" dirty="0">
                <a:solidFill>
                  <a:schemeClr val="bg1"/>
                </a:solidFill>
              </a:rPr>
              <a:t>w</a:t>
            </a:r>
            <a:r>
              <a:rPr lang="en-US" sz="2800" dirty="0" smtClean="0">
                <a:solidFill>
                  <a:schemeClr val="bg1"/>
                </a:solidFill>
              </a:rPr>
              <a:t>hat a difference diagnosing “Heart failure” with specificity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makes. 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Persistence should pay off in the long term.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Lobby AHIMA for specific codes for pediatric heart failure.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963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3306510" cy="330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2005"/>
            <a:ext cx="2718456" cy="263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50" y="36576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819400"/>
            <a:ext cx="2143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76600"/>
            <a:ext cx="2143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23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26507"/>
            <a:ext cx="6756876" cy="575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-8930"/>
            <a:ext cx="7765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Download the statement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94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2" y="1338840"/>
            <a:ext cx="75438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8922"/>
            <a:ext cx="2356369" cy="2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02" y="2123967"/>
            <a:ext cx="2265026" cy="316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5529" y="228600"/>
            <a:ext cx="7972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Read it with your Doctors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79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3408" y="29308"/>
            <a:ext cx="76783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Develop Institutional Criteria </a:t>
            </a:r>
            <a:endParaRPr lang="en-US" sz="4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906" y="685246"/>
            <a:ext cx="8873263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Criteria for Heart Failure (only require one):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Clinical </a:t>
            </a:r>
            <a:r>
              <a:rPr lang="en-US" dirty="0">
                <a:solidFill>
                  <a:schemeClr val="bg1"/>
                </a:solidFill>
              </a:rPr>
              <a:t>Criteria – Stage II or greater of the modified Ross Criteria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a. Infants – diaphoresis or dyspnea with feedings secondary to cardiac </a:t>
            </a:r>
            <a:r>
              <a:rPr lang="en-US" dirty="0" smtClean="0">
                <a:solidFill>
                  <a:schemeClr val="bg1"/>
                </a:solidFill>
              </a:rPr>
              <a:t>disease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b. Older children – dyspnea on exertion secondary to cardiac </a:t>
            </a:r>
            <a:r>
              <a:rPr lang="en-US" dirty="0" smtClean="0">
                <a:solidFill>
                  <a:schemeClr val="bg1"/>
                </a:solidFill>
              </a:rPr>
              <a:t>disease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2. Pharmacologic Criteria – The need for medications in attempt to improve cardiac function.</a:t>
            </a:r>
          </a:p>
          <a:p>
            <a:r>
              <a:rPr lang="en-US" dirty="0">
                <a:solidFill>
                  <a:schemeClr val="bg1"/>
                </a:solidFill>
              </a:rPr>
              <a:t>a. Medications that decrease preload – such as Lasix</a:t>
            </a:r>
          </a:p>
          <a:p>
            <a:r>
              <a:rPr lang="en-US" dirty="0">
                <a:solidFill>
                  <a:schemeClr val="bg1"/>
                </a:solidFill>
              </a:rPr>
              <a:t>b. Medications that increase cardiac contractility –</a:t>
            </a:r>
          </a:p>
          <a:p>
            <a:r>
              <a:rPr lang="en-US" dirty="0">
                <a:solidFill>
                  <a:schemeClr val="bg1"/>
                </a:solidFill>
              </a:rPr>
              <a:t>such as digoxin, </a:t>
            </a:r>
            <a:r>
              <a:rPr lang="en-US" dirty="0" err="1">
                <a:solidFill>
                  <a:schemeClr val="bg1"/>
                </a:solidFill>
              </a:rPr>
              <a:t>dobutamie</a:t>
            </a:r>
            <a:r>
              <a:rPr lang="en-US" dirty="0">
                <a:solidFill>
                  <a:schemeClr val="bg1"/>
                </a:solidFill>
              </a:rPr>
              <a:t>, epinephrine, </a:t>
            </a:r>
            <a:r>
              <a:rPr lang="en-US" dirty="0" err="1">
                <a:solidFill>
                  <a:schemeClr val="bg1"/>
                </a:solidFill>
              </a:rPr>
              <a:t>milrinone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c. Medications that decrease afterload – such as ace inhibitors and beta blockers</a:t>
            </a:r>
          </a:p>
          <a:p>
            <a:r>
              <a:rPr lang="en-US" dirty="0">
                <a:solidFill>
                  <a:schemeClr val="bg1"/>
                </a:solidFill>
              </a:rPr>
              <a:t>d. Antiarrhythmic medication – such as </a:t>
            </a:r>
            <a:r>
              <a:rPr lang="en-US" dirty="0" err="1">
                <a:solidFill>
                  <a:schemeClr val="bg1"/>
                </a:solidFill>
              </a:rPr>
              <a:t>Sotolol</a:t>
            </a:r>
            <a:r>
              <a:rPr lang="en-US" dirty="0">
                <a:solidFill>
                  <a:schemeClr val="bg1"/>
                </a:solidFill>
              </a:rPr>
              <a:t>, beta blockers, amiodarone</a:t>
            </a:r>
          </a:p>
          <a:p>
            <a:r>
              <a:rPr lang="en-US" dirty="0">
                <a:solidFill>
                  <a:schemeClr val="bg1"/>
                </a:solidFill>
              </a:rPr>
              <a:t>e. Inhibitors of maladaptive remodeling – such as carvedilol, </a:t>
            </a:r>
            <a:r>
              <a:rPr lang="en-US" dirty="0" err="1" smtClean="0">
                <a:solidFill>
                  <a:schemeClr val="bg1"/>
                </a:solidFill>
              </a:rPr>
              <a:t>aldactone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3. Echocardiographic Criteria – Left ventricular ejection fraction &lt; 55% secondary to </a:t>
            </a:r>
            <a:r>
              <a:rPr lang="en-US" dirty="0" smtClean="0">
                <a:solidFill>
                  <a:schemeClr val="bg1"/>
                </a:solidFill>
              </a:rPr>
              <a:t>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cardiac etiology with signs of decreased cardiac </a:t>
            </a:r>
            <a:r>
              <a:rPr lang="en-US" dirty="0" smtClean="0">
                <a:solidFill>
                  <a:schemeClr val="bg1"/>
                </a:solidFill>
              </a:rPr>
              <a:t>output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4. Laboratory Criteria</a:t>
            </a:r>
          </a:p>
          <a:p>
            <a:pPr marL="342900" indent="-342900">
              <a:buAutoNum type="alphaLcPeriod"/>
            </a:pPr>
            <a:r>
              <a:rPr lang="en-US" dirty="0" smtClean="0">
                <a:solidFill>
                  <a:schemeClr val="bg1"/>
                </a:solidFill>
              </a:rPr>
              <a:t>BNP </a:t>
            </a:r>
            <a:r>
              <a:rPr lang="en-US" dirty="0">
                <a:solidFill>
                  <a:schemeClr val="bg1"/>
                </a:solidFill>
              </a:rPr>
              <a:t>– brain natriuretic peptide (&gt; 300pg/ml in new onset) </a:t>
            </a:r>
            <a:r>
              <a:rPr lang="en-US" dirty="0" smtClean="0">
                <a:solidFill>
                  <a:schemeClr val="bg1"/>
                </a:solidFill>
              </a:rPr>
              <a:t>or</a:t>
            </a:r>
          </a:p>
          <a:p>
            <a:pPr marL="342900" indent="-342900">
              <a:buAutoNum type="alphaLcPeriod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&gt; 20% increase over </a:t>
            </a:r>
            <a:r>
              <a:rPr lang="en-US" dirty="0" smtClean="0">
                <a:solidFill>
                  <a:schemeClr val="bg1"/>
                </a:solidFill>
              </a:rPr>
              <a:t>baseline </a:t>
            </a:r>
            <a:r>
              <a:rPr lang="en-US" dirty="0" err="1" smtClean="0">
                <a:solidFill>
                  <a:schemeClr val="bg1"/>
                </a:solidFill>
              </a:rPr>
              <a:t>ifknown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b. Elevated serum lactate &gt; 2.0 </a:t>
            </a:r>
            <a:r>
              <a:rPr lang="en-US" dirty="0" err="1" smtClean="0">
                <a:solidFill>
                  <a:schemeClr val="bg1"/>
                </a:solidFill>
              </a:rPr>
              <a:t>mmol</a:t>
            </a:r>
            <a:r>
              <a:rPr lang="en-US" dirty="0" smtClean="0">
                <a:solidFill>
                  <a:schemeClr val="bg1"/>
                </a:solidFill>
              </a:rPr>
              <a:t>/L felt </a:t>
            </a:r>
            <a:r>
              <a:rPr lang="en-US" dirty="0">
                <a:solidFill>
                  <a:schemeClr val="bg1"/>
                </a:solidFill>
              </a:rPr>
              <a:t>secondary to cardiac dysfunction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029200"/>
            <a:ext cx="1257031" cy="125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8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304800"/>
            <a:ext cx="82296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Pathophysiology</a:t>
            </a:r>
          </a:p>
          <a:p>
            <a:endParaRPr lang="en-US" sz="3200" dirty="0"/>
          </a:p>
          <a:p>
            <a:r>
              <a:rPr lang="en-US" sz="3200" dirty="0">
                <a:solidFill>
                  <a:schemeClr val="bg1"/>
                </a:solidFill>
              </a:rPr>
              <a:t>The etiology of pediatric heart failure can primarily be divided into three large categories with a variety of disease process fitting in either category with some overlay.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The three categories are:</a:t>
            </a:r>
          </a:p>
          <a:p>
            <a:r>
              <a:rPr lang="en-US" sz="3200" dirty="0">
                <a:solidFill>
                  <a:schemeClr val="bg1"/>
                </a:solidFill>
              </a:rPr>
              <a:t>1. Ventricular pump </a:t>
            </a:r>
            <a:r>
              <a:rPr lang="en-US" sz="3200" dirty="0" smtClean="0">
                <a:solidFill>
                  <a:schemeClr val="bg1"/>
                </a:solidFill>
              </a:rPr>
              <a:t>dysfunction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2. Volume overload (increased preload)</a:t>
            </a:r>
          </a:p>
          <a:p>
            <a:r>
              <a:rPr lang="en-US" sz="3200" dirty="0">
                <a:solidFill>
                  <a:schemeClr val="bg1"/>
                </a:solidFill>
              </a:rPr>
              <a:t>3. </a:t>
            </a:r>
            <a:r>
              <a:rPr lang="en-US" sz="3200" dirty="0" smtClean="0">
                <a:solidFill>
                  <a:schemeClr val="bg1"/>
                </a:solidFill>
              </a:rPr>
              <a:t>Pressure </a:t>
            </a:r>
            <a:r>
              <a:rPr lang="en-US" sz="3200" dirty="0">
                <a:solidFill>
                  <a:schemeClr val="bg1"/>
                </a:solidFill>
              </a:rPr>
              <a:t>overload (increased afterload)</a:t>
            </a:r>
          </a:p>
        </p:txBody>
      </p:sp>
    </p:spTree>
    <p:extLst>
      <p:ext uri="{BB962C8B-B14F-4D97-AF65-F5344CB8AC3E}">
        <p14:creationId xmlns:p14="http://schemas.microsoft.com/office/powerpoint/2010/main" val="359831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8" y="152400"/>
            <a:ext cx="4938623" cy="451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4876800"/>
            <a:ext cx="79779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Query based on common ground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55940"/>
            <a:ext cx="3200400" cy="311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56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49" y="1066800"/>
            <a:ext cx="66294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1600" y="5120776"/>
            <a:ext cx="57851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Don’t fail to query</a:t>
            </a:r>
          </a:p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for Heart Failure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986" y="51607"/>
            <a:ext cx="91639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You may not get it every time</a:t>
            </a:r>
            <a:endParaRPr lang="en-U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00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28600"/>
            <a:ext cx="73151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u="sng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Cardiac</a:t>
            </a:r>
            <a:r>
              <a:rPr lang="en-US" sz="5400" b="1" u="sng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Malformations</a:t>
            </a:r>
            <a:endParaRPr lang="en-US" sz="5400" b="1" u="sng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799" y="1219200"/>
            <a:ext cx="3323474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chemeClr val="bg1"/>
                </a:solidFill>
              </a:rPr>
              <a:t>Shunt lesions: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VSD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PDA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err="1" smtClean="0">
                <a:solidFill>
                  <a:schemeClr val="bg1"/>
                </a:solidFill>
              </a:rPr>
              <a:t>Aortopulmonary</a:t>
            </a:r>
            <a:r>
              <a:rPr lang="en-US" sz="2000" dirty="0" smtClean="0">
                <a:solidFill>
                  <a:schemeClr val="bg1"/>
                </a:solidFill>
              </a:rPr>
              <a:t> Window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Atrioventricular septal defects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Single ventricle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ASD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u="sng" dirty="0" err="1" smtClean="0">
                <a:solidFill>
                  <a:schemeClr val="bg1"/>
                </a:solidFill>
              </a:rPr>
              <a:t>Valvular</a:t>
            </a:r>
            <a:r>
              <a:rPr lang="en-US" sz="2000" u="sng" dirty="0" smtClean="0">
                <a:solidFill>
                  <a:schemeClr val="bg1"/>
                </a:solidFill>
              </a:rPr>
              <a:t> Regurgitation: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MR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AR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u="sng" dirty="0" smtClean="0">
                <a:solidFill>
                  <a:schemeClr val="bg1"/>
                </a:solidFill>
              </a:rPr>
              <a:t>Inflow Obstruction: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Cor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triatriatrium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Pulmonary vein stenosis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Mitral stenosis 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1606" y="1731948"/>
            <a:ext cx="2393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chemeClr val="bg1"/>
                </a:solidFill>
              </a:rPr>
              <a:t>Outflow Obstruction: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Aortic valve stenosis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Coarctation</a:t>
            </a:r>
            <a:r>
              <a:rPr lang="en-US" sz="2000" dirty="0" smtClean="0">
                <a:solidFill>
                  <a:schemeClr val="bg1"/>
                </a:solidFill>
              </a:rPr>
              <a:t> of aorta </a:t>
            </a:r>
          </a:p>
        </p:txBody>
      </p:sp>
    </p:spTree>
    <p:extLst>
      <p:ext uri="{BB962C8B-B14F-4D97-AF65-F5344CB8AC3E}">
        <p14:creationId xmlns:p14="http://schemas.microsoft.com/office/powerpoint/2010/main" val="379499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396" y="283955"/>
            <a:ext cx="8737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u="sng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With Structurally Normal Heart</a:t>
            </a:r>
            <a:endParaRPr lang="en-US" sz="4800" b="1" u="sng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413" y="1644791"/>
            <a:ext cx="4263475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</a:rPr>
              <a:t>Primarily Cardiac: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Cardiomyopathy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Myocarditis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MI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Acquired valve disorders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Hypertension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Kawasaki syndrome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Arrhythmias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258512" y="1554320"/>
            <a:ext cx="29098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>
                <a:solidFill>
                  <a:schemeClr val="bg1"/>
                </a:solidFill>
              </a:rPr>
              <a:t>Non-Cardiac :</a:t>
            </a:r>
          </a:p>
          <a:p>
            <a:r>
              <a:rPr lang="en-US" sz="3200" dirty="0">
                <a:solidFill>
                  <a:schemeClr val="bg1"/>
                </a:solidFill>
              </a:rPr>
              <a:t>Anemia</a:t>
            </a:r>
          </a:p>
          <a:p>
            <a:r>
              <a:rPr lang="en-US" sz="3200" dirty="0">
                <a:solidFill>
                  <a:schemeClr val="bg1"/>
                </a:solidFill>
              </a:rPr>
              <a:t>Sepsis</a:t>
            </a:r>
          </a:p>
          <a:p>
            <a:r>
              <a:rPr lang="en-US" sz="3200" dirty="0">
                <a:solidFill>
                  <a:schemeClr val="bg1"/>
                </a:solidFill>
              </a:rPr>
              <a:t>Hypoglycemia</a:t>
            </a:r>
          </a:p>
          <a:p>
            <a:r>
              <a:rPr lang="en-US" sz="3200" dirty="0">
                <a:solidFill>
                  <a:schemeClr val="bg1"/>
                </a:solidFill>
              </a:rPr>
              <a:t>DKA</a:t>
            </a:r>
          </a:p>
          <a:p>
            <a:r>
              <a:rPr lang="en-US" sz="3200" dirty="0">
                <a:solidFill>
                  <a:schemeClr val="bg1"/>
                </a:solidFill>
              </a:rPr>
              <a:t>Hypothyroidism</a:t>
            </a:r>
          </a:p>
          <a:p>
            <a:r>
              <a:rPr lang="en-US" sz="3200" dirty="0">
                <a:solidFill>
                  <a:schemeClr val="bg1"/>
                </a:solidFill>
              </a:rPr>
              <a:t>AVM / AV fistula</a:t>
            </a:r>
          </a:p>
          <a:p>
            <a:r>
              <a:rPr lang="en-US" sz="3200" dirty="0">
                <a:solidFill>
                  <a:schemeClr val="bg1"/>
                </a:solidFill>
              </a:rPr>
              <a:t>Renal failure</a:t>
            </a:r>
          </a:p>
          <a:p>
            <a:r>
              <a:rPr lang="en-US" sz="3200" dirty="0">
                <a:solidFill>
                  <a:schemeClr val="bg1"/>
                </a:solidFill>
              </a:rPr>
              <a:t>Muscular dystrophies</a:t>
            </a:r>
          </a:p>
        </p:txBody>
      </p:sp>
    </p:spTree>
    <p:extLst>
      <p:ext uri="{BB962C8B-B14F-4D97-AF65-F5344CB8AC3E}">
        <p14:creationId xmlns:p14="http://schemas.microsoft.com/office/powerpoint/2010/main" val="271404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"/>
            <a:ext cx="7252626" cy="7017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</a:rPr>
              <a:t>Clinical Manifestations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Due to pediatric heart failure having several etiologies,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it </a:t>
            </a:r>
            <a:r>
              <a:rPr lang="en-US" sz="2400" dirty="0">
                <a:solidFill>
                  <a:schemeClr val="bg1"/>
                </a:solidFill>
              </a:rPr>
              <a:t>has a variety of age- dependent clinical presentations.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Infants</a:t>
            </a:r>
          </a:p>
          <a:p>
            <a:r>
              <a:rPr lang="en-US" sz="2400" dirty="0">
                <a:solidFill>
                  <a:schemeClr val="bg1"/>
                </a:solidFill>
              </a:rPr>
              <a:t>Feeding difficulties occur due to dyspnea and </a:t>
            </a:r>
            <a:r>
              <a:rPr lang="en-US" sz="2400" dirty="0" smtClean="0">
                <a:solidFill>
                  <a:schemeClr val="bg1"/>
                </a:solidFill>
              </a:rPr>
              <a:t>increased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fatigability, tachypnea, irritability, and poor weight gain. 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 They ultimately are lead to failure to thrive diagnosis. 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Upon physical exam you may find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Mild-severe retractions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 Tachypnea</a:t>
            </a:r>
          </a:p>
          <a:p>
            <a:r>
              <a:rPr lang="en-US" sz="2400" dirty="0">
                <a:solidFill>
                  <a:schemeClr val="bg1"/>
                </a:solidFill>
              </a:rPr>
              <a:t> Grunting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 Tachycardia</a:t>
            </a:r>
          </a:p>
          <a:p>
            <a:r>
              <a:rPr lang="en-US" sz="2400" dirty="0">
                <a:solidFill>
                  <a:schemeClr val="bg1"/>
                </a:solidFill>
              </a:rPr>
              <a:t> S3 or S4 heart sound (gallop rhythm)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Hepatomegaly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 Crackles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6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4170</TotalTime>
  <Words>2110</Words>
  <Application>Microsoft Office PowerPoint</Application>
  <PresentationFormat>On-screen Show (4:3)</PresentationFormat>
  <Paragraphs>377</Paragraphs>
  <Slides>61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Baptist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Campbell, Doug</dc:creator>
  <cp:lastModifiedBy>Bica, Valerie</cp:lastModifiedBy>
  <cp:revision>53</cp:revision>
  <dcterms:created xsi:type="dcterms:W3CDTF">2020-09-03T17:05:29Z</dcterms:created>
  <dcterms:modified xsi:type="dcterms:W3CDTF">2020-09-10T21:07:03Z</dcterms:modified>
</cp:coreProperties>
</file>